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3" r:id="rId2"/>
  </p:sldIdLst>
  <p:sldSz cx="6858000" cy="9906000" type="A4"/>
  <p:notesSz cx="6735763" cy="9872663"/>
  <p:defaultTextStyle>
    <a:defPPr>
      <a:defRPr lang="ja-JP"/>
    </a:defPPr>
    <a:lvl1pPr marL="0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42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90" algn="l" defTabSz="91429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FE1"/>
    <a:srgbClr val="DB4D6D"/>
    <a:srgbClr val="103185"/>
    <a:srgbClr val="D0D8E8"/>
    <a:srgbClr val="E9EDF4"/>
    <a:srgbClr val="00539E"/>
    <a:srgbClr val="005CAF"/>
    <a:srgbClr val="C00000"/>
    <a:srgbClr val="FF3300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53" autoAdjust="0"/>
    <p:restoredTop sz="94660"/>
  </p:normalViewPr>
  <p:slideViewPr>
    <p:cSldViewPr>
      <p:cViewPr>
        <p:scale>
          <a:sx n="125" d="100"/>
          <a:sy n="125" d="100"/>
        </p:scale>
        <p:origin x="89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1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7B701A59-3BAD-45C6-819E-AD3ED93A4253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7532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7532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3A259801-F3DE-453E-BFAD-96F85618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858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1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1719C83C-E2AA-4572-ADD2-B665406C9FF7}" type="datetimeFigureOut">
              <a:rPr kumimoji="1" lang="ja-JP" altLang="en-US" smtClean="0"/>
              <a:t>2023/1/4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51052"/>
            <a:ext cx="5387982" cy="3886937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532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7532"/>
            <a:ext cx="2918621" cy="495131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24C32E48-ABCF-4968-BCB7-06BECC8099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500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99B5-0E27-459F-A02E-498AC1B8675C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63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630A-ACD5-45E8-BE1E-4A0580A70019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13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0079-7E38-447B-83E4-36A72B28B8D2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7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DFA0-5448-4171-90E1-8F58909B2FC9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6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0AAF-F827-470D-8658-CE823790E12D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01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2311404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F6B3-C062-4951-BFDC-26855B2BBE02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03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3E13-5921-4B36-B675-857CD8691B84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6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64B-8D35-49DD-8EAA-9E14EA09F553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88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4A17-B169-4968-9DF9-55A0972EB0B3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72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6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B5EE-F780-4802-884E-790878EA7AEF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1FB5-EEC6-4F52-9735-124DD139EA47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72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89E1-F8E4-469E-9E68-2C355795394F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998D-A66E-4AE4-AA04-BF704CD6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00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33039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四角形吹き出し 145"/>
          <p:cNvSpPr/>
          <p:nvPr/>
        </p:nvSpPr>
        <p:spPr>
          <a:xfrm>
            <a:off x="1214156" y="4478845"/>
            <a:ext cx="1805158" cy="2755311"/>
          </a:xfrm>
          <a:prstGeom prst="wedgeRectCallout">
            <a:avLst>
              <a:gd name="adj1" fmla="val -61494"/>
              <a:gd name="adj2" fmla="val -3729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/>
            <a:endParaRPr lang="ja-JP" altLang="en-US" sz="1534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340492"/>
            <a:ext cx="6858000" cy="953873"/>
          </a:xfrm>
          <a:prstGeom prst="rect">
            <a:avLst/>
          </a:prstGeom>
          <a:solidFill>
            <a:srgbClr val="10318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20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特定医療費（指定難病・香川県指定難病）</a:t>
            </a:r>
            <a:endParaRPr kumimoji="1" lang="en-US" altLang="ja-JP" sz="2000" b="1" spc="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20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受給者証の指定医療機関の記載が変わります</a:t>
            </a:r>
            <a:endParaRPr kumimoji="1" lang="en-US" altLang="ja-JP" sz="2000" b="1" spc="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82422" y="1532559"/>
            <a:ext cx="6490522" cy="21682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令和５年度以降、香川県が発行する受給者証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「個別の指定医療機関の名称」ではなく「難病法に基づき指定され　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医療機関」と記載します。</a:t>
            </a:r>
          </a:p>
          <a:p>
            <a:pPr marL="185738" indent="-185738">
              <a:lnSpc>
                <a:spcPct val="120000"/>
              </a:lnSpc>
              <a:spcBef>
                <a:spcPts val="300"/>
              </a:spcBef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これまで同様、「難病法に基づき指定された医療機関」であれば、助成対象として受診できます。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15963" indent="-530225">
              <a:lnSpc>
                <a:spcPct val="120000"/>
              </a:lnSpc>
              <a:spcBef>
                <a:spcPts val="300"/>
              </a:spcBef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）医療機関が「難病法に基づき指定された医療機関」</a:t>
            </a:r>
            <a:r>
              <a:rPr lang="ja-JP" altLang="en-US" sz="11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どうかは、申請窓口にお問合せいた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15963" indent="-530225">
              <a:lnSpc>
                <a:spcPct val="120000"/>
              </a:lnSpc>
              <a:spcBef>
                <a:spcPts val="300"/>
              </a:spcBef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だくか、各都道府県・指定都市のホームページにおいて御確認ください。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メモ 144"/>
          <p:cNvSpPr/>
          <p:nvPr/>
        </p:nvSpPr>
        <p:spPr>
          <a:xfrm>
            <a:off x="394357" y="4461536"/>
            <a:ext cx="612000" cy="612000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lnSpc>
                <a:spcPct val="110000"/>
              </a:lnSpc>
            </a:pPr>
            <a:r>
              <a:rPr lang="ja-JP" altLang="en-US" sz="800" spc="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療</a:t>
            </a:r>
            <a:endParaRPr lang="en-US" altLang="ja-JP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779173">
              <a:lnSpc>
                <a:spcPct val="110000"/>
              </a:lnSpc>
            </a:pP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受給者証</a:t>
            </a:r>
            <a:endParaRPr lang="ja-JP" altLang="en-US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933056" y="8867011"/>
            <a:ext cx="2535649" cy="810427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香川県「指定難病」のページ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endParaRPr lang="en-US" altLang="ja-JP" sz="900" dirty="0">
              <a:solidFill>
                <a:schemeClr val="tx1"/>
              </a:solidFill>
            </a:endParaRPr>
          </a:p>
          <a:p>
            <a:endParaRPr kumimoji="1" lang="en-US" altLang="ja-JP" sz="900" dirty="0" smtClean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31195" y="8910399"/>
            <a:ext cx="3603767" cy="767039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問合せ先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香川県 健康福祉部 健康福祉総務課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難病等対策グループ　　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TEL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：０８７－８３２－３２</a:t>
            </a:r>
            <a:r>
              <a:rPr lang="ja-JP" altLang="en-US" sz="1100" dirty="0">
                <a:solidFill>
                  <a:schemeClr val="tx1"/>
                </a:solidFill>
              </a:rPr>
              <a:t>７２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0" y="67489"/>
            <a:ext cx="648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お知らせ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86558" y="4260566"/>
            <a:ext cx="3060000" cy="3428375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  <p:txBody>
          <a:bodyPr lIns="144000" tIns="144000" rIns="72000" rtlCol="0" anchor="t"/>
          <a:lstStyle/>
          <a:p>
            <a:pPr defTabSz="914400">
              <a:lnSpc>
                <a:spcPct val="114000"/>
              </a:lnSpc>
              <a:defRPr/>
            </a:pPr>
            <a:endParaRPr lang="en-US" altLang="ja-JP" sz="1100" kern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ct val="114000"/>
              </a:lnSpc>
              <a:spcBef>
                <a:spcPts val="6600"/>
              </a:spcBef>
              <a:defRPr/>
            </a:pPr>
            <a:endParaRPr kumimoji="1" lang="ja-JP" altLang="en-US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正方形/長方形 7"/>
          <p:cNvSpPr/>
          <p:nvPr/>
        </p:nvSpPr>
        <p:spPr>
          <a:xfrm>
            <a:off x="182422" y="3900567"/>
            <a:ext cx="2520000" cy="360000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200" normalizeH="0" noProof="0" dirty="0" smtClean="0">
                <a:ln>
                  <a:noFill/>
                </a:ln>
                <a:solidFill>
                  <a:prstClr val="white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令和４年度まで</a:t>
            </a:r>
            <a:endParaRPr kumimoji="0" lang="ja-JP" altLang="en-US" sz="1400" b="1" i="0" u="none" strike="noStrike" kern="1200" cap="none" spc="200" normalizeH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正方形/長方形 7"/>
          <p:cNvSpPr/>
          <p:nvPr/>
        </p:nvSpPr>
        <p:spPr>
          <a:xfrm>
            <a:off x="3612944" y="3892993"/>
            <a:ext cx="2520000" cy="360000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rgbClr val="DB4D6D"/>
          </a:solidFill>
          <a:ln w="19050">
            <a:solidFill>
              <a:srgbClr val="DB4D6D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ja-JP" altLang="en-US" sz="1400" b="1" spc="2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令和５年度から</a:t>
            </a:r>
            <a:endParaRPr lang="ja-JP" altLang="en-US" sz="1400" b="1" spc="2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612944" y="4260567"/>
            <a:ext cx="3060000" cy="3428375"/>
          </a:xfrm>
          <a:prstGeom prst="rect">
            <a:avLst/>
          </a:prstGeom>
          <a:noFill/>
          <a:ln w="19050" cap="flat" cmpd="sng" algn="ctr">
            <a:solidFill>
              <a:srgbClr val="DB4D6D"/>
            </a:solidFill>
            <a:prstDash val="solid"/>
          </a:ln>
          <a:effectLst/>
        </p:spPr>
        <p:txBody>
          <a:bodyPr lIns="144000" tIns="252000" rIns="72000" rtlCol="0" anchor="t"/>
          <a:lstStyle/>
          <a:p>
            <a:pPr defTabSz="779173">
              <a:lnSpc>
                <a:spcPct val="114000"/>
              </a:lnSpc>
              <a:spcBef>
                <a:spcPts val="9000"/>
              </a:spcBef>
            </a:pPr>
            <a:endParaRPr kumimoji="1" lang="ja-JP" altLang="en-US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メモ 111"/>
          <p:cNvSpPr/>
          <p:nvPr/>
        </p:nvSpPr>
        <p:spPr>
          <a:xfrm>
            <a:off x="3830051" y="4514067"/>
            <a:ext cx="612000" cy="612000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lnSpc>
                <a:spcPct val="110000"/>
              </a:lnSpc>
            </a:pPr>
            <a:r>
              <a:rPr lang="ja-JP" altLang="en-US" sz="800" spc="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</a:t>
            </a: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療</a:t>
            </a:r>
            <a:endParaRPr lang="en-US" altLang="ja-JP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779173">
              <a:lnSpc>
                <a:spcPct val="110000"/>
              </a:lnSpc>
            </a:pPr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受給者証</a:t>
            </a:r>
            <a:endParaRPr lang="ja-JP" altLang="en-US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四角形吹き出し 112"/>
          <p:cNvSpPr/>
          <p:nvPr/>
        </p:nvSpPr>
        <p:spPr>
          <a:xfrm>
            <a:off x="4659158" y="4500897"/>
            <a:ext cx="1823895" cy="2619916"/>
          </a:xfrm>
          <a:prstGeom prst="wedgeRectCallout">
            <a:avLst>
              <a:gd name="adj1" fmla="val -63094"/>
              <a:gd name="adj2" fmla="val -37320"/>
            </a:avLst>
          </a:prstGeom>
          <a:solidFill>
            <a:schemeClr val="bg1"/>
          </a:solidFill>
          <a:ln w="3175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/>
            <a:endParaRPr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 rot="5400000">
            <a:off x="3095349" y="6092744"/>
            <a:ext cx="720000" cy="288000"/>
          </a:xfrm>
          <a:prstGeom prst="triangle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169" y="6603566"/>
            <a:ext cx="540663" cy="661873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196761" y="7824776"/>
            <a:ext cx="6490523" cy="90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現在お持ちの受給者証について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</a:p>
          <a:p>
            <a:pPr marL="185738">
              <a:lnSpc>
                <a:spcPct val="120000"/>
              </a:lnSpc>
              <a:spcBef>
                <a:spcPts val="3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現在お持ちの受給者証には、「個別の指定医療機関の名称」が記載されていますが、次回更新時までそのまま御使用ください。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906" y="9208282"/>
            <a:ext cx="1471872" cy="41912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0787" y="8933866"/>
            <a:ext cx="719390" cy="67671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5688" y="4498760"/>
            <a:ext cx="1823626" cy="258140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447894" y="4582070"/>
            <a:ext cx="1008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○○病院</a:t>
            </a:r>
            <a:endParaRPr kumimoji="1" lang="ja-JP" altLang="en-US" sz="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37745" y="4785938"/>
            <a:ext cx="1008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○○薬局</a:t>
            </a:r>
            <a:endParaRPr kumimoji="1" lang="ja-JP" altLang="en-US" sz="8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7552" y="6380460"/>
            <a:ext cx="1619651" cy="14401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7143" y="4526710"/>
            <a:ext cx="1790953" cy="256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23244</TotalTime>
  <Words>212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1_Office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野中 実(nonaka-minoru)</dc:creator>
  <cp:lastModifiedBy>SG19100のC20-3450</cp:lastModifiedBy>
  <cp:revision>1981</cp:revision>
  <cp:lastPrinted>2022-11-22T04:37:30Z</cp:lastPrinted>
  <dcterms:created xsi:type="dcterms:W3CDTF">2019-02-04T06:39:10Z</dcterms:created>
  <dcterms:modified xsi:type="dcterms:W3CDTF">2023-01-04T01:30:58Z</dcterms:modified>
</cp:coreProperties>
</file>