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66FF"/>
    <a:srgbClr val="FFCCFF"/>
    <a:srgbClr val="FF99FF"/>
    <a:srgbClr val="CCFF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6" autoAdjust="0"/>
    <p:restoredTop sz="94660"/>
  </p:normalViewPr>
  <p:slideViewPr>
    <p:cSldViewPr snapToGrid="0">
      <p:cViewPr varScale="1">
        <p:scale>
          <a:sx n="72" d="100"/>
          <a:sy n="72" d="100"/>
        </p:scale>
        <p:origin x="84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90D4E-D59C-4F4E-8B82-68CF4ACEDF37}" type="datetimeFigureOut">
              <a:rPr kumimoji="1" lang="ja-JP" altLang="en-US" smtClean="0"/>
              <a:t>2018/9/10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A0C30-AC7E-4A38-892A-5FB37BCDC7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6090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90D4E-D59C-4F4E-8B82-68CF4ACEDF37}" type="datetimeFigureOut">
              <a:rPr kumimoji="1" lang="ja-JP" altLang="en-US" smtClean="0"/>
              <a:t>2018/9/10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A0C30-AC7E-4A38-892A-5FB37BCDC7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2523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90D4E-D59C-4F4E-8B82-68CF4ACEDF37}" type="datetimeFigureOut">
              <a:rPr kumimoji="1" lang="ja-JP" altLang="en-US" smtClean="0"/>
              <a:t>2018/9/10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A0C30-AC7E-4A38-892A-5FB37BCDC7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6128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90D4E-D59C-4F4E-8B82-68CF4ACEDF37}" type="datetimeFigureOut">
              <a:rPr kumimoji="1" lang="ja-JP" altLang="en-US" smtClean="0"/>
              <a:t>2018/9/10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A0C30-AC7E-4A38-892A-5FB37BCDC7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0597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90D4E-D59C-4F4E-8B82-68CF4ACEDF37}" type="datetimeFigureOut">
              <a:rPr kumimoji="1" lang="ja-JP" altLang="en-US" smtClean="0"/>
              <a:t>2018/9/10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A0C30-AC7E-4A38-892A-5FB37BCDC7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450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90D4E-D59C-4F4E-8B82-68CF4ACEDF37}" type="datetimeFigureOut">
              <a:rPr kumimoji="1" lang="ja-JP" altLang="en-US" smtClean="0"/>
              <a:t>2018/9/10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A0C30-AC7E-4A38-892A-5FB37BCDC7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3717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90D4E-D59C-4F4E-8B82-68CF4ACEDF37}" type="datetimeFigureOut">
              <a:rPr kumimoji="1" lang="ja-JP" altLang="en-US" smtClean="0"/>
              <a:t>2018/9/10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A0C30-AC7E-4A38-892A-5FB37BCDC7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1792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90D4E-D59C-4F4E-8B82-68CF4ACEDF37}" type="datetimeFigureOut">
              <a:rPr kumimoji="1" lang="ja-JP" altLang="en-US" smtClean="0"/>
              <a:t>2018/9/10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A0C30-AC7E-4A38-892A-5FB37BCDC7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6183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90D4E-D59C-4F4E-8B82-68CF4ACEDF37}" type="datetimeFigureOut">
              <a:rPr kumimoji="1" lang="ja-JP" altLang="en-US" smtClean="0"/>
              <a:t>2018/9/10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A0C30-AC7E-4A38-892A-5FB37BCDC7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7558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90D4E-D59C-4F4E-8B82-68CF4ACEDF37}" type="datetimeFigureOut">
              <a:rPr kumimoji="1" lang="ja-JP" altLang="en-US" smtClean="0"/>
              <a:t>2018/9/10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A0C30-AC7E-4A38-892A-5FB37BCDC7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4220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90D4E-D59C-4F4E-8B82-68CF4ACEDF37}" type="datetimeFigureOut">
              <a:rPr kumimoji="1" lang="ja-JP" altLang="en-US" smtClean="0"/>
              <a:t>2018/9/10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A0C30-AC7E-4A38-892A-5FB37BCDC7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1903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90D4E-D59C-4F4E-8B82-68CF4ACEDF37}" type="datetimeFigureOut">
              <a:rPr kumimoji="1" lang="ja-JP" altLang="en-US" smtClean="0"/>
              <a:t>2018/9/10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A0C30-AC7E-4A38-892A-5FB37BCDC7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2839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13" Type="http://schemas.openxmlformats.org/officeDocument/2006/relationships/oleObject" Target="../embeddings/oleObject2.bin"/><Relationship Id="rId18" Type="http://schemas.openxmlformats.org/officeDocument/2006/relationships/image" Target="../media/image14.jpeg"/><Relationship Id="rId3" Type="http://schemas.openxmlformats.org/officeDocument/2006/relationships/image" Target="../media/image3.jpeg"/><Relationship Id="rId21" Type="http://schemas.openxmlformats.org/officeDocument/2006/relationships/image" Target="../media/image17.jpeg"/><Relationship Id="rId7" Type="http://schemas.openxmlformats.org/officeDocument/2006/relationships/oleObject" Target="../embeddings/oleObject1.bin"/><Relationship Id="rId12" Type="http://schemas.openxmlformats.org/officeDocument/2006/relationships/image" Target="../media/image10.jpeg"/><Relationship Id="rId17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2.jpeg"/><Relationship Id="rId20" Type="http://schemas.openxmlformats.org/officeDocument/2006/relationships/image" Target="../media/image16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eg"/><Relationship Id="rId11" Type="http://schemas.openxmlformats.org/officeDocument/2006/relationships/image" Target="../media/image9.jpeg"/><Relationship Id="rId5" Type="http://schemas.openxmlformats.org/officeDocument/2006/relationships/image" Target="../media/image5.jpeg"/><Relationship Id="rId15" Type="http://schemas.openxmlformats.org/officeDocument/2006/relationships/image" Target="../media/image11.png"/><Relationship Id="rId10" Type="http://schemas.openxmlformats.org/officeDocument/2006/relationships/image" Target="../media/image8.jpeg"/><Relationship Id="rId19" Type="http://schemas.openxmlformats.org/officeDocument/2006/relationships/image" Target="../media/image15.jpeg"/><Relationship Id="rId4" Type="http://schemas.openxmlformats.org/officeDocument/2006/relationships/image" Target="../media/image4.wmf"/><Relationship Id="rId9" Type="http://schemas.openxmlformats.org/officeDocument/2006/relationships/image" Target="../media/image7.jpeg"/><Relationship Id="rId1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/>
          <p:cNvGrpSpPr/>
          <p:nvPr/>
        </p:nvGrpSpPr>
        <p:grpSpPr>
          <a:xfrm>
            <a:off x="5021" y="6491265"/>
            <a:ext cx="2938998" cy="243673"/>
            <a:chOff x="5021" y="6491265"/>
            <a:chExt cx="2938998" cy="243673"/>
          </a:xfrm>
        </p:grpSpPr>
        <p:sp>
          <p:nvSpPr>
            <p:cNvPr id="2" name="角丸四角形 1"/>
            <p:cNvSpPr/>
            <p:nvPr/>
          </p:nvSpPr>
          <p:spPr>
            <a:xfrm>
              <a:off x="5021" y="6493646"/>
              <a:ext cx="2935303" cy="241292"/>
            </a:xfrm>
            <a:prstGeom prst="roundRect">
              <a:avLst>
                <a:gd name="adj" fmla="val 38158"/>
              </a:avLst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正方形/長方形 2"/>
            <p:cNvSpPr/>
            <p:nvPr/>
          </p:nvSpPr>
          <p:spPr>
            <a:xfrm>
              <a:off x="5743" y="6491265"/>
              <a:ext cx="2938276" cy="104214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29" name="グループ化 128"/>
          <p:cNvGrpSpPr/>
          <p:nvPr/>
        </p:nvGrpSpPr>
        <p:grpSpPr>
          <a:xfrm>
            <a:off x="6305467" y="6491265"/>
            <a:ext cx="2938998" cy="243673"/>
            <a:chOff x="5021" y="6491265"/>
            <a:chExt cx="2938998" cy="243673"/>
          </a:xfrm>
        </p:grpSpPr>
        <p:sp>
          <p:nvSpPr>
            <p:cNvPr id="130" name="角丸四角形 129"/>
            <p:cNvSpPr/>
            <p:nvPr/>
          </p:nvSpPr>
          <p:spPr>
            <a:xfrm>
              <a:off x="5021" y="6493646"/>
              <a:ext cx="2935303" cy="241292"/>
            </a:xfrm>
            <a:prstGeom prst="roundRect">
              <a:avLst>
                <a:gd name="adj" fmla="val 38158"/>
              </a:avLst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" name="正方形/長方形 130"/>
            <p:cNvSpPr/>
            <p:nvPr/>
          </p:nvSpPr>
          <p:spPr>
            <a:xfrm>
              <a:off x="5743" y="6491265"/>
              <a:ext cx="2938276" cy="104214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7" name="グループ化 116"/>
          <p:cNvGrpSpPr/>
          <p:nvPr/>
        </p:nvGrpSpPr>
        <p:grpSpPr>
          <a:xfrm>
            <a:off x="3144987" y="6491265"/>
            <a:ext cx="2938998" cy="243673"/>
            <a:chOff x="5021" y="6491265"/>
            <a:chExt cx="2938998" cy="243673"/>
          </a:xfrm>
        </p:grpSpPr>
        <p:sp>
          <p:nvSpPr>
            <p:cNvPr id="127" name="角丸四角形 126"/>
            <p:cNvSpPr/>
            <p:nvPr/>
          </p:nvSpPr>
          <p:spPr>
            <a:xfrm>
              <a:off x="5021" y="6493646"/>
              <a:ext cx="2935303" cy="241292"/>
            </a:xfrm>
            <a:prstGeom prst="roundRect">
              <a:avLst>
                <a:gd name="adj" fmla="val 38158"/>
              </a:avLst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" name="正方形/長方形 127"/>
            <p:cNvSpPr/>
            <p:nvPr/>
          </p:nvSpPr>
          <p:spPr>
            <a:xfrm>
              <a:off x="5743" y="6491265"/>
              <a:ext cx="2938276" cy="104214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01" name="図 10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32542" y="716676"/>
            <a:ext cx="851285" cy="508745"/>
          </a:xfrm>
          <a:prstGeom prst="rect">
            <a:avLst/>
          </a:prstGeom>
        </p:spPr>
      </p:pic>
      <p:sp>
        <p:nvSpPr>
          <p:cNvPr id="100" name="1 つの角を丸めた四角形 99"/>
          <p:cNvSpPr/>
          <p:nvPr/>
        </p:nvSpPr>
        <p:spPr>
          <a:xfrm>
            <a:off x="9431869" y="1299891"/>
            <a:ext cx="730528" cy="389653"/>
          </a:xfrm>
          <a:prstGeom prst="round1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1 つの角を丸めた四角形 98"/>
          <p:cNvSpPr/>
          <p:nvPr/>
        </p:nvSpPr>
        <p:spPr>
          <a:xfrm>
            <a:off x="6286178" y="1292092"/>
            <a:ext cx="730528" cy="389653"/>
          </a:xfrm>
          <a:prstGeom prst="round1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1 つの角を丸めた四角形 97"/>
          <p:cNvSpPr/>
          <p:nvPr/>
        </p:nvSpPr>
        <p:spPr>
          <a:xfrm>
            <a:off x="3140432" y="1285480"/>
            <a:ext cx="730528" cy="389653"/>
          </a:xfrm>
          <a:prstGeom prst="round1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1 つの角を丸めた四角形 96"/>
          <p:cNvSpPr/>
          <p:nvPr/>
        </p:nvSpPr>
        <p:spPr>
          <a:xfrm>
            <a:off x="992" y="1285480"/>
            <a:ext cx="730528" cy="389653"/>
          </a:xfrm>
          <a:prstGeom prst="round1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8124" y="1958483"/>
            <a:ext cx="2921000" cy="971134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角丸四角形 28"/>
          <p:cNvSpPr/>
          <p:nvPr/>
        </p:nvSpPr>
        <p:spPr>
          <a:xfrm>
            <a:off x="9441140" y="1833333"/>
            <a:ext cx="2488924" cy="4894532"/>
          </a:xfrm>
          <a:prstGeom prst="roundRect">
            <a:avLst>
              <a:gd name="adj" fmla="val 5029"/>
            </a:avLst>
          </a:prstGeom>
          <a:solidFill>
            <a:schemeClr val="bg1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9449352" y="1950925"/>
            <a:ext cx="2471462" cy="1432746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角丸四角形 26"/>
          <p:cNvSpPr/>
          <p:nvPr/>
        </p:nvSpPr>
        <p:spPr>
          <a:xfrm>
            <a:off x="6300337" y="1838641"/>
            <a:ext cx="2946400" cy="4899631"/>
          </a:xfrm>
          <a:prstGeom prst="roundRect">
            <a:avLst>
              <a:gd name="adj" fmla="val 3251"/>
            </a:avLst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" name="正方形/長方形 27"/>
          <p:cNvSpPr/>
          <p:nvPr/>
        </p:nvSpPr>
        <p:spPr>
          <a:xfrm>
            <a:off x="6316212" y="1976326"/>
            <a:ext cx="2921000" cy="938066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角丸四角形 24"/>
          <p:cNvSpPr/>
          <p:nvPr/>
        </p:nvSpPr>
        <p:spPr>
          <a:xfrm>
            <a:off x="3137055" y="1838641"/>
            <a:ext cx="2946400" cy="4899631"/>
          </a:xfrm>
          <a:prstGeom prst="roundRect">
            <a:avLst>
              <a:gd name="adj" fmla="val 3413"/>
            </a:avLst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3154835" y="1959658"/>
            <a:ext cx="2921000" cy="966899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角丸四角形 22"/>
          <p:cNvSpPr/>
          <p:nvPr/>
        </p:nvSpPr>
        <p:spPr>
          <a:xfrm>
            <a:off x="0" y="1838642"/>
            <a:ext cx="2946400" cy="4899630"/>
          </a:xfrm>
          <a:prstGeom prst="roundRect">
            <a:avLst>
              <a:gd name="adj" fmla="val 3219"/>
            </a:avLst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CustomShape 5"/>
          <p:cNvSpPr/>
          <p:nvPr/>
        </p:nvSpPr>
        <p:spPr>
          <a:xfrm>
            <a:off x="4890" y="163712"/>
            <a:ext cx="12187110" cy="547236"/>
          </a:xfrm>
          <a:prstGeom prst="rect">
            <a:avLst/>
          </a:prstGeom>
          <a:gradFill>
            <a:gsLst>
              <a:gs pos="0">
                <a:srgbClr val="FFFFFF"/>
              </a:gs>
              <a:gs pos="78305">
                <a:srgbClr val="B2E5FF"/>
              </a:gs>
              <a:gs pos="100000">
                <a:srgbClr val="66CCFF"/>
              </a:gs>
            </a:gsLst>
            <a:lin ang="0"/>
          </a:gradFill>
          <a:ln w="25560">
            <a:solidFill>
              <a:srgbClr val="0080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CustomShape 6"/>
          <p:cNvSpPr/>
          <p:nvPr/>
        </p:nvSpPr>
        <p:spPr>
          <a:xfrm>
            <a:off x="5020" y="-107977"/>
            <a:ext cx="12187110" cy="111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ja-JP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いじめゼロ子どもサミットの歴史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ホームベース 13"/>
          <p:cNvSpPr/>
          <p:nvPr/>
        </p:nvSpPr>
        <p:spPr>
          <a:xfrm>
            <a:off x="3150582" y="1553201"/>
            <a:ext cx="3145692" cy="411265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  <a:latin typeface="+mj-ea"/>
                <a:ea typeface="+mj-ea"/>
              </a:rPr>
              <a:t>第２回サミット（</a:t>
            </a:r>
            <a:r>
              <a:rPr lang="en-US" altLang="ja-JP" dirty="0" smtClean="0">
                <a:solidFill>
                  <a:schemeClr val="tx1"/>
                </a:solidFill>
                <a:latin typeface="+mj-ea"/>
                <a:ea typeface="+mj-ea"/>
              </a:rPr>
              <a:t>2012</a:t>
            </a:r>
            <a:r>
              <a:rPr lang="ja-JP" altLang="en-US" dirty="0" smtClean="0">
                <a:solidFill>
                  <a:schemeClr val="tx1"/>
                </a:solidFill>
                <a:latin typeface="+mj-ea"/>
                <a:ea typeface="+mj-ea"/>
              </a:rPr>
              <a:t>）</a:t>
            </a:r>
            <a:endParaRPr lang="ja-JP" altLang="en-US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5" name="ホームベース 14"/>
          <p:cNvSpPr/>
          <p:nvPr/>
        </p:nvSpPr>
        <p:spPr>
          <a:xfrm>
            <a:off x="6296274" y="1539661"/>
            <a:ext cx="3145691" cy="411265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  <a:latin typeface="+mj-ea"/>
                <a:ea typeface="+mj-ea"/>
              </a:rPr>
              <a:t>第３回サミット（</a:t>
            </a:r>
            <a:r>
              <a:rPr lang="en-US" altLang="ja-JP" dirty="0" smtClean="0">
                <a:solidFill>
                  <a:schemeClr val="tx1"/>
                </a:solidFill>
                <a:latin typeface="+mj-ea"/>
                <a:ea typeface="+mj-ea"/>
              </a:rPr>
              <a:t>2015</a:t>
            </a:r>
            <a:r>
              <a:rPr lang="ja-JP" altLang="en-US" dirty="0" smtClean="0">
                <a:solidFill>
                  <a:schemeClr val="tx1"/>
                </a:solidFill>
                <a:latin typeface="+mj-ea"/>
                <a:ea typeface="+mj-ea"/>
              </a:rPr>
              <a:t>）</a:t>
            </a:r>
            <a:endParaRPr lang="ja-JP" altLang="en-US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7654" y="3945003"/>
            <a:ext cx="1228808" cy="84325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</p:pic>
      <p:sp>
        <p:nvSpPr>
          <p:cNvPr id="18" name="テキスト ボックス 17"/>
          <p:cNvSpPr txBox="1"/>
          <p:nvPr/>
        </p:nvSpPr>
        <p:spPr>
          <a:xfrm>
            <a:off x="8792" y="3708740"/>
            <a:ext cx="15600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 smtClean="0"/>
              <a:t>〇 いじめゼロ宣言作成</a:t>
            </a:r>
            <a:endParaRPr kumimoji="1" lang="ja-JP" altLang="en-US" sz="11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8792" y="2927201"/>
            <a:ext cx="13612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 smtClean="0"/>
              <a:t>〇 キャラクター誕生</a:t>
            </a:r>
            <a:endParaRPr kumimoji="1" lang="ja-JP" altLang="en-US" sz="1100" dirty="0"/>
          </a:p>
        </p:txBody>
      </p:sp>
      <p:pic>
        <p:nvPicPr>
          <p:cNvPr id="20" name="Picture 6" descr="3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8370" y="3127623"/>
            <a:ext cx="1041942" cy="609275"/>
          </a:xfrm>
          <a:prstGeom prst="rect">
            <a:avLst/>
          </a:prstGeom>
          <a:noFill/>
        </p:spPr>
      </p:pic>
      <p:pic>
        <p:nvPicPr>
          <p:cNvPr id="21" name="Picture 12" descr="イメージ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1386" y="5376744"/>
            <a:ext cx="1264752" cy="843259"/>
          </a:xfrm>
          <a:prstGeom prst="rect">
            <a:avLst/>
          </a:prstGeom>
          <a:noFill/>
        </p:spPr>
      </p:pic>
      <p:sp>
        <p:nvSpPr>
          <p:cNvPr id="22" name="テキスト ボックス 21"/>
          <p:cNvSpPr txBox="1"/>
          <p:nvPr/>
        </p:nvSpPr>
        <p:spPr>
          <a:xfrm>
            <a:off x="8790" y="4933583"/>
            <a:ext cx="289534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 smtClean="0"/>
              <a:t>〇 全ての小中学校において１１月を強調月間</a:t>
            </a:r>
            <a:endParaRPr kumimoji="1" lang="en-US" altLang="ja-JP" sz="1100" dirty="0" smtClean="0"/>
          </a:p>
          <a:p>
            <a:r>
              <a:rPr kumimoji="1" lang="ja-JP" altLang="en-US" sz="1100" dirty="0" smtClean="0"/>
              <a:t>　として、</a:t>
            </a:r>
            <a:r>
              <a:rPr kumimoji="1" lang="ja-JP" altLang="en-US" sz="1100" dirty="0" smtClean="0"/>
              <a:t>取り組みを</a:t>
            </a:r>
            <a:r>
              <a:rPr kumimoji="1" lang="ja-JP" altLang="en-US" sz="1100" dirty="0" smtClean="0"/>
              <a:t>行うことを確認</a:t>
            </a:r>
            <a:endParaRPr kumimoji="1" lang="en-US" altLang="ja-JP" sz="1100" dirty="0" smtClean="0"/>
          </a:p>
          <a:p>
            <a:r>
              <a:rPr kumimoji="1" lang="ja-JP" altLang="en-US" sz="1100" dirty="0" smtClean="0"/>
              <a:t>　</a:t>
            </a:r>
            <a:endParaRPr kumimoji="1" lang="ja-JP" altLang="en-US" sz="11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6809" y="2225775"/>
            <a:ext cx="28786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 smtClean="0"/>
              <a:t>　 いじめを行う者や傍観者を生まない集団づくりをめざして、児童会、生徒会を中心とした児童生徒の自発的な</a:t>
            </a:r>
            <a:r>
              <a:rPr kumimoji="1" lang="ja-JP" altLang="en-US" sz="1000" dirty="0" smtClean="0"/>
              <a:t>取り組みを</a:t>
            </a:r>
            <a:r>
              <a:rPr kumimoji="1" lang="ja-JP" altLang="en-US" sz="1000" dirty="0" smtClean="0"/>
              <a:t>推進するための「いじめゼロ子どもサミット」が始まる。</a:t>
            </a:r>
            <a:endParaRPr kumimoji="1" lang="ja-JP" altLang="en-US" sz="1000" dirty="0"/>
          </a:p>
        </p:txBody>
      </p:sp>
      <p:graphicFrame>
        <p:nvGraphicFramePr>
          <p:cNvPr id="32" name="Object 4"/>
          <p:cNvGraphicFramePr>
            <a:graphicFrameLocks noChangeAspect="1"/>
          </p:cNvGraphicFramePr>
          <p:nvPr>
            <p:extLst/>
          </p:nvPr>
        </p:nvGraphicFramePr>
        <p:xfrm>
          <a:off x="3414505" y="3210070"/>
          <a:ext cx="1066132" cy="753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Acrobat Document" r:id="rId7" imgW="8020050" imgH="5667375" progId="AcroExch.Document.7">
                  <p:embed/>
                </p:oleObj>
              </mc:Choice>
              <mc:Fallback>
                <p:oleObj name="Acrobat Document" r:id="rId7" imgW="8020050" imgH="5667375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4505" y="3210070"/>
                        <a:ext cx="1066132" cy="753511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2"/>
                        </a:solidFill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テキスト ボックス 32"/>
          <p:cNvSpPr txBox="1"/>
          <p:nvPr/>
        </p:nvSpPr>
        <p:spPr>
          <a:xfrm>
            <a:off x="3137055" y="2927201"/>
            <a:ext cx="17748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 smtClean="0"/>
              <a:t>〇 フレンジャーの歌を作成</a:t>
            </a:r>
            <a:endParaRPr kumimoji="1" lang="ja-JP" altLang="en-US" sz="1100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3124266" y="5313210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 smtClean="0"/>
              <a:t>〇 子ども記者会見</a:t>
            </a:r>
            <a:endParaRPr kumimoji="1" lang="ja-JP" altLang="en-US" sz="1100" dirty="0"/>
          </a:p>
        </p:txBody>
      </p:sp>
      <p:pic>
        <p:nvPicPr>
          <p:cNvPr id="41" name="Picture 10" descr="IMG_174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7067" y="3202243"/>
            <a:ext cx="1146802" cy="764534"/>
          </a:xfrm>
          <a:prstGeom prst="rect">
            <a:avLst/>
          </a:prstGeom>
        </p:spPr>
      </p:pic>
      <p:sp>
        <p:nvSpPr>
          <p:cNvPr id="43" name="テキスト ボックス 42"/>
          <p:cNvSpPr txBox="1"/>
          <p:nvPr/>
        </p:nvSpPr>
        <p:spPr>
          <a:xfrm>
            <a:off x="3163282" y="2206506"/>
            <a:ext cx="28786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 smtClean="0"/>
              <a:t>　  「香川のいじめをゼロにするためにできること」をテーマに各校の具体的な実践の紹介を交えながら、話し合いを深めた。子ども記者会見を行い、県内外に自分達の意見を発信した。</a:t>
            </a:r>
            <a:endParaRPr kumimoji="1" lang="ja-JP" altLang="en-US" sz="1000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6325737" y="2214115"/>
            <a:ext cx="28786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 smtClean="0">
                <a:solidFill>
                  <a:srgbClr val="FF0000"/>
                </a:solidFill>
              </a:rPr>
              <a:t>  　</a:t>
            </a:r>
            <a:r>
              <a:rPr kumimoji="1" lang="ja-JP" altLang="en-US" sz="1000" dirty="0" smtClean="0"/>
              <a:t>「感じ、考え、行動しよう」のテーマを設定した。いじめが起こりやすいシーンを演劇で再現した後、分科会において、劇の修正案を考えながら、「傍観者がいかに行動すべきか」等を討論した。</a:t>
            </a:r>
            <a:endParaRPr kumimoji="1" lang="ja-JP" altLang="en-US" sz="1000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9474944" y="2226706"/>
            <a:ext cx="24000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 smtClean="0"/>
              <a:t>　 地域の人にも助けをもとめながら、みんなでいじめの問題に取り組んでいくために、パレードで訴えたり、街頭アンケートで意見をきいたりしながら、</a:t>
            </a:r>
            <a:r>
              <a:rPr lang="ja-JP" altLang="en-US" sz="1000" dirty="0"/>
              <a:t> 「</a:t>
            </a:r>
            <a:r>
              <a:rPr lang="en-US" altLang="ja-JP" sz="1000" dirty="0"/>
              <a:t>『</a:t>
            </a:r>
            <a:r>
              <a:rPr lang="ja-JP" altLang="en-US" sz="1000" dirty="0"/>
              <a:t>みんなで</a:t>
            </a:r>
            <a:r>
              <a:rPr lang="en-US" altLang="ja-JP" sz="1000" dirty="0"/>
              <a:t>』</a:t>
            </a:r>
            <a:r>
              <a:rPr lang="ja-JP" altLang="en-US" sz="1000" dirty="0"/>
              <a:t>感じ、考え、つながろう」をテーマ</a:t>
            </a:r>
            <a:r>
              <a:rPr lang="ja-JP" altLang="en-US" sz="1000" dirty="0" smtClean="0"/>
              <a:t>に討論し、みんなと「つながる」ための方策を検討する。</a:t>
            </a:r>
            <a:endParaRPr kumimoji="1" lang="ja-JP" altLang="en-US" sz="1000" dirty="0"/>
          </a:p>
        </p:txBody>
      </p:sp>
      <p:pic>
        <p:nvPicPr>
          <p:cNvPr id="46" name="図 4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823" y="5433756"/>
            <a:ext cx="1440557" cy="98960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47" name="テキスト ボックス 46"/>
          <p:cNvSpPr txBox="1"/>
          <p:nvPr/>
        </p:nvSpPr>
        <p:spPr>
          <a:xfrm>
            <a:off x="6325737" y="5181114"/>
            <a:ext cx="23198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 smtClean="0"/>
              <a:t>〇 テーマソング「心つないで」を作成</a:t>
            </a:r>
            <a:endParaRPr kumimoji="1" lang="ja-JP" altLang="en-US" sz="1100" dirty="0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6300982" y="2927201"/>
            <a:ext cx="16001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 smtClean="0"/>
              <a:t>〇 劇づくりを通して議論</a:t>
            </a:r>
            <a:endParaRPr kumimoji="1" lang="ja-JP" altLang="en-US" sz="1100" dirty="0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6583261" y="3917380"/>
            <a:ext cx="97013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 smtClean="0"/>
              <a:t>劇による問題提起</a:t>
            </a:r>
            <a:endParaRPr kumimoji="1" lang="ja-JP" altLang="en-US" sz="800" dirty="0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8025234" y="3910338"/>
            <a:ext cx="80021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 smtClean="0"/>
              <a:t>劇の修正協議</a:t>
            </a:r>
            <a:endParaRPr kumimoji="1" lang="ja-JP" altLang="en-US" sz="800" dirty="0"/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6337155" y="4078482"/>
            <a:ext cx="21531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 smtClean="0"/>
              <a:t>〇 子ども記者会見・シンポジウム</a:t>
            </a:r>
            <a:endParaRPr kumimoji="1" lang="ja-JP" altLang="en-US" sz="1100" dirty="0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9441140" y="3399079"/>
            <a:ext cx="18277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 smtClean="0"/>
              <a:t>〇 商店街でのパレード実施</a:t>
            </a:r>
            <a:endParaRPr kumimoji="1" lang="ja-JP" altLang="en-US" sz="1100" dirty="0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9441140" y="3731488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 smtClean="0"/>
              <a:t>〇 街頭アンケートの実施</a:t>
            </a:r>
            <a:endParaRPr kumimoji="1" lang="ja-JP" altLang="en-US" sz="1100" dirty="0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9441140" y="4063897"/>
            <a:ext cx="17347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 smtClean="0"/>
              <a:t>〇 岡山県の生徒との交流</a:t>
            </a:r>
            <a:endParaRPr kumimoji="1" lang="ja-JP" altLang="en-US" sz="1100" dirty="0"/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9441140" y="4396306"/>
            <a:ext cx="16898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 smtClean="0"/>
              <a:t>〇 スポーツ選手との交流</a:t>
            </a:r>
            <a:endParaRPr kumimoji="1" lang="ja-JP" altLang="en-US" sz="1100" dirty="0"/>
          </a:p>
        </p:txBody>
      </p:sp>
      <p:sp>
        <p:nvSpPr>
          <p:cNvPr id="72" name="正方形/長方形 71"/>
          <p:cNvSpPr/>
          <p:nvPr/>
        </p:nvSpPr>
        <p:spPr>
          <a:xfrm>
            <a:off x="8124" y="1968706"/>
            <a:ext cx="2938276" cy="249449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ホームベース 6"/>
          <p:cNvSpPr/>
          <p:nvPr/>
        </p:nvSpPr>
        <p:spPr>
          <a:xfrm>
            <a:off x="4890" y="1544969"/>
            <a:ext cx="3145692" cy="411265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+mj-ea"/>
                <a:ea typeface="+mj-ea"/>
              </a:rPr>
              <a:t>第１回サミット（</a:t>
            </a:r>
            <a:r>
              <a:rPr kumimoji="1" lang="en-US" altLang="ja-JP" dirty="0" smtClean="0">
                <a:solidFill>
                  <a:schemeClr val="tx1"/>
                </a:solidFill>
                <a:latin typeface="+mj-ea"/>
                <a:ea typeface="+mj-ea"/>
              </a:rPr>
              <a:t>2009</a:t>
            </a:r>
            <a:r>
              <a:rPr kumimoji="1" lang="ja-JP" altLang="en-US" dirty="0" smtClean="0">
                <a:solidFill>
                  <a:schemeClr val="tx1"/>
                </a:solidFill>
                <a:latin typeface="+mj-ea"/>
                <a:ea typeface="+mj-ea"/>
              </a:rPr>
              <a:t>）</a:t>
            </a:r>
            <a:endParaRPr kumimoji="1" lang="ja-JP" altLang="en-US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-24534" y="1962774"/>
            <a:ext cx="17796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b="1" dirty="0" smtClean="0">
                <a:solidFill>
                  <a:schemeClr val="bg1"/>
                </a:solidFill>
              </a:rPr>
              <a:t>平成２１年８月２４日（月）開催</a:t>
            </a:r>
            <a:endParaRPr kumimoji="1" lang="ja-JP" altLang="en-US" sz="1000" b="1" dirty="0">
              <a:solidFill>
                <a:schemeClr val="bg1"/>
              </a:solidFill>
            </a:endParaRPr>
          </a:p>
        </p:txBody>
      </p:sp>
      <p:sp>
        <p:nvSpPr>
          <p:cNvPr id="74" name="正方形/長方形 73"/>
          <p:cNvSpPr/>
          <p:nvPr/>
        </p:nvSpPr>
        <p:spPr>
          <a:xfrm>
            <a:off x="3146600" y="1967127"/>
            <a:ext cx="2938276" cy="249449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3113942" y="1961195"/>
            <a:ext cx="17796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b="1" dirty="0" smtClean="0">
                <a:solidFill>
                  <a:schemeClr val="bg1"/>
                </a:solidFill>
              </a:rPr>
              <a:t>平成２４年８月２２日（水）開催</a:t>
            </a:r>
            <a:endParaRPr kumimoji="1" lang="ja-JP" altLang="en-US" sz="1000" b="1" dirty="0">
              <a:solidFill>
                <a:schemeClr val="bg1"/>
              </a:solidFill>
            </a:endParaRPr>
          </a:p>
        </p:txBody>
      </p:sp>
      <p:sp>
        <p:nvSpPr>
          <p:cNvPr id="76" name="正方形/長方形 75"/>
          <p:cNvSpPr/>
          <p:nvPr/>
        </p:nvSpPr>
        <p:spPr>
          <a:xfrm>
            <a:off x="6312844" y="1956207"/>
            <a:ext cx="2938276" cy="249449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6280186" y="1972047"/>
            <a:ext cx="17796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b="1" dirty="0" smtClean="0">
                <a:solidFill>
                  <a:schemeClr val="bg1"/>
                </a:solidFill>
              </a:rPr>
              <a:t>平成２７年８月１８日（火）開催</a:t>
            </a:r>
            <a:endParaRPr kumimoji="1" lang="ja-JP" altLang="en-US" sz="1000" b="1" dirty="0">
              <a:solidFill>
                <a:schemeClr val="bg1"/>
              </a:solidFill>
            </a:endParaRPr>
          </a:p>
        </p:txBody>
      </p:sp>
      <p:sp>
        <p:nvSpPr>
          <p:cNvPr id="78" name="正方形/長方形 77"/>
          <p:cNvSpPr/>
          <p:nvPr/>
        </p:nvSpPr>
        <p:spPr>
          <a:xfrm>
            <a:off x="9452026" y="1956207"/>
            <a:ext cx="2479674" cy="257908"/>
          </a:xfrm>
          <a:prstGeom prst="rect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9408482" y="1972047"/>
            <a:ext cx="18437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b="1" dirty="0" smtClean="0">
                <a:solidFill>
                  <a:schemeClr val="bg1"/>
                </a:solidFill>
              </a:rPr>
              <a:t>平成３０年８月２２日（水</a:t>
            </a:r>
            <a:r>
              <a:rPr kumimoji="1" lang="ja-JP" altLang="en-US" sz="1000" b="1" smtClean="0">
                <a:solidFill>
                  <a:schemeClr val="bg1"/>
                </a:solidFill>
              </a:rPr>
              <a:t>）開催</a:t>
            </a:r>
            <a:endParaRPr kumimoji="1" lang="ja-JP" altLang="en-US" sz="1000" b="1" dirty="0">
              <a:solidFill>
                <a:schemeClr val="bg1"/>
              </a:solidFill>
            </a:endParaRPr>
          </a:p>
        </p:txBody>
      </p:sp>
      <p:cxnSp>
        <p:nvCxnSpPr>
          <p:cNvPr id="81" name="直線コネクタ 80"/>
          <p:cNvCxnSpPr/>
          <p:nvPr/>
        </p:nvCxnSpPr>
        <p:spPr>
          <a:xfrm>
            <a:off x="376319" y="1219197"/>
            <a:ext cx="11663281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円/楕円 81"/>
          <p:cNvSpPr/>
          <p:nvPr/>
        </p:nvSpPr>
        <p:spPr>
          <a:xfrm>
            <a:off x="350078" y="1158518"/>
            <a:ext cx="119743" cy="11974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円/楕円 82"/>
          <p:cNvSpPr/>
          <p:nvPr/>
        </p:nvSpPr>
        <p:spPr>
          <a:xfrm>
            <a:off x="1403574" y="1158514"/>
            <a:ext cx="119743" cy="11974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円/楕円 83"/>
          <p:cNvSpPr/>
          <p:nvPr/>
        </p:nvSpPr>
        <p:spPr>
          <a:xfrm>
            <a:off x="2457070" y="1158514"/>
            <a:ext cx="119743" cy="11974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円/楕円 85"/>
          <p:cNvSpPr/>
          <p:nvPr/>
        </p:nvSpPr>
        <p:spPr>
          <a:xfrm>
            <a:off x="3510566" y="1169402"/>
            <a:ext cx="119743" cy="11974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円/楕円 86"/>
          <p:cNvSpPr/>
          <p:nvPr/>
        </p:nvSpPr>
        <p:spPr>
          <a:xfrm>
            <a:off x="4564062" y="1169398"/>
            <a:ext cx="119743" cy="11974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円/楕円 87"/>
          <p:cNvSpPr/>
          <p:nvPr/>
        </p:nvSpPr>
        <p:spPr>
          <a:xfrm>
            <a:off x="5617558" y="1169398"/>
            <a:ext cx="119743" cy="11974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円/楕円 88"/>
          <p:cNvSpPr/>
          <p:nvPr/>
        </p:nvSpPr>
        <p:spPr>
          <a:xfrm>
            <a:off x="6671054" y="1169402"/>
            <a:ext cx="119743" cy="11974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円/楕円 89"/>
          <p:cNvSpPr/>
          <p:nvPr/>
        </p:nvSpPr>
        <p:spPr>
          <a:xfrm>
            <a:off x="7724550" y="1169398"/>
            <a:ext cx="119743" cy="11974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円/楕円 90"/>
          <p:cNvSpPr/>
          <p:nvPr/>
        </p:nvSpPr>
        <p:spPr>
          <a:xfrm>
            <a:off x="8778046" y="1169398"/>
            <a:ext cx="119743" cy="11974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円/楕円 91"/>
          <p:cNvSpPr/>
          <p:nvPr/>
        </p:nvSpPr>
        <p:spPr>
          <a:xfrm>
            <a:off x="9831538" y="1158347"/>
            <a:ext cx="119743" cy="11974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4359" y="1235806"/>
            <a:ext cx="10462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Ｈ２１　　　　Ｈ２２　　　　Ｈ２３　　　Ｈ２４　　   　Ｈ２５　　　　Ｈ２６　　　 Ｈ２７　　　　 Ｈ２８　　　 Ｈ２９　　　 Ｈ３０</a:t>
            </a:r>
            <a:endParaRPr kumimoji="1" lang="ja-JP" altLang="en-US" dirty="0"/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8732061" y="746922"/>
            <a:ext cx="163378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dirty="0" smtClean="0">
                <a:solidFill>
                  <a:srgbClr val="FF0000"/>
                </a:solidFill>
              </a:rPr>
              <a:t>・いじめ防止基本方針改定（国）</a:t>
            </a:r>
            <a:endParaRPr kumimoji="1" lang="en-US" altLang="ja-JP" sz="700" dirty="0" smtClean="0">
              <a:solidFill>
                <a:srgbClr val="FF0000"/>
              </a:solidFill>
            </a:endParaRPr>
          </a:p>
          <a:p>
            <a:r>
              <a:rPr kumimoji="1" lang="ja-JP" altLang="en-US" sz="700" dirty="0" smtClean="0">
                <a:solidFill>
                  <a:srgbClr val="FF0000"/>
                </a:solidFill>
              </a:rPr>
              <a:t>・いじめ重大事態ガイドライン策定（国）</a:t>
            </a:r>
            <a:endParaRPr kumimoji="1" lang="en-US" altLang="ja-JP" sz="700" dirty="0" smtClean="0">
              <a:solidFill>
                <a:srgbClr val="FF0000"/>
              </a:solidFill>
            </a:endParaRPr>
          </a:p>
          <a:p>
            <a:r>
              <a:rPr kumimoji="1" lang="ja-JP" altLang="en-US" sz="700" dirty="0" smtClean="0"/>
              <a:t>・いじめ防止基本方針改定（香川県）</a:t>
            </a:r>
            <a:endParaRPr kumimoji="1" lang="ja-JP" altLang="en-US" sz="700" dirty="0"/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4517095" y="746922"/>
            <a:ext cx="154882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dirty="0" smtClean="0">
                <a:solidFill>
                  <a:srgbClr val="FF0000"/>
                </a:solidFill>
              </a:rPr>
              <a:t>・いじめ防止対策推進法施行</a:t>
            </a:r>
            <a:endParaRPr kumimoji="1" lang="en-US" altLang="ja-JP" sz="700" dirty="0" smtClean="0">
              <a:solidFill>
                <a:srgbClr val="FF0000"/>
              </a:solidFill>
            </a:endParaRPr>
          </a:p>
          <a:p>
            <a:r>
              <a:rPr kumimoji="1" lang="ja-JP" altLang="en-US" sz="700" dirty="0" smtClean="0">
                <a:solidFill>
                  <a:srgbClr val="FF0000"/>
                </a:solidFill>
              </a:rPr>
              <a:t>・いじめ防止基本方針策定（国）</a:t>
            </a:r>
            <a:endParaRPr kumimoji="1" lang="en-US" altLang="ja-JP" sz="700" dirty="0" smtClean="0">
              <a:solidFill>
                <a:srgbClr val="FF0000"/>
              </a:solidFill>
            </a:endParaRPr>
          </a:p>
          <a:p>
            <a:r>
              <a:rPr kumimoji="1" lang="ja-JP" altLang="en-US" sz="700" dirty="0" smtClean="0"/>
              <a:t>・いじめ防止基本方針策定（香川県）</a:t>
            </a:r>
            <a:endParaRPr kumimoji="1" lang="en-US" altLang="ja-JP" sz="700" dirty="0" smtClean="0"/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6626582" y="746922"/>
            <a:ext cx="170271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dirty="0" smtClean="0">
                <a:solidFill>
                  <a:srgbClr val="FF0000"/>
                </a:solidFill>
              </a:rPr>
              <a:t>・全国いじめ問題子どもサミット開始（国）</a:t>
            </a:r>
            <a:endParaRPr kumimoji="1" lang="en-US" altLang="ja-JP" sz="700" dirty="0" smtClean="0">
              <a:solidFill>
                <a:srgbClr val="FF0000"/>
              </a:solidFill>
            </a:endParaRPr>
          </a:p>
        </p:txBody>
      </p:sp>
      <p:sp>
        <p:nvSpPr>
          <p:cNvPr id="102" name="テキスト ボックス 101"/>
          <p:cNvSpPr txBox="1"/>
          <p:nvPr/>
        </p:nvSpPr>
        <p:spPr>
          <a:xfrm>
            <a:off x="1389232" y="3071681"/>
            <a:ext cx="1482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 smtClean="0"/>
              <a:t>思いやり戦隊フレンジャー</a:t>
            </a:r>
            <a:endParaRPr kumimoji="1" lang="en-US" altLang="ja-JP" sz="900" dirty="0" smtClean="0"/>
          </a:p>
          <a:p>
            <a:r>
              <a:rPr kumimoji="1" lang="ja-JP" altLang="en-US" sz="900" dirty="0" smtClean="0"/>
              <a:t>・ともだちピンク</a:t>
            </a:r>
            <a:endParaRPr kumimoji="1" lang="en-US" altLang="ja-JP" sz="900" dirty="0" smtClean="0"/>
          </a:p>
          <a:p>
            <a:r>
              <a:rPr kumimoji="1" lang="ja-JP" altLang="en-US" sz="900" dirty="0" smtClean="0"/>
              <a:t>・ともだちイエロー</a:t>
            </a:r>
            <a:endParaRPr kumimoji="1" lang="en-US" altLang="ja-JP" sz="900" dirty="0" smtClean="0"/>
          </a:p>
          <a:p>
            <a:r>
              <a:rPr kumimoji="1" lang="ja-JP" altLang="en-US" sz="900" dirty="0" smtClean="0"/>
              <a:t>・ともだちブルー</a:t>
            </a:r>
            <a:endParaRPr kumimoji="1" lang="ja-JP" altLang="en-US" sz="900" dirty="0"/>
          </a:p>
        </p:txBody>
      </p:sp>
      <p:sp>
        <p:nvSpPr>
          <p:cNvPr id="103" name="テキスト ボックス 102"/>
          <p:cNvSpPr txBox="1"/>
          <p:nvPr/>
        </p:nvSpPr>
        <p:spPr>
          <a:xfrm>
            <a:off x="432617" y="4793175"/>
            <a:ext cx="85632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 smtClean="0"/>
              <a:t>いじめゼロ宣言</a:t>
            </a:r>
            <a:endParaRPr kumimoji="1" lang="ja-JP" altLang="en-US" sz="800" dirty="0"/>
          </a:p>
        </p:txBody>
      </p:sp>
      <p:sp>
        <p:nvSpPr>
          <p:cNvPr id="104" name="テキスト ボックス 103"/>
          <p:cNvSpPr txBox="1"/>
          <p:nvPr/>
        </p:nvSpPr>
        <p:spPr>
          <a:xfrm>
            <a:off x="10012" y="6198472"/>
            <a:ext cx="16401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 smtClean="0"/>
              <a:t>教育長とのパネルディスカッション</a:t>
            </a:r>
            <a:endParaRPr kumimoji="1" lang="ja-JP" altLang="en-US" sz="800" dirty="0"/>
          </a:p>
        </p:txBody>
      </p:sp>
      <p:sp>
        <p:nvSpPr>
          <p:cNvPr id="105" name="テキスト ボックス 104"/>
          <p:cNvSpPr txBox="1"/>
          <p:nvPr/>
        </p:nvSpPr>
        <p:spPr>
          <a:xfrm>
            <a:off x="1645499" y="4797192"/>
            <a:ext cx="116410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 smtClean="0"/>
              <a:t>いじめゼロ宣言の発表</a:t>
            </a:r>
            <a:endParaRPr kumimoji="1" lang="ja-JP" altLang="en-US" sz="800" dirty="0"/>
          </a:p>
        </p:txBody>
      </p:sp>
      <p:pic>
        <p:nvPicPr>
          <p:cNvPr id="106" name="Picture 11" descr="イメージ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935" y="3941322"/>
            <a:ext cx="1286029" cy="85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" name="テキスト ボックス 106"/>
          <p:cNvSpPr txBox="1"/>
          <p:nvPr/>
        </p:nvSpPr>
        <p:spPr>
          <a:xfrm>
            <a:off x="1484612" y="5360876"/>
            <a:ext cx="148246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 smtClean="0"/>
              <a:t>  </a:t>
            </a:r>
            <a:r>
              <a:rPr kumimoji="1" lang="ja-JP" altLang="en-US" sz="900" dirty="0" smtClean="0"/>
              <a:t>◆強調月</a:t>
            </a:r>
            <a:r>
              <a:rPr kumimoji="1" lang="ja-JP" altLang="en-US" sz="900" dirty="0" smtClean="0"/>
              <a:t>間取り組み例</a:t>
            </a:r>
            <a:r>
              <a:rPr kumimoji="1" lang="ja-JP" altLang="en-US" sz="900" dirty="0" smtClean="0"/>
              <a:t>◆</a:t>
            </a:r>
            <a:endParaRPr kumimoji="1" lang="en-US" altLang="ja-JP" sz="900" dirty="0" smtClean="0"/>
          </a:p>
          <a:p>
            <a:r>
              <a:rPr kumimoji="1" lang="ja-JP" altLang="en-US" sz="900" dirty="0" smtClean="0"/>
              <a:t>・みんなで友達のいいとこ　</a:t>
            </a:r>
            <a:endParaRPr kumimoji="1" lang="en-US" altLang="ja-JP" sz="900" dirty="0" smtClean="0"/>
          </a:p>
          <a:p>
            <a:r>
              <a:rPr lang="ja-JP" altLang="en-US" sz="900" dirty="0"/>
              <a:t> </a:t>
            </a:r>
            <a:r>
              <a:rPr lang="ja-JP" altLang="en-US" sz="900" dirty="0" smtClean="0"/>
              <a:t> </a:t>
            </a:r>
            <a:r>
              <a:rPr kumimoji="1" lang="ja-JP" altLang="en-US" sz="900" dirty="0" err="1" smtClean="0"/>
              <a:t>ろを</a:t>
            </a:r>
            <a:r>
              <a:rPr kumimoji="1" lang="ja-JP" altLang="en-US" sz="900" dirty="0" smtClean="0"/>
              <a:t>見付け合おう！</a:t>
            </a:r>
            <a:endParaRPr kumimoji="1" lang="en-US" altLang="ja-JP" sz="900" dirty="0" smtClean="0"/>
          </a:p>
          <a:p>
            <a:r>
              <a:rPr kumimoji="1" lang="ja-JP" altLang="en-US" sz="900" dirty="0" smtClean="0"/>
              <a:t>・みんなが仲良くなるため</a:t>
            </a:r>
            <a:endParaRPr kumimoji="1" lang="en-US" altLang="ja-JP" sz="900" dirty="0" smtClean="0"/>
          </a:p>
          <a:p>
            <a:r>
              <a:rPr lang="en-US" altLang="ja-JP" sz="900" dirty="0"/>
              <a:t> </a:t>
            </a:r>
            <a:r>
              <a:rPr lang="en-US" altLang="ja-JP" sz="900" dirty="0" smtClean="0"/>
              <a:t> </a:t>
            </a:r>
            <a:r>
              <a:rPr kumimoji="1" lang="ja-JP" altLang="en-US" sz="900" dirty="0" smtClean="0"/>
              <a:t>の行事を工夫する！</a:t>
            </a:r>
            <a:endParaRPr kumimoji="1" lang="en-US" altLang="ja-JP" sz="900" dirty="0" smtClean="0"/>
          </a:p>
          <a:p>
            <a:r>
              <a:rPr kumimoji="1" lang="ja-JP" altLang="en-US" sz="900" dirty="0" smtClean="0"/>
              <a:t>・学年をこえた「たてわり活</a:t>
            </a:r>
            <a:endParaRPr kumimoji="1" lang="en-US" altLang="ja-JP" sz="900" dirty="0" smtClean="0"/>
          </a:p>
          <a:p>
            <a:r>
              <a:rPr lang="en-US" altLang="ja-JP" sz="900" dirty="0"/>
              <a:t> </a:t>
            </a:r>
            <a:r>
              <a:rPr lang="en-US" altLang="ja-JP" sz="900" dirty="0" smtClean="0"/>
              <a:t> </a:t>
            </a:r>
            <a:r>
              <a:rPr kumimoji="1" lang="ja-JP" altLang="en-US" sz="900" dirty="0" smtClean="0"/>
              <a:t>動」でみんな仲良し！</a:t>
            </a:r>
            <a:endParaRPr kumimoji="1" lang="en-US" altLang="ja-JP" sz="900" dirty="0" smtClean="0"/>
          </a:p>
        </p:txBody>
      </p:sp>
      <p:sp>
        <p:nvSpPr>
          <p:cNvPr id="108" name="テキスト ボックス 107"/>
          <p:cNvSpPr txBox="1"/>
          <p:nvPr/>
        </p:nvSpPr>
        <p:spPr>
          <a:xfrm>
            <a:off x="3281466" y="3939194"/>
            <a:ext cx="14077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 smtClean="0"/>
              <a:t>思いり戦隊フレンジャーの歌</a:t>
            </a:r>
            <a:endParaRPr kumimoji="1" lang="ja-JP" altLang="en-US" sz="800" dirty="0"/>
          </a:p>
        </p:txBody>
      </p:sp>
      <p:sp>
        <p:nvSpPr>
          <p:cNvPr id="109" name="テキスト ボックス 108"/>
          <p:cNvSpPr txBox="1"/>
          <p:nvPr/>
        </p:nvSpPr>
        <p:spPr>
          <a:xfrm>
            <a:off x="4881666" y="3939194"/>
            <a:ext cx="69762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 smtClean="0"/>
              <a:t>歌の大合唱</a:t>
            </a:r>
            <a:endParaRPr kumimoji="1" lang="ja-JP" altLang="en-US" sz="800" dirty="0"/>
          </a:p>
        </p:txBody>
      </p:sp>
      <p:sp>
        <p:nvSpPr>
          <p:cNvPr id="110" name="テキスト ボックス 109"/>
          <p:cNvSpPr txBox="1"/>
          <p:nvPr/>
        </p:nvSpPr>
        <p:spPr>
          <a:xfrm>
            <a:off x="4630557" y="5120600"/>
            <a:ext cx="14253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 smtClean="0"/>
              <a:t>文部科学大臣から</a:t>
            </a:r>
            <a:endParaRPr kumimoji="1" lang="en-US" altLang="ja-JP" sz="800" dirty="0" smtClean="0"/>
          </a:p>
          <a:p>
            <a:r>
              <a:rPr kumimoji="1" lang="ja-JP" altLang="en-US" sz="800" dirty="0" smtClean="0"/>
              <a:t>手紙が届く（教育長へ報告）</a:t>
            </a:r>
            <a:endParaRPr kumimoji="1" lang="ja-JP" altLang="en-US" sz="800" dirty="0"/>
          </a:p>
        </p:txBody>
      </p:sp>
      <p:sp>
        <p:nvSpPr>
          <p:cNvPr id="112" name="テキスト ボックス 111"/>
          <p:cNvSpPr txBox="1"/>
          <p:nvPr/>
        </p:nvSpPr>
        <p:spPr>
          <a:xfrm>
            <a:off x="3125420" y="4078482"/>
            <a:ext cx="10198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 smtClean="0"/>
              <a:t>〇 子ども会議</a:t>
            </a:r>
            <a:endParaRPr kumimoji="1" lang="ja-JP" altLang="en-US" sz="1100" dirty="0"/>
          </a:p>
        </p:txBody>
      </p:sp>
      <p:sp>
        <p:nvSpPr>
          <p:cNvPr id="113" name="テキスト ボックス 112"/>
          <p:cNvSpPr txBox="1"/>
          <p:nvPr/>
        </p:nvSpPr>
        <p:spPr>
          <a:xfrm>
            <a:off x="3594237" y="5143460"/>
            <a:ext cx="69762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 smtClean="0"/>
              <a:t>小学校部会</a:t>
            </a:r>
            <a:endParaRPr kumimoji="1" lang="ja-JP" altLang="en-US" sz="800" dirty="0"/>
          </a:p>
        </p:txBody>
      </p:sp>
      <p:pic>
        <p:nvPicPr>
          <p:cNvPr id="114" name="Picture 4" descr="DSCF327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2993" y="4306425"/>
            <a:ext cx="1291069" cy="852827"/>
          </a:xfrm>
          <a:prstGeom prst="rect">
            <a:avLst/>
          </a:prstGeom>
        </p:spPr>
      </p:pic>
      <p:graphicFrame>
        <p:nvGraphicFramePr>
          <p:cNvPr id="115" name="Object 8"/>
          <p:cNvGraphicFramePr>
            <a:graphicFrameLocks noChangeAspect="1"/>
          </p:cNvGraphicFramePr>
          <p:nvPr>
            <p:extLst/>
          </p:nvPr>
        </p:nvGraphicFramePr>
        <p:xfrm>
          <a:off x="4667222" y="4296000"/>
          <a:ext cx="1293031" cy="8431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ビットマップ イメージ" r:id="rId13" imgW="2790476" imgH="1724266" progId="Paint.Picture">
                  <p:embed/>
                </p:oleObj>
              </mc:Choice>
              <mc:Fallback>
                <p:oleObj name="ビットマップ イメージ" r:id="rId13" imgW="2790476" imgH="172426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22" y="4296000"/>
                        <a:ext cx="1293031" cy="8431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" name="テキスト ボックス 115"/>
          <p:cNvSpPr txBox="1"/>
          <p:nvPr/>
        </p:nvSpPr>
        <p:spPr>
          <a:xfrm>
            <a:off x="3164739" y="6169283"/>
            <a:ext cx="2891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 smtClean="0"/>
              <a:t>　 計１１社のテレビ局や新聞社に協力してもらい、子どもたちの考えを全国に発信した。</a:t>
            </a:r>
            <a:endParaRPr kumimoji="1" lang="en-US" altLang="ja-JP" sz="900" dirty="0" smtClean="0"/>
          </a:p>
        </p:txBody>
      </p:sp>
      <p:pic>
        <p:nvPicPr>
          <p:cNvPr id="118" name="図 1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249934" y="5545035"/>
            <a:ext cx="2710319" cy="646874"/>
          </a:xfrm>
          <a:prstGeom prst="rect">
            <a:avLst/>
          </a:prstGeom>
        </p:spPr>
      </p:pic>
      <p:pic>
        <p:nvPicPr>
          <p:cNvPr id="119" name="図 1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240" y="3195432"/>
            <a:ext cx="1124058" cy="721948"/>
          </a:xfrm>
          <a:prstGeom prst="rect">
            <a:avLst/>
          </a:prstGeom>
        </p:spPr>
      </p:pic>
      <p:pic>
        <p:nvPicPr>
          <p:cNvPr id="120" name="図 11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119" y="3200717"/>
            <a:ext cx="1107721" cy="709795"/>
          </a:xfrm>
          <a:prstGeom prst="rect">
            <a:avLst/>
          </a:prstGeom>
        </p:spPr>
      </p:pic>
      <p:pic>
        <p:nvPicPr>
          <p:cNvPr id="121" name="図 12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475" y="4318762"/>
            <a:ext cx="1185529" cy="757114"/>
          </a:xfrm>
          <a:prstGeom prst="rect">
            <a:avLst/>
          </a:prstGeom>
        </p:spPr>
      </p:pic>
      <p:sp>
        <p:nvSpPr>
          <p:cNvPr id="122" name="テキスト ボックス 121"/>
          <p:cNvSpPr txBox="1"/>
          <p:nvPr/>
        </p:nvSpPr>
        <p:spPr>
          <a:xfrm>
            <a:off x="6584962" y="5043005"/>
            <a:ext cx="87395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 smtClean="0"/>
              <a:t>パネラーの意見</a:t>
            </a:r>
            <a:endParaRPr kumimoji="1" lang="ja-JP" altLang="en-US" sz="800" dirty="0"/>
          </a:p>
        </p:txBody>
      </p:sp>
      <p:pic>
        <p:nvPicPr>
          <p:cNvPr id="123" name="図 12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240" y="4305271"/>
            <a:ext cx="1181397" cy="739539"/>
          </a:xfrm>
          <a:prstGeom prst="rect">
            <a:avLst/>
          </a:prstGeom>
        </p:spPr>
      </p:pic>
      <p:sp>
        <p:nvSpPr>
          <p:cNvPr id="124" name="テキスト ボックス 123"/>
          <p:cNvSpPr txBox="1"/>
          <p:nvPr/>
        </p:nvSpPr>
        <p:spPr>
          <a:xfrm>
            <a:off x="8025234" y="5028211"/>
            <a:ext cx="8771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 smtClean="0"/>
              <a:t>フロアーの意見</a:t>
            </a:r>
            <a:endParaRPr kumimoji="1" lang="ja-JP" altLang="en-US" sz="800" dirty="0"/>
          </a:p>
        </p:txBody>
      </p:sp>
      <p:sp>
        <p:nvSpPr>
          <p:cNvPr id="125" name="テキスト ボックス 124"/>
          <p:cNvSpPr txBox="1"/>
          <p:nvPr/>
        </p:nvSpPr>
        <p:spPr>
          <a:xfrm>
            <a:off x="7905712" y="5419350"/>
            <a:ext cx="134674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 smtClean="0">
                <a:latin typeface="+mn-ea"/>
              </a:rPr>
              <a:t>　 シンガーソングライターの</a:t>
            </a:r>
            <a:r>
              <a:rPr kumimoji="1" lang="en-US" altLang="ja-JP" sz="900" dirty="0" err="1" smtClean="0">
                <a:latin typeface="+mn-ea"/>
              </a:rPr>
              <a:t>mimika</a:t>
            </a:r>
            <a:r>
              <a:rPr kumimoji="1" lang="ja-JP" altLang="en-US" sz="900" dirty="0" err="1" smtClean="0">
                <a:latin typeface="+mn-ea"/>
              </a:rPr>
              <a:t>さんと</a:t>
            </a:r>
            <a:r>
              <a:rPr kumimoji="1" lang="ja-JP" altLang="en-US" sz="900" dirty="0" smtClean="0">
                <a:latin typeface="+mn-ea"/>
              </a:rPr>
              <a:t>共に作成。曲名は、サミット当日、「心つないで」に決定した。</a:t>
            </a:r>
            <a:endParaRPr kumimoji="1" lang="en-US" altLang="ja-JP" sz="900" dirty="0" smtClean="0">
              <a:latin typeface="+mn-ea"/>
            </a:endParaRPr>
          </a:p>
          <a:p>
            <a:r>
              <a:rPr kumimoji="1" lang="ja-JP" altLang="en-US" sz="900" dirty="0" smtClean="0">
                <a:latin typeface="+mn-ea"/>
              </a:rPr>
              <a:t>　サミットの最後に全員で大合唱。</a:t>
            </a:r>
            <a:endParaRPr kumimoji="1" lang="en-US" altLang="ja-JP" sz="900" dirty="0" smtClean="0">
              <a:latin typeface="+mn-ea"/>
            </a:endParaRPr>
          </a:p>
        </p:txBody>
      </p:sp>
      <p:pic>
        <p:nvPicPr>
          <p:cNvPr id="126" name="図 12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410" y="4059259"/>
            <a:ext cx="765694" cy="574271"/>
          </a:xfrm>
          <a:prstGeom prst="rect">
            <a:avLst/>
          </a:prstGeom>
        </p:spPr>
      </p:pic>
      <p:sp>
        <p:nvSpPr>
          <p:cNvPr id="16" name="ホームベース 15"/>
          <p:cNvSpPr/>
          <p:nvPr/>
        </p:nvSpPr>
        <p:spPr>
          <a:xfrm>
            <a:off x="9441965" y="1550547"/>
            <a:ext cx="2679695" cy="411265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  <a:latin typeface="+mj-ea"/>
                <a:ea typeface="+mj-ea"/>
              </a:rPr>
              <a:t>第４回サミット（</a:t>
            </a:r>
            <a:r>
              <a:rPr lang="en-US" altLang="ja-JP" dirty="0" smtClean="0">
                <a:solidFill>
                  <a:schemeClr val="tx1"/>
                </a:solidFill>
                <a:latin typeface="+mj-ea"/>
                <a:ea typeface="+mj-ea"/>
              </a:rPr>
              <a:t>2018</a:t>
            </a:r>
            <a:r>
              <a:rPr lang="ja-JP" altLang="en-US" dirty="0" smtClean="0">
                <a:solidFill>
                  <a:schemeClr val="tx1"/>
                </a:solidFill>
                <a:latin typeface="+mj-ea"/>
                <a:ea typeface="+mj-ea"/>
              </a:rPr>
              <a:t>）</a:t>
            </a:r>
            <a:endParaRPr lang="ja-JP" altLang="en-US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11" name="テキスト ボックス 110"/>
          <p:cNvSpPr txBox="1"/>
          <p:nvPr/>
        </p:nvSpPr>
        <p:spPr>
          <a:xfrm>
            <a:off x="1600" y="6497033"/>
            <a:ext cx="32026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 smtClean="0">
                <a:solidFill>
                  <a:schemeClr val="bg1"/>
                </a:solidFill>
              </a:rPr>
              <a:t>協議題   「いじめをなくすために、自分の学校でできること」</a:t>
            </a:r>
            <a:endParaRPr kumimoji="1" lang="ja-JP" altLang="en-US" sz="900" b="1" dirty="0">
              <a:solidFill>
                <a:schemeClr val="bg1"/>
              </a:solidFill>
            </a:endParaRPr>
          </a:p>
        </p:txBody>
      </p:sp>
      <p:sp>
        <p:nvSpPr>
          <p:cNvPr id="132" name="テキスト ボックス 131"/>
          <p:cNvSpPr txBox="1"/>
          <p:nvPr/>
        </p:nvSpPr>
        <p:spPr>
          <a:xfrm>
            <a:off x="3210822" y="6497033"/>
            <a:ext cx="29198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 smtClean="0">
                <a:solidFill>
                  <a:schemeClr val="bg1"/>
                </a:solidFill>
              </a:rPr>
              <a:t>協議題   「香川のいじめをゼロにするためにできること」</a:t>
            </a:r>
            <a:endParaRPr kumimoji="1" lang="ja-JP" altLang="en-US" sz="900" b="1" dirty="0">
              <a:solidFill>
                <a:schemeClr val="bg1"/>
              </a:solidFill>
            </a:endParaRPr>
          </a:p>
        </p:txBody>
      </p:sp>
      <p:sp>
        <p:nvSpPr>
          <p:cNvPr id="133" name="テキスト ボックス 132"/>
          <p:cNvSpPr txBox="1"/>
          <p:nvPr/>
        </p:nvSpPr>
        <p:spPr>
          <a:xfrm>
            <a:off x="6647466" y="6497033"/>
            <a:ext cx="21817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 smtClean="0">
                <a:solidFill>
                  <a:schemeClr val="bg1"/>
                </a:solidFill>
              </a:rPr>
              <a:t>協議題   「傍観者がいかに行動すべきか」</a:t>
            </a:r>
            <a:endParaRPr kumimoji="1" lang="ja-JP" altLang="en-US" sz="900" b="1" dirty="0">
              <a:solidFill>
                <a:schemeClr val="bg1"/>
              </a:solidFill>
            </a:endParaRPr>
          </a:p>
        </p:txBody>
      </p:sp>
      <p:pic>
        <p:nvPicPr>
          <p:cNvPr id="134" name="図 13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500" y="4735191"/>
            <a:ext cx="2318717" cy="1545811"/>
          </a:xfrm>
          <a:prstGeom prst="rect">
            <a:avLst/>
          </a:prstGeom>
        </p:spPr>
      </p:pic>
      <p:sp>
        <p:nvSpPr>
          <p:cNvPr id="135" name="テキスト ボックス 134"/>
          <p:cNvSpPr txBox="1"/>
          <p:nvPr/>
        </p:nvSpPr>
        <p:spPr>
          <a:xfrm>
            <a:off x="9658260" y="6376631"/>
            <a:ext cx="234551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 smtClean="0"/>
              <a:t>いじめゼロ子どもサミット</a:t>
            </a:r>
            <a:r>
              <a:rPr kumimoji="1" lang="en-US" altLang="ja-JP" sz="800" dirty="0" smtClean="0"/>
              <a:t>2018</a:t>
            </a:r>
            <a:r>
              <a:rPr kumimoji="1" lang="ja-JP" altLang="en-US" sz="800" dirty="0" smtClean="0"/>
              <a:t>実行委員集合写真</a:t>
            </a:r>
            <a:endParaRPr kumimoji="1" lang="ja-JP" altLang="en-US" sz="800" dirty="0"/>
          </a:p>
        </p:txBody>
      </p:sp>
    </p:spTree>
    <p:extLst>
      <p:ext uri="{BB962C8B-B14F-4D97-AF65-F5344CB8AC3E}">
        <p14:creationId xmlns:p14="http://schemas.microsoft.com/office/powerpoint/2010/main" val="110486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</TotalTime>
  <Words>325</Words>
  <Application>Microsoft Office PowerPoint</Application>
  <PresentationFormat>ワイド画面</PresentationFormat>
  <Paragraphs>66</Paragraphs>
  <Slides>1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ＭＳ Ｐゴシック</vt:lpstr>
      <vt:lpstr>Arial</vt:lpstr>
      <vt:lpstr>Calibri</vt:lpstr>
      <vt:lpstr>Calibri Light</vt:lpstr>
      <vt:lpstr>Office テーマ</vt:lpstr>
      <vt:lpstr>Acrobat Document</vt:lpstr>
      <vt:lpstr>ビットマップ イメージ</vt:lpstr>
      <vt:lpstr>PowerPoint プレゼンテーション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C14-3776</dc:creator>
  <cp:lastModifiedBy>C14-3776</cp:lastModifiedBy>
  <cp:revision>69</cp:revision>
  <cp:lastPrinted>2018-08-07T00:08:36Z</cp:lastPrinted>
  <dcterms:created xsi:type="dcterms:W3CDTF">2018-06-28T23:41:03Z</dcterms:created>
  <dcterms:modified xsi:type="dcterms:W3CDTF">2018-09-10T10:30:01Z</dcterms:modified>
</cp:coreProperties>
</file>