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92" r:id="rId2"/>
    <p:sldId id="893" r:id="rId3"/>
    <p:sldId id="894" r:id="rId4"/>
    <p:sldId id="896" r:id="rId5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FF"/>
    <a:srgbClr val="FFFF99"/>
    <a:srgbClr val="FFFFCC"/>
    <a:srgbClr val="FFCCCC"/>
    <a:srgbClr val="FFCC99"/>
    <a:srgbClr val="3399FF"/>
    <a:srgbClr val="0066FF"/>
    <a:srgbClr val="99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7" autoAdjust="0"/>
    <p:restoredTop sz="99030" autoAdjust="0"/>
  </p:normalViewPr>
  <p:slideViewPr>
    <p:cSldViewPr>
      <p:cViewPr varScale="1">
        <p:scale>
          <a:sx n="79" d="100"/>
          <a:sy n="79" d="100"/>
        </p:scale>
        <p:origin x="642" y="96"/>
      </p:cViewPr>
      <p:guideLst>
        <p:guide orient="horz" pos="1797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212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905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" y="9371528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905" y="9371528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74C5AAD7-B1B1-4DDE-ADEB-F6091FF0A4B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259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905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92" y="4686550"/>
            <a:ext cx="539081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" y="9371528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905" y="9371528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</a:defRPr>
            </a:lvl1pPr>
          </a:lstStyle>
          <a:p>
            <a:pPr>
              <a:defRPr/>
            </a:pPr>
            <a:fld id="{2E182055-406C-4209-9EE0-8E13B65771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446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25117A-23C4-4C2F-B905-C8D4230B0B6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819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67C6-3610-481F-9A5F-CC645CA8F6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F154-B845-4E88-AD74-2AF82F20E36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3438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6889" y="274639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D8BED-A113-48D7-AE90-5A500D9B3FD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D8E63-AAC4-4758-BED5-69A380C776C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41C37-F7C5-4090-A9A3-7DE7A316269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6888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0787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744D1-6319-4FDA-81C1-C2C0F137F2D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2BF05-B79C-40B1-B531-6D91ED54DA9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7DA6D-FE43-45F4-AF45-29E47118CD9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C71CC-65FA-4533-B5B2-35CAB4CAA3D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E78B3-8BE0-4FA0-8CD2-F35D3556F71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38987-18D4-440B-896E-9998C7E5FE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6888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3" tIns="45702" rIns="91403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6888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3" tIns="45702" rIns="91403" bIns="45702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3633" y="0"/>
            <a:ext cx="492368" cy="3077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03" tIns="45702" rIns="91403" bIns="45702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fld id="{58C4C051-86AD-4983-8AE3-BBF60C54F16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2638" indent="-22383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09838" indent="-22383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7038" indent="-22383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238" indent="-22383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38" indent="-22383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/>
          </p:nvPr>
        </p:nvSpPr>
        <p:spPr>
          <a:xfrm>
            <a:off x="-87560" y="2130426"/>
            <a:ext cx="10065568" cy="1470025"/>
          </a:xfrm>
        </p:spPr>
        <p:txBody>
          <a:bodyPr lIns="36000" rIns="36000"/>
          <a:lstStyle/>
          <a:p>
            <a:r>
              <a:rPr lang="ja-JP" altLang="en-US" sz="3800" dirty="0" smtClean="0"/>
              <a:t>２０１５年度冬季の電力需給</a:t>
            </a:r>
            <a:r>
              <a:rPr lang="ja-JP" altLang="en-US" sz="3800" dirty="0"/>
              <a:t>対策（案）に</a:t>
            </a:r>
            <a:r>
              <a:rPr lang="ja-JP" altLang="en-US" sz="3800" dirty="0" smtClean="0"/>
              <a:t>ついて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r>
              <a:rPr lang="ja-JP" altLang="en-US" sz="3800" dirty="0" smtClean="0"/>
              <a:t>（概要）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4515" y="4149080"/>
            <a:ext cx="8736971" cy="1752600"/>
          </a:xfrm>
        </p:spPr>
        <p:txBody>
          <a:bodyPr rtlCol="0">
            <a:normAutofit/>
          </a:bodyPr>
          <a:lstStyle/>
          <a:p>
            <a:r>
              <a:rPr lang="ja-JP" altLang="en-US" sz="2800" dirty="0" smtClean="0">
                <a:solidFill>
                  <a:srgbClr val="8A8A8A"/>
                </a:solidFill>
                <a:latin typeface="MS-PGothic"/>
              </a:rPr>
              <a:t>２０１５年１０月</a:t>
            </a:r>
            <a:r>
              <a:rPr lang="ja-JP" altLang="en-US" sz="2800" dirty="0">
                <a:solidFill>
                  <a:srgbClr val="8A8A8A"/>
                </a:solidFill>
                <a:latin typeface="MS-PGothic"/>
              </a:rPr>
              <a:t>３０</a:t>
            </a:r>
            <a:r>
              <a:rPr lang="ja-JP" altLang="en-US" sz="2800" dirty="0" smtClean="0">
                <a:solidFill>
                  <a:srgbClr val="8A8A8A"/>
                </a:solidFill>
                <a:latin typeface="MS-PGothic"/>
              </a:rPr>
              <a:t>日</a:t>
            </a:r>
            <a:endParaRPr lang="en-US" altLang="ja-JP" sz="2800" dirty="0" smtClean="0">
              <a:solidFill>
                <a:srgbClr val="8A8A8A"/>
              </a:solidFill>
              <a:latin typeface="MS-PGothic"/>
            </a:endParaRPr>
          </a:p>
          <a:p>
            <a:r>
              <a:rPr lang="ja-JP" altLang="en-US" sz="2800" dirty="0">
                <a:solidFill>
                  <a:srgbClr val="8A8A8A"/>
                </a:solidFill>
                <a:latin typeface="MS-PGothic"/>
              </a:rPr>
              <a:t>電力</a:t>
            </a:r>
            <a:r>
              <a:rPr lang="ja-JP" altLang="en-US" sz="2800" dirty="0" smtClean="0">
                <a:solidFill>
                  <a:srgbClr val="8A8A8A"/>
                </a:solidFill>
                <a:latin typeface="MS-PGothic"/>
              </a:rPr>
              <a:t>需給に関する検討会合</a:t>
            </a:r>
            <a:endParaRPr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09384" y="18863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資料１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128464" y="537934"/>
            <a:ext cx="9633520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spcAft>
                <a:spcPts val="600"/>
              </a:spcAft>
            </a:pPr>
            <a:r>
              <a:rPr lang="ja-JP" altLang="en-US" sz="1700" b="0" dirty="0"/>
              <a:t>１．</a:t>
            </a:r>
            <a:r>
              <a:rPr lang="en-US" altLang="ja-JP" sz="1700" b="0" dirty="0" smtClean="0"/>
              <a:t>2015</a:t>
            </a:r>
            <a:r>
              <a:rPr lang="ja-JP" altLang="en-US" sz="1700" b="0" dirty="0" smtClean="0"/>
              <a:t>年度冬季の</a:t>
            </a:r>
            <a:r>
              <a:rPr lang="ja-JP" altLang="en-US" sz="1700" b="0" dirty="0"/>
              <a:t>電力需給は</a:t>
            </a:r>
            <a:r>
              <a:rPr lang="ja-JP" altLang="en-US" sz="1700" b="0" dirty="0" smtClean="0"/>
              <a:t>、①厳寒となるリスクや②直</a:t>
            </a:r>
            <a:r>
              <a:rPr lang="ja-JP" altLang="en-US" sz="1700" b="0" dirty="0"/>
              <a:t>近の経済成長の伸び</a:t>
            </a:r>
            <a:r>
              <a:rPr lang="ja-JP" altLang="en-US" sz="1700" b="0" dirty="0" smtClean="0"/>
              <a:t>、③企業</a:t>
            </a:r>
            <a:r>
              <a:rPr lang="ja-JP" altLang="en-US" sz="1700" b="0" dirty="0"/>
              <a:t>や家庭における節電の定着などを織り込んだ上で、いずれの</a:t>
            </a:r>
            <a:r>
              <a:rPr lang="ja-JP" altLang="en-US" sz="1700" b="0" dirty="0" smtClean="0"/>
              <a:t>電力会社においても</a:t>
            </a:r>
            <a:r>
              <a:rPr lang="ja-JP" altLang="en-US" sz="1700" b="0" dirty="0"/>
              <a:t>電力の安定供給に最低限必要とされる</a:t>
            </a:r>
            <a:r>
              <a:rPr lang="ja-JP" altLang="en-US" sz="1700" b="0" dirty="0" smtClean="0"/>
              <a:t>予備率</a:t>
            </a:r>
            <a:r>
              <a:rPr lang="en-US" altLang="ja-JP" sz="1700" b="0" dirty="0" smtClean="0"/>
              <a:t>3</a:t>
            </a:r>
            <a:r>
              <a:rPr lang="ja-JP" altLang="en-US" sz="1700" b="0" dirty="0" smtClean="0"/>
              <a:t>％</a:t>
            </a:r>
            <a:r>
              <a:rPr lang="ja-JP" altLang="en-US" sz="1700" b="0" dirty="0"/>
              <a:t>以上を確保できる</a:t>
            </a:r>
            <a:r>
              <a:rPr lang="ja-JP" altLang="en-US" sz="1700" b="0" dirty="0" smtClean="0"/>
              <a:t>見通しである。</a:t>
            </a:r>
            <a:endParaRPr lang="en-US" altLang="ja-JP" sz="1700" b="0" dirty="0"/>
          </a:p>
          <a:p>
            <a:pPr marL="182563" indent="-182563" algn="just"/>
            <a:r>
              <a:rPr lang="ja-JP" altLang="en-US" sz="1700" b="0" dirty="0"/>
              <a:t>２．</a:t>
            </a:r>
            <a:r>
              <a:rPr lang="ja-JP" altLang="en-US" sz="1700" b="0" dirty="0" smtClean="0"/>
              <a:t>北海道電力も予備率</a:t>
            </a:r>
            <a:r>
              <a:rPr lang="en-US" altLang="ja-JP" sz="1700" b="0" dirty="0" smtClean="0"/>
              <a:t>14.0%</a:t>
            </a:r>
            <a:r>
              <a:rPr lang="ja-JP" altLang="en-US" sz="1700" b="0" dirty="0"/>
              <a:t>を確保できる見通しであるが、他電力からの</a:t>
            </a:r>
            <a:r>
              <a:rPr lang="ja-JP" altLang="en-US" sz="1700" b="0" dirty="0" smtClean="0"/>
              <a:t>電力融通</a:t>
            </a:r>
            <a:r>
              <a:rPr lang="ja-JP" altLang="en-US" sz="1700" b="0" dirty="0"/>
              <a:t>に制約が</a:t>
            </a:r>
            <a:r>
              <a:rPr lang="ja-JP" altLang="en-US" sz="1700" b="0" dirty="0" smtClean="0"/>
              <a:t>あること</a:t>
            </a:r>
            <a:r>
              <a:rPr lang="ja-JP" altLang="en-US" sz="1700" b="0" dirty="0"/>
              <a:t>等から</a:t>
            </a:r>
            <a:r>
              <a:rPr lang="ja-JP" altLang="en-US" sz="1700" b="0" dirty="0" smtClean="0"/>
              <a:t>、昨年</a:t>
            </a:r>
            <a:r>
              <a:rPr lang="ja-JP" altLang="en-US" sz="1700" b="0" dirty="0"/>
              <a:t>と同様に、電源脱落リスクへの特段</a:t>
            </a:r>
            <a:r>
              <a:rPr lang="ja-JP" altLang="en-US" sz="1700" b="0" dirty="0" smtClean="0"/>
              <a:t>の対応を行うことが必要である。</a:t>
            </a:r>
            <a:endParaRPr lang="ja-JP" altLang="en-US" sz="1700" b="0" strike="dblStrike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150" y="2348880"/>
            <a:ext cx="3380339" cy="3385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</a:rPr>
              <a:t>2015</a:t>
            </a:r>
            <a:r>
              <a:rPr lang="ja-JP" altLang="en-US" sz="1600" dirty="0" smtClean="0">
                <a:solidFill>
                  <a:prstClr val="black"/>
                </a:solidFill>
              </a:rPr>
              <a:t>年度冬季</a:t>
            </a:r>
            <a:r>
              <a:rPr lang="ja-JP" altLang="en-US" sz="1600" dirty="0">
                <a:solidFill>
                  <a:prstClr val="black"/>
                </a:solidFill>
              </a:rPr>
              <a:t>（２月）の見通し</a:t>
            </a:r>
            <a:r>
              <a:rPr lang="en-US" altLang="ja-JP" sz="1600" b="1" baseline="30000" dirty="0" smtClean="0">
                <a:solidFill>
                  <a:prstClr val="black"/>
                </a:solidFill>
              </a:rPr>
              <a:t>※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4472" y="2708920"/>
            <a:ext cx="8917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0" dirty="0" smtClean="0">
                <a:solidFill>
                  <a:prstClr val="black"/>
                </a:solidFill>
              </a:rPr>
              <a:t>※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　</a:t>
            </a:r>
            <a:r>
              <a:rPr lang="en-US" altLang="ja-JP" sz="1400" b="0" dirty="0" smtClean="0">
                <a:solidFill>
                  <a:prstClr val="black"/>
                </a:solidFill>
              </a:rPr>
              <a:t>2011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年度並みの厳寒を想定し、直近の経済見通し、</a:t>
            </a:r>
            <a:r>
              <a:rPr lang="en-US" altLang="ja-JP" sz="1400" b="0" dirty="0" smtClean="0">
                <a:solidFill>
                  <a:prstClr val="black"/>
                </a:solidFill>
              </a:rPr>
              <a:t>2014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年度冬季の節電実績を踏まえた定着節電を織り込み。</a:t>
            </a:r>
            <a:endParaRPr lang="en-US" altLang="ja-JP" sz="1400" b="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0" dirty="0">
                <a:solidFill>
                  <a:prstClr val="black"/>
                </a:solidFill>
              </a:rPr>
              <a:t>　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　（北海道電力及び沖縄電力管内は厳寒であった</a:t>
            </a:r>
            <a:r>
              <a:rPr lang="en-US" altLang="ja-JP" sz="1400" b="0" dirty="0">
                <a:solidFill>
                  <a:prstClr val="black"/>
                </a:solidFill>
              </a:rPr>
              <a:t>2010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年度並み、東北電力及び東京電力管内は</a:t>
            </a:r>
            <a:r>
              <a:rPr lang="en-US" altLang="ja-JP" sz="1400" b="0" dirty="0" smtClean="0">
                <a:solidFill>
                  <a:prstClr val="black"/>
                </a:solidFill>
              </a:rPr>
              <a:t>2013</a:t>
            </a:r>
            <a:r>
              <a:rPr lang="ja-JP" altLang="en-US" sz="1400" b="0" dirty="0" smtClean="0">
                <a:solidFill>
                  <a:prstClr val="black"/>
                </a:solidFill>
              </a:rPr>
              <a:t>年度並み）</a:t>
            </a:r>
            <a:endParaRPr lang="ja-JP" altLang="en-US" sz="1400" b="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22710" y="4725144"/>
            <a:ext cx="3817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0" dirty="0" smtClean="0"/>
              <a:t>（参考）川内原発２号機の再稼働を考慮した場合</a:t>
            </a:r>
            <a:endParaRPr kumimoji="1" lang="ja-JP" altLang="en-US" sz="1400" b="0" dirty="0"/>
          </a:p>
        </p:txBody>
      </p:sp>
      <p:sp>
        <p:nvSpPr>
          <p:cNvPr id="13" name="正方形/長方形 1"/>
          <p:cNvSpPr>
            <a:spLocks noChangeArrowheads="1"/>
          </p:cNvSpPr>
          <p:nvPr/>
        </p:nvSpPr>
        <p:spPr bwMode="auto">
          <a:xfrm>
            <a:off x="0" y="0"/>
            <a:ext cx="9905999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+mj-ea"/>
              </a:rPr>
              <a:t>１</a:t>
            </a:r>
            <a:r>
              <a:rPr lang="ja-JP" altLang="ja-JP" sz="2400" dirty="0" smtClean="0">
                <a:solidFill>
                  <a:srgbClr val="000000"/>
                </a:solidFill>
                <a:latin typeface="+mj-ea"/>
              </a:rPr>
              <a:t>．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201</a:t>
            </a:r>
            <a:r>
              <a:rPr lang="en-US" altLang="ja-JP" sz="2400" dirty="0">
                <a:solidFill>
                  <a:srgbClr val="000000"/>
                </a:solidFill>
                <a:latin typeface="+mj-ea"/>
              </a:rPr>
              <a:t>5</a:t>
            </a:r>
            <a:r>
              <a:rPr lang="ja-JP" altLang="ja-JP" sz="2400" dirty="0" smtClean="0">
                <a:solidFill>
                  <a:srgbClr val="000000"/>
                </a:solidFill>
                <a:latin typeface="+mj-ea"/>
              </a:rPr>
              <a:t>年度</a:t>
            </a:r>
            <a:r>
              <a:rPr lang="ja-JP" altLang="ja-JP" sz="2400" dirty="0">
                <a:solidFill>
                  <a:srgbClr val="000000"/>
                </a:solidFill>
                <a:latin typeface="+mj-ea"/>
              </a:rPr>
              <a:t>冬季の電力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需給見通しについて</a:t>
            </a:r>
            <a:endParaRPr lang="ja-JP" altLang="en-US" sz="2400" dirty="0">
              <a:latin typeface="+mj-ea"/>
            </a:endParaRPr>
          </a:p>
        </p:txBody>
      </p:sp>
      <p:sp>
        <p:nvSpPr>
          <p:cNvPr id="20" name="スライド番号プレースホルダー 3"/>
          <p:cNvSpPr txBox="1">
            <a:spLocks/>
          </p:cNvSpPr>
          <p:nvPr/>
        </p:nvSpPr>
        <p:spPr bwMode="auto">
          <a:xfrm>
            <a:off x="9633520" y="6550260"/>
            <a:ext cx="283977" cy="30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03" tIns="45702" rIns="91403" bIns="45702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b="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fld id="{408C71CC-65FA-4533-B5B2-35CAB4CAA3DB}" type="slidenum">
              <a:rPr lang="en-US" altLang="ja-JP" smtClean="0"/>
              <a:pPr algn="l">
                <a:defRPr/>
              </a:pPr>
              <a:t>1</a:t>
            </a:fld>
            <a:endParaRPr lang="en-US" altLang="ja-JP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77181"/>
              </p:ext>
            </p:extLst>
          </p:nvPr>
        </p:nvGraphicFramePr>
        <p:xfrm>
          <a:off x="128464" y="3284984"/>
          <a:ext cx="9615163" cy="1308735"/>
        </p:xfrm>
        <a:graphic>
          <a:graphicData uri="http://schemas.openxmlformats.org/drawingml/2006/table">
            <a:tbl>
              <a:tblPr/>
              <a:tblGrid>
                <a:gridCol w="1092442"/>
                <a:gridCol w="647314"/>
                <a:gridCol w="729596"/>
                <a:gridCol w="621957"/>
                <a:gridCol w="621957"/>
                <a:gridCol w="701144"/>
                <a:gridCol w="669555"/>
                <a:gridCol w="690832"/>
                <a:gridCol w="603796"/>
                <a:gridCol w="647314"/>
                <a:gridCol w="647314"/>
                <a:gridCol w="647314"/>
                <a:gridCol w="647314"/>
                <a:gridCol w="647314"/>
              </a:tblGrid>
              <a:tr h="18541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万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kW)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東日本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３社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北海道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東北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中西日本</a:t>
                      </a: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６社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中部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関西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北陸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中国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四国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九州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９電力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沖縄</a:t>
                      </a:r>
                      <a:endParaRPr kumimoji="1" lang="ja-JP" altLang="en-US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①最大電力需要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Arial" pitchFamily="34" charset="0"/>
                        </a:rPr>
                        <a:t>②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Arial" pitchFamily="34" charset="0"/>
                        </a:rPr>
                        <a:t>供給力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1,493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②供給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①需要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（予備率）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  <a:p>
                      <a:pPr algn="ctr" rtl="0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US" altLang="ja-JP" sz="1400" b="0" i="0" u="none" strike="noStrike" baseline="30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(46.1%)</a:t>
                      </a:r>
                    </a:p>
                  </a:txBody>
                  <a:tcPr marL="11179" marR="1117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23769"/>
              </p:ext>
            </p:extLst>
          </p:nvPr>
        </p:nvGraphicFramePr>
        <p:xfrm>
          <a:off x="41567" y="5080977"/>
          <a:ext cx="9831756" cy="1308735"/>
        </p:xfrm>
        <a:graphic>
          <a:graphicData uri="http://schemas.openxmlformats.org/drawingml/2006/table">
            <a:tbl>
              <a:tblPr/>
              <a:tblGrid>
                <a:gridCol w="1117051"/>
                <a:gridCol w="661895"/>
                <a:gridCol w="746031"/>
                <a:gridCol w="635968"/>
                <a:gridCol w="635968"/>
                <a:gridCol w="716939"/>
                <a:gridCol w="684638"/>
                <a:gridCol w="706394"/>
                <a:gridCol w="617397"/>
                <a:gridCol w="661895"/>
                <a:gridCol w="661895"/>
                <a:gridCol w="661895"/>
                <a:gridCol w="661895"/>
                <a:gridCol w="661895"/>
              </a:tblGrid>
              <a:tr h="18541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万</a:t>
                      </a: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kW)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東日本</a:t>
                      </a:r>
                      <a:endParaRPr kumimoji="1" lang="en-US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３社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北海道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東北</a:t>
                      </a:r>
                    </a:p>
                  </a:txBody>
                  <a:tcPr marL="99060" marR="99060" anchor="ctr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中西日本</a:t>
                      </a:r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６社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中部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関西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北陸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中国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四国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九州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９電力</a:t>
                      </a: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沖縄</a:t>
                      </a:r>
                      <a:endParaRPr kumimoji="1" lang="ja-JP" altLang="en-US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①最大電力需要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11179" marR="1117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6,791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543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1,408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8,460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15,251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8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Arial" pitchFamily="34" charset="0"/>
                        </a:rPr>
                        <a:t>②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 pitchFamily="50" charset="-128"/>
                          <a:ea typeface="ＭＳ Ｐゴシック" pitchFamily="50" charset="-128"/>
                          <a:cs typeface="Arial" pitchFamily="34" charset="0"/>
                        </a:rPr>
                        <a:t>供給力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11179" marR="1117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1,493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8,981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2,579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1,648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16,254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②供給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①需要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（予備率）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1179" marR="1117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  <a:p>
                      <a:pPr algn="ctr" rtl="0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14.0%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521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6.2%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6.2%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8.8%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1,003</a:t>
                      </a:r>
                    </a:p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（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6.6%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）</a:t>
                      </a:r>
                      <a:endParaRPr lang="en-US" altLang="ja-JP" sz="14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(46.1%)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8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"/>
          <p:cNvSpPr>
            <a:spLocks noChangeArrowheads="1"/>
          </p:cNvSpPr>
          <p:nvPr/>
        </p:nvSpPr>
        <p:spPr bwMode="auto">
          <a:xfrm>
            <a:off x="0" y="0"/>
            <a:ext cx="9905999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+mj-ea"/>
              </a:rPr>
              <a:t>２</a:t>
            </a:r>
            <a:r>
              <a:rPr lang="ja-JP" altLang="ja-JP" sz="2400" dirty="0" smtClean="0">
                <a:solidFill>
                  <a:srgbClr val="000000"/>
                </a:solidFill>
                <a:latin typeface="+mj-ea"/>
              </a:rPr>
              <a:t>．</a:t>
            </a:r>
            <a:r>
              <a:rPr lang="en-US" altLang="ja-JP" sz="2400" dirty="0" smtClean="0">
                <a:solidFill>
                  <a:srgbClr val="000000"/>
                </a:solidFill>
                <a:latin typeface="+mj-ea"/>
              </a:rPr>
              <a:t>2015</a:t>
            </a:r>
            <a:r>
              <a:rPr lang="ja-JP" altLang="ja-JP" sz="2400" dirty="0" smtClean="0">
                <a:solidFill>
                  <a:srgbClr val="000000"/>
                </a:solidFill>
                <a:latin typeface="+mj-ea"/>
              </a:rPr>
              <a:t>年度</a:t>
            </a:r>
            <a:r>
              <a:rPr lang="ja-JP" altLang="ja-JP" sz="2400" dirty="0">
                <a:solidFill>
                  <a:srgbClr val="000000"/>
                </a:solidFill>
                <a:latin typeface="+mj-ea"/>
              </a:rPr>
              <a:t>冬季の電力</a:t>
            </a:r>
            <a:r>
              <a:rPr lang="ja-JP" altLang="en-US" sz="2400" dirty="0">
                <a:solidFill>
                  <a:srgbClr val="000000"/>
                </a:solidFill>
                <a:latin typeface="+mj-ea"/>
              </a:rPr>
              <a:t>需給</a:t>
            </a:r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対策について</a:t>
            </a:r>
            <a:endParaRPr lang="ja-JP" altLang="en-US" sz="2400" dirty="0">
              <a:latin typeface="+mj-ea"/>
            </a:endParaRPr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709583" y="6597352"/>
            <a:ext cx="283977" cy="307740"/>
          </a:xfrm>
          <a:ln>
            <a:noFill/>
          </a:ln>
        </p:spPr>
        <p:txBody>
          <a:bodyPr/>
          <a:lstStyle/>
          <a:p>
            <a:pPr algn="l">
              <a:defRPr/>
            </a:pPr>
            <a:fld id="{408C71CC-65FA-4533-B5B2-35CAB4CAA3DB}" type="slidenum">
              <a:rPr lang="en-US" altLang="ja-JP" smtClean="0"/>
              <a:pPr algn="l">
                <a:defRPr/>
              </a:pPr>
              <a:t>2</a:t>
            </a:fld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464" y="995894"/>
            <a:ext cx="9649072" cy="503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bIns="46800" rtlCol="0">
            <a:spAutoFit/>
          </a:bodyPr>
          <a:lstStyle/>
          <a:p>
            <a:pPr marL="446088" indent="-446088">
              <a:spcBef>
                <a:spcPts val="0"/>
              </a:spcBef>
              <a:spcAft>
                <a:spcPts val="0"/>
              </a:spcAft>
            </a:pPr>
            <a:endParaRPr lang="en-US" altLang="ja-JP" sz="1600" b="0" dirty="0" smtClean="0">
              <a:latin typeface="+mn-ea"/>
            </a:endParaRPr>
          </a:p>
          <a:p>
            <a:pPr marL="446088" indent="-446088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latin typeface="+mn-ea"/>
              </a:rPr>
              <a:t>（１）　全国（沖縄電力を除く）での取組</a:t>
            </a:r>
            <a:endParaRPr lang="en-US" altLang="ja-JP" sz="2000" b="0" dirty="0" smtClean="0">
              <a:latin typeface="+mn-ea"/>
            </a:endParaRPr>
          </a:p>
          <a:p>
            <a:pPr marL="174625" indent="185738" algn="just">
              <a:spcBef>
                <a:spcPts val="600"/>
              </a:spcBef>
              <a:spcAft>
                <a:spcPts val="0"/>
              </a:spcAft>
            </a:pPr>
            <a:r>
              <a:rPr lang="ja-JP" altLang="en-US" b="0" dirty="0" smtClean="0">
                <a:solidFill>
                  <a:schemeClr val="tx1"/>
                </a:solidFill>
                <a:latin typeface="+mn-ea"/>
              </a:rPr>
              <a:t>全国</a:t>
            </a:r>
            <a:r>
              <a:rPr lang="ja-JP" altLang="en-US" b="0" dirty="0">
                <a:solidFill>
                  <a:schemeClr val="tx1"/>
                </a:solidFill>
                <a:latin typeface="+mn-ea"/>
              </a:rPr>
              <a:t>において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ja-JP" altLang="en-US" b="0" dirty="0">
                <a:solidFill>
                  <a:srgbClr val="FF0000"/>
                </a:solidFill>
                <a:latin typeface="+mn-ea"/>
              </a:rPr>
              <a:t>数値目標を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伴わない一般的</a:t>
            </a:r>
            <a:r>
              <a:rPr lang="ja-JP" altLang="en-US" b="0" dirty="0">
                <a:solidFill>
                  <a:srgbClr val="FF0000"/>
                </a:solidFill>
                <a:latin typeface="+mn-ea"/>
              </a:rPr>
              <a:t>な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節電の協力を要請</a:t>
            </a:r>
            <a:r>
              <a:rPr lang="en-US" altLang="ja-JP" b="0" baseline="3000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」</a:t>
            </a:r>
            <a:r>
              <a:rPr lang="ja-JP" altLang="en-US" b="0" dirty="0" smtClean="0">
                <a:latin typeface="+mn-ea"/>
              </a:rPr>
              <a:t>することに加え、万が一、大規模な電源脱落</a:t>
            </a:r>
            <a:r>
              <a:rPr lang="ja-JP" altLang="en-US" b="0" dirty="0">
                <a:latin typeface="+mn-ea"/>
              </a:rPr>
              <a:t>が</a:t>
            </a:r>
            <a:r>
              <a:rPr lang="ja-JP" altLang="en-US" b="0" dirty="0" smtClean="0">
                <a:latin typeface="+mn-ea"/>
              </a:rPr>
              <a:t>発生した</a:t>
            </a:r>
            <a:r>
              <a:rPr lang="ja-JP" altLang="en-US" b="0" dirty="0">
                <a:latin typeface="+mn-ea"/>
              </a:rPr>
              <a:t>場合</a:t>
            </a:r>
            <a:r>
              <a:rPr lang="ja-JP" altLang="en-US" b="0" dirty="0" smtClean="0">
                <a:latin typeface="+mn-ea"/>
              </a:rPr>
              <a:t>にも、その</a:t>
            </a:r>
            <a:r>
              <a:rPr lang="ja-JP" altLang="en-US" b="0" dirty="0" smtClean="0"/>
              <a:t>リスク</a:t>
            </a:r>
            <a:r>
              <a:rPr lang="ja-JP" altLang="en-US" b="0" dirty="0"/>
              <a:t>を最小化するため、電力会社に</a:t>
            </a:r>
            <a:r>
              <a:rPr lang="ja-JP" altLang="en-US" b="0" dirty="0" smtClean="0"/>
              <a:t>対し発電設備等</a:t>
            </a:r>
            <a:r>
              <a:rPr lang="ja-JP" altLang="en-US" b="0" dirty="0"/>
              <a:t>の保守・保全を強化することを要請</a:t>
            </a:r>
            <a:r>
              <a:rPr lang="ja-JP" altLang="en-US" b="0" dirty="0" smtClean="0"/>
              <a:t>する等の</a:t>
            </a:r>
            <a:r>
              <a:rPr lang="ja-JP" altLang="en-US" b="0" dirty="0" smtClean="0">
                <a:latin typeface="+mn-ea"/>
              </a:rPr>
              <a:t>対策を講じる。ま</a:t>
            </a:r>
            <a:r>
              <a:rPr lang="ja-JP" altLang="en-US" b="0" dirty="0">
                <a:latin typeface="+mn-ea"/>
              </a:rPr>
              <a:t>た</a:t>
            </a:r>
            <a:r>
              <a:rPr lang="ja-JP" altLang="en-US" b="0" dirty="0" smtClean="0">
                <a:latin typeface="+mn-ea"/>
              </a:rPr>
              <a:t>、産業界や一般消費者と一体となった「節電・省エネキャンペーン」（次頁）を実施する。</a:t>
            </a:r>
            <a:endParaRPr lang="en-US" altLang="ja-JP" b="0" dirty="0" smtClean="0">
              <a:latin typeface="+mn-ea"/>
            </a:endParaRPr>
          </a:p>
          <a:p>
            <a:pPr marL="446088" indent="-179388">
              <a:spcBef>
                <a:spcPts val="0"/>
              </a:spcBef>
              <a:spcAft>
                <a:spcPts val="0"/>
              </a:spcAft>
            </a:pPr>
            <a:r>
              <a:rPr lang="en-US" altLang="ja-JP" sz="1200" b="0" dirty="0" smtClean="0">
                <a:latin typeface="+mn-ea"/>
              </a:rPr>
              <a:t>※</a:t>
            </a:r>
            <a:r>
              <a:rPr lang="ja-JP" altLang="en-US" sz="1200" b="0" dirty="0" smtClean="0">
                <a:latin typeface="+mn-ea"/>
              </a:rPr>
              <a:t> 期間は</a:t>
            </a:r>
            <a:r>
              <a:rPr lang="en-US" altLang="ja-JP" sz="1200" b="0" dirty="0" smtClean="0">
                <a:latin typeface="+mn-ea"/>
              </a:rPr>
              <a:t>12</a:t>
            </a:r>
            <a:r>
              <a:rPr lang="ja-JP" altLang="en-US" sz="1200" b="0" dirty="0" smtClean="0">
                <a:latin typeface="+mn-ea"/>
              </a:rPr>
              <a:t>月</a:t>
            </a:r>
            <a:r>
              <a:rPr lang="en-US" altLang="ja-JP" sz="1200" b="0" dirty="0" smtClean="0">
                <a:latin typeface="+mn-ea"/>
              </a:rPr>
              <a:t>1</a:t>
            </a:r>
            <a:r>
              <a:rPr lang="ja-JP" altLang="en-US" sz="1200" b="0" dirty="0" smtClean="0">
                <a:latin typeface="+mn-ea"/>
              </a:rPr>
              <a:t>日（火）から</a:t>
            </a:r>
            <a:r>
              <a:rPr lang="en-US" altLang="ja-JP" sz="1200" b="0" dirty="0" smtClean="0">
                <a:latin typeface="+mn-ea"/>
              </a:rPr>
              <a:t>3</a:t>
            </a:r>
            <a:r>
              <a:rPr lang="ja-JP" altLang="en-US" sz="1200" b="0" dirty="0" smtClean="0">
                <a:latin typeface="+mn-ea"/>
              </a:rPr>
              <a:t>月</a:t>
            </a:r>
            <a:r>
              <a:rPr lang="en-US" altLang="ja-JP" sz="1200" b="0" dirty="0" smtClean="0">
                <a:latin typeface="+mn-ea"/>
              </a:rPr>
              <a:t>31</a:t>
            </a:r>
            <a:r>
              <a:rPr lang="ja-JP" altLang="en-US" sz="1200" b="0" dirty="0" smtClean="0">
                <a:latin typeface="+mn-ea"/>
              </a:rPr>
              <a:t>日（木）までの平日（ただし、</a:t>
            </a:r>
            <a:r>
              <a:rPr lang="en-US" altLang="ja-JP" sz="1200" b="0" dirty="0" smtClean="0">
                <a:latin typeface="+mn-ea"/>
              </a:rPr>
              <a:t>12</a:t>
            </a:r>
            <a:r>
              <a:rPr lang="ja-JP" altLang="en-US" sz="1200" b="0" dirty="0" smtClean="0">
                <a:latin typeface="+mn-ea"/>
              </a:rPr>
              <a:t>月</a:t>
            </a:r>
            <a:r>
              <a:rPr lang="en-US" altLang="ja-JP" sz="1200" b="0" dirty="0" smtClean="0">
                <a:latin typeface="+mn-ea"/>
              </a:rPr>
              <a:t>29</a:t>
            </a:r>
            <a:r>
              <a:rPr lang="ja-JP" altLang="en-US" sz="1200" b="0" dirty="0" smtClean="0">
                <a:latin typeface="+mn-ea"/>
              </a:rPr>
              <a:t>日（火）から</a:t>
            </a:r>
            <a:r>
              <a:rPr lang="en-US" altLang="ja-JP" sz="1200" b="0" dirty="0" smtClean="0">
                <a:latin typeface="+mn-ea"/>
              </a:rPr>
              <a:t>31</a:t>
            </a:r>
            <a:r>
              <a:rPr lang="ja-JP" altLang="en-US" sz="1200" b="0" dirty="0" smtClean="0">
                <a:latin typeface="+mn-ea"/>
              </a:rPr>
              <a:t>日（木）までを除く。）</a:t>
            </a:r>
            <a:r>
              <a:rPr lang="en-US" altLang="ja-JP" sz="1200" b="0" dirty="0" smtClean="0">
                <a:latin typeface="+mn-ea"/>
              </a:rPr>
              <a:t>9</a:t>
            </a:r>
            <a:r>
              <a:rPr lang="ja-JP" altLang="en-US" sz="1200" b="0" dirty="0" smtClean="0">
                <a:latin typeface="+mn-ea"/>
              </a:rPr>
              <a:t>時から</a:t>
            </a:r>
            <a:r>
              <a:rPr lang="en-US" altLang="ja-JP" sz="1200" b="0" dirty="0" smtClean="0">
                <a:latin typeface="+mn-ea"/>
              </a:rPr>
              <a:t>21</a:t>
            </a:r>
            <a:r>
              <a:rPr lang="ja-JP" altLang="en-US" sz="1200" b="0" dirty="0" smtClean="0">
                <a:latin typeface="+mn-ea"/>
              </a:rPr>
              <a:t>時まで（北海道電力及び九州電力については</a:t>
            </a:r>
            <a:r>
              <a:rPr lang="en-US" altLang="ja-JP" sz="1200" b="0" dirty="0" smtClean="0">
                <a:latin typeface="+mn-ea"/>
              </a:rPr>
              <a:t>8</a:t>
            </a:r>
            <a:r>
              <a:rPr lang="ja-JP" altLang="en-US" sz="1200" b="0" dirty="0" smtClean="0">
                <a:latin typeface="+mn-ea"/>
              </a:rPr>
              <a:t>時から</a:t>
            </a:r>
            <a:r>
              <a:rPr lang="en-US" altLang="ja-JP" sz="1200" b="0" dirty="0" smtClean="0">
                <a:latin typeface="+mn-ea"/>
              </a:rPr>
              <a:t>21</a:t>
            </a:r>
            <a:r>
              <a:rPr lang="ja-JP" altLang="en-US" sz="1200" b="0" dirty="0" smtClean="0">
                <a:latin typeface="+mn-ea"/>
              </a:rPr>
              <a:t>時まで）</a:t>
            </a:r>
            <a:endParaRPr lang="en-US" altLang="ja-JP" sz="1200" b="0" dirty="0" smtClean="0">
              <a:latin typeface="+mn-ea"/>
            </a:endParaRPr>
          </a:p>
          <a:p>
            <a:pPr marL="446088" indent="-179388">
              <a:spcBef>
                <a:spcPts val="0"/>
              </a:spcBef>
              <a:spcAft>
                <a:spcPts val="0"/>
              </a:spcAft>
            </a:pPr>
            <a:endParaRPr lang="en-US" altLang="ja-JP" sz="800" b="0" dirty="0" smtClean="0">
              <a:latin typeface="+mn-ea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ja-JP" altLang="en-US" sz="2000" b="0" dirty="0" smtClean="0">
                <a:latin typeface="+mn-ea"/>
              </a:rPr>
              <a:t>（２）</a:t>
            </a:r>
            <a:r>
              <a:rPr lang="ja-JP" altLang="en-US" sz="2000" b="0" dirty="0">
                <a:latin typeface="+mn-ea"/>
              </a:rPr>
              <a:t>　</a:t>
            </a:r>
            <a:r>
              <a:rPr lang="ja-JP" altLang="en-US" sz="2000" b="0" dirty="0" smtClean="0">
                <a:latin typeface="+mn-ea"/>
              </a:rPr>
              <a:t>北海道における追加的な取組</a:t>
            </a:r>
            <a:endParaRPr lang="en-US" altLang="ja-JP" sz="2000" b="0" dirty="0" smtClean="0">
              <a:latin typeface="+mn-ea"/>
            </a:endParaRPr>
          </a:p>
          <a:p>
            <a:pPr indent="355600">
              <a:spcBef>
                <a:spcPts val="600"/>
              </a:spcBef>
              <a:spcAft>
                <a:spcPts val="0"/>
              </a:spcAft>
            </a:pPr>
            <a:r>
              <a:rPr lang="ja-JP" altLang="en-US" b="0" dirty="0" smtClean="0">
                <a:latin typeface="+mn-ea"/>
              </a:rPr>
              <a:t>冬季の北海道の特殊性を踏まえ、計画停電を含む停電を回避するため、過去最大級（１３７万</a:t>
            </a:r>
            <a:endParaRPr lang="en-US" altLang="ja-JP" b="0" dirty="0" smtClean="0">
              <a:latin typeface="+mn-ea"/>
            </a:endParaRPr>
          </a:p>
          <a:p>
            <a:pPr marL="177800" indent="-177800">
              <a:spcAft>
                <a:spcPts val="0"/>
              </a:spcAft>
            </a:pPr>
            <a:r>
              <a:rPr lang="ja-JP" altLang="en-US" b="0" dirty="0">
                <a:latin typeface="+mn-ea"/>
              </a:rPr>
              <a:t>　</a:t>
            </a:r>
            <a:r>
              <a:rPr lang="en-US" altLang="ja-JP" b="0" dirty="0" smtClean="0">
                <a:latin typeface="+mn-ea"/>
              </a:rPr>
              <a:t>kW</a:t>
            </a:r>
            <a:r>
              <a:rPr lang="ja-JP" altLang="en-US" b="0" dirty="0" smtClean="0">
                <a:latin typeface="+mn-ea"/>
              </a:rPr>
              <a:t>）を上回る電源脱落の発生に備え、ネガワット入札等の仕組みを整備することとする。</a:t>
            </a:r>
            <a:endParaRPr lang="en-US" altLang="ja-JP" b="0" dirty="0" smtClean="0">
              <a:latin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ja-JP" altLang="en-US" sz="2000" b="0" dirty="0" smtClean="0">
                <a:latin typeface="+mn-ea"/>
              </a:rPr>
              <a:t>（３）　その他</a:t>
            </a:r>
            <a:endParaRPr lang="en-US" altLang="ja-JP" sz="2000" b="0" dirty="0" smtClean="0">
              <a:latin typeface="+mn-ea"/>
            </a:endParaRPr>
          </a:p>
          <a:p>
            <a:pPr marL="177800" indent="88900"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 smtClean="0">
                <a:latin typeface="+mn-ea"/>
              </a:rPr>
              <a:t>　</a:t>
            </a:r>
            <a:r>
              <a:rPr lang="ja-JP" altLang="en-US" b="0" dirty="0">
                <a:latin typeface="+mn-ea"/>
              </a:rPr>
              <a:t>政府</a:t>
            </a:r>
            <a:r>
              <a:rPr lang="ja-JP" altLang="en-US" b="0" dirty="0" smtClean="0">
                <a:latin typeface="+mn-ea"/>
              </a:rPr>
              <a:t>は、厳寒による需要の急増や、発電所の計画外停止の状況等を不断に監視し、必要に応じて、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更なる追加的な需給対策</a:t>
            </a:r>
            <a:r>
              <a:rPr lang="ja-JP" altLang="en-US" b="0" dirty="0" smtClean="0">
                <a:latin typeface="+mn-ea"/>
              </a:rPr>
              <a:t>を検討する。特に北海道においては、状況に応じて、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計画停電回避緊急調整プログラムを実施すること</a:t>
            </a:r>
            <a:r>
              <a:rPr lang="ja-JP" altLang="en-US" b="0" dirty="0" smtClean="0">
                <a:latin typeface="+mn-ea"/>
              </a:rPr>
              <a:t>や、</a:t>
            </a:r>
            <a:r>
              <a:rPr lang="ja-JP" altLang="en-US" b="0" dirty="0" smtClean="0">
                <a:solidFill>
                  <a:srgbClr val="FF0000"/>
                </a:solidFill>
                <a:latin typeface="+mn-ea"/>
              </a:rPr>
              <a:t>数値目標付きの節電協力要請</a:t>
            </a:r>
            <a:r>
              <a:rPr lang="ja-JP" altLang="en-US" b="0" dirty="0" smtClean="0">
                <a:latin typeface="+mn-ea"/>
              </a:rPr>
              <a:t>を検討する。</a:t>
            </a:r>
            <a:endParaRPr lang="en-US" altLang="ja-JP" sz="1200" b="0" dirty="0">
              <a:latin typeface="+mn-ea"/>
            </a:endParaRPr>
          </a:p>
          <a:p>
            <a:pPr marL="446088" indent="-179388">
              <a:spcBef>
                <a:spcPts val="0"/>
              </a:spcBef>
              <a:spcAft>
                <a:spcPts val="0"/>
              </a:spcAft>
            </a:pPr>
            <a:endParaRPr lang="ja-JP" altLang="en-US" sz="1100" b="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125" y="764704"/>
            <a:ext cx="4539851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200" dirty="0" smtClean="0">
                <a:solidFill>
                  <a:prstClr val="black"/>
                </a:solidFill>
                <a:latin typeface="+mj-ea"/>
                <a:ea typeface="+mj-ea"/>
              </a:rPr>
              <a:t>2015</a:t>
            </a:r>
            <a:r>
              <a:rPr lang="ja-JP" altLang="en-US" sz="2200" dirty="0" smtClean="0">
                <a:solidFill>
                  <a:prstClr val="black"/>
                </a:solidFill>
                <a:latin typeface="+mj-ea"/>
                <a:ea typeface="+mj-ea"/>
              </a:rPr>
              <a:t>年度冬季の電力需給対策（案）</a:t>
            </a:r>
            <a:endParaRPr lang="ja-JP" altLang="en-US" sz="2200" dirty="0">
              <a:solidFill>
                <a:prstClr val="black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640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"/>
          <p:cNvSpPr>
            <a:spLocks noChangeArrowheads="1"/>
          </p:cNvSpPr>
          <p:nvPr/>
        </p:nvSpPr>
        <p:spPr bwMode="auto">
          <a:xfrm>
            <a:off x="0" y="0"/>
            <a:ext cx="9905999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000000"/>
                </a:solidFill>
                <a:latin typeface="+mj-ea"/>
              </a:rPr>
              <a:t>（参考）「節電・省エネキャンペーン」の実施について</a:t>
            </a:r>
            <a:endParaRPr lang="ja-JP" altLang="en-US" sz="2400" dirty="0">
              <a:latin typeface="+mj-ea"/>
            </a:endParaRPr>
          </a:p>
        </p:txBody>
      </p:sp>
      <p:sp>
        <p:nvSpPr>
          <p:cNvPr id="14" name="スライド番号プレースホルダー 3"/>
          <p:cNvSpPr txBox="1">
            <a:spLocks/>
          </p:cNvSpPr>
          <p:nvPr/>
        </p:nvSpPr>
        <p:spPr bwMode="auto">
          <a:xfrm>
            <a:off x="9705528" y="6550260"/>
            <a:ext cx="283977" cy="30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03" tIns="45702" rIns="91403" bIns="45702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b="0" kern="1200">
                <a:ln>
                  <a:noFill/>
                </a:ln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>
              <a:defRPr/>
            </a:pPr>
            <a:fld id="{408C71CC-65FA-4533-B5B2-35CAB4CAA3DB}" type="slidenum">
              <a:rPr lang="en-US" altLang="ja-JP" smtClean="0"/>
              <a:pPr algn="l">
                <a:defRPr/>
              </a:pPr>
              <a:t>3</a:t>
            </a:fld>
            <a:endParaRPr lang="en-US" altLang="ja-JP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8648" y="764704"/>
            <a:ext cx="9579332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indent="-446088">
              <a:spcBef>
                <a:spcPts val="0"/>
              </a:spcBef>
              <a:spcAft>
                <a:spcPts val="0"/>
              </a:spcAft>
            </a:pPr>
            <a:endParaRPr lang="en-US" altLang="ja-JP" sz="1600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sz="800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sz="800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sz="800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160" y="1176859"/>
            <a:ext cx="6032421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87313" algn="l"/>
              </a:tabLst>
            </a:pPr>
            <a:r>
              <a:rPr lang="ja-JP" altLang="en-US" dirty="0" smtClean="0">
                <a:latin typeface="+mj-ea"/>
              </a:rPr>
              <a:t>（</a:t>
            </a:r>
            <a:r>
              <a:rPr lang="ja-JP" altLang="en-US" dirty="0">
                <a:latin typeface="+mj-ea"/>
              </a:rPr>
              <a:t>１</a:t>
            </a:r>
            <a:r>
              <a:rPr lang="ja-JP" altLang="en-US" dirty="0" smtClean="0">
                <a:latin typeface="+mj-ea"/>
              </a:rPr>
              <a:t>）</a:t>
            </a:r>
            <a:r>
              <a:rPr lang="ja-JP" altLang="ja-JP" dirty="0">
                <a:latin typeface="+mn-ea"/>
              </a:rPr>
              <a:t>産業界や一般消費者</a:t>
            </a:r>
            <a:r>
              <a:rPr lang="ja-JP" altLang="ja-JP" dirty="0" smtClean="0">
                <a:latin typeface="+mn-ea"/>
              </a:rPr>
              <a:t>と</a:t>
            </a:r>
            <a:r>
              <a:rPr lang="ja-JP" altLang="en-US" dirty="0">
                <a:latin typeface="+mn-ea"/>
              </a:rPr>
              <a:t>一体</a:t>
            </a:r>
            <a:r>
              <a:rPr lang="ja-JP" altLang="en-US" dirty="0" smtClean="0">
                <a:latin typeface="+mn-ea"/>
              </a:rPr>
              <a:t>となった節電・省エネの推進</a:t>
            </a:r>
            <a:endParaRPr lang="ja-JP" altLang="en-US" dirty="0">
              <a:latin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4069" y="2254543"/>
            <a:ext cx="373050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j-ea"/>
              </a:rPr>
              <a:t>（２）</a:t>
            </a:r>
            <a:r>
              <a:rPr lang="ja-JP" altLang="en-US" dirty="0" smtClean="0"/>
              <a:t>政府</a:t>
            </a:r>
            <a:r>
              <a:rPr lang="ja-JP" altLang="en-US" dirty="0"/>
              <a:t>による</a:t>
            </a:r>
            <a:r>
              <a:rPr lang="ja-JP" altLang="en-US" dirty="0" smtClean="0"/>
              <a:t>積極的な広報の展開</a:t>
            </a:r>
            <a:endParaRPr lang="en-US" altLang="ja-JP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94200" y="2646298"/>
            <a:ext cx="9433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563"/>
            <a:r>
              <a:rPr lang="ja-JP" altLang="en-US" sz="1400" b="0" dirty="0" smtClean="0"/>
              <a:t>節電</a:t>
            </a:r>
            <a:r>
              <a:rPr lang="ja-JP" altLang="en-US" sz="1400" b="0" dirty="0"/>
              <a:t>協力要請</a:t>
            </a:r>
            <a:r>
              <a:rPr lang="ja-JP" altLang="en-US" sz="1400" b="0" dirty="0" smtClean="0"/>
              <a:t>期間中、節電・省エネをテーマにした展示会、イベント等において、政府から節電・省エネの取組を積極的に周知する。また、具体的でわかりやすい節電メニューを作成し、各種メディアやＨＰ等により、節電・省エネを呼びかける。</a:t>
            </a:r>
            <a:endParaRPr lang="en-US" altLang="ja-JP" sz="1400" b="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6920" y="620688"/>
            <a:ext cx="1887053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200" dirty="0">
                <a:solidFill>
                  <a:prstClr val="black"/>
                </a:solidFill>
              </a:rPr>
              <a:t>全国での取組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6920" y="3841808"/>
            <a:ext cx="957706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>
              <a:latin typeface="+mn-ea"/>
            </a:endParaRPr>
          </a:p>
          <a:p>
            <a:pPr marL="174625" indent="185738" algn="just">
              <a:spcBef>
                <a:spcPts val="0"/>
              </a:spcBef>
              <a:spcAft>
                <a:spcPts val="0"/>
              </a:spcAft>
            </a:pPr>
            <a:endParaRPr lang="en-US" altLang="ja-JP" b="0" dirty="0" smtClean="0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1887" y="4643915"/>
            <a:ext cx="9446093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indent="-3175"/>
            <a:r>
              <a:rPr lang="ja-JP" altLang="en-US" sz="1600" dirty="0" smtClean="0">
                <a:latin typeface="+mj-ea"/>
              </a:rPr>
              <a:t>①電力</a:t>
            </a:r>
            <a:r>
              <a:rPr lang="ja-JP" altLang="en-US" sz="1600" dirty="0">
                <a:latin typeface="+mj-ea"/>
              </a:rPr>
              <a:t>需給連絡会の開催</a:t>
            </a:r>
          </a:p>
          <a:p>
            <a:pPr marL="95250" indent="82550"/>
            <a:r>
              <a:rPr lang="ja-JP" altLang="en-US" sz="1400" b="0" dirty="0">
                <a:latin typeface="+mj-ea"/>
              </a:rPr>
              <a:t>電力需給</a:t>
            </a:r>
            <a:r>
              <a:rPr lang="ja-JP" altLang="en-US" sz="1400" b="0" dirty="0" smtClean="0">
                <a:latin typeface="+mj-ea"/>
              </a:rPr>
              <a:t>が厳しい北海道電力</a:t>
            </a:r>
            <a:r>
              <a:rPr lang="ja-JP" altLang="en-US" sz="1400" b="0" dirty="0">
                <a:latin typeface="+mj-ea"/>
              </a:rPr>
              <a:t>管内において</a:t>
            </a:r>
            <a:r>
              <a:rPr lang="ja-JP" altLang="en-US" sz="1400" b="0" dirty="0" smtClean="0">
                <a:latin typeface="+mj-ea"/>
              </a:rPr>
              <a:t>、１１月中に、北海道経済産業局及び関係自治体が、産</a:t>
            </a:r>
            <a:r>
              <a:rPr lang="ja-JP" altLang="en-US" sz="1400" b="0" dirty="0">
                <a:latin typeface="+mj-ea"/>
              </a:rPr>
              <a:t>業界を集めた電力需給連絡会を開催し、節電への協力を要請する</a:t>
            </a:r>
            <a:r>
              <a:rPr lang="ja-JP" altLang="en-US" sz="1400" b="0" dirty="0" smtClean="0">
                <a:latin typeface="+mj-ea"/>
              </a:rPr>
              <a:t>。</a:t>
            </a:r>
            <a:endParaRPr lang="en-US" altLang="ja-JP" sz="1400" b="0" dirty="0" smtClean="0">
              <a:latin typeface="+mj-ea"/>
            </a:endParaRPr>
          </a:p>
          <a:p>
            <a:pPr marL="95250" indent="82550"/>
            <a:endParaRPr lang="ja-JP" altLang="en-US" sz="1400" b="0" dirty="0">
              <a:latin typeface="+mj-ea"/>
            </a:endParaRPr>
          </a:p>
          <a:p>
            <a:pPr marL="3175" indent="-3175">
              <a:spcBef>
                <a:spcPts val="300"/>
              </a:spcBef>
            </a:pPr>
            <a:r>
              <a:rPr lang="ja-JP" altLang="en-US" sz="1600" dirty="0" smtClean="0">
                <a:latin typeface="+mj-ea"/>
              </a:rPr>
              <a:t>②街頭</a:t>
            </a:r>
            <a:r>
              <a:rPr lang="ja-JP" altLang="en-US" sz="1600" dirty="0">
                <a:latin typeface="+mj-ea"/>
              </a:rPr>
              <a:t>キャンペーン等のイベントの</a:t>
            </a:r>
            <a:r>
              <a:rPr lang="ja-JP" altLang="en-US" sz="1600" dirty="0" smtClean="0">
                <a:latin typeface="+mj-ea"/>
              </a:rPr>
              <a:t>実施</a:t>
            </a:r>
          </a:p>
          <a:p>
            <a:pPr marL="87313" indent="90488"/>
            <a:r>
              <a:rPr lang="ja-JP" altLang="en-US" sz="1400" b="0" dirty="0" smtClean="0">
                <a:latin typeface="+mj-ea"/>
              </a:rPr>
              <a:t>北海道経済産業局、関係自治体及び</a:t>
            </a:r>
            <a:r>
              <a:rPr lang="ja-JP" altLang="en-US" sz="1400" b="0" dirty="0">
                <a:latin typeface="+mj-ea"/>
              </a:rPr>
              <a:t>北海道</a:t>
            </a:r>
            <a:r>
              <a:rPr lang="ja-JP" altLang="en-US" sz="1400" b="0" dirty="0" smtClean="0">
                <a:latin typeface="+mj-ea"/>
              </a:rPr>
              <a:t>電力が連携して、節電期間が始まる１２月初頭に、街頭で節電・省エネへの呼びかけ等を集中的に実施する。また、</a:t>
            </a:r>
            <a:r>
              <a:rPr lang="ja-JP" altLang="en-US" sz="1400" b="0" dirty="0" smtClean="0"/>
              <a:t>北海道経済産業局において、セミナー開催、冊子配布、省エネ・スマホアプリの無料配信等とともに、メディアを積極的に活用して、企業や家庭への周知徹底を図る。</a:t>
            </a:r>
            <a:endParaRPr lang="ja-JP" altLang="en-US" sz="1400" b="0" dirty="0" smtClean="0">
              <a:latin typeface="+mj-ea"/>
            </a:endParaRPr>
          </a:p>
          <a:p>
            <a:endParaRPr lang="en-US" altLang="ja-JP" sz="1400" b="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3168" y="4263302"/>
            <a:ext cx="4063933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ja-JP" altLang="en-US" dirty="0" smtClean="0"/>
              <a:t>節電協力要請期間における特別の取組</a:t>
            </a:r>
            <a:endParaRPr lang="ja-JP" altLang="en-US" dirty="0">
              <a:solidFill>
                <a:prstClr val="black"/>
              </a:solidFill>
              <a:latin typeface="+mj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6920" y="3632906"/>
            <a:ext cx="4469706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19463" algn="l"/>
              </a:tabLst>
              <a:defRPr/>
            </a:pPr>
            <a:r>
              <a:rPr lang="ja-JP" altLang="en-US" sz="2200" dirty="0" smtClean="0">
                <a:solidFill>
                  <a:prstClr val="black"/>
                </a:solidFill>
              </a:rPr>
              <a:t>北海道における追加・重点的な取組</a:t>
            </a:r>
            <a:endParaRPr lang="ja-JP" altLang="en-US" sz="2200" dirty="0">
              <a:solidFill>
                <a:prstClr val="black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4904" y="1569229"/>
            <a:ext cx="943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2563" algn="just"/>
            <a:r>
              <a:rPr lang="ja-JP" altLang="en-US" sz="1400" b="0" dirty="0" smtClean="0">
                <a:latin typeface="+mj-ea"/>
              </a:rPr>
              <a:t>民間</a:t>
            </a:r>
            <a:r>
              <a:rPr lang="ja-JP" altLang="en-US" sz="1400" b="0" dirty="0">
                <a:latin typeface="+mj-ea"/>
              </a:rPr>
              <a:t>企業などと協力し、節電・省エネを行う一般消費者に有益な情報をホームページ等において提供</a:t>
            </a:r>
            <a:r>
              <a:rPr lang="ja-JP" altLang="en-US" sz="1400" b="0" dirty="0" smtClean="0">
                <a:latin typeface="+mj-ea"/>
              </a:rPr>
              <a:t>すると</a:t>
            </a:r>
            <a:r>
              <a:rPr lang="ja-JP" altLang="en-US" sz="1400" b="0" dirty="0">
                <a:latin typeface="+mj-ea"/>
              </a:rPr>
              <a:t>ともに、民間企業などで実施している節電・省エネの取組を募集し、サイト上で紹介する。</a:t>
            </a:r>
            <a:endParaRPr kumimoji="1" lang="ja-JP" altLang="en-US" sz="1200" b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68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42901</TotalTime>
  <Words>751</Words>
  <Application>Microsoft Office PowerPoint</Application>
  <PresentationFormat>A4 210 x 297 mm</PresentationFormat>
  <Paragraphs>202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MS-PGothic</vt:lpstr>
      <vt:lpstr>Arial</vt:lpstr>
      <vt:lpstr>Calibri</vt:lpstr>
      <vt:lpstr>標準デザイン</vt:lpstr>
      <vt:lpstr>２０１５年度冬季の電力需給対策（案）について （概要）</vt:lpstr>
      <vt:lpstr>PowerPoint プレゼンテーション</vt:lpstr>
      <vt:lpstr>PowerPoint プレゼンテーション</vt:lpstr>
      <vt:lpstr>PowerPoint プレゼンテーション</vt:lpstr>
    </vt:vector>
  </TitlesOfParts>
  <Company>経営改革・ＩＴ本部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442453</dc:creator>
  <cp:lastModifiedBy>原 和秀（副長官補本室）</cp:lastModifiedBy>
  <cp:revision>3069</cp:revision>
  <cp:lastPrinted>2015-10-26T08:50:12Z</cp:lastPrinted>
  <dcterms:created xsi:type="dcterms:W3CDTF">2011-05-13T08:14:58Z</dcterms:created>
  <dcterms:modified xsi:type="dcterms:W3CDTF">2015-10-26T12:30:55Z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アイテムへのリンク">
    <vt:lpwstr>, </vt:lpwstr>
  </property>
  <property fmtid="{D5CDD505-2E9C-101B-9397-08002B2CF9AE}" pid="3" name="大分類">
    <vt:lpwstr/>
  </property>
  <property fmtid="{D5CDD505-2E9C-101B-9397-08002B2CF9AE}" pid="4" name="掲載期限">
    <vt:lpwstr>2015-03-31T00:00:00Z</vt:lpwstr>
  </property>
  <property fmtid="{D5CDD505-2E9C-101B-9397-08002B2CF9AE}" pid="5" name="小分類">
    <vt:lpwstr/>
  </property>
</Properties>
</file>