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144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0D1B-278D-41CB-8B91-32338261EC1A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1233488"/>
            <a:ext cx="250031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51388"/>
            <a:ext cx="5389563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36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FA121-F0A9-4A52-A5AC-CE09A7155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30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FA121-F0A9-4A52-A5AC-CE09A7155B2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88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5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13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2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4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54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3881" y="427545"/>
            <a:ext cx="6120000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10</a:t>
            </a:r>
            <a:r>
              <a:rPr lang="ja-JP" altLang="ja-JP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栄養成分表示を活用するコツ</a:t>
            </a:r>
            <a:endParaRPr lang="ja-JP" altLang="ja-JP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皆さんは、食品を選ぶ時、栄養成分表示を見ていますか？「栄養成分表示」は、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エネルギー（熱量）、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たんぱく質、脂質、炭水化物、食塩相当量などの栄養成分を表示したもので、栄養に関する大事な情報源です。食品を購入する際は、栄養成分表示を活用して、健康づくりに役立てましょう！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283881" y="1732089"/>
            <a:ext cx="61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u="sng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栄養成分表示って何？</a:t>
            </a:r>
            <a:endParaRPr lang="en-US" altLang="ja-JP" sz="1200" u="sng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513368" y="2001546"/>
            <a:ext cx="5661025" cy="1254760"/>
            <a:chOff x="0" y="0"/>
            <a:chExt cx="5661025" cy="1254760"/>
          </a:xfrm>
        </p:grpSpPr>
        <p:pic>
          <p:nvPicPr>
            <p:cNvPr id="35" name="図 34" descr="C:\Users\C14-1703\Documents\イラスト\飲み物\can_coffe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27100" cy="11982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テキスト ボックス 329983"/>
            <p:cNvSpPr txBox="1"/>
            <p:nvPr/>
          </p:nvSpPr>
          <p:spPr>
            <a:xfrm>
              <a:off x="2355850" y="44450"/>
              <a:ext cx="3305175" cy="120015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/>
              </a:solidFill>
            </a:ln>
            <a:effectLst>
              <a:glow rad="101600">
                <a:schemeClr val="accent4">
                  <a:satMod val="175000"/>
                  <a:alpha val="40000"/>
                </a:schemeClr>
              </a:glow>
              <a:reflection stA="45000" endPos="3000" dist="50800" dir="5400000" sy="-100000" algn="bl" rotWithShape="0"/>
            </a:effectLst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400"/>
                </a:lnSpc>
                <a:spcAft>
                  <a:spcPts val="0"/>
                </a:spcAft>
              </a:pPr>
              <a:r>
                <a:rPr lang="ja-JP" sz="900" kern="100" dirty="0">
                  <a:solidFill>
                    <a:srgbClr val="00000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栄養成分表示は</a:t>
              </a:r>
              <a:r>
                <a:rPr lang="ja-JP" sz="900" b="1" kern="100" dirty="0">
                  <a:solidFill>
                    <a:srgbClr val="00B05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１００</a:t>
              </a:r>
              <a:r>
                <a:rPr lang="en-US" sz="900" b="1" kern="100" dirty="0">
                  <a:solidFill>
                    <a:srgbClr val="00B05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g</a:t>
              </a:r>
              <a:r>
                <a:rPr lang="ja-JP" sz="900" b="1" kern="100" dirty="0">
                  <a:solidFill>
                    <a:srgbClr val="00B05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当たり</a:t>
              </a:r>
              <a:r>
                <a:rPr lang="ja-JP" sz="900" kern="100" dirty="0">
                  <a:solidFill>
                    <a:srgbClr val="00000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、</a:t>
              </a:r>
              <a:r>
                <a:rPr lang="ja-JP" sz="900" b="1" kern="100" dirty="0">
                  <a:solidFill>
                    <a:srgbClr val="00B05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１袋当たり</a:t>
              </a:r>
              <a:endParaRPr lang="ja-JP" sz="105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1400"/>
                </a:lnSpc>
                <a:spcAft>
                  <a:spcPts val="0"/>
                </a:spcAft>
              </a:pPr>
              <a:r>
                <a:rPr lang="ja-JP" sz="900" kern="100" dirty="0">
                  <a:solidFill>
                    <a:srgbClr val="00000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などで表示されています。</a:t>
              </a:r>
              <a:endParaRPr lang="ja-JP" sz="105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1400"/>
                </a:lnSpc>
                <a:spcAft>
                  <a:spcPts val="0"/>
                </a:spcAft>
              </a:pPr>
              <a:r>
                <a:rPr lang="ja-JP" sz="900" kern="100" dirty="0">
                  <a:solidFill>
                    <a:srgbClr val="00000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基本は  </a:t>
              </a:r>
              <a:r>
                <a:rPr lang="ja-JP" sz="900" b="1" kern="100" dirty="0">
                  <a:solidFill>
                    <a:srgbClr val="00B05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左図 </a:t>
              </a:r>
              <a:r>
                <a:rPr lang="ja-JP" sz="900" kern="100" dirty="0">
                  <a:solidFill>
                    <a:srgbClr val="00000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 のように、エネルギー、たんぱく質、脂質、炭水化物、食塩相当量の</a:t>
              </a:r>
              <a:r>
                <a:rPr lang="ja-JP" sz="9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順番</a:t>
              </a:r>
              <a:r>
                <a:rPr lang="ja-JP" sz="900" kern="100" dirty="0">
                  <a:solidFill>
                    <a:srgbClr val="00000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に表示されています。</a:t>
              </a:r>
              <a:endParaRPr lang="ja-JP" sz="105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1400"/>
                </a:lnSpc>
                <a:spcAft>
                  <a:spcPts val="0"/>
                </a:spcAft>
              </a:pPr>
              <a:r>
                <a:rPr lang="ja-JP" sz="900" kern="100" dirty="0">
                  <a:solidFill>
                    <a:srgbClr val="00000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このコーヒーの場合、内容量が２６０</a:t>
              </a:r>
              <a:r>
                <a:rPr lang="en-US" sz="900" kern="100" dirty="0">
                  <a:solidFill>
                    <a:srgbClr val="00000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ml</a:t>
              </a:r>
              <a:r>
                <a:rPr lang="ja-JP" sz="900" kern="100" dirty="0">
                  <a:solidFill>
                    <a:srgbClr val="00000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であれば、</a:t>
              </a:r>
              <a:endParaRPr lang="ja-JP" sz="105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1400"/>
                </a:lnSpc>
                <a:spcAft>
                  <a:spcPts val="0"/>
                </a:spcAft>
              </a:pPr>
              <a:r>
                <a:rPr lang="ja-JP" sz="900" kern="100" dirty="0">
                  <a:solidFill>
                    <a:srgbClr val="00000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エネルギーは </a:t>
              </a:r>
              <a:r>
                <a:rPr lang="ja-JP" sz="9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４９</a:t>
              </a:r>
              <a:r>
                <a:rPr lang="en-US" sz="9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×</a:t>
              </a:r>
              <a:r>
                <a:rPr lang="ja-JP" sz="9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２</a:t>
              </a:r>
              <a:r>
                <a:rPr lang="en-US" sz="9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.</a:t>
              </a:r>
              <a:r>
                <a:rPr lang="ja-JP" sz="9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６≒</a:t>
              </a:r>
              <a:r>
                <a:rPr lang="ja-JP" sz="900" u="sng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１２７</a:t>
              </a:r>
              <a:r>
                <a:rPr lang="en-US" sz="900" u="sng" kern="100" dirty="0">
                  <a:solidFill>
                    <a:srgbClr val="00000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kcal</a:t>
              </a:r>
              <a:r>
                <a:rPr lang="ja-JP" sz="900" kern="100" dirty="0">
                  <a:solidFill>
                    <a:srgbClr val="00000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となります</a:t>
              </a:r>
              <a:r>
                <a:rPr lang="ja-JP" sz="900" kern="100" dirty="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游ゴシック" panose="020B0400000000000000" pitchFamily="50" charset="-128"/>
                  <a:cs typeface="Times New Roman" panose="02020603050405020304" pitchFamily="18" charset="0"/>
                </a:rPr>
                <a:t>。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37" name="グループ化 36"/>
            <p:cNvGrpSpPr/>
            <p:nvPr/>
          </p:nvGrpSpPr>
          <p:grpSpPr>
            <a:xfrm>
              <a:off x="946150" y="12700"/>
              <a:ext cx="1276350" cy="1242060"/>
              <a:chOff x="0" y="0"/>
              <a:chExt cx="1276708" cy="1242204"/>
            </a:xfrm>
          </p:grpSpPr>
          <p:sp>
            <p:nvSpPr>
              <p:cNvPr id="38" name="正方形/長方形 37"/>
              <p:cNvSpPr/>
              <p:nvPr/>
            </p:nvSpPr>
            <p:spPr>
              <a:xfrm>
                <a:off x="0" y="0"/>
                <a:ext cx="1276708" cy="1242204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栄養成分表示</a:t>
                </a:r>
              </a:p>
              <a:p>
                <a:pPr algn="ctr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en-US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100ml</a:t>
                </a:r>
                <a:r>
                  <a:rPr lang="ja-JP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当たり</a:t>
                </a:r>
              </a:p>
              <a:p>
                <a:pPr algn="ctr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en-US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エネルギー　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49kcal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たんぱく質　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0.8</a:t>
                </a: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脂質　　　　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0.9</a:t>
                </a: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炭水化物　　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9.4</a:t>
                </a: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食塩相当量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  0.1</a:t>
                </a: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9" name="直線コネクタ 38"/>
              <p:cNvCxnSpPr/>
              <p:nvPr/>
            </p:nvCxnSpPr>
            <p:spPr>
              <a:xfrm>
                <a:off x="0" y="414068"/>
                <a:ext cx="1260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0" name="正方形/長方形 39"/>
          <p:cNvSpPr/>
          <p:nvPr/>
        </p:nvSpPr>
        <p:spPr>
          <a:xfrm>
            <a:off x="283881" y="3443689"/>
            <a:ext cx="61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u="sng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★おやつの選択方法に活用！</a:t>
            </a:r>
            <a:endParaRPr lang="en-US" altLang="ja-JP" sz="1200" u="sng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513368" y="3744606"/>
            <a:ext cx="6049645" cy="1423035"/>
            <a:chOff x="0" y="0"/>
            <a:chExt cx="6049645" cy="1423035"/>
          </a:xfrm>
        </p:grpSpPr>
        <p:pic>
          <p:nvPicPr>
            <p:cNvPr id="42" name="図 41" descr="U:\01 【庁内ﾈｯﾄﾜｰｸに取込み】 出口\valentinesday_itachoco2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1300"/>
              <a:ext cx="965200" cy="9048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3" name="テキスト ボックス 27"/>
            <p:cNvSpPr txBox="1"/>
            <p:nvPr/>
          </p:nvSpPr>
          <p:spPr>
            <a:xfrm>
              <a:off x="2438400" y="393700"/>
              <a:ext cx="3162300" cy="828675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>
              <a:glow rad="101600">
                <a:srgbClr val="FFC000">
                  <a:satMod val="175000"/>
                  <a:alpha val="40000"/>
                </a:srgbClr>
              </a:glow>
            </a:effectLst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127000" algn="just" defTabSz="91440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1</a:t>
              </a:r>
              <a:r>
                <a:rPr kumimoji="0" lang="ja-JP" altLang="en-US" sz="1000" b="1" i="0" u="none" strike="noStrike" kern="1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日のおやつの目安は約２００</a:t>
              </a:r>
              <a:r>
                <a:rPr kumimoji="0" lang="en-US" sz="1000" b="1" i="0" u="none" strike="noStrike" kern="1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kcal</a:t>
              </a:r>
              <a:r>
                <a:rPr kumimoji="0" lang="ja-JP" alt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です。</a:t>
              </a:r>
              <a:endPara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marL="66675" marR="0" lvl="0" indent="63500" algn="just" defTabSz="91440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エネルギーに注目してみましょう！</a:t>
              </a:r>
              <a:endPara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marL="130175" marR="0" lvl="0" indent="-63500" algn="just" defTabSz="91440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 </a:t>
              </a:r>
              <a:r>
                <a:rPr kumimoji="0" 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 </a:t>
              </a:r>
              <a:r>
                <a:rPr kumimoji="0" lang="ja-JP" altLang="en-US" sz="1000" b="1" i="0" u="none" strike="noStrike" kern="1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左図</a:t>
              </a:r>
              <a:r>
                <a:rPr kumimoji="0" lang="ja-JP" altLang="en-US" sz="1000" b="1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 </a:t>
              </a:r>
              <a:r>
                <a:rPr kumimoji="0" lang="ja-JP" alt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のチョコレートを１枚食べると２７９</a:t>
              </a:r>
              <a:r>
                <a:rPr kumimoji="0" 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kcal</a:t>
              </a:r>
              <a:r>
                <a:rPr kumimoji="0" lang="ja-JP" alt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になるので、分けて食べる方法もありますよ。</a:t>
              </a:r>
              <a:endPara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44" name="グループ化 43"/>
            <p:cNvGrpSpPr/>
            <p:nvPr/>
          </p:nvGrpSpPr>
          <p:grpSpPr>
            <a:xfrm>
              <a:off x="965200" y="0"/>
              <a:ext cx="1330960" cy="1423035"/>
              <a:chOff x="0" y="0"/>
              <a:chExt cx="1331376" cy="1423283"/>
            </a:xfrm>
          </p:grpSpPr>
          <p:sp>
            <p:nvSpPr>
              <p:cNvPr id="46" name="正方形/長方形 45"/>
              <p:cNvSpPr/>
              <p:nvPr/>
            </p:nvSpPr>
            <p:spPr>
              <a:xfrm>
                <a:off x="0" y="0"/>
                <a:ext cx="1327451" cy="1423283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ts val="13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栄養成分表示</a:t>
                </a:r>
              </a:p>
              <a:p>
                <a:pPr marL="0" marR="0" lvl="0" indent="0" algn="ctr" defTabSz="914400" eaLnBrk="1" fontAlgn="auto" latinLnBrk="0" hangingPunct="1">
                  <a:lnSpc>
                    <a:spcPts val="13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1</a:t>
                </a: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枚</a:t>
                </a:r>
                <a:r>
                  <a:rPr kumimoji="0" 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(50g)</a:t>
                </a: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当たり</a:t>
                </a:r>
              </a:p>
              <a:p>
                <a:pPr marL="0" marR="0" lvl="0" indent="0" algn="ctr" defTabSz="914400" eaLnBrk="1" fontAlgn="auto" latinLnBrk="0" hangingPunct="1">
                  <a:lnSpc>
                    <a:spcPts val="13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 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eaLnBrk="1" fontAlgn="auto" latinLnBrk="0" hangingPunct="1">
                  <a:lnSpc>
                    <a:spcPts val="13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9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エネルギー　</a:t>
                </a:r>
                <a:r>
                  <a:rPr kumimoji="0" lang="en-US" sz="9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279kcal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eaLnBrk="1" fontAlgn="auto" latinLnBrk="0" hangingPunct="1">
                  <a:lnSpc>
                    <a:spcPts val="13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9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たんぱく質　</a:t>
                </a:r>
                <a:r>
                  <a:rPr kumimoji="0" lang="en-US" sz="9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3.8</a:t>
                </a:r>
                <a:r>
                  <a:rPr kumimoji="0" lang="ja-JP" altLang="en-US" sz="9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eaLnBrk="1" fontAlgn="auto" latinLnBrk="0" hangingPunct="1">
                  <a:lnSpc>
                    <a:spcPts val="13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9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脂質　　　　</a:t>
                </a:r>
                <a:r>
                  <a:rPr kumimoji="0" lang="en-US" sz="9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16.9</a:t>
                </a:r>
                <a:r>
                  <a:rPr kumimoji="0" lang="ja-JP" altLang="en-US" sz="9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eaLnBrk="1" fontAlgn="auto" latinLnBrk="0" hangingPunct="1">
                  <a:lnSpc>
                    <a:spcPts val="13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9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炭水化物　　</a:t>
                </a:r>
                <a:r>
                  <a:rPr kumimoji="0" lang="en-US" sz="9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28.0</a:t>
                </a:r>
                <a:r>
                  <a:rPr kumimoji="0" lang="ja-JP" altLang="en-US" sz="9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eaLnBrk="1" fontAlgn="auto" latinLnBrk="0" hangingPunct="1">
                  <a:lnSpc>
                    <a:spcPts val="13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9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食塩相当量　</a:t>
                </a:r>
                <a:r>
                  <a:rPr kumimoji="0" lang="en-US" sz="9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0.1</a:t>
                </a:r>
                <a:r>
                  <a:rPr kumimoji="0" lang="ja-JP" altLang="en-US" sz="9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7" name="直線コネクタ 46"/>
              <p:cNvCxnSpPr/>
              <p:nvPr/>
            </p:nvCxnSpPr>
            <p:spPr>
              <a:xfrm>
                <a:off x="0" y="477078"/>
                <a:ext cx="1331376" cy="0"/>
              </a:xfrm>
              <a:prstGeom prst="line">
                <a:avLst/>
              </a:prstGeom>
              <a:noFill/>
              <a:ln w="31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</p:grpSp>
        <p:pic>
          <p:nvPicPr>
            <p:cNvPr id="45" name="図 44" descr="C:\Users\C14-1800\Desktop\栄養士.png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384800" y="577850"/>
              <a:ext cx="664845" cy="80772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48" name="グループ化 47"/>
          <p:cNvGrpSpPr/>
          <p:nvPr/>
        </p:nvGrpSpPr>
        <p:grpSpPr>
          <a:xfrm>
            <a:off x="2869218" y="3475869"/>
            <a:ext cx="2912745" cy="593090"/>
            <a:chOff x="0" y="0"/>
            <a:chExt cx="2912745" cy="593090"/>
          </a:xfrm>
        </p:grpSpPr>
        <p:pic>
          <p:nvPicPr>
            <p:cNvPr id="49" name="図 48" descr="C:\Users\C14-1800\Desktop\苦笑いの女性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21970" cy="59309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0" name="角丸四角形吹き出し 49"/>
            <p:cNvSpPr/>
            <p:nvPr/>
          </p:nvSpPr>
          <p:spPr>
            <a:xfrm>
              <a:off x="692150" y="82550"/>
              <a:ext cx="2220595" cy="357505"/>
            </a:xfrm>
            <a:prstGeom prst="wedgeRoundRectCallout">
              <a:avLst>
                <a:gd name="adj1" fmla="val -57346"/>
                <a:gd name="adj2" fmla="val 36671"/>
                <a:gd name="adj3" fmla="val 16667"/>
              </a:avLst>
            </a:prstGeom>
            <a:noFill/>
            <a:ln w="28575">
              <a:solidFill>
                <a:srgbClr val="FFCC6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000" kern="100" dirty="0">
                  <a:effectLst/>
                  <a:ea typeface="游ゴシック" panose="020B0400000000000000" pitchFamily="50" charset="-128"/>
                  <a:cs typeface="Times New Roman" panose="02020603050405020304" pitchFamily="18" charset="0"/>
                </a:rPr>
                <a:t>お菓子を食べ過ぎてしまいます</a:t>
              </a:r>
              <a:endParaRPr lang="ja-JP" sz="105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51" name="正方形/長方形 50"/>
          <p:cNvSpPr/>
          <p:nvPr/>
        </p:nvSpPr>
        <p:spPr>
          <a:xfrm>
            <a:off x="283881" y="5198117"/>
            <a:ext cx="61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u="sng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★食塩相当量を見て、減塩対策！</a:t>
            </a:r>
            <a:endParaRPr lang="en-US" altLang="ja-JP" sz="1200" u="sng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52" name="グループ化 51"/>
          <p:cNvGrpSpPr/>
          <p:nvPr/>
        </p:nvGrpSpPr>
        <p:grpSpPr>
          <a:xfrm>
            <a:off x="388590" y="5338274"/>
            <a:ext cx="6345555" cy="2084070"/>
            <a:chOff x="0" y="0"/>
            <a:chExt cx="6345555" cy="2084070"/>
          </a:xfrm>
        </p:grpSpPr>
        <p:grpSp>
          <p:nvGrpSpPr>
            <p:cNvPr id="53" name="グループ化 52"/>
            <p:cNvGrpSpPr/>
            <p:nvPr/>
          </p:nvGrpSpPr>
          <p:grpSpPr>
            <a:xfrm>
              <a:off x="0" y="622300"/>
              <a:ext cx="1310640" cy="1242060"/>
              <a:chOff x="0" y="0"/>
              <a:chExt cx="1310640" cy="1242060"/>
            </a:xfrm>
          </p:grpSpPr>
          <p:sp>
            <p:nvSpPr>
              <p:cNvPr id="64" name="正方形/長方形 63"/>
              <p:cNvSpPr/>
              <p:nvPr/>
            </p:nvSpPr>
            <p:spPr>
              <a:xfrm>
                <a:off x="0" y="0"/>
                <a:ext cx="1310640" cy="1242060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栄養成分表示</a:t>
                </a:r>
              </a:p>
              <a:p>
                <a:pPr algn="ctr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en-US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1</a:t>
                </a:r>
                <a:r>
                  <a:rPr lang="ja-JP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食</a:t>
                </a:r>
                <a:r>
                  <a:rPr lang="en-US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(400g)</a:t>
                </a:r>
                <a:r>
                  <a:rPr lang="ja-JP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当たり</a:t>
                </a:r>
              </a:p>
              <a:p>
                <a:pPr algn="ctr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en-US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エネルギー　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722kcal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たんぱく質　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20.7</a:t>
                </a: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脂質　　　　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21.1</a:t>
                </a: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炭水化物　　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107.5</a:t>
                </a: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食塩相当量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  3.7</a:t>
                </a: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5" name="直線コネクタ 64"/>
              <p:cNvCxnSpPr/>
              <p:nvPr/>
            </p:nvCxnSpPr>
            <p:spPr>
              <a:xfrm>
                <a:off x="0" y="413468"/>
                <a:ext cx="1296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4" name="図 5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450" y="69850"/>
              <a:ext cx="713740" cy="593725"/>
            </a:xfrm>
            <a:prstGeom prst="rect">
              <a:avLst/>
            </a:prstGeom>
          </p:spPr>
        </p:pic>
        <p:grpSp>
          <p:nvGrpSpPr>
            <p:cNvPr id="55" name="グループ化 54"/>
            <p:cNvGrpSpPr/>
            <p:nvPr/>
          </p:nvGrpSpPr>
          <p:grpSpPr>
            <a:xfrm>
              <a:off x="1377950" y="628650"/>
              <a:ext cx="1295400" cy="1242060"/>
              <a:chOff x="0" y="0"/>
              <a:chExt cx="1296000" cy="1242060"/>
            </a:xfrm>
          </p:grpSpPr>
          <p:sp>
            <p:nvSpPr>
              <p:cNvPr id="62" name="正方形/長方形 61"/>
              <p:cNvSpPr/>
              <p:nvPr/>
            </p:nvSpPr>
            <p:spPr>
              <a:xfrm>
                <a:off x="0" y="0"/>
                <a:ext cx="1295400" cy="1242060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栄養成分表示</a:t>
                </a:r>
              </a:p>
              <a:p>
                <a:pPr algn="ctr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en-US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1</a:t>
                </a:r>
                <a:r>
                  <a:rPr lang="ja-JP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食</a:t>
                </a:r>
                <a:r>
                  <a:rPr lang="en-US" altLang="ja-JP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(100g)</a:t>
                </a:r>
                <a:r>
                  <a:rPr lang="ja-JP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当たり</a:t>
                </a:r>
              </a:p>
              <a:p>
                <a:pPr algn="ctr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en-US" sz="105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エネルギー　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405kcal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たんぱく質　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9.1</a:t>
                </a: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脂質　　　　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20.1</a:t>
                </a: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炭水化物　　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47.1</a:t>
                </a: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ts val="1100"/>
                  </a:lnSpc>
                  <a:spcAft>
                    <a:spcPts val="0"/>
                  </a:spcAft>
                </a:pP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食塩相当量</a:t>
                </a:r>
                <a:r>
                  <a:rPr lang="en-US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  4.6</a:t>
                </a:r>
                <a:r>
                  <a:rPr lang="ja-JP" sz="900" kern="100" dirty="0">
                    <a:effectLst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lang="ja-JP" sz="105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3" name="直線コネクタ 62"/>
              <p:cNvCxnSpPr/>
              <p:nvPr/>
            </p:nvCxnSpPr>
            <p:spPr>
              <a:xfrm>
                <a:off x="0" y="413468"/>
                <a:ext cx="1296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6" name="図 55" descr="C:\Users\C14-1800\Desktop\カップラーメン.png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269"/>
            <a:stretch/>
          </p:blipFill>
          <p:spPr bwMode="auto">
            <a:xfrm>
              <a:off x="1790700" y="127000"/>
              <a:ext cx="353695" cy="46863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57" name="テキスト ボックス 329970"/>
            <p:cNvSpPr txBox="1"/>
            <p:nvPr/>
          </p:nvSpPr>
          <p:spPr>
            <a:xfrm>
              <a:off x="2755900" y="565150"/>
              <a:ext cx="3387255" cy="141316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9050" cap="flat" cmpd="sng" algn="ctr">
              <a:solidFill>
                <a:srgbClr val="FFC000"/>
              </a:solidFill>
              <a:prstDash val="solid"/>
            </a:ln>
            <a:effectLst>
              <a:glow rad="101600">
                <a:srgbClr val="FFC000">
                  <a:satMod val="175000"/>
                  <a:alpha val="40000"/>
                </a:srgbClr>
              </a:glow>
            </a:effectLst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400"/>
                </a:lnSpc>
                <a:spcAft>
                  <a:spcPts val="0"/>
                </a:spcAft>
              </a:pPr>
              <a:r>
                <a:rPr lang="ja-JP" sz="1000" u="sng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食塩摂取目標量</a:t>
              </a:r>
              <a:endParaRPr lang="ja-JP" sz="105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marL="260350" indent="-127000" algn="just">
                <a:lnSpc>
                  <a:spcPts val="1400"/>
                </a:lnSpc>
                <a:spcAft>
                  <a:spcPts val="0"/>
                </a:spcAft>
              </a:pPr>
              <a:r>
                <a:rPr lang="ja-JP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・成人</a:t>
              </a:r>
              <a:r>
                <a:rPr lang="ja-JP" sz="1000" b="1" kern="100" dirty="0">
                  <a:solidFill>
                    <a:srgbClr val="00B05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男性</a:t>
              </a:r>
              <a:r>
                <a:rPr lang="en-US" sz="1000" b="1" kern="100" dirty="0">
                  <a:solidFill>
                    <a:srgbClr val="00B05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7.5g/</a:t>
              </a:r>
              <a:r>
                <a:rPr lang="ja-JP" sz="1000" b="1" kern="100" dirty="0">
                  <a:solidFill>
                    <a:srgbClr val="00B05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日未満</a:t>
              </a:r>
              <a:r>
                <a:rPr lang="ja-JP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（</a:t>
              </a:r>
              <a:r>
                <a:rPr lang="en-US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12</a:t>
              </a:r>
              <a:r>
                <a:rPr lang="ja-JP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～</a:t>
              </a:r>
              <a:r>
                <a:rPr lang="en-US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14</a:t>
              </a:r>
              <a:r>
                <a:rPr lang="ja-JP" sz="1000" kern="100" dirty="0" smtClean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歳</a:t>
              </a:r>
              <a:r>
                <a:rPr lang="ja-JP" altLang="en-US" sz="100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は</a:t>
              </a:r>
              <a:r>
                <a:rPr lang="en-US" sz="1000" kern="100" dirty="0" smtClean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7.0g</a:t>
              </a:r>
              <a:r>
                <a:rPr lang="ja-JP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未満）</a:t>
              </a:r>
              <a:endParaRPr lang="ja-JP" sz="105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marL="260350" indent="-127000" algn="just">
                <a:lnSpc>
                  <a:spcPts val="1400"/>
                </a:lnSpc>
                <a:spcAft>
                  <a:spcPts val="0"/>
                </a:spcAft>
              </a:pPr>
              <a:r>
                <a:rPr lang="ja-JP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・成人</a:t>
              </a:r>
              <a:r>
                <a:rPr lang="ja-JP" sz="1000" b="1" kern="100" dirty="0">
                  <a:solidFill>
                    <a:srgbClr val="00B05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女性</a:t>
              </a:r>
              <a:r>
                <a:rPr lang="en-US" sz="1000" b="1" kern="100" dirty="0">
                  <a:solidFill>
                    <a:srgbClr val="00B05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6.5g/</a:t>
              </a:r>
              <a:r>
                <a:rPr lang="ja-JP" sz="1000" b="1" kern="100" dirty="0">
                  <a:solidFill>
                    <a:srgbClr val="00B050"/>
                  </a:solidFill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日未満</a:t>
              </a:r>
              <a:r>
                <a:rPr lang="ja-JP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（</a:t>
              </a:r>
              <a:r>
                <a:rPr lang="en-US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12</a:t>
              </a:r>
              <a:r>
                <a:rPr lang="ja-JP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～</a:t>
              </a:r>
              <a:r>
                <a:rPr lang="en-US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14</a:t>
              </a:r>
              <a:r>
                <a:rPr lang="ja-JP" sz="1000" kern="100" dirty="0" smtClean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歳</a:t>
              </a:r>
              <a:r>
                <a:rPr lang="ja-JP" altLang="en-US" sz="1000" kern="100" dirty="0" smtClean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も</a:t>
              </a:r>
              <a:r>
                <a:rPr lang="en-US" sz="1000" kern="100" dirty="0" smtClean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6.5g</a:t>
              </a:r>
              <a:r>
                <a:rPr lang="ja-JP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未満）</a:t>
              </a:r>
              <a:endParaRPr lang="ja-JP" sz="105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1400"/>
                </a:lnSpc>
                <a:spcAft>
                  <a:spcPts val="0"/>
                </a:spcAft>
              </a:pPr>
              <a:r>
                <a:rPr lang="ja-JP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スーパーマーケットやコンビニなどに並ぶたくさんの商品の中から、健康や栄養を考えて自分にあった</a:t>
              </a:r>
              <a:endParaRPr lang="ja-JP" sz="105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1400"/>
                </a:lnSpc>
                <a:spcAft>
                  <a:spcPts val="0"/>
                </a:spcAft>
              </a:pPr>
              <a:r>
                <a:rPr lang="ja-JP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商品を選ぶと食生活の改善につながります。</a:t>
              </a:r>
              <a:endParaRPr lang="ja-JP" sz="105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1400"/>
                </a:lnSpc>
                <a:spcAft>
                  <a:spcPts val="0"/>
                </a:spcAft>
              </a:pPr>
              <a:r>
                <a:rPr lang="ja-JP" sz="1000" kern="100" dirty="0">
                  <a:effectLst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食塩はとりすぎると高血圧につながるので要注意です。　</a:t>
              </a:r>
              <a:endParaRPr lang="ja-JP" sz="105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58" name="グループ化 57"/>
            <p:cNvGrpSpPr/>
            <p:nvPr/>
          </p:nvGrpSpPr>
          <p:grpSpPr>
            <a:xfrm>
              <a:off x="2940050" y="0"/>
              <a:ext cx="2868295" cy="513715"/>
              <a:chOff x="0" y="0"/>
              <a:chExt cx="2868295" cy="513715"/>
            </a:xfrm>
          </p:grpSpPr>
          <p:pic>
            <p:nvPicPr>
              <p:cNvPr id="60" name="図 59" descr="C:\Users\C14-1800\Desktop\困った画像.png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461010" cy="51371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1" name="角丸四角形吹き出し 60"/>
              <p:cNvSpPr/>
              <p:nvPr/>
            </p:nvSpPr>
            <p:spPr>
              <a:xfrm>
                <a:off x="647700" y="0"/>
                <a:ext cx="2220595" cy="357809"/>
              </a:xfrm>
              <a:prstGeom prst="wedgeRoundRectCallout">
                <a:avLst>
                  <a:gd name="adj1" fmla="val -57346"/>
                  <a:gd name="adj2" fmla="val 36671"/>
                  <a:gd name="adj3" fmla="val 16667"/>
                </a:avLst>
              </a:prstGeom>
              <a:noFill/>
              <a:ln w="28575">
                <a:solidFill>
                  <a:srgbClr val="FFCC66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ja-JP" sz="1000" kern="100">
                    <a:effectLst/>
                    <a:ea typeface="游ゴシック" panose="020B0400000000000000" pitchFamily="50" charset="-128"/>
                    <a:cs typeface="Times New Roman" panose="02020603050405020304" pitchFamily="18" charset="0"/>
                  </a:rPr>
                  <a:t>塩辛い食べ物が大好きです</a:t>
                </a:r>
                <a:endParaRPr lang="ja-JP" sz="105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59" name="図 58" descr="C:\Users\C14-1800\Desktop\栄養士.png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759450" y="1371600"/>
              <a:ext cx="586105" cy="71247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66" name="グループ化 65"/>
          <p:cNvGrpSpPr/>
          <p:nvPr/>
        </p:nvGrpSpPr>
        <p:grpSpPr>
          <a:xfrm>
            <a:off x="208957" y="7431687"/>
            <a:ext cx="6525188" cy="1468899"/>
            <a:chOff x="-111775" y="22328"/>
            <a:chExt cx="6525373" cy="1469098"/>
          </a:xfrm>
        </p:grpSpPr>
        <p:grpSp>
          <p:nvGrpSpPr>
            <p:cNvPr id="67" name="グループ化 66"/>
            <p:cNvGrpSpPr/>
            <p:nvPr/>
          </p:nvGrpSpPr>
          <p:grpSpPr>
            <a:xfrm>
              <a:off x="-111775" y="359630"/>
              <a:ext cx="6525373" cy="1131796"/>
              <a:chOff x="-111775" y="73027"/>
              <a:chExt cx="6525373" cy="1131796"/>
            </a:xfrm>
          </p:grpSpPr>
          <p:sp>
            <p:nvSpPr>
              <p:cNvPr id="71" name="角丸四角形 70"/>
              <p:cNvSpPr/>
              <p:nvPr/>
            </p:nvSpPr>
            <p:spPr>
              <a:xfrm>
                <a:off x="-111775" y="73027"/>
                <a:ext cx="6486488" cy="1131796"/>
              </a:xfrm>
              <a:prstGeom prst="roundRect">
                <a:avLst>
                  <a:gd name="adj" fmla="val 8334"/>
                </a:avLst>
              </a:prstGeom>
              <a:solidFill>
                <a:srgbClr val="70AD47">
                  <a:lumMod val="40000"/>
                  <a:lumOff val="60000"/>
                </a:srgbClr>
              </a:solidFill>
              <a:ln w="19050" cap="flat" cmpd="sng" algn="ctr">
                <a:solidFill>
                  <a:srgbClr val="00B050"/>
                </a:solidFill>
                <a:prstDash val="solid"/>
              </a:ln>
              <a:effectLst>
                <a:glow rad="63500">
                  <a:srgbClr val="70AD47">
                    <a:satMod val="175000"/>
                    <a:alpha val="40000"/>
                  </a:srgbClr>
                </a:glow>
              </a:effectLst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テキスト ボックス 19"/>
              <p:cNvSpPr txBox="1"/>
              <p:nvPr/>
            </p:nvSpPr>
            <p:spPr>
              <a:xfrm>
                <a:off x="-6663" y="149464"/>
                <a:ext cx="6420261" cy="97200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00" b="1" i="0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Ｑ　栄養成分表示のエネルギーが“０”と書かれている食品は本当に０</a:t>
                </a:r>
                <a:r>
                  <a:rPr kumimoji="0" lang="en-US" sz="1000" b="1" i="0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kcal</a:t>
                </a:r>
                <a:r>
                  <a:rPr kumimoji="0" lang="ja-JP" altLang="en-US" sz="1000" b="1" i="0" u="none" strike="noStrike" kern="1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なの？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marL="190500" marR="0" lvl="0" indent="-190500" algn="just" defTabSz="914400" eaLnBrk="1" fontAlgn="auto" latinLnBrk="0" hangingPunct="1">
                  <a:lnSpc>
                    <a:spcPts val="15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00" b="1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Ａ</a:t>
                </a:r>
                <a:r>
                  <a:rPr kumimoji="0" lang="ja-JP" alt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　１００ｇあたりのエネルギーが５</a:t>
                </a:r>
                <a:r>
                  <a:rPr kumimoji="0" 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kcal</a:t>
                </a:r>
                <a:r>
                  <a:rPr kumimoji="0" lang="ja-JP" alt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未満の場合には</a:t>
                </a:r>
                <a:r>
                  <a:rPr kumimoji="0" 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“</a:t>
                </a:r>
                <a:r>
                  <a:rPr kumimoji="0" lang="ja-JP" alt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０</a:t>
                </a:r>
                <a:r>
                  <a:rPr kumimoji="0" 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” </a:t>
                </a:r>
                <a:r>
                  <a:rPr kumimoji="0" lang="ja-JP" alt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と表示できます。</a:t>
                </a:r>
                <a:r>
                  <a:rPr kumimoji="0" 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/>
                </a:r>
                <a:br>
                  <a:rPr kumimoji="0" 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</a:br>
                <a:r>
                  <a:rPr kumimoji="0" lang="ja-JP" alt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エネルギー以外にも脂質、糖類など基準値未満であれば</a:t>
                </a:r>
                <a:r>
                  <a:rPr kumimoji="0" 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“</a:t>
                </a:r>
                <a:r>
                  <a:rPr kumimoji="0" lang="ja-JP" alt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０</a:t>
                </a:r>
                <a:r>
                  <a:rPr kumimoji="0" 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”</a:t>
                </a:r>
                <a:r>
                  <a:rPr kumimoji="0" lang="ja-JP" alt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と表示できる栄養成分があります。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marL="0" marR="0" lvl="0" indent="25400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他にも、例えば 糖類 が１００ｇ</a:t>
                </a:r>
                <a:r>
                  <a:rPr kumimoji="0" lang="ja-JP" altLang="en-US" sz="10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あたり</a:t>
                </a:r>
                <a:r>
                  <a:rPr lang="ja-JP" alt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０</a:t>
                </a:r>
                <a:r>
                  <a:rPr kumimoji="0" lang="en-US" sz="1000" b="0" i="0" u="none" strike="noStrike" kern="1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.</a:t>
                </a:r>
                <a:r>
                  <a:rPr kumimoji="0" lang="ja-JP" alt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５</a:t>
                </a:r>
                <a:r>
                  <a:rPr kumimoji="0" 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g</a:t>
                </a:r>
                <a:r>
                  <a:rPr kumimoji="0" lang="ja-JP" alt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未満の場合には“０”と表示できるようになっています。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8" name="グループ化 67"/>
            <p:cNvGrpSpPr/>
            <p:nvPr/>
          </p:nvGrpSpPr>
          <p:grpSpPr>
            <a:xfrm>
              <a:off x="84729" y="22328"/>
              <a:ext cx="1043439" cy="403225"/>
              <a:chOff x="84729" y="22328"/>
              <a:chExt cx="1043439" cy="403225"/>
            </a:xfrm>
          </p:grpSpPr>
          <p:sp>
            <p:nvSpPr>
              <p:cNvPr id="69" name="フローチャート: 結合子 68"/>
              <p:cNvSpPr/>
              <p:nvPr/>
            </p:nvSpPr>
            <p:spPr>
              <a:xfrm>
                <a:off x="84729" y="22328"/>
                <a:ext cx="981075" cy="403225"/>
              </a:xfrm>
              <a:prstGeom prst="flowChartConnector">
                <a:avLst/>
              </a:prstGeom>
              <a:solidFill>
                <a:sysClr val="window" lastClr="FFFFFF"/>
              </a:solidFill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19050" dir="2700000" algn="tl">
                        <a:sysClr val="windowText" lastClr="000000">
                          <a:alpha val="40000"/>
                        </a:sysClr>
                      </a:outerShdw>
                    </a:effectLst>
                    <a:uLnTx/>
                    <a:uFillTx/>
                    <a:latin typeface="HGS創英角ｺﾞｼｯｸUB" panose="020B0900000000000000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kumimoji="0" lang="ja-JP" altLang="en-US" sz="105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テキスト ボックス 25"/>
              <p:cNvSpPr txBox="1"/>
              <p:nvPr/>
            </p:nvSpPr>
            <p:spPr>
              <a:xfrm>
                <a:off x="223293" y="116318"/>
                <a:ext cx="904875" cy="2762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400" b="1" i="0" u="none" strike="noStrike" kern="1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" panose="02040604050505020304" pitchFamily="18" charset="0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Ｑ＆Ａ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70153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530</Words>
  <Application>Microsoft Office PowerPoint</Application>
  <PresentationFormat>画面に合わせる (4:3)</PresentationFormat>
  <Paragraphs>60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HGS創英角ｺﾞｼｯｸUB</vt:lpstr>
      <vt:lpstr>ＭＳ 明朝</vt:lpstr>
      <vt:lpstr>UD デジタル 教科書体 NP-B</vt:lpstr>
      <vt:lpstr>UD デジタル 教科書体 N-R</vt:lpstr>
      <vt:lpstr>メイリオ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2021-11-10T05:31:29Z</dcterms:created>
  <dcterms:modified xsi:type="dcterms:W3CDTF">2021-11-10T05:31:33Z</dcterms:modified>
</cp:coreProperties>
</file>