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0D1B-278D-41CB-8B91-32338261EC1A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1233488"/>
            <a:ext cx="25003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51388"/>
            <a:ext cx="5389563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121-F0A9-4A52-A5AC-CE09A7155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30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A121-F0A9-4A52-A5AC-CE09A7155B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8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11</a:t>
            </a:r>
            <a:r>
              <a:rPr lang="ja-JP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減塩するコツ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こんな人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はいませんか。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83881" y="4073405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★食品に含まれる食塩量（例）</a:t>
            </a:r>
            <a:endParaRPr lang="en-US" altLang="ja-JP" sz="12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73" name="グループ化 72"/>
          <p:cNvGrpSpPr/>
          <p:nvPr/>
        </p:nvGrpSpPr>
        <p:grpSpPr>
          <a:xfrm>
            <a:off x="3391188" y="1232790"/>
            <a:ext cx="2249805" cy="786765"/>
            <a:chOff x="0" y="0"/>
            <a:chExt cx="2249805" cy="786765"/>
          </a:xfrm>
        </p:grpSpPr>
        <p:sp>
          <p:nvSpPr>
            <p:cNvPr id="80" name="角丸四角形 79"/>
            <p:cNvSpPr/>
            <p:nvPr/>
          </p:nvSpPr>
          <p:spPr>
            <a:xfrm>
              <a:off x="0" y="0"/>
              <a:ext cx="2249805" cy="786765"/>
            </a:xfrm>
            <a:prstGeom prst="roundRect">
              <a:avLst>
                <a:gd name="adj" fmla="val 20709"/>
              </a:avLst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  <p:grpSp>
          <p:nvGrpSpPr>
            <p:cNvPr id="81" name="グループ化 80"/>
            <p:cNvGrpSpPr/>
            <p:nvPr/>
          </p:nvGrpSpPr>
          <p:grpSpPr>
            <a:xfrm>
              <a:off x="329609" y="106326"/>
              <a:ext cx="1654176" cy="580390"/>
              <a:chOff x="0" y="0"/>
              <a:chExt cx="1654506" cy="580418"/>
            </a:xfrm>
          </p:grpSpPr>
          <p:sp>
            <p:nvSpPr>
              <p:cNvPr id="82" name="テキスト ボックス 3"/>
              <p:cNvSpPr txBox="1"/>
              <p:nvPr/>
            </p:nvSpPr>
            <p:spPr>
              <a:xfrm>
                <a:off x="0" y="15903"/>
                <a:ext cx="1176655" cy="56451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R="0" lvl="0" indent="0" algn="just" defTabSz="914400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50" b="0" i="0" u="none" strike="noStrike" kern="10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defRPr>
                </a:lvl1pPr>
              </a:lstStyle>
              <a:p>
                <a:r>
                  <a:rPr lang="ja-JP" altLang="en-US" dirty="0"/>
                  <a:t>塩や醤油を</a:t>
                </a:r>
              </a:p>
              <a:p>
                <a:r>
                  <a:rPr lang="ja-JP" altLang="en-US" dirty="0"/>
                  <a:t>たくさんかける</a:t>
                </a:r>
              </a:p>
            </p:txBody>
          </p:sp>
          <p:pic>
            <p:nvPicPr>
              <p:cNvPr id="83" name="図 82" descr="U:\01 【庁内ﾈｯﾄﾜｰｸに取込み】 出口\塩・食卓塩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231" y="0"/>
                <a:ext cx="549275" cy="56959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74" name="グループ化 73"/>
          <p:cNvGrpSpPr/>
          <p:nvPr/>
        </p:nvGrpSpPr>
        <p:grpSpPr>
          <a:xfrm>
            <a:off x="964269" y="1201675"/>
            <a:ext cx="2249754" cy="786719"/>
            <a:chOff x="19101" y="223680"/>
            <a:chExt cx="2249805" cy="786765"/>
          </a:xfrm>
        </p:grpSpPr>
        <p:sp>
          <p:nvSpPr>
            <p:cNvPr id="75" name="角丸四角形 74"/>
            <p:cNvSpPr/>
            <p:nvPr/>
          </p:nvSpPr>
          <p:spPr>
            <a:xfrm>
              <a:off x="19101" y="223680"/>
              <a:ext cx="2249805" cy="786765"/>
            </a:xfrm>
            <a:prstGeom prst="roundRect">
              <a:avLst>
                <a:gd name="adj" fmla="val 20709"/>
              </a:avLst>
            </a:prstGeom>
            <a:solidFill>
              <a:srgbClr val="FFC000">
                <a:lumMod val="40000"/>
                <a:lumOff val="60000"/>
              </a:srgbClr>
            </a:solidFill>
            <a:ln w="12700" cap="flat" cmpd="sng" algn="ctr">
              <a:solidFill>
                <a:srgbClr val="FFC000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  <p:grpSp>
          <p:nvGrpSpPr>
            <p:cNvPr id="76" name="グループ化 75"/>
            <p:cNvGrpSpPr/>
            <p:nvPr/>
          </p:nvGrpSpPr>
          <p:grpSpPr>
            <a:xfrm>
              <a:off x="52449" y="318976"/>
              <a:ext cx="2216405" cy="683615"/>
              <a:chOff x="52461" y="0"/>
              <a:chExt cx="2216919" cy="683861"/>
            </a:xfrm>
          </p:grpSpPr>
          <p:sp>
            <p:nvSpPr>
              <p:cNvPr id="77" name="テキスト ボックス 1"/>
              <p:cNvSpPr txBox="1"/>
              <p:nvPr/>
            </p:nvSpPr>
            <p:spPr>
              <a:xfrm>
                <a:off x="52461" y="39806"/>
                <a:ext cx="1123315" cy="64405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麺類のスープは</a:t>
                </a:r>
              </a:p>
              <a:p>
                <a:pPr marL="0" marR="0" lvl="0" indent="0" algn="just" defTabSz="91440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全部飲む</a:t>
                </a:r>
              </a:p>
            </p:txBody>
          </p:sp>
          <p:pic>
            <p:nvPicPr>
              <p:cNvPr id="78" name="図 77" descr="U:\01 【庁内ﾈｯﾄﾜｰｸに取込み】 出口\美味しそうに、ラーメンを食べている、元気な男の子.pn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5719" y="0"/>
                <a:ext cx="571500" cy="65151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9" name="図 7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2310" y="87464"/>
                <a:ext cx="687070" cy="476885"/>
              </a:xfrm>
              <a:prstGeom prst="rect">
                <a:avLst/>
              </a:prstGeom>
              <a:ln>
                <a:noFill/>
              </a:ln>
              <a:effectLst/>
            </p:spPr>
          </p:pic>
        </p:grpSp>
      </p:grpSp>
      <p:sp>
        <p:nvSpPr>
          <p:cNvPr id="84" name="正方形/長方形 83"/>
          <p:cNvSpPr/>
          <p:nvPr/>
        </p:nvSpPr>
        <p:spPr>
          <a:xfrm>
            <a:off x="430601" y="2226414"/>
            <a:ext cx="6120000" cy="46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食塩のとり過ぎは高血圧を引き起こし、脳血管疾患、心疾患、腎臓病などの原因になります。健康に過ごすためには、１日の食塩摂取量は、下記のとおりにするのが良いとされています。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995577"/>
              </p:ext>
            </p:extLst>
          </p:nvPr>
        </p:nvGraphicFramePr>
        <p:xfrm>
          <a:off x="1467936" y="2715935"/>
          <a:ext cx="3665409" cy="696060"/>
        </p:xfrm>
        <a:graphic>
          <a:graphicData uri="http://schemas.openxmlformats.org/drawingml/2006/table">
            <a:tbl>
              <a:tblPr firstRow="1" firstCol="1" bandRow="1"/>
              <a:tblGrid>
                <a:gridCol w="1364012">
                  <a:extLst>
                    <a:ext uri="{9D8B030D-6E8A-4147-A177-3AD203B41FA5}">
                      <a16:colId xmlns:a16="http://schemas.microsoft.com/office/drawing/2014/main" val="1229427146"/>
                    </a:ext>
                  </a:extLst>
                </a:gridCol>
                <a:gridCol w="1132555">
                  <a:extLst>
                    <a:ext uri="{9D8B030D-6E8A-4147-A177-3AD203B41FA5}">
                      <a16:colId xmlns:a16="http://schemas.microsoft.com/office/drawing/2014/main" val="437050115"/>
                    </a:ext>
                  </a:extLst>
                </a:gridCol>
                <a:gridCol w="1168842">
                  <a:extLst>
                    <a:ext uri="{9D8B030D-6E8A-4147-A177-3AD203B41FA5}">
                      <a16:colId xmlns:a16="http://schemas.microsoft.com/office/drawing/2014/main" val="1811042799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男性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女性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904857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50" kern="10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ja-JP" altLang="en-US" sz="1050" kern="100" dirty="0" smtClean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歳以上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7.5g</a:t>
                      </a:r>
                      <a:r>
                        <a:rPr lang="ja-JP" alt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6.5g</a:t>
                      </a:r>
                      <a:r>
                        <a:rPr lang="ja-JP" alt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64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中学生（</a:t>
                      </a: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歳）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7.0g</a:t>
                      </a:r>
                      <a:r>
                        <a:rPr lang="ja-JP" alt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6.5g</a:t>
                      </a:r>
                      <a:r>
                        <a:rPr lang="ja-JP" alt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未満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625158"/>
                  </a:ext>
                </a:extLst>
              </a:tr>
            </a:tbl>
          </a:graphicData>
        </a:graphic>
      </p:graphicFrame>
      <p:sp>
        <p:nvSpPr>
          <p:cNvPr id="85" name="正方形/長方形 84"/>
          <p:cNvSpPr/>
          <p:nvPr/>
        </p:nvSpPr>
        <p:spPr>
          <a:xfrm>
            <a:off x="430601" y="3527499"/>
            <a:ext cx="6120000" cy="46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普段からよく食べる食品に含まれる食塩量を知り、選び方や食べ方の工夫で、おいしく減塩しましょう。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043508"/>
              </p:ext>
            </p:extLst>
          </p:nvPr>
        </p:nvGraphicFramePr>
        <p:xfrm>
          <a:off x="907802" y="4340874"/>
          <a:ext cx="5165599" cy="928080"/>
        </p:xfrm>
        <a:graphic>
          <a:graphicData uri="http://schemas.openxmlformats.org/drawingml/2006/table">
            <a:tbl>
              <a:tblPr firstRow="1" firstCol="1" bandRow="1"/>
              <a:tblGrid>
                <a:gridCol w="1797050">
                  <a:extLst>
                    <a:ext uri="{9D8B030D-6E8A-4147-A177-3AD203B41FA5}">
                      <a16:colId xmlns:a16="http://schemas.microsoft.com/office/drawing/2014/main" val="1156406977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429938299"/>
                    </a:ext>
                  </a:extLst>
                </a:gridCol>
                <a:gridCol w="1435085">
                  <a:extLst>
                    <a:ext uri="{9D8B030D-6E8A-4147-A177-3AD203B41FA5}">
                      <a16:colId xmlns:a16="http://schemas.microsoft.com/office/drawing/2014/main" val="2148156079"/>
                    </a:ext>
                  </a:extLst>
                </a:gridCol>
                <a:gridCol w="1033669">
                  <a:extLst>
                    <a:ext uri="{9D8B030D-6E8A-4147-A177-3AD203B41FA5}">
                      <a16:colId xmlns:a16="http://schemas.microsoft.com/office/drawing/2014/main" val="30741331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食品名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食塩量（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食品名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食塩量（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429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カップ麺（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カップ）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6.0g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梅干し（中</a:t>
                      </a: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個）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2.2g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29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唐揚げ（中３個）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1.2g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せんべい（中１枚）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0.4g</a:t>
                      </a:r>
                      <a:endParaRPr lang="ja-JP" sz="1050" kern="10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838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ポテトチップス（</a:t>
                      </a: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袋）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1.0g</a:t>
                      </a:r>
                      <a:endParaRPr lang="ja-JP" sz="105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639088"/>
                  </a:ext>
                </a:extLst>
              </a:tr>
            </a:tbl>
          </a:graphicData>
        </a:graphic>
      </p:graphicFrame>
      <p:sp>
        <p:nvSpPr>
          <p:cNvPr id="86" name="正方形/長方形 85"/>
          <p:cNvSpPr/>
          <p:nvPr/>
        </p:nvSpPr>
        <p:spPr>
          <a:xfrm>
            <a:off x="283881" y="5381505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★食塩の摂取量を減らすポイント</a:t>
            </a:r>
            <a:endParaRPr lang="en-US" altLang="ja-JP" sz="12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87" name="グループ化 86"/>
          <p:cNvGrpSpPr/>
          <p:nvPr/>
        </p:nvGrpSpPr>
        <p:grpSpPr>
          <a:xfrm>
            <a:off x="894351" y="5651552"/>
            <a:ext cx="2772000" cy="869286"/>
            <a:chOff x="-1" y="117356"/>
            <a:chExt cx="2772650" cy="869666"/>
          </a:xfrm>
        </p:grpSpPr>
        <p:grpSp>
          <p:nvGrpSpPr>
            <p:cNvPr id="130" name="グループ化 129"/>
            <p:cNvGrpSpPr/>
            <p:nvPr/>
          </p:nvGrpSpPr>
          <p:grpSpPr>
            <a:xfrm>
              <a:off x="-1" y="117356"/>
              <a:ext cx="2772650" cy="869666"/>
              <a:chOff x="-1" y="0"/>
              <a:chExt cx="2772650" cy="869666"/>
            </a:xfrm>
          </p:grpSpPr>
          <p:sp>
            <p:nvSpPr>
              <p:cNvPr id="132" name="角丸四角形 131"/>
              <p:cNvSpPr/>
              <p:nvPr/>
            </p:nvSpPr>
            <p:spPr>
              <a:xfrm>
                <a:off x="-1" y="0"/>
                <a:ext cx="2772650" cy="808355"/>
              </a:xfrm>
              <a:prstGeom prst="roundRect">
                <a:avLst>
                  <a:gd name="adj" fmla="val 7408"/>
                </a:avLst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133" name="テキスト ボックス 73"/>
              <p:cNvSpPr txBox="1"/>
              <p:nvPr/>
            </p:nvSpPr>
            <p:spPr>
              <a:xfrm>
                <a:off x="203785" y="348966"/>
                <a:ext cx="1780540" cy="52070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noAutofit/>
              </a:bodyPr>
              <a:lstStyle/>
              <a:p>
                <a:pPr marL="0" marR="0" lvl="0" indent="254000" algn="just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 dirty="0" err="1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めん</a:t>
                </a: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類のスープを残せば、</a:t>
                </a:r>
              </a:p>
              <a:p>
                <a:pPr marL="0" marR="0" lvl="0" indent="0" algn="ctr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約</a:t>
                </a:r>
                <a:r>
                  <a:rPr kumimoji="0" 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50</a:t>
                </a: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％減（</a:t>
                </a:r>
                <a:r>
                  <a:rPr kumimoji="0" 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2</a:t>
                </a: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～</a:t>
                </a:r>
                <a:r>
                  <a:rPr kumimoji="0" 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3g</a:t>
                </a: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）</a:t>
                </a:r>
              </a:p>
              <a:p>
                <a:pPr marL="0" marR="0" lvl="0" indent="0" algn="just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 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34" name="図 133" descr="U:\01 【庁内ﾈｯﾄﾜｰｸに取込み】 出口\美味しそうに、ラーメンを食べている、元気な男の子.png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9922" y="229222"/>
                <a:ext cx="443230" cy="50546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31" name="テキスト ボックス 18"/>
            <p:cNvSpPr txBox="1"/>
            <p:nvPr/>
          </p:nvSpPr>
          <p:spPr>
            <a:xfrm>
              <a:off x="117327" y="145835"/>
              <a:ext cx="2280920" cy="44323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R="0" lvl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ja-JP" altLang="en-US" sz="1200" kern="1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①麺類のスープを残す</a:t>
              </a:r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3813482" y="6690885"/>
            <a:ext cx="2467123" cy="1274636"/>
            <a:chOff x="161397" y="137013"/>
            <a:chExt cx="2467772" cy="1275047"/>
          </a:xfrm>
        </p:grpSpPr>
        <p:sp>
          <p:nvSpPr>
            <p:cNvPr id="125" name="角丸四角形 124"/>
            <p:cNvSpPr/>
            <p:nvPr/>
          </p:nvSpPr>
          <p:spPr>
            <a:xfrm>
              <a:off x="161397" y="151585"/>
              <a:ext cx="2160568" cy="1260475"/>
            </a:xfrm>
            <a:prstGeom prst="roundRect">
              <a:avLst>
                <a:gd name="adj" fmla="val 7408"/>
              </a:avLst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rgbClr val="FFC000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  <p:sp>
          <p:nvSpPr>
            <p:cNvPr id="126" name="テキスト ボックス 21"/>
            <p:cNvSpPr txBox="1"/>
            <p:nvPr/>
          </p:nvSpPr>
          <p:spPr>
            <a:xfrm>
              <a:off x="213629" y="137013"/>
              <a:ext cx="2415540" cy="45275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kern="1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④栄養成分表示を確認する</a:t>
              </a:r>
            </a:p>
          </p:txBody>
        </p:sp>
        <p:grpSp>
          <p:nvGrpSpPr>
            <p:cNvPr id="127" name="グループ化 126"/>
            <p:cNvGrpSpPr/>
            <p:nvPr/>
          </p:nvGrpSpPr>
          <p:grpSpPr>
            <a:xfrm>
              <a:off x="671339" y="431102"/>
              <a:ext cx="1129391" cy="956734"/>
              <a:chOff x="519754" y="15466"/>
              <a:chExt cx="1129391" cy="956734"/>
            </a:xfrm>
          </p:grpSpPr>
          <p:sp>
            <p:nvSpPr>
              <p:cNvPr id="128" name="正方形/長方形 127"/>
              <p:cNvSpPr/>
              <p:nvPr/>
            </p:nvSpPr>
            <p:spPr>
              <a:xfrm>
                <a:off x="520557" y="15466"/>
                <a:ext cx="1128588" cy="956734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36000" tIns="0" rIns="36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栄養成分表示</a:t>
                </a:r>
              </a:p>
              <a:p>
                <a:pPr marL="0" marR="0" lvl="0" indent="0" algn="ctr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1</a:t>
                </a: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食</a:t>
                </a:r>
                <a:r>
                  <a:rPr kumimoji="0" lang="en-US" altLang="ja-JP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(100g)</a:t>
                </a: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当たり</a:t>
                </a:r>
              </a:p>
              <a:p>
                <a:pPr marL="0" marR="0" lvl="0" indent="0" algn="l" defTabSz="914400" eaLnBrk="1" fontAlgn="auto" latinLnBrk="0" hangingPunct="1">
                  <a:lnSpc>
                    <a:spcPts val="1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エネルギー　</a:t>
                </a:r>
                <a:r>
                  <a:rPr kumimoji="0" 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405kcal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eaLnBrk="1" fontAlgn="auto" latinLnBrk="0" hangingPunct="1">
                  <a:lnSpc>
                    <a:spcPts val="1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たんぱく質　</a:t>
                </a:r>
                <a:r>
                  <a:rPr kumimoji="0" 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9.1</a:t>
                </a:r>
                <a:r>
                  <a:rPr kumimoji="0" lang="ja-JP" alt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eaLnBrk="1" fontAlgn="auto" latinLnBrk="0" hangingPunct="1">
                  <a:lnSpc>
                    <a:spcPts val="1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脂質　　　　</a:t>
                </a:r>
                <a:r>
                  <a:rPr kumimoji="0" 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20.1</a:t>
                </a:r>
                <a:r>
                  <a:rPr kumimoji="0" lang="ja-JP" alt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eaLnBrk="1" fontAlgn="auto" latinLnBrk="0" hangingPunct="1">
                  <a:lnSpc>
                    <a:spcPts val="1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炭水化物　　</a:t>
                </a:r>
                <a:r>
                  <a:rPr kumimoji="0" 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47.1</a:t>
                </a:r>
                <a:r>
                  <a:rPr kumimoji="0" lang="ja-JP" alt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eaLnBrk="1" fontAlgn="auto" latinLnBrk="0" hangingPunct="1">
                  <a:lnSpc>
                    <a:spcPts val="1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食塩相当量</a:t>
                </a:r>
                <a:r>
                  <a:rPr kumimoji="0" 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  4.6</a:t>
                </a:r>
                <a:r>
                  <a:rPr kumimoji="0" lang="ja-JP" altLang="en-US" sz="8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ｇ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29" name="直線コネクタ 128"/>
              <p:cNvCxnSpPr/>
              <p:nvPr/>
            </p:nvCxnSpPr>
            <p:spPr>
              <a:xfrm flipV="1">
                <a:off x="519754" y="299720"/>
                <a:ext cx="1123950" cy="4445"/>
              </a:xfrm>
              <a:prstGeom prst="line">
                <a:avLst/>
              </a:prstGeom>
              <a:noFill/>
              <a:ln w="31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89" name="グループ化 88"/>
          <p:cNvGrpSpPr/>
          <p:nvPr/>
        </p:nvGrpSpPr>
        <p:grpSpPr>
          <a:xfrm>
            <a:off x="3808035" y="5651552"/>
            <a:ext cx="2408320" cy="998375"/>
            <a:chOff x="0" y="63568"/>
            <a:chExt cx="2635089" cy="998855"/>
          </a:xfrm>
        </p:grpSpPr>
        <p:sp>
          <p:nvSpPr>
            <p:cNvPr id="120" name="角丸四角形 119"/>
            <p:cNvSpPr/>
            <p:nvPr/>
          </p:nvSpPr>
          <p:spPr>
            <a:xfrm>
              <a:off x="0" y="63568"/>
              <a:ext cx="2363387" cy="998855"/>
            </a:xfrm>
            <a:prstGeom prst="roundRect">
              <a:avLst>
                <a:gd name="adj" fmla="val 7408"/>
              </a:avLst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  <p:sp>
          <p:nvSpPr>
            <p:cNvPr id="121" name="テキスト ボックス 19"/>
            <p:cNvSpPr txBox="1"/>
            <p:nvPr/>
          </p:nvSpPr>
          <p:spPr>
            <a:xfrm>
              <a:off x="76262" y="98490"/>
              <a:ext cx="2558827" cy="4191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kern="1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②減塩された食品を選ぶ</a:t>
              </a:r>
            </a:p>
          </p:txBody>
        </p:sp>
        <p:pic>
          <p:nvPicPr>
            <p:cNvPr id="122" name="図 121" descr="U:\01 【庁内ﾈｯﾄﾜｰｸに取込み】 出口\減塩しょうゆ.pn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264" y="440086"/>
              <a:ext cx="452120" cy="545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図 122" descr="U:\01 【庁内ﾈｯﾄﾜｰｸに取込み】 出口\減塩みそ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807" y="435196"/>
              <a:ext cx="570230" cy="57023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0" name="グループ化 89"/>
          <p:cNvGrpSpPr/>
          <p:nvPr/>
        </p:nvGrpSpPr>
        <p:grpSpPr>
          <a:xfrm>
            <a:off x="925431" y="6520549"/>
            <a:ext cx="2796222" cy="1444972"/>
            <a:chOff x="17633" y="112163"/>
            <a:chExt cx="2796848" cy="1445260"/>
          </a:xfrm>
        </p:grpSpPr>
        <p:grpSp>
          <p:nvGrpSpPr>
            <p:cNvPr id="91" name="グループ化 90"/>
            <p:cNvGrpSpPr/>
            <p:nvPr/>
          </p:nvGrpSpPr>
          <p:grpSpPr>
            <a:xfrm>
              <a:off x="17633" y="112163"/>
              <a:ext cx="2790795" cy="1445260"/>
              <a:chOff x="17633" y="-14973"/>
              <a:chExt cx="2790795" cy="1445260"/>
            </a:xfrm>
          </p:grpSpPr>
          <p:sp>
            <p:nvSpPr>
              <p:cNvPr id="93" name="角丸四角形 92"/>
              <p:cNvSpPr/>
              <p:nvPr/>
            </p:nvSpPr>
            <p:spPr>
              <a:xfrm>
                <a:off x="17633" y="-14973"/>
                <a:ext cx="2772620" cy="1445260"/>
              </a:xfrm>
              <a:prstGeom prst="roundRect">
                <a:avLst>
                  <a:gd name="adj" fmla="val 7408"/>
                </a:avLst>
              </a:prstGeom>
              <a:solidFill>
                <a:srgbClr val="70AD47">
                  <a:lumMod val="20000"/>
                  <a:lumOff val="80000"/>
                </a:srgbClr>
              </a:solidFill>
              <a:ln w="12700" cap="flat" cmpd="sng" algn="ctr">
                <a:solidFill>
                  <a:srgbClr val="70AD47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grpSp>
            <p:nvGrpSpPr>
              <p:cNvPr id="94" name="グループ化 93"/>
              <p:cNvGrpSpPr/>
              <p:nvPr/>
            </p:nvGrpSpPr>
            <p:grpSpPr>
              <a:xfrm>
                <a:off x="352069" y="400966"/>
                <a:ext cx="507364" cy="219076"/>
                <a:chOff x="0" y="-2"/>
                <a:chExt cx="1197224" cy="376363"/>
              </a:xfrm>
            </p:grpSpPr>
            <p:grpSp>
              <p:nvGrpSpPr>
                <p:cNvPr id="111" name="グループ化 110"/>
                <p:cNvGrpSpPr/>
                <p:nvPr/>
              </p:nvGrpSpPr>
              <p:grpSpPr>
                <a:xfrm>
                  <a:off x="0" y="88197"/>
                  <a:ext cx="713486" cy="288164"/>
                  <a:chOff x="0" y="88197"/>
                  <a:chExt cx="989289" cy="419004"/>
                </a:xfrm>
              </p:grpSpPr>
              <p:sp>
                <p:nvSpPr>
                  <p:cNvPr id="118" name="フローチャート: 手作業 117"/>
                  <p:cNvSpPr/>
                  <p:nvPr/>
                </p:nvSpPr>
                <p:spPr>
                  <a:xfrm>
                    <a:off x="31206" y="333537"/>
                    <a:ext cx="948405" cy="173664"/>
                  </a:xfrm>
                  <a:prstGeom prst="flowChartManualOperation">
                    <a:avLst/>
                  </a:prstGeom>
                  <a:gradFill rotWithShape="1">
                    <a:gsLst>
                      <a:gs pos="0">
                        <a:srgbClr val="A5A5A5">
                          <a:lumMod val="110000"/>
                          <a:satMod val="105000"/>
                          <a:tint val="67000"/>
                        </a:srgbClr>
                      </a:gs>
                      <a:gs pos="50000">
                        <a:srgbClr val="A5A5A5">
                          <a:lumMod val="105000"/>
                          <a:satMod val="103000"/>
                          <a:tint val="73000"/>
                        </a:srgbClr>
                      </a:gs>
                      <a:gs pos="100000">
                        <a:srgbClr val="A5A5A5">
                          <a:lumMod val="105000"/>
                          <a:satMod val="109000"/>
                          <a:tint val="81000"/>
                        </a:srgbClr>
                      </a:gs>
                    </a:gsLst>
                    <a:lin ang="5400000" scaled="0"/>
                  </a:gradFill>
                  <a:ln w="6350" cap="flat" cmpd="sng" algn="ctr">
                    <a:solidFill>
                      <a:srgbClr val="A5A5A5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  <p:sp>
                <p:nvSpPr>
                  <p:cNvPr id="119" name="円/楕円 329738"/>
                  <p:cNvSpPr/>
                  <p:nvPr/>
                </p:nvSpPr>
                <p:spPr>
                  <a:xfrm>
                    <a:off x="0" y="88197"/>
                    <a:ext cx="989289" cy="38361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A5A5A5">
                          <a:lumMod val="110000"/>
                          <a:satMod val="105000"/>
                          <a:tint val="67000"/>
                        </a:srgbClr>
                      </a:gs>
                      <a:gs pos="50000">
                        <a:srgbClr val="A5A5A5">
                          <a:lumMod val="105000"/>
                          <a:satMod val="103000"/>
                          <a:tint val="73000"/>
                        </a:srgbClr>
                      </a:gs>
                      <a:gs pos="100000">
                        <a:srgbClr val="A5A5A5">
                          <a:lumMod val="105000"/>
                          <a:satMod val="109000"/>
                          <a:tint val="81000"/>
                        </a:srgbClr>
                      </a:gs>
                    </a:gsLst>
                    <a:lin ang="5400000" scaled="0"/>
                  </a:gradFill>
                  <a:ln w="6350" cap="flat" cmpd="sng" algn="ctr">
                    <a:solidFill>
                      <a:srgbClr val="A5A5A5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</p:grpSp>
            <p:sp>
              <p:nvSpPr>
                <p:cNvPr id="112" name="円/楕円 329739"/>
                <p:cNvSpPr/>
                <p:nvPr/>
              </p:nvSpPr>
              <p:spPr>
                <a:xfrm>
                  <a:off x="73930" y="124675"/>
                  <a:ext cx="566987" cy="202316"/>
                </a:xfrm>
                <a:prstGeom prst="ellipse">
                  <a:avLst/>
                </a:prstGeom>
                <a:solidFill>
                  <a:srgbClr val="ED7D31">
                    <a:lumMod val="50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+mn-cs"/>
                  </a:endParaRPr>
                </a:p>
              </p:txBody>
            </p:sp>
            <p:grpSp>
              <p:nvGrpSpPr>
                <p:cNvPr id="113" name="グループ化 112"/>
                <p:cNvGrpSpPr/>
                <p:nvPr/>
              </p:nvGrpSpPr>
              <p:grpSpPr>
                <a:xfrm>
                  <a:off x="206872" y="-2"/>
                  <a:ext cx="990352" cy="280811"/>
                  <a:chOff x="206872" y="0"/>
                  <a:chExt cx="1078526" cy="408308"/>
                </a:xfrm>
              </p:grpSpPr>
              <p:sp>
                <p:nvSpPr>
                  <p:cNvPr id="115" name="正方形/長方形 114"/>
                  <p:cNvSpPr/>
                  <p:nvPr/>
                </p:nvSpPr>
                <p:spPr>
                  <a:xfrm rot="19791655">
                    <a:off x="487932" y="31056"/>
                    <a:ext cx="797466" cy="41155"/>
                  </a:xfrm>
                  <a:prstGeom prst="rect">
                    <a:avLst/>
                  </a:prstGeom>
                  <a:solidFill>
                    <a:srgbClr val="ED7D31">
                      <a:lumMod val="75000"/>
                    </a:srgbClr>
                  </a:solidFill>
                  <a:ln w="12700" cap="flat" cmpd="sng" algn="ctr">
                    <a:solidFill>
                      <a:srgbClr val="ED7D31">
                        <a:lumMod val="60000"/>
                        <a:lumOff val="4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  <p:sp>
                <p:nvSpPr>
                  <p:cNvPr id="116" name="大波 329745"/>
                  <p:cNvSpPr/>
                  <p:nvPr/>
                </p:nvSpPr>
                <p:spPr>
                  <a:xfrm rot="10292968">
                    <a:off x="206872" y="150018"/>
                    <a:ext cx="424406" cy="258290"/>
                  </a:xfrm>
                  <a:prstGeom prst="wave">
                    <a:avLst>
                      <a:gd name="adj1" fmla="val 5676"/>
                      <a:gd name="adj2" fmla="val 1105"/>
                    </a:avLst>
                  </a:prstGeom>
                  <a:pattFill prst="pct60">
                    <a:fgClr>
                      <a:srgbClr val="FF0000"/>
                    </a:fgClr>
                    <a:bgClr>
                      <a:srgbClr val="FF5050"/>
                    </a:bgClr>
                  </a:pattFill>
                  <a:ln w="25400" cap="flat" cmpd="sng" algn="ctr">
                    <a:solidFill>
                      <a:srgbClr val="FF505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  <p:sp>
                <p:nvSpPr>
                  <p:cNvPr id="117" name="正方形/長方形 116"/>
                  <p:cNvSpPr/>
                  <p:nvPr/>
                </p:nvSpPr>
                <p:spPr>
                  <a:xfrm rot="19791655">
                    <a:off x="476257" y="0"/>
                    <a:ext cx="797466" cy="41155"/>
                  </a:xfrm>
                  <a:prstGeom prst="rect">
                    <a:avLst/>
                  </a:prstGeom>
                  <a:solidFill>
                    <a:srgbClr val="ED7D31">
                      <a:lumMod val="75000"/>
                    </a:srgbClr>
                  </a:solidFill>
                  <a:ln w="12700" cap="flat" cmpd="sng" algn="ctr">
                    <a:solidFill>
                      <a:srgbClr val="ED7D31">
                        <a:lumMod val="60000"/>
                        <a:lumOff val="4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</p:grpSp>
            <p:sp>
              <p:nvSpPr>
                <p:cNvPr id="114" name="円/楕円 329748"/>
                <p:cNvSpPr/>
                <p:nvPr/>
              </p:nvSpPr>
              <p:spPr>
                <a:xfrm>
                  <a:off x="65683" y="128047"/>
                  <a:ext cx="566987" cy="202316"/>
                </a:xfrm>
                <a:prstGeom prst="ellipse">
                  <a:avLst/>
                </a:prstGeom>
                <a:solidFill>
                  <a:srgbClr val="ED7D31">
                    <a:lumMod val="50000"/>
                    <a:alpha val="40000"/>
                  </a:srgbClr>
                </a:solidFill>
                <a:ln w="12700" cap="flat" cmpd="sng" algn="ctr">
                  <a:solidFill>
                    <a:srgbClr val="ED7D31">
                      <a:lumMod val="60000"/>
                      <a:lumOff val="4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+mn-cs"/>
                  </a:endParaRPr>
                </a:p>
              </p:txBody>
            </p:sp>
          </p:grpSp>
          <p:sp>
            <p:nvSpPr>
              <p:cNvPr id="95" name="右矢印 94"/>
              <p:cNvSpPr/>
              <p:nvPr/>
            </p:nvSpPr>
            <p:spPr>
              <a:xfrm>
                <a:off x="990548" y="570815"/>
                <a:ext cx="254635" cy="147320"/>
              </a:xfrm>
              <a:prstGeom prst="rightArrow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Text" lastClr="000000">
                    <a:shade val="50000"/>
                  </a:sys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grpSp>
            <p:nvGrpSpPr>
              <p:cNvPr id="96" name="グループ化 95"/>
              <p:cNvGrpSpPr/>
              <p:nvPr/>
            </p:nvGrpSpPr>
            <p:grpSpPr>
              <a:xfrm>
                <a:off x="1396219" y="322730"/>
                <a:ext cx="451251" cy="318989"/>
                <a:chOff x="374127" y="0"/>
                <a:chExt cx="1253833" cy="559448"/>
              </a:xfrm>
            </p:grpSpPr>
            <p:grpSp>
              <p:nvGrpSpPr>
                <p:cNvPr id="102" name="グループ化 101"/>
                <p:cNvGrpSpPr/>
                <p:nvPr/>
              </p:nvGrpSpPr>
              <p:grpSpPr>
                <a:xfrm>
                  <a:off x="374127" y="271284"/>
                  <a:ext cx="720625" cy="288164"/>
                  <a:chOff x="518758" y="271284"/>
                  <a:chExt cx="999188" cy="419004"/>
                </a:xfrm>
              </p:grpSpPr>
              <p:sp>
                <p:nvSpPr>
                  <p:cNvPr id="109" name="フローチャート: 手作業 108"/>
                  <p:cNvSpPr/>
                  <p:nvPr/>
                </p:nvSpPr>
                <p:spPr>
                  <a:xfrm>
                    <a:off x="569533" y="516625"/>
                    <a:ext cx="948413" cy="173663"/>
                  </a:xfrm>
                  <a:prstGeom prst="flowChartManualOperation">
                    <a:avLst/>
                  </a:prstGeom>
                  <a:gradFill rotWithShape="1">
                    <a:gsLst>
                      <a:gs pos="0">
                        <a:srgbClr val="A5A5A5">
                          <a:lumMod val="110000"/>
                          <a:satMod val="105000"/>
                          <a:tint val="67000"/>
                        </a:srgbClr>
                      </a:gs>
                      <a:gs pos="50000">
                        <a:srgbClr val="A5A5A5">
                          <a:lumMod val="105000"/>
                          <a:satMod val="103000"/>
                          <a:tint val="73000"/>
                        </a:srgbClr>
                      </a:gs>
                      <a:gs pos="100000">
                        <a:srgbClr val="A5A5A5">
                          <a:lumMod val="105000"/>
                          <a:satMod val="109000"/>
                          <a:tint val="81000"/>
                        </a:srgbClr>
                      </a:gs>
                    </a:gsLst>
                    <a:lin ang="5400000" scaled="0"/>
                  </a:gradFill>
                  <a:ln w="6350" cap="flat" cmpd="sng" algn="ctr">
                    <a:solidFill>
                      <a:srgbClr val="A5A5A5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  <p:sp>
                <p:nvSpPr>
                  <p:cNvPr id="110" name="円/楕円 329754"/>
                  <p:cNvSpPr/>
                  <p:nvPr/>
                </p:nvSpPr>
                <p:spPr>
                  <a:xfrm>
                    <a:off x="518758" y="271284"/>
                    <a:ext cx="989281" cy="38361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A5A5A5">
                          <a:lumMod val="110000"/>
                          <a:satMod val="105000"/>
                          <a:tint val="67000"/>
                        </a:srgbClr>
                      </a:gs>
                      <a:gs pos="50000">
                        <a:srgbClr val="A5A5A5">
                          <a:lumMod val="105000"/>
                          <a:satMod val="103000"/>
                          <a:tint val="73000"/>
                        </a:srgbClr>
                      </a:gs>
                      <a:gs pos="100000">
                        <a:srgbClr val="A5A5A5">
                          <a:lumMod val="105000"/>
                          <a:satMod val="109000"/>
                          <a:tint val="81000"/>
                        </a:srgbClr>
                      </a:gs>
                    </a:gsLst>
                    <a:lin ang="5400000" scaled="0"/>
                  </a:gradFill>
                  <a:ln w="6350" cap="flat" cmpd="sng" algn="ctr">
                    <a:solidFill>
                      <a:srgbClr val="A5A5A5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</p:grpSp>
            <p:sp>
              <p:nvSpPr>
                <p:cNvPr id="103" name="円/楕円 329756"/>
                <p:cNvSpPr/>
                <p:nvPr/>
              </p:nvSpPr>
              <p:spPr>
                <a:xfrm>
                  <a:off x="440999" y="307762"/>
                  <a:ext cx="566988" cy="202315"/>
                </a:xfrm>
                <a:prstGeom prst="ellipse">
                  <a:avLst/>
                </a:prstGeom>
                <a:solidFill>
                  <a:srgbClr val="ED7D31">
                    <a:lumMod val="50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+mn-cs"/>
                  </a:endParaRPr>
                </a:p>
              </p:txBody>
            </p:sp>
            <p:grpSp>
              <p:nvGrpSpPr>
                <p:cNvPr id="104" name="グループ化 103"/>
                <p:cNvGrpSpPr/>
                <p:nvPr/>
              </p:nvGrpSpPr>
              <p:grpSpPr>
                <a:xfrm>
                  <a:off x="662643" y="0"/>
                  <a:ext cx="965317" cy="335523"/>
                  <a:chOff x="662643" y="0"/>
                  <a:chExt cx="965317" cy="335523"/>
                </a:xfrm>
              </p:grpSpPr>
              <p:sp>
                <p:nvSpPr>
                  <p:cNvPr id="106" name="正方形/長方形 105"/>
                  <p:cNvSpPr/>
                  <p:nvPr/>
                </p:nvSpPr>
                <p:spPr>
                  <a:xfrm rot="19791655">
                    <a:off x="871103" y="21359"/>
                    <a:ext cx="732275" cy="28303"/>
                  </a:xfrm>
                  <a:prstGeom prst="rect">
                    <a:avLst/>
                  </a:prstGeom>
                  <a:solidFill>
                    <a:srgbClr val="ED7D31">
                      <a:lumMod val="75000"/>
                    </a:srgbClr>
                  </a:solidFill>
                  <a:ln w="12700" cap="flat" cmpd="sng" algn="ctr">
                    <a:solidFill>
                      <a:srgbClr val="ED7D31">
                        <a:lumMod val="60000"/>
                        <a:lumOff val="4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  <p:sp>
                <p:nvSpPr>
                  <p:cNvPr id="107" name="大波 32"/>
                  <p:cNvSpPr/>
                  <p:nvPr/>
                </p:nvSpPr>
                <p:spPr>
                  <a:xfrm rot="9547636">
                    <a:off x="662643" y="157887"/>
                    <a:ext cx="389705" cy="177636"/>
                  </a:xfrm>
                  <a:prstGeom prst="wave">
                    <a:avLst>
                      <a:gd name="adj1" fmla="val 5676"/>
                      <a:gd name="adj2" fmla="val 1105"/>
                    </a:avLst>
                  </a:prstGeom>
                  <a:pattFill prst="pct60">
                    <a:fgClr>
                      <a:srgbClr val="FF0000"/>
                    </a:fgClr>
                    <a:bgClr>
                      <a:srgbClr val="FF5050"/>
                    </a:bgClr>
                  </a:pattFill>
                  <a:ln w="25400" cap="flat" cmpd="sng" algn="ctr">
                    <a:solidFill>
                      <a:srgbClr val="FF505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  <p:sp>
                <p:nvSpPr>
                  <p:cNvPr id="108" name="正方形/長方形 107"/>
                  <p:cNvSpPr/>
                  <p:nvPr/>
                </p:nvSpPr>
                <p:spPr>
                  <a:xfrm rot="19791655">
                    <a:off x="895687" y="0"/>
                    <a:ext cx="732273" cy="28303"/>
                  </a:xfrm>
                  <a:prstGeom prst="rect">
                    <a:avLst/>
                  </a:prstGeom>
                  <a:solidFill>
                    <a:srgbClr val="ED7D31">
                      <a:lumMod val="75000"/>
                    </a:srgbClr>
                  </a:solidFill>
                  <a:ln w="12700" cap="flat" cmpd="sng" algn="ctr">
                    <a:solidFill>
                      <a:srgbClr val="ED7D31">
                        <a:lumMod val="60000"/>
                        <a:lumOff val="40000"/>
                      </a:srgb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</p:grpSp>
            <p:sp>
              <p:nvSpPr>
                <p:cNvPr id="105" name="円/楕円 34"/>
                <p:cNvSpPr/>
                <p:nvPr/>
              </p:nvSpPr>
              <p:spPr>
                <a:xfrm>
                  <a:off x="453927" y="311133"/>
                  <a:ext cx="566983" cy="202315"/>
                </a:xfrm>
                <a:prstGeom prst="ellipse">
                  <a:avLst/>
                </a:prstGeom>
                <a:solidFill>
                  <a:srgbClr val="ED7D31">
                    <a:lumMod val="50000"/>
                    <a:alpha val="40000"/>
                  </a:srgbClr>
                </a:solidFill>
                <a:ln w="12700" cap="flat" cmpd="sng" algn="ctr">
                  <a:solidFill>
                    <a:srgbClr val="ED7D31">
                      <a:lumMod val="60000"/>
                      <a:lumOff val="4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+mn-cs"/>
                  </a:endParaRPr>
                </a:p>
              </p:txBody>
            </p:sp>
          </p:grpSp>
          <p:sp>
            <p:nvSpPr>
              <p:cNvPr id="97" name="円形吹き出し 96"/>
              <p:cNvSpPr/>
              <p:nvPr/>
            </p:nvSpPr>
            <p:spPr>
              <a:xfrm>
                <a:off x="2019222" y="217452"/>
                <a:ext cx="657860" cy="329565"/>
              </a:xfrm>
              <a:prstGeom prst="wedgeEllipseCallout">
                <a:avLst>
                  <a:gd name="adj1" fmla="val -55475"/>
                  <a:gd name="adj2" fmla="val 39134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kumimoji="0" lang="ja-JP" altLang="en-US" sz="105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>
                <a:off x="144895" y="669566"/>
                <a:ext cx="992801" cy="372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9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しょうゆを</a:t>
                </a:r>
              </a:p>
              <a:p>
                <a:pPr marL="0" marR="0" lvl="0" indent="0" algn="just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9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たっぷりつける</a:t>
                </a:r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1161884" y="649052"/>
                <a:ext cx="992801" cy="372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9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しょうゆを</a:t>
                </a:r>
              </a:p>
              <a:p>
                <a:pPr marL="0" marR="0" lvl="0" indent="0" algn="just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9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少なめにつける</a:t>
                </a:r>
              </a:p>
            </p:txBody>
          </p:sp>
          <p:sp>
            <p:nvSpPr>
              <p:cNvPr id="100" name="テキスト ボックス 73"/>
              <p:cNvSpPr txBox="1"/>
              <p:nvPr/>
            </p:nvSpPr>
            <p:spPr>
              <a:xfrm>
                <a:off x="2039983" y="280249"/>
                <a:ext cx="584200" cy="37592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約</a:t>
                </a:r>
                <a:r>
                  <a:rPr kumimoji="0" 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50</a:t>
                </a:r>
                <a:r>
                  <a:rPr kumimoji="0" lang="ja-JP" alt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％減</a:t>
                </a:r>
                <a:endParaRPr kumimoji="0" lang="ja-JP" altLang="en-US" sz="11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テキスト ボックス 329953"/>
              <p:cNvSpPr txBox="1"/>
              <p:nvPr/>
            </p:nvSpPr>
            <p:spPr>
              <a:xfrm>
                <a:off x="229080" y="1027310"/>
                <a:ext cx="2579348" cy="4000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ts val="12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C45911"/>
                    </a:solidFill>
                    <a:effectLst>
                      <a:outerShdw blurRad="38100" dist="19050" dir="2700000" algn="tl">
                        <a:srgbClr val="000000">
                          <a:alpha val="40000"/>
                        </a:srgbClr>
                      </a:outerShdw>
                    </a:effectLst>
                    <a:uLnTx/>
                    <a:uFillTx/>
                    <a:latin typeface="Century" panose="02040604050505020304" pitchFamily="18" charset="0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しょうゆを減らして、レモンや香辛料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just" defTabSz="914400" eaLnBrk="1" fontAlgn="auto" latinLnBrk="0" hangingPunct="1">
                  <a:lnSpc>
                    <a:spcPts val="12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00" b="0" i="0" u="none" strike="noStrike" kern="100" cap="none" spc="0" normalizeH="0" baseline="0" noProof="0" dirty="0">
                    <a:ln>
                      <a:noFill/>
                    </a:ln>
                    <a:solidFill>
                      <a:srgbClr val="C45911"/>
                    </a:solidFill>
                    <a:effectLst>
                      <a:outerShdw blurRad="38100" dist="19050" dir="2700000" algn="tl">
                        <a:srgbClr val="000000">
                          <a:alpha val="40000"/>
                        </a:srgbClr>
                      </a:outerShdw>
                    </a:effectLst>
                    <a:uLnTx/>
                    <a:uFillTx/>
                    <a:latin typeface="Century" panose="02040604050505020304" pitchFamily="18" charset="0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などを加えるとおいしく減塩できます。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2" name="テキスト ボックス 20"/>
            <p:cNvSpPr txBox="1"/>
            <p:nvPr/>
          </p:nvSpPr>
          <p:spPr>
            <a:xfrm>
              <a:off x="66229" y="137122"/>
              <a:ext cx="2748252" cy="25907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200" kern="1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③調味料の使い方を工夫する</a:t>
              </a:r>
            </a:p>
          </p:txBody>
        </p:sp>
      </p:grpSp>
      <p:sp>
        <p:nvSpPr>
          <p:cNvPr id="135" name="正方形/長方形 134"/>
          <p:cNvSpPr/>
          <p:nvPr/>
        </p:nvSpPr>
        <p:spPr>
          <a:xfrm>
            <a:off x="430601" y="8247495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★高血圧の予防のためには</a:t>
            </a:r>
            <a:r>
              <a:rPr lang="en-US" altLang="ja-JP" sz="12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703197" y="8468891"/>
            <a:ext cx="6120000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①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減塩、②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野菜や果物を積極的に食べる、③運動、④節酒、⑤禁煙、⑥ストレス解消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313</Words>
  <Application>Microsoft Office PowerPoint</Application>
  <PresentationFormat>画面に合わせる (4:3)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HG丸ｺﾞｼｯｸM-PRO</vt:lpstr>
      <vt:lpstr>ＭＳ 明朝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2021-11-10T05:32:00Z</dcterms:created>
  <dcterms:modified xsi:type="dcterms:W3CDTF">2021-11-10T05:32:07Z</dcterms:modified>
</cp:coreProperties>
</file>