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3"/>
  </p:notesMasterIdLst>
  <p:sldIdLst>
    <p:sldId id="257" r:id="rId2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40" autoAdjust="0"/>
    <p:restoredTop sz="93674" autoAdjust="0"/>
  </p:normalViewPr>
  <p:slideViewPr>
    <p:cSldViewPr snapToGrid="0">
      <p:cViewPr varScale="1">
        <p:scale>
          <a:sx n="57" d="100"/>
          <a:sy n="57" d="100"/>
        </p:scale>
        <p:origin x="24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50375" cy="498645"/>
          </a:xfrm>
          <a:prstGeom prst="rect">
            <a:avLst/>
          </a:prstGeom>
        </p:spPr>
        <p:txBody>
          <a:bodyPr vert="horz" lIns="92193" tIns="46095" rIns="92193" bIns="4609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0"/>
            <a:ext cx="2950374" cy="498645"/>
          </a:xfrm>
          <a:prstGeom prst="rect">
            <a:avLst/>
          </a:prstGeom>
        </p:spPr>
        <p:txBody>
          <a:bodyPr vert="horz" lIns="92193" tIns="46095" rIns="92193" bIns="46095" rtlCol="0"/>
          <a:lstStyle>
            <a:lvl1pPr algn="r">
              <a:defRPr sz="1200"/>
            </a:lvl1pPr>
          </a:lstStyle>
          <a:p>
            <a:fld id="{61990D1B-278D-41CB-8B91-32338261EC1A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1425"/>
            <a:ext cx="2514600" cy="3354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93" tIns="46095" rIns="92193" bIns="4609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40" y="4783478"/>
            <a:ext cx="5446723" cy="3914043"/>
          </a:xfrm>
          <a:prstGeom prst="rect">
            <a:avLst/>
          </a:prstGeom>
        </p:spPr>
        <p:txBody>
          <a:bodyPr vert="horz" lIns="92193" tIns="46095" rIns="92193" bIns="4609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94"/>
            <a:ext cx="2950375" cy="498645"/>
          </a:xfrm>
          <a:prstGeom prst="rect">
            <a:avLst/>
          </a:prstGeom>
        </p:spPr>
        <p:txBody>
          <a:bodyPr vert="horz" lIns="92193" tIns="46095" rIns="92193" bIns="4609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694"/>
            <a:ext cx="2950374" cy="498645"/>
          </a:xfrm>
          <a:prstGeom prst="rect">
            <a:avLst/>
          </a:prstGeom>
        </p:spPr>
        <p:txBody>
          <a:bodyPr vert="horz" lIns="92193" tIns="46095" rIns="92193" bIns="46095" rtlCol="0" anchor="b"/>
          <a:lstStyle>
            <a:lvl1pPr algn="r">
              <a:defRPr sz="1200"/>
            </a:lvl1pPr>
          </a:lstStyle>
          <a:p>
            <a:fld id="{A4DFA121-F0A9-4A52-A5AC-CE09A7155B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2306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FA121-F0A9-4A52-A5AC-CE09A7155B2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884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545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03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3291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1947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8137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229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4125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427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3543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5113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5549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51F23-B50E-46E1-A707-A019314F8393}" type="datetimeFigureOut">
              <a:rPr kumimoji="1" lang="ja-JP" altLang="en-US" smtClean="0"/>
              <a:t>2021/11/10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35EF5-4F05-4C49-A21F-8A6EC858D7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2242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365774" y="311277"/>
            <a:ext cx="6120000" cy="1331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b="1" kern="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1</a:t>
            </a:r>
            <a:r>
              <a:rPr lang="ja-JP" altLang="en-US" b="1" kern="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２</a:t>
            </a:r>
            <a:r>
              <a:rPr lang="ja-JP" altLang="ja-JP" b="1" kern="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b="1" kern="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運動と健康</a:t>
            </a:r>
            <a:endParaRPr lang="ja-JP" altLang="ja-JP" b="1" kern="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pPr>
              <a:lnSpc>
                <a:spcPts val="1500"/>
              </a:lnSpc>
            </a:pPr>
            <a:endParaRPr lang="en-US" altLang="ja-JP" sz="1050" kern="1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  <a:p>
            <a:pPr>
              <a:lnSpc>
                <a:spcPts val="1500"/>
              </a:lnSpc>
            </a:pPr>
            <a:r>
              <a:rPr lang="ja-JP" altLang="en-US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適度</a:t>
            </a:r>
            <a:r>
              <a:rPr lang="ja-JP" altLang="en-US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な運動には、体の各器官を発達させるとともに、健康を保持増進させる効果があります。</a:t>
            </a:r>
            <a:endParaRPr lang="en-US" altLang="ja-JP" sz="1050" kern="100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  <a:p>
            <a:pPr>
              <a:lnSpc>
                <a:spcPts val="1500"/>
              </a:lnSpc>
            </a:pPr>
            <a:r>
              <a:rPr lang="ja-JP" altLang="en-US" sz="1050" kern="1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しかし、今日では、生活のあらゆる場面で体を動かす機会が少なくなってきたため、中学生においても運動不足の傾向が見られます。自分の生活の中に、どのように運動を取り入れたら良いか、考えてみましょう！</a:t>
            </a:r>
            <a:endParaRPr lang="en-US" altLang="ja-JP" sz="1050" kern="100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491856" y="2276367"/>
            <a:ext cx="6120000" cy="4770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＋１０とは、今より</a:t>
            </a:r>
            <a:r>
              <a:rPr lang="en-US" altLang="ja-JP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10</a:t>
            </a:r>
            <a:r>
              <a:rPr lang="ja-JP" altLang="en-US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分多く</a:t>
            </a:r>
            <a:r>
              <a:rPr lang="ja-JP" altLang="en-US" sz="1050" kern="10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体を</a:t>
            </a:r>
            <a:r>
              <a:rPr lang="ja-JP" altLang="en-US" sz="1050" kern="10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動</a:t>
            </a:r>
            <a:r>
              <a:rPr lang="ja-JP" altLang="en-US" sz="1050" kern="10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かそう、</a:t>
            </a:r>
            <a:r>
              <a:rPr lang="ja-JP" altLang="en-US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というメッセージです。今より</a:t>
            </a:r>
            <a:r>
              <a:rPr lang="en-US" altLang="ja-JP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10</a:t>
            </a:r>
            <a:r>
              <a:rPr lang="ja-JP" altLang="en-US" sz="1050" kern="100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  <a:cs typeface="Times New Roman" panose="02020603050405020304" pitchFamily="18" charset="0"/>
              </a:rPr>
              <a:t>分多く体を動かすことで、健康寿命を延ばすことができます。あなたも＋１０で健康を手に入れましょう。</a:t>
            </a:r>
            <a:endParaRPr lang="en-US" altLang="ja-JP" sz="1050" kern="100" dirty="0" smtClean="0">
              <a:latin typeface="UD デジタル 教科書体 N-R" panose="02020400000000000000" pitchFamily="17" charset="-128"/>
              <a:ea typeface="UD デジタル 教科書体 N-R" panose="02020400000000000000" pitchFamily="17" charset="-128"/>
              <a:cs typeface="Times New Roman" panose="02020603050405020304" pitchFamily="18" charset="0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766403" y="1764896"/>
            <a:ext cx="58948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u="sng" kern="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運動不足かもしれないなあ、だけど運動をする時間がないなあ</a:t>
            </a:r>
            <a:r>
              <a:rPr lang="en-US" altLang="ja-JP" sz="1200" u="sng" kern="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…</a:t>
            </a:r>
            <a:r>
              <a:rPr lang="ja-JP" altLang="en-US" sz="1200" u="sng" kern="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という場合は、</a:t>
            </a:r>
            <a:endParaRPr lang="en-US" altLang="ja-JP" sz="1200" u="sng" kern="1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en-US" sz="1200" u="sng" kern="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＋１０（プラス・テン）から始めてみよう！</a:t>
            </a:r>
            <a:endParaRPr lang="en-US" altLang="ja-JP" sz="1200" u="sng" kern="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365774" y="1786394"/>
            <a:ext cx="360000" cy="360000"/>
          </a:xfrm>
          <a:prstGeom prst="roundRect">
            <a:avLst>
              <a:gd name="adj" fmla="val 5039"/>
            </a:avLst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dirty="0" smtClean="0"/>
              <a:t>１</a:t>
            </a:r>
            <a:endParaRPr kumimoji="1" lang="ja-JP" altLang="en-US" sz="1200" dirty="0"/>
          </a:p>
        </p:txBody>
      </p:sp>
      <p:sp>
        <p:nvSpPr>
          <p:cNvPr id="66" name="テキスト ボックス 79"/>
          <p:cNvSpPr txBox="1"/>
          <p:nvPr/>
        </p:nvSpPr>
        <p:spPr>
          <a:xfrm>
            <a:off x="3863423" y="2885699"/>
            <a:ext cx="2664000" cy="468000"/>
          </a:xfrm>
          <a:prstGeom prst="rect">
            <a:avLst/>
          </a:prstGeom>
          <a:solidFill>
            <a:srgbClr val="327A9E"/>
          </a:solidFill>
          <a:ln w="6350">
            <a:noFill/>
          </a:ln>
        </p:spPr>
        <p:txBody>
          <a:bodyPr rot="0" spcFirstLastPara="0" vert="horz" wrap="square" lIns="36000" tIns="72000" rIns="36000" bIns="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400" b="1" kern="100" dirty="0">
                <a:solidFill>
                  <a:schemeClr val="bg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 </a:t>
            </a:r>
            <a:r>
              <a:rPr lang="ja-JP" altLang="en-US" sz="1400" b="1" kern="100" dirty="0" smtClean="0">
                <a:solidFill>
                  <a:schemeClr val="bg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600" b="1" kern="100" dirty="0" smtClean="0">
                <a:solidFill>
                  <a:schemeClr val="bg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すきま時間に、</a:t>
            </a:r>
            <a:r>
              <a:rPr lang="ja-JP" altLang="en-US" sz="2800" b="1" kern="100" dirty="0" smtClean="0">
                <a:solidFill>
                  <a:schemeClr val="bg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＋</a:t>
            </a:r>
            <a:r>
              <a:rPr lang="en-US" altLang="ja-JP" sz="2800" b="1" kern="100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10</a:t>
            </a:r>
            <a:endParaRPr lang="ja-JP" sz="2800" b="1" kern="100" dirty="0">
              <a:solidFill>
                <a:schemeClr val="bg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411829" y="2884524"/>
            <a:ext cx="3384000" cy="468000"/>
          </a:xfrm>
          <a:prstGeom prst="rect">
            <a:avLst/>
          </a:prstGeom>
          <a:solidFill>
            <a:srgbClr val="327A9E"/>
          </a:solidFill>
          <a:ln w="6350">
            <a:noFill/>
          </a:ln>
        </p:spPr>
        <p:txBody>
          <a:bodyPr rot="0" spcFirstLastPara="0" vert="horz" wrap="square" lIns="91440" tIns="72000" rIns="91440" bIns="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600" b="1" kern="100" dirty="0" smtClean="0">
                <a:solidFill>
                  <a:schemeClr val="bg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　　　通学しながら、</a:t>
            </a:r>
            <a:r>
              <a:rPr lang="ja-JP" altLang="en-US" sz="2800" b="1" kern="10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＋</a:t>
            </a:r>
            <a:r>
              <a:rPr lang="en-US" altLang="ja-JP" sz="2800" b="1" kern="100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10</a:t>
            </a:r>
            <a:endParaRPr lang="ja-JP" sz="2800" b="1" kern="100" dirty="0">
              <a:solidFill>
                <a:schemeClr val="bg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68" name="テキスト ボックス 79"/>
          <p:cNvSpPr txBox="1"/>
          <p:nvPr/>
        </p:nvSpPr>
        <p:spPr>
          <a:xfrm>
            <a:off x="448405" y="5147344"/>
            <a:ext cx="6084000" cy="468000"/>
          </a:xfrm>
          <a:prstGeom prst="rect">
            <a:avLst/>
          </a:prstGeom>
          <a:solidFill>
            <a:srgbClr val="327A9E"/>
          </a:solidFill>
          <a:ln w="6350">
            <a:noFill/>
          </a:ln>
        </p:spPr>
        <p:txBody>
          <a:bodyPr rot="0" spcFirstLastPara="0" vert="horz" wrap="square" lIns="36000" tIns="72000" rIns="144000" bIns="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400" b="1" kern="100" dirty="0">
                <a:solidFill>
                  <a:schemeClr val="bg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 </a:t>
            </a:r>
            <a:r>
              <a:rPr lang="ja-JP" altLang="en-US" sz="1400" b="1" kern="100" dirty="0" smtClean="0">
                <a:solidFill>
                  <a:schemeClr val="bg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　　　　　　　　　　　　　　　　　　　</a:t>
            </a:r>
            <a:r>
              <a:rPr lang="ja-JP" altLang="en-US" sz="1600" b="1" kern="100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学校の中でも</a:t>
            </a:r>
            <a:r>
              <a:rPr lang="ja-JP" altLang="en-US" sz="1600" b="1" kern="100" dirty="0" smtClean="0">
                <a:solidFill>
                  <a:schemeClr val="bg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、</a:t>
            </a:r>
            <a:r>
              <a:rPr lang="ja-JP" altLang="en-US" sz="2800" b="1" kern="10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＋</a:t>
            </a:r>
            <a:r>
              <a:rPr lang="en-US" altLang="ja-JP" sz="2800" b="1" kern="100" dirty="0" smtClean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10</a:t>
            </a:r>
            <a:endParaRPr lang="ja-JP" sz="2800" b="1" kern="100" dirty="0">
              <a:solidFill>
                <a:schemeClr val="bg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70" name="テキスト ボックス 105"/>
          <p:cNvSpPr txBox="1">
            <a:spLocks noChangeArrowheads="1"/>
          </p:cNvSpPr>
          <p:nvPr/>
        </p:nvSpPr>
        <p:spPr bwMode="auto">
          <a:xfrm>
            <a:off x="304198" y="3724708"/>
            <a:ext cx="1969975" cy="264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いつもより早く、歩幅を広く</a:t>
            </a:r>
            <a:endParaRPr kumimoji="0" lang="ja-JP" altLang="ja-JP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1" name="テキスト ボックス 106"/>
          <p:cNvSpPr txBox="1">
            <a:spLocks noChangeArrowheads="1"/>
          </p:cNvSpPr>
          <p:nvPr/>
        </p:nvSpPr>
        <p:spPr bwMode="auto">
          <a:xfrm>
            <a:off x="523539" y="4017143"/>
            <a:ext cx="1250950" cy="768350"/>
          </a:xfrm>
          <a:prstGeom prst="rect">
            <a:avLst/>
          </a:prstGeom>
          <a:solidFill>
            <a:srgbClr val="F08F53"/>
          </a:solidFill>
          <a:ln w="635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(</a:t>
            </a:r>
            <a:r>
              <a:rPr kumimoji="0" lang="ja-JP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活動量</a:t>
            </a:r>
            <a:r>
              <a:rPr kumimoji="0" lang="en-US" altLang="ja-JP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)</a:t>
            </a:r>
            <a:endParaRPr kumimoji="0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ＭＳ Ｐゴシック" panose="020B0600070205080204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普通歩行の</a:t>
            </a:r>
          </a:p>
          <a:p>
            <a:pPr marL="0" marR="0" lvl="0" indent="0" algn="ctr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約</a:t>
            </a: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1.7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倍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pSp>
        <p:nvGrpSpPr>
          <p:cNvPr id="72" name="グループ化 71"/>
          <p:cNvGrpSpPr/>
          <p:nvPr/>
        </p:nvGrpSpPr>
        <p:grpSpPr>
          <a:xfrm>
            <a:off x="502950" y="3392986"/>
            <a:ext cx="1332000" cy="312869"/>
            <a:chOff x="434902" y="2600652"/>
            <a:chExt cx="1332000" cy="312869"/>
          </a:xfrm>
        </p:grpSpPr>
        <p:sp>
          <p:nvSpPr>
            <p:cNvPr id="73" name="角丸四角形 72"/>
            <p:cNvSpPr/>
            <p:nvPr/>
          </p:nvSpPr>
          <p:spPr>
            <a:xfrm>
              <a:off x="434902" y="2600652"/>
              <a:ext cx="1332000" cy="252000"/>
            </a:xfrm>
            <a:prstGeom prst="roundRect">
              <a:avLst/>
            </a:prstGeom>
            <a:solidFill>
              <a:srgbClr val="F1A9A6"/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74" name="テキスト ボックス 107"/>
            <p:cNvSpPr txBox="1">
              <a:spLocks noChangeArrowheads="1"/>
            </p:cNvSpPr>
            <p:nvPr/>
          </p:nvSpPr>
          <p:spPr bwMode="auto">
            <a:xfrm>
              <a:off x="471502" y="2627771"/>
              <a:ext cx="1295400" cy="285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游ゴシック" panose="020B0400000000000000" pitchFamily="50" charset="-128"/>
                  <a:ea typeface="游ゴシック" panose="020B0400000000000000" pitchFamily="50" charset="-128"/>
                  <a:cs typeface="ＭＳ Ｐゴシック" panose="020B0600070205080204" pitchFamily="50" charset="-128"/>
                </a:rPr>
                <a:t>かなり早歩き</a:t>
              </a:r>
              <a:endParaRPr kumimoji="0" lang="ja-JP" altLang="ja-JP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  <p:grpSp>
        <p:nvGrpSpPr>
          <p:cNvPr id="75" name="グループ化 74"/>
          <p:cNvGrpSpPr/>
          <p:nvPr/>
        </p:nvGrpSpPr>
        <p:grpSpPr>
          <a:xfrm>
            <a:off x="2299760" y="3437172"/>
            <a:ext cx="1368000" cy="301609"/>
            <a:chOff x="455513" y="4035330"/>
            <a:chExt cx="1368000" cy="301609"/>
          </a:xfrm>
        </p:grpSpPr>
        <p:sp>
          <p:nvSpPr>
            <p:cNvPr id="76" name="角丸四角形 75"/>
            <p:cNvSpPr/>
            <p:nvPr/>
          </p:nvSpPr>
          <p:spPr>
            <a:xfrm>
              <a:off x="455513" y="4035330"/>
              <a:ext cx="1368000" cy="252000"/>
            </a:xfrm>
            <a:prstGeom prst="roundRect">
              <a:avLst/>
            </a:prstGeom>
            <a:solidFill>
              <a:srgbClr val="F1A9A6"/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77" name="テキスト ボックス 107"/>
            <p:cNvSpPr txBox="1">
              <a:spLocks noChangeArrowheads="1"/>
            </p:cNvSpPr>
            <p:nvPr/>
          </p:nvSpPr>
          <p:spPr bwMode="auto">
            <a:xfrm>
              <a:off x="506949" y="4051189"/>
              <a:ext cx="1295400" cy="285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1000" b="1" dirty="0" smtClean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自転車に乗る</a:t>
              </a:r>
              <a:endParaRPr kumimoji="0" lang="ja-JP" altLang="ja-JP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  <p:sp>
        <p:nvSpPr>
          <p:cNvPr id="78" name="テキスト ボックス 106"/>
          <p:cNvSpPr txBox="1">
            <a:spLocks noChangeArrowheads="1"/>
          </p:cNvSpPr>
          <p:nvPr/>
        </p:nvSpPr>
        <p:spPr bwMode="auto">
          <a:xfrm>
            <a:off x="2282101" y="3826842"/>
            <a:ext cx="1163508" cy="676206"/>
          </a:xfrm>
          <a:prstGeom prst="rect">
            <a:avLst/>
          </a:prstGeom>
          <a:solidFill>
            <a:srgbClr val="F08F53"/>
          </a:solidFill>
          <a:ln w="635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(</a:t>
            </a:r>
            <a:r>
              <a:rPr kumimoji="0" lang="ja-JP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活動量</a:t>
            </a:r>
            <a:r>
              <a:rPr kumimoji="0" lang="en-US" altLang="ja-JP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)</a:t>
            </a:r>
            <a:endParaRPr kumimoji="0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ＭＳ Ｐゴシック" panose="020B0600070205080204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立位の</a:t>
            </a:r>
          </a:p>
          <a:p>
            <a:pPr marL="0" marR="0" lvl="0" indent="0" algn="ctr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約</a:t>
            </a:r>
            <a:r>
              <a:rPr kumimoji="0" lang="ja-JP" altLang="en-US" sz="1400" b="1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２</a:t>
            </a:r>
            <a:r>
              <a:rPr kumimoji="0" lang="en-US" altLang="ja-JP" sz="1400" b="1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.2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倍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pSp>
        <p:nvGrpSpPr>
          <p:cNvPr id="79" name="グループ化 78"/>
          <p:cNvGrpSpPr/>
          <p:nvPr/>
        </p:nvGrpSpPr>
        <p:grpSpPr>
          <a:xfrm>
            <a:off x="439842" y="5718998"/>
            <a:ext cx="1555750" cy="257598"/>
            <a:chOff x="371139" y="5633918"/>
            <a:chExt cx="1555750" cy="257598"/>
          </a:xfrm>
        </p:grpSpPr>
        <p:sp>
          <p:nvSpPr>
            <p:cNvPr id="80" name="角丸四角形 79"/>
            <p:cNvSpPr/>
            <p:nvPr/>
          </p:nvSpPr>
          <p:spPr>
            <a:xfrm>
              <a:off x="535760" y="5633918"/>
              <a:ext cx="1188000" cy="252000"/>
            </a:xfrm>
            <a:prstGeom prst="roundRect">
              <a:avLst/>
            </a:prstGeom>
            <a:solidFill>
              <a:srgbClr val="F1A9A6"/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81" name="テキスト ボックス 80"/>
            <p:cNvSpPr txBox="1">
              <a:spLocks noChangeArrowheads="1"/>
            </p:cNvSpPr>
            <p:nvPr/>
          </p:nvSpPr>
          <p:spPr bwMode="auto">
            <a:xfrm>
              <a:off x="371139" y="5637267"/>
              <a:ext cx="1555750" cy="254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游ゴシック" panose="020B0400000000000000" pitchFamily="50" charset="-128"/>
                  <a:ea typeface="游ゴシック" panose="020B0400000000000000" pitchFamily="50" charset="-128"/>
                  <a:cs typeface="ＭＳ Ｐゴシック" panose="020B0600070205080204" pitchFamily="50" charset="-128"/>
                </a:rPr>
                <a:t>階段</a:t>
              </a:r>
              <a:r>
                <a:rPr kumimoji="0" lang="ja-JP" alt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游ゴシック" panose="020B0400000000000000" pitchFamily="50" charset="-128"/>
                  <a:ea typeface="游ゴシック" panose="020B0400000000000000" pitchFamily="50" charset="-128"/>
                  <a:cs typeface="ＭＳ Ｐゴシック" panose="020B0600070205080204" pitchFamily="50" charset="-128"/>
                </a:rPr>
                <a:t>を</a:t>
              </a:r>
              <a:r>
                <a:rPr kumimoji="0" lang="ja-JP" altLang="ja-JP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游ゴシック" panose="020B0400000000000000" pitchFamily="50" charset="-128"/>
                  <a:ea typeface="游ゴシック" panose="020B0400000000000000" pitchFamily="50" charset="-128"/>
                  <a:cs typeface="ＭＳ Ｐゴシック" panose="020B0600070205080204" pitchFamily="50" charset="-128"/>
                </a:rPr>
                <a:t>登る</a:t>
              </a:r>
              <a:endParaRPr kumimoji="0" lang="ja-JP" altLang="ja-JP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  <p:sp>
        <p:nvSpPr>
          <p:cNvPr id="82" name="テキスト ボックス 145"/>
          <p:cNvSpPr txBox="1">
            <a:spLocks noChangeArrowheads="1"/>
          </p:cNvSpPr>
          <p:nvPr/>
        </p:nvSpPr>
        <p:spPr bwMode="auto">
          <a:xfrm>
            <a:off x="1014697" y="7530897"/>
            <a:ext cx="1296000" cy="512225"/>
          </a:xfrm>
          <a:prstGeom prst="rect">
            <a:avLst/>
          </a:prstGeom>
          <a:solidFill>
            <a:srgbClr val="F08F53"/>
          </a:solidFill>
          <a:ln w="635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(</a:t>
            </a:r>
            <a:r>
              <a:rPr kumimoji="0" lang="ja-JP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活動量</a:t>
            </a:r>
            <a:r>
              <a:rPr kumimoji="0" lang="en-US" altLang="ja-JP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)</a:t>
            </a:r>
            <a:endParaRPr kumimoji="0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ＭＳ Ｐゴシック" panose="020B0600070205080204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立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位の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約</a:t>
            </a:r>
            <a:r>
              <a:rPr kumimoji="0" lang="en-US" altLang="ja-JP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1.5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倍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3" name="テキスト ボックス 95"/>
          <p:cNvSpPr txBox="1">
            <a:spLocks noChangeArrowheads="1"/>
          </p:cNvSpPr>
          <p:nvPr/>
        </p:nvSpPr>
        <p:spPr bwMode="auto">
          <a:xfrm>
            <a:off x="539550" y="6610709"/>
            <a:ext cx="1343886" cy="468267"/>
          </a:xfrm>
          <a:prstGeom prst="rect">
            <a:avLst/>
          </a:prstGeom>
          <a:solidFill>
            <a:srgbClr val="F08F53"/>
          </a:solidFill>
          <a:ln w="635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(</a:t>
            </a:r>
            <a:r>
              <a:rPr kumimoji="0" lang="ja-JP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活動量</a:t>
            </a:r>
            <a:r>
              <a:rPr kumimoji="0" lang="en-US" altLang="ja-JP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)</a:t>
            </a:r>
            <a:endParaRPr kumimoji="0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ＭＳ Ｐゴシック" panose="020B0600070205080204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立位の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約４倍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pSp>
        <p:nvGrpSpPr>
          <p:cNvPr id="84" name="グループ化 83"/>
          <p:cNvGrpSpPr/>
          <p:nvPr/>
        </p:nvGrpSpPr>
        <p:grpSpPr>
          <a:xfrm>
            <a:off x="3961872" y="3445577"/>
            <a:ext cx="1440000" cy="399030"/>
            <a:chOff x="322050" y="5791179"/>
            <a:chExt cx="1440000" cy="399030"/>
          </a:xfrm>
        </p:grpSpPr>
        <p:sp>
          <p:nvSpPr>
            <p:cNvPr id="85" name="角丸四角形 84"/>
            <p:cNvSpPr/>
            <p:nvPr/>
          </p:nvSpPr>
          <p:spPr>
            <a:xfrm>
              <a:off x="322050" y="5791459"/>
              <a:ext cx="1440000" cy="398750"/>
            </a:xfrm>
            <a:prstGeom prst="roundRect">
              <a:avLst/>
            </a:prstGeom>
            <a:solidFill>
              <a:srgbClr val="F1A9A6"/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86" name="テキスト ボックス 107"/>
            <p:cNvSpPr txBox="1">
              <a:spLocks noChangeArrowheads="1"/>
            </p:cNvSpPr>
            <p:nvPr/>
          </p:nvSpPr>
          <p:spPr bwMode="auto">
            <a:xfrm>
              <a:off x="463622" y="5791179"/>
              <a:ext cx="1202720" cy="383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1000" b="1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テレビ</a:t>
              </a:r>
              <a:r>
                <a:rPr lang="ja-JP" altLang="en-US" sz="1000" b="1" dirty="0" smtClean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を見ながら</a:t>
              </a:r>
              <a:endParaRPr lang="en-US" altLang="ja-JP" sz="10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1000" b="1" dirty="0" smtClean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ストレッチ</a:t>
              </a:r>
              <a:endParaRPr kumimoji="0" lang="ja-JP" altLang="ja-JP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  <p:grpSp>
        <p:nvGrpSpPr>
          <p:cNvPr id="87" name="グループ化 86"/>
          <p:cNvGrpSpPr/>
          <p:nvPr/>
        </p:nvGrpSpPr>
        <p:grpSpPr>
          <a:xfrm>
            <a:off x="5001194" y="4616176"/>
            <a:ext cx="1440000" cy="388112"/>
            <a:chOff x="319113" y="6236501"/>
            <a:chExt cx="1440000" cy="388112"/>
          </a:xfrm>
        </p:grpSpPr>
        <p:sp>
          <p:nvSpPr>
            <p:cNvPr id="88" name="角丸四角形 87"/>
            <p:cNvSpPr/>
            <p:nvPr/>
          </p:nvSpPr>
          <p:spPr>
            <a:xfrm>
              <a:off x="319113" y="6253306"/>
              <a:ext cx="1440000" cy="371307"/>
            </a:xfrm>
            <a:prstGeom prst="roundRect">
              <a:avLst/>
            </a:prstGeom>
            <a:solidFill>
              <a:srgbClr val="F1A9A6"/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89" name="テキスト ボックス 88"/>
            <p:cNvSpPr txBox="1">
              <a:spLocks noChangeArrowheads="1"/>
            </p:cNvSpPr>
            <p:nvPr/>
          </p:nvSpPr>
          <p:spPr bwMode="auto">
            <a:xfrm>
              <a:off x="413011" y="6236501"/>
              <a:ext cx="1229888" cy="372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1000" b="1" dirty="0" smtClean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歯みがきしながら</a:t>
              </a:r>
              <a:endParaRPr lang="en-US" altLang="ja-JP" sz="10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かかとを上げ下げ</a:t>
              </a:r>
              <a:endParaRPr kumimoji="0" lang="ja-JP" altLang="ja-JP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  <p:pic>
        <p:nvPicPr>
          <p:cNvPr id="90" name="図 8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1936" y="4090953"/>
            <a:ext cx="432854" cy="847417"/>
          </a:xfrm>
          <a:prstGeom prst="rect">
            <a:avLst/>
          </a:prstGeom>
        </p:spPr>
      </p:pic>
      <p:pic>
        <p:nvPicPr>
          <p:cNvPr id="91" name="図 9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3510" y="4255614"/>
            <a:ext cx="653093" cy="767216"/>
          </a:xfrm>
          <a:prstGeom prst="rect">
            <a:avLst/>
          </a:prstGeom>
        </p:spPr>
      </p:pic>
      <p:grpSp>
        <p:nvGrpSpPr>
          <p:cNvPr id="92" name="グループ化 91"/>
          <p:cNvGrpSpPr/>
          <p:nvPr/>
        </p:nvGrpSpPr>
        <p:grpSpPr>
          <a:xfrm>
            <a:off x="732369" y="5949164"/>
            <a:ext cx="873162" cy="719955"/>
            <a:chOff x="805514" y="5852690"/>
            <a:chExt cx="873162" cy="719955"/>
          </a:xfrm>
        </p:grpSpPr>
        <p:pic>
          <p:nvPicPr>
            <p:cNvPr id="93" name="図 92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 rot="5400000">
              <a:off x="792931" y="6001745"/>
              <a:ext cx="583483" cy="558317"/>
            </a:xfrm>
            <a:prstGeom prst="rect">
              <a:avLst/>
            </a:prstGeom>
          </p:spPr>
        </p:pic>
        <p:pic>
          <p:nvPicPr>
            <p:cNvPr id="94" name="図 93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356009" y="5852690"/>
              <a:ext cx="322667" cy="631699"/>
            </a:xfrm>
            <a:prstGeom prst="rect">
              <a:avLst/>
            </a:prstGeom>
          </p:spPr>
        </p:pic>
      </p:grpSp>
      <p:grpSp>
        <p:nvGrpSpPr>
          <p:cNvPr id="95" name="グループ化 94"/>
          <p:cNvGrpSpPr/>
          <p:nvPr/>
        </p:nvGrpSpPr>
        <p:grpSpPr>
          <a:xfrm>
            <a:off x="861276" y="7227312"/>
            <a:ext cx="1555750" cy="261244"/>
            <a:chOff x="1284392" y="7106194"/>
            <a:chExt cx="1555750" cy="261244"/>
          </a:xfrm>
        </p:grpSpPr>
        <p:sp>
          <p:nvSpPr>
            <p:cNvPr id="96" name="角丸四角形 95"/>
            <p:cNvSpPr/>
            <p:nvPr/>
          </p:nvSpPr>
          <p:spPr>
            <a:xfrm>
              <a:off x="1458613" y="7106194"/>
              <a:ext cx="1260000" cy="252000"/>
            </a:xfrm>
            <a:prstGeom prst="roundRect">
              <a:avLst/>
            </a:prstGeom>
            <a:solidFill>
              <a:srgbClr val="F1A9A6"/>
            </a:solidFill>
            <a:ln w="635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97" name="テキスト ボックス 96"/>
            <p:cNvSpPr txBox="1">
              <a:spLocks noChangeArrowheads="1"/>
            </p:cNvSpPr>
            <p:nvPr/>
          </p:nvSpPr>
          <p:spPr bwMode="auto">
            <a:xfrm>
              <a:off x="1284392" y="7113189"/>
              <a:ext cx="1555750" cy="254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游ゴシック" panose="020B0400000000000000" pitchFamily="50" charset="-128"/>
                  <a:ea typeface="游ゴシック" panose="020B0400000000000000" pitchFamily="50" charset="-128"/>
                  <a:cs typeface="ＭＳ Ｐゴシック" panose="020B0600070205080204" pitchFamily="50" charset="-128"/>
                </a:rPr>
                <a:t>階段</a:t>
              </a:r>
              <a:r>
                <a:rPr kumimoji="0" lang="ja-JP" altLang="en-US" sz="1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游ゴシック" panose="020B0400000000000000" pitchFamily="50" charset="-128"/>
                  <a:ea typeface="游ゴシック" panose="020B0400000000000000" pitchFamily="50" charset="-128"/>
                  <a:cs typeface="ＭＳ Ｐゴシック" panose="020B0600070205080204" pitchFamily="50" charset="-128"/>
                </a:rPr>
                <a:t>を</a:t>
              </a:r>
              <a:r>
                <a:rPr lang="ja-JP" altLang="en-US" sz="1000" b="1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ＭＳ Ｐゴシック" panose="020B0600070205080204" pitchFamily="50" charset="-128"/>
                </a:rPr>
                <a:t>降</a:t>
              </a:r>
              <a:r>
                <a:rPr lang="ja-JP" altLang="en-US" sz="1000" b="1" dirty="0" smtClean="0">
                  <a:latin typeface="游ゴシック" panose="020B0400000000000000" pitchFamily="50" charset="-128"/>
                  <a:ea typeface="游ゴシック" panose="020B0400000000000000" pitchFamily="50" charset="-128"/>
                  <a:cs typeface="ＭＳ Ｐゴシック" panose="020B0600070205080204" pitchFamily="50" charset="-128"/>
                </a:rPr>
                <a:t>りる</a:t>
              </a:r>
              <a:endParaRPr kumimoji="0" lang="ja-JP" altLang="ja-JP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  <p:pic>
        <p:nvPicPr>
          <p:cNvPr id="98" name="図 9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12623" y="3228583"/>
            <a:ext cx="617143" cy="802623"/>
          </a:xfrm>
          <a:prstGeom prst="rect">
            <a:avLst/>
          </a:prstGeom>
        </p:spPr>
      </p:pic>
      <p:sp>
        <p:nvSpPr>
          <p:cNvPr id="99" name="角丸四角形 98"/>
          <p:cNvSpPr/>
          <p:nvPr/>
        </p:nvSpPr>
        <p:spPr>
          <a:xfrm>
            <a:off x="379930" y="8394836"/>
            <a:ext cx="360000" cy="360000"/>
          </a:xfrm>
          <a:prstGeom prst="roundRect">
            <a:avLst>
              <a:gd name="adj" fmla="val 5039"/>
            </a:avLst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dirty="0"/>
              <a:t>２</a:t>
            </a:r>
            <a:endParaRPr kumimoji="1" lang="ja-JP" altLang="en-US" sz="1200" dirty="0"/>
          </a:p>
        </p:txBody>
      </p:sp>
      <p:sp>
        <p:nvSpPr>
          <p:cNvPr id="100" name="正方形/長方形 99"/>
          <p:cNvSpPr/>
          <p:nvPr/>
        </p:nvSpPr>
        <p:spPr>
          <a:xfrm>
            <a:off x="829376" y="8341671"/>
            <a:ext cx="59038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kern="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「自分は運動習慣がある！」と感じる場合は、一人でも多くの家族や友達に声をかけ、＋１０を共有してみましょう！一緒に行うと、楽しさや喜びが一層増します。あなたが声をかけることで、周りのみんなも健康になれるかも。</a:t>
            </a:r>
            <a:endParaRPr lang="en-US" altLang="ja-JP" sz="1200" kern="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101" name="図 10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1425" y="3767498"/>
            <a:ext cx="664349" cy="646910"/>
          </a:xfrm>
          <a:prstGeom prst="rect">
            <a:avLst/>
          </a:prstGeom>
        </p:spPr>
      </p:pic>
      <p:pic>
        <p:nvPicPr>
          <p:cNvPr id="102" name="図 101" descr="I:\Desktop\ピクトグラム\出張男性１.png"/>
          <p:cNvPicPr>
            <a:picLocks noChangeAspect="1"/>
          </p:cNvPicPr>
          <p:nvPr/>
        </p:nvPicPr>
        <p:blipFill>
          <a:blip r:embed="rId9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90788" y="5126334"/>
            <a:ext cx="506212" cy="52581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図 10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6710" y="6700093"/>
            <a:ext cx="1055034" cy="1282715"/>
          </a:xfrm>
          <a:prstGeom prst="rect">
            <a:avLst/>
          </a:prstGeom>
        </p:spPr>
      </p:pic>
      <p:sp>
        <p:nvSpPr>
          <p:cNvPr id="104" name="テキスト ボックス 103"/>
          <p:cNvSpPr txBox="1">
            <a:spLocks noChangeArrowheads="1"/>
          </p:cNvSpPr>
          <p:nvPr/>
        </p:nvSpPr>
        <p:spPr bwMode="auto">
          <a:xfrm>
            <a:off x="2509334" y="6216033"/>
            <a:ext cx="2112830" cy="600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0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先生からの「ちょっとこの資料、</a:t>
            </a:r>
            <a:endParaRPr lang="en-US" altLang="ja-JP" sz="1000" b="1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0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運んどいてもらえる？」は、</a:t>
            </a:r>
            <a:endParaRPr lang="en-US" altLang="ja-JP" sz="1000" b="1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0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活動量を増やすチャンス！</a:t>
            </a:r>
            <a:endParaRPr lang="en-US" altLang="ja-JP" sz="1000" b="1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105" name="図 10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9714" y="6120305"/>
            <a:ext cx="776720" cy="989672"/>
          </a:xfrm>
          <a:prstGeom prst="rect">
            <a:avLst/>
          </a:prstGeom>
        </p:spPr>
      </p:pic>
      <p:grpSp>
        <p:nvGrpSpPr>
          <p:cNvPr id="106" name="グループ化 105"/>
          <p:cNvGrpSpPr/>
          <p:nvPr/>
        </p:nvGrpSpPr>
        <p:grpSpPr>
          <a:xfrm>
            <a:off x="4622164" y="7171915"/>
            <a:ext cx="1368000" cy="549221"/>
            <a:chOff x="4622164" y="6349950"/>
            <a:chExt cx="1368000" cy="549221"/>
          </a:xfrm>
        </p:grpSpPr>
        <p:grpSp>
          <p:nvGrpSpPr>
            <p:cNvPr id="107" name="グループ化 106"/>
            <p:cNvGrpSpPr/>
            <p:nvPr/>
          </p:nvGrpSpPr>
          <p:grpSpPr>
            <a:xfrm>
              <a:off x="4622164" y="6349950"/>
              <a:ext cx="1368000" cy="301609"/>
              <a:chOff x="455513" y="4035330"/>
              <a:chExt cx="1368000" cy="301609"/>
            </a:xfrm>
          </p:grpSpPr>
          <p:sp>
            <p:nvSpPr>
              <p:cNvPr id="109" name="角丸四角形 108"/>
              <p:cNvSpPr/>
              <p:nvPr/>
            </p:nvSpPr>
            <p:spPr>
              <a:xfrm>
                <a:off x="455513" y="4035330"/>
                <a:ext cx="1368000" cy="252000"/>
              </a:xfrm>
              <a:prstGeom prst="roundRect">
                <a:avLst/>
              </a:prstGeom>
              <a:solidFill>
                <a:srgbClr val="F1A9A6"/>
              </a:solidFill>
              <a:ln w="635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latin typeface="游ゴシック" panose="020B0400000000000000" pitchFamily="50" charset="-128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110" name="テキスト ボックス 107"/>
              <p:cNvSpPr txBox="1">
                <a:spLocks noChangeArrowheads="1"/>
              </p:cNvSpPr>
              <p:nvPr/>
            </p:nvSpPr>
            <p:spPr bwMode="auto">
              <a:xfrm>
                <a:off x="506949" y="4051189"/>
                <a:ext cx="1295400" cy="285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ja-JP" altLang="en-US" sz="1000" b="1" dirty="0" smtClean="0">
                    <a:latin typeface="游ゴシック" panose="020B0400000000000000" pitchFamily="50" charset="-128"/>
                    <a:ea typeface="游ゴシック" panose="020B0400000000000000" pitchFamily="50" charset="-128"/>
                  </a:rPr>
                  <a:t>膝引き上げ腹筋</a:t>
                </a:r>
                <a:endParaRPr kumimoji="0" lang="ja-JP" altLang="ja-JP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游ゴシック" panose="020B0400000000000000" pitchFamily="50" charset="-128"/>
                  <a:ea typeface="游ゴシック" panose="020B0400000000000000" pitchFamily="50" charset="-128"/>
                </a:endParaRPr>
              </a:p>
            </p:txBody>
          </p:sp>
        </p:grpSp>
        <p:sp>
          <p:nvSpPr>
            <p:cNvPr id="108" name="テキスト ボックス 107"/>
            <p:cNvSpPr txBox="1">
              <a:spLocks noChangeArrowheads="1"/>
            </p:cNvSpPr>
            <p:nvPr/>
          </p:nvSpPr>
          <p:spPr bwMode="auto">
            <a:xfrm>
              <a:off x="4622164" y="6613421"/>
              <a:ext cx="1295400" cy="285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ja-JP" sz="1000" b="1" dirty="0" smtClean="0">
                  <a:solidFill>
                    <a:srgbClr val="FF9999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10</a:t>
              </a:r>
              <a:r>
                <a:rPr lang="ja-JP" altLang="en-US" sz="1000" b="1" dirty="0" smtClean="0">
                  <a:solidFill>
                    <a:srgbClr val="FF9999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秒</a:t>
              </a:r>
              <a:r>
                <a:rPr lang="en-US" altLang="ja-JP" sz="1000" b="1" dirty="0" smtClean="0">
                  <a:solidFill>
                    <a:srgbClr val="FF9999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×3</a:t>
              </a:r>
              <a:r>
                <a:rPr lang="ja-JP" altLang="en-US" sz="1000" b="1" dirty="0" smtClean="0">
                  <a:solidFill>
                    <a:srgbClr val="FF9999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回</a:t>
              </a:r>
              <a:r>
                <a:rPr lang="en-US" altLang="ja-JP" sz="1000" b="1" dirty="0" smtClean="0">
                  <a:solidFill>
                    <a:srgbClr val="FF9999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/1</a:t>
              </a:r>
              <a:r>
                <a:rPr lang="ja-JP" altLang="en-US" sz="1000" b="1" dirty="0" smtClean="0">
                  <a:solidFill>
                    <a:srgbClr val="FF9999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日</a:t>
              </a:r>
              <a:r>
                <a:rPr lang="en-US" altLang="ja-JP" sz="1000" b="1" dirty="0" smtClean="0">
                  <a:solidFill>
                    <a:srgbClr val="FF9999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3</a:t>
              </a:r>
              <a:r>
                <a:rPr lang="ja-JP" altLang="en-US" sz="1000" b="1" dirty="0" smtClean="0">
                  <a:solidFill>
                    <a:srgbClr val="FF9999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回</a:t>
              </a:r>
              <a:endParaRPr kumimoji="0" lang="ja-JP" altLang="ja-JP" sz="2000" b="1" i="0" u="none" strike="noStrike" cap="none" normalizeH="0" baseline="0" dirty="0" smtClean="0">
                <a:ln>
                  <a:noFill/>
                </a:ln>
                <a:solidFill>
                  <a:srgbClr val="FF9999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  <p:grpSp>
        <p:nvGrpSpPr>
          <p:cNvPr id="111" name="グループ化 110"/>
          <p:cNvGrpSpPr/>
          <p:nvPr/>
        </p:nvGrpSpPr>
        <p:grpSpPr>
          <a:xfrm>
            <a:off x="4038362" y="7715380"/>
            <a:ext cx="1456834" cy="508669"/>
            <a:chOff x="3941931" y="6982399"/>
            <a:chExt cx="1456834" cy="508669"/>
          </a:xfrm>
        </p:grpSpPr>
        <p:grpSp>
          <p:nvGrpSpPr>
            <p:cNvPr id="112" name="グループ化 111"/>
            <p:cNvGrpSpPr/>
            <p:nvPr/>
          </p:nvGrpSpPr>
          <p:grpSpPr>
            <a:xfrm>
              <a:off x="4010764" y="6982399"/>
              <a:ext cx="1295400" cy="289927"/>
              <a:chOff x="342971" y="4035330"/>
              <a:chExt cx="1295400" cy="289927"/>
            </a:xfrm>
          </p:grpSpPr>
          <p:sp>
            <p:nvSpPr>
              <p:cNvPr id="114" name="角丸四角形 113"/>
              <p:cNvSpPr/>
              <p:nvPr/>
            </p:nvSpPr>
            <p:spPr>
              <a:xfrm>
                <a:off x="455513" y="4035330"/>
                <a:ext cx="1044000" cy="252000"/>
              </a:xfrm>
              <a:prstGeom prst="roundRect">
                <a:avLst/>
              </a:prstGeom>
              <a:solidFill>
                <a:srgbClr val="F1A9A6"/>
              </a:solidFill>
              <a:ln w="635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latin typeface="游ゴシック" panose="020B0400000000000000" pitchFamily="50" charset="-128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115" name="テキスト ボックス 107"/>
              <p:cNvSpPr txBox="1">
                <a:spLocks noChangeArrowheads="1"/>
              </p:cNvSpPr>
              <p:nvPr/>
            </p:nvSpPr>
            <p:spPr bwMode="auto">
              <a:xfrm>
                <a:off x="342971" y="4039507"/>
                <a:ext cx="1295400" cy="285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ja-JP" altLang="en-US" sz="1000" b="1" dirty="0" smtClean="0">
                    <a:latin typeface="游ゴシック" panose="020B0400000000000000" pitchFamily="50" charset="-128"/>
                    <a:ea typeface="游ゴシック" panose="020B0400000000000000" pitchFamily="50" charset="-128"/>
                  </a:rPr>
                  <a:t>上体ねじり</a:t>
                </a:r>
                <a:endParaRPr kumimoji="0" lang="ja-JP" altLang="ja-JP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游ゴシック" panose="020B0400000000000000" pitchFamily="50" charset="-128"/>
                  <a:ea typeface="游ゴシック" panose="020B0400000000000000" pitchFamily="50" charset="-128"/>
                </a:endParaRPr>
              </a:p>
            </p:txBody>
          </p:sp>
        </p:grpSp>
        <p:sp>
          <p:nvSpPr>
            <p:cNvPr id="113" name="テキスト ボックス 107"/>
            <p:cNvSpPr txBox="1">
              <a:spLocks noChangeArrowheads="1"/>
            </p:cNvSpPr>
            <p:nvPr/>
          </p:nvSpPr>
          <p:spPr bwMode="auto">
            <a:xfrm>
              <a:off x="3941931" y="7228393"/>
              <a:ext cx="1456834" cy="262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ja-JP" altLang="en-US" sz="1000" b="1" dirty="0" smtClean="0">
                  <a:solidFill>
                    <a:srgbClr val="FF9999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左右各</a:t>
              </a:r>
              <a:r>
                <a:rPr lang="en-US" altLang="ja-JP" sz="1000" b="1" dirty="0" smtClean="0">
                  <a:solidFill>
                    <a:srgbClr val="FF9999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30</a:t>
              </a:r>
              <a:r>
                <a:rPr lang="ja-JP" altLang="en-US" sz="1000" b="1" dirty="0" smtClean="0">
                  <a:solidFill>
                    <a:srgbClr val="FF9999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秒</a:t>
              </a:r>
              <a:r>
                <a:rPr lang="en-US" altLang="ja-JP" sz="1000" b="1" dirty="0" smtClean="0">
                  <a:solidFill>
                    <a:srgbClr val="FF9999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/1</a:t>
              </a:r>
              <a:r>
                <a:rPr lang="ja-JP" altLang="en-US" sz="1000" b="1" dirty="0" smtClean="0">
                  <a:solidFill>
                    <a:srgbClr val="FF9999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日</a:t>
              </a:r>
              <a:r>
                <a:rPr lang="en-US" altLang="ja-JP" sz="1000" b="1" dirty="0" smtClean="0">
                  <a:solidFill>
                    <a:srgbClr val="FF9999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3</a:t>
              </a:r>
              <a:r>
                <a:rPr lang="ja-JP" altLang="en-US" sz="1000" b="1" dirty="0" smtClean="0">
                  <a:solidFill>
                    <a:srgbClr val="FF9999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回</a:t>
              </a:r>
              <a:endParaRPr kumimoji="0" lang="ja-JP" altLang="ja-JP" sz="2000" b="1" i="0" u="none" strike="noStrike" cap="none" normalizeH="0" baseline="0" dirty="0" smtClean="0">
                <a:ln>
                  <a:noFill/>
                </a:ln>
                <a:solidFill>
                  <a:srgbClr val="FF9999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  <p:grpSp>
        <p:nvGrpSpPr>
          <p:cNvPr id="116" name="グループ化 115"/>
          <p:cNvGrpSpPr/>
          <p:nvPr/>
        </p:nvGrpSpPr>
        <p:grpSpPr>
          <a:xfrm>
            <a:off x="5276345" y="7701221"/>
            <a:ext cx="1456834" cy="500469"/>
            <a:chOff x="4550757" y="7498226"/>
            <a:chExt cx="1456834" cy="500469"/>
          </a:xfrm>
        </p:grpSpPr>
        <p:grpSp>
          <p:nvGrpSpPr>
            <p:cNvPr id="117" name="グループ化 116"/>
            <p:cNvGrpSpPr/>
            <p:nvPr/>
          </p:nvGrpSpPr>
          <p:grpSpPr>
            <a:xfrm>
              <a:off x="4640236" y="7498226"/>
              <a:ext cx="1295400" cy="303475"/>
              <a:chOff x="363971" y="4035330"/>
              <a:chExt cx="1295400" cy="303475"/>
            </a:xfrm>
          </p:grpSpPr>
          <p:sp>
            <p:nvSpPr>
              <p:cNvPr id="119" name="角丸四角形 118"/>
              <p:cNvSpPr/>
              <p:nvPr/>
            </p:nvSpPr>
            <p:spPr>
              <a:xfrm>
                <a:off x="455513" y="4035330"/>
                <a:ext cx="1044000" cy="252000"/>
              </a:xfrm>
              <a:prstGeom prst="roundRect">
                <a:avLst/>
              </a:prstGeom>
              <a:solidFill>
                <a:srgbClr val="F1A9A6"/>
              </a:solidFill>
              <a:ln w="635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>
                  <a:latin typeface="游ゴシック" panose="020B0400000000000000" pitchFamily="50" charset="-128"/>
                  <a:ea typeface="游ゴシック" panose="020B0400000000000000" pitchFamily="50" charset="-128"/>
                </a:endParaRPr>
              </a:p>
            </p:txBody>
          </p:sp>
          <p:sp>
            <p:nvSpPr>
              <p:cNvPr id="120" name="テキスト ボックス 107"/>
              <p:cNvSpPr txBox="1">
                <a:spLocks noChangeArrowheads="1"/>
              </p:cNvSpPr>
              <p:nvPr/>
            </p:nvSpPr>
            <p:spPr bwMode="auto">
              <a:xfrm>
                <a:off x="363971" y="4053055"/>
                <a:ext cx="1295400" cy="285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ja-JP" altLang="en-US" sz="1000" b="1" dirty="0" smtClean="0">
                    <a:latin typeface="游ゴシック" panose="020B0400000000000000" pitchFamily="50" charset="-128"/>
                    <a:ea typeface="游ゴシック" panose="020B0400000000000000" pitchFamily="50" charset="-128"/>
                  </a:rPr>
                  <a:t>空気イス</a:t>
                </a:r>
                <a:endParaRPr kumimoji="0" lang="ja-JP" altLang="ja-JP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游ゴシック" panose="020B0400000000000000" pitchFamily="50" charset="-128"/>
                  <a:ea typeface="游ゴシック" panose="020B0400000000000000" pitchFamily="50" charset="-128"/>
                </a:endParaRPr>
              </a:p>
            </p:txBody>
          </p:sp>
        </p:grpSp>
        <p:sp>
          <p:nvSpPr>
            <p:cNvPr id="118" name="テキスト ボックス 107"/>
            <p:cNvSpPr txBox="1">
              <a:spLocks noChangeArrowheads="1"/>
            </p:cNvSpPr>
            <p:nvPr/>
          </p:nvSpPr>
          <p:spPr bwMode="auto">
            <a:xfrm>
              <a:off x="4550757" y="7736020"/>
              <a:ext cx="1456834" cy="262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ja-JP" sz="1000" b="1" dirty="0" smtClean="0">
                  <a:solidFill>
                    <a:srgbClr val="FF9999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4</a:t>
              </a:r>
              <a:r>
                <a:rPr lang="ja-JP" altLang="en-US" sz="1000" b="1" dirty="0" smtClean="0">
                  <a:solidFill>
                    <a:srgbClr val="FF9999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秒</a:t>
              </a:r>
              <a:r>
                <a:rPr lang="en-US" altLang="ja-JP" sz="1000" b="1" dirty="0" smtClean="0">
                  <a:solidFill>
                    <a:srgbClr val="FF9999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×2</a:t>
              </a:r>
              <a:r>
                <a:rPr lang="ja-JP" altLang="en-US" sz="1000" b="1" dirty="0" smtClean="0">
                  <a:solidFill>
                    <a:srgbClr val="FF9999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回</a:t>
              </a:r>
              <a:r>
                <a:rPr lang="en-US" altLang="ja-JP" sz="1000" b="1" dirty="0" smtClean="0">
                  <a:solidFill>
                    <a:srgbClr val="FF9999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/1</a:t>
              </a:r>
              <a:r>
                <a:rPr lang="ja-JP" altLang="en-US" sz="1000" b="1" dirty="0" smtClean="0">
                  <a:solidFill>
                    <a:srgbClr val="FF9999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日</a:t>
              </a:r>
              <a:r>
                <a:rPr lang="en-US" altLang="ja-JP" sz="1000" b="1" dirty="0" smtClean="0">
                  <a:solidFill>
                    <a:srgbClr val="FF9999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3</a:t>
              </a:r>
              <a:r>
                <a:rPr lang="ja-JP" altLang="en-US" sz="1000" b="1" dirty="0" smtClean="0">
                  <a:solidFill>
                    <a:srgbClr val="FF9999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回</a:t>
              </a:r>
              <a:endParaRPr kumimoji="0" lang="ja-JP" altLang="ja-JP" sz="2000" b="1" i="0" u="none" strike="noStrike" cap="none" normalizeH="0" baseline="0" dirty="0" smtClean="0">
                <a:ln>
                  <a:noFill/>
                </a:ln>
                <a:solidFill>
                  <a:srgbClr val="FF9999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  <p:sp>
        <p:nvSpPr>
          <p:cNvPr id="121" name="テキスト ボックス 120"/>
          <p:cNvSpPr txBox="1">
            <a:spLocks noChangeArrowheads="1"/>
          </p:cNvSpPr>
          <p:nvPr/>
        </p:nvSpPr>
        <p:spPr bwMode="auto">
          <a:xfrm>
            <a:off x="4486478" y="5620682"/>
            <a:ext cx="1779071" cy="600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0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勉強が疲れたな</a:t>
            </a:r>
            <a:r>
              <a:rPr lang="en-US" altLang="ja-JP" sz="10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…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0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そんな時は、少し体を動かしてリフレッシュ</a:t>
            </a:r>
            <a:endParaRPr lang="en-US" altLang="ja-JP" sz="1000" b="1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2" name="テキスト ボックス 106"/>
          <p:cNvSpPr txBox="1">
            <a:spLocks noChangeArrowheads="1"/>
          </p:cNvSpPr>
          <p:nvPr/>
        </p:nvSpPr>
        <p:spPr bwMode="auto">
          <a:xfrm>
            <a:off x="4080748" y="3894200"/>
            <a:ext cx="1163508" cy="676206"/>
          </a:xfrm>
          <a:prstGeom prst="rect">
            <a:avLst/>
          </a:prstGeom>
          <a:solidFill>
            <a:srgbClr val="F08F53"/>
          </a:solidFill>
          <a:ln w="635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(</a:t>
            </a:r>
            <a:r>
              <a:rPr kumimoji="0" lang="ja-JP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活動量</a:t>
            </a:r>
            <a:r>
              <a:rPr kumimoji="0" lang="en-US" altLang="ja-JP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)</a:t>
            </a:r>
            <a:endParaRPr kumimoji="0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ＭＳ Ｐゴシック" panose="020B0600070205080204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座位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の</a:t>
            </a:r>
          </a:p>
          <a:p>
            <a:pPr marL="0" marR="0" lvl="0" indent="0" algn="ctr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約</a:t>
            </a:r>
            <a:r>
              <a:rPr kumimoji="0" lang="ja-JP" altLang="en-US" sz="1400" b="1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２</a:t>
            </a:r>
            <a:r>
              <a:rPr kumimoji="0" lang="en-US" altLang="ja-JP" sz="1400" b="1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.5</a:t>
            </a:r>
            <a:r>
              <a:rPr kumimoji="0" lang="ja-JP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ＭＳ Ｐゴシック" panose="020B0600070205080204" pitchFamily="50" charset="-128"/>
              </a:rPr>
              <a:t>倍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0153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415</Words>
  <Application>Microsoft Office PowerPoint</Application>
  <PresentationFormat>画面に合わせる (4:3)</PresentationFormat>
  <Paragraphs>47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UD デジタル 教科書体 NP-B</vt:lpstr>
      <vt:lpstr>UD デジタル 教科書体 N-R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2021-11-10T05:32:40Z</dcterms:created>
  <dcterms:modified xsi:type="dcterms:W3CDTF">2021-11-10T05:32:44Z</dcterms:modified>
</cp:coreProperties>
</file>