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200"/>
    <a:srgbClr val="FF9900"/>
    <a:srgbClr val="FF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0" autoAdjust="0"/>
    <p:restoredTop sz="93971" autoAdjust="0"/>
  </p:normalViewPr>
  <p:slideViewPr>
    <p:cSldViewPr snapToGrid="0">
      <p:cViewPr varScale="1">
        <p:scale>
          <a:sx n="60" d="100"/>
          <a:sy n="60" d="100"/>
        </p:scale>
        <p:origin x="23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300"/>
          </a:xfrm>
          <a:prstGeom prst="rect">
            <a:avLst/>
          </a:prstGeom>
        </p:spPr>
        <p:txBody>
          <a:bodyPr vert="horz" lIns="91422" tIns="45708" rIns="91422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2" tIns="45708" rIns="91422" bIns="45708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08" rIns="91422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51391"/>
            <a:ext cx="5389563" cy="3887787"/>
          </a:xfrm>
          <a:prstGeom prst="rect">
            <a:avLst/>
          </a:prstGeom>
        </p:spPr>
        <p:txBody>
          <a:bodyPr vert="horz" lIns="91422" tIns="45708" rIns="91422" bIns="457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7364"/>
            <a:ext cx="2919413" cy="495300"/>
          </a:xfrm>
          <a:prstGeom prst="rect">
            <a:avLst/>
          </a:prstGeom>
        </p:spPr>
        <p:txBody>
          <a:bodyPr vert="horz" lIns="91422" tIns="45708" rIns="91422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4"/>
            <a:ext cx="2919412" cy="495300"/>
          </a:xfrm>
          <a:prstGeom prst="rect">
            <a:avLst/>
          </a:prstGeom>
        </p:spPr>
        <p:txBody>
          <a:bodyPr vert="horz" lIns="91422" tIns="45708" rIns="91422" bIns="45708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374">
              <a:defRPr/>
            </a:pPr>
            <a:fld id="{A4DFA121-F0A9-4A52-A5AC-CE09A7155B27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37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822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374">
              <a:defRPr/>
            </a:pPr>
            <a:fld id="{A4DFA121-F0A9-4A52-A5AC-CE09A7155B27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374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089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432021"/>
              </p:ext>
            </p:extLst>
          </p:nvPr>
        </p:nvGraphicFramePr>
        <p:xfrm>
          <a:off x="793387" y="4874492"/>
          <a:ext cx="5256000" cy="148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000">
                  <a:extLst>
                    <a:ext uri="{9D8B030D-6E8A-4147-A177-3AD203B41FA5}">
                      <a16:colId xmlns:a16="http://schemas.microsoft.com/office/drawing/2014/main" val="2051924452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94198843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心のサイン</a:t>
                      </a:r>
                      <a:endParaRPr kumimoji="1" lang="ja-JP" altLang="en-US" sz="12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/>
                        <a:t>　　　　体のサイン</a:t>
                      </a:r>
                      <a:endParaRPr kumimoji="1" lang="ja-JP" altLang="en-US" sz="12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05054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ちょっとしたことで驚いたり、急に泣き出したりする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気分が落ち込んで、やる気がなくなる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人づきあいが面倒になって避けるようになる</a:t>
                      </a: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肩こりや頭痛、腹痛、腰痛などが出る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寝つきが悪くなったり、夜中や朝方に目が覚める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食欲がなくなって食べられなくなったり、逆に食べ過ぎてしまう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下痢したり、便秘しやすくなる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めまいや耳鳴りがする</a:t>
                      </a: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8193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283881" y="427545"/>
            <a:ext cx="610404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３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休養・睡眠・ストレスと健康</a:t>
            </a:r>
            <a:endParaRPr kumimoji="0" lang="ja-JP" altLang="ja-JP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長時間続けて学習や運動・作業をしていると、疲労を感じてきます。</a:t>
            </a:r>
            <a:endParaRPr lang="en-US" altLang="ja-JP" sz="1050" kern="100" noProof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lvl="0">
              <a:lnSpc>
                <a:spcPts val="1500"/>
              </a:lnSpc>
            </a:pP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受験</a:t>
            </a: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勉強などで精神的緊張が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続くことにより、</a:t>
            </a: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疲労やストレスが起こりやすく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なることがあります。また、</a:t>
            </a: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生活リズムの崩れや睡眠不足によって、疲労やストレスが蓄積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されやすくなります。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疲労やストレスが蓄積すると、抵抗力が低下して、感染症になりやすくなるとともに、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高血圧、心臓病、脳卒中など、様々な健康障害につながることも少なくありません。</a:t>
            </a:r>
            <a:endParaRPr kumimoji="0" lang="en-US" altLang="ja-JP" sz="105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90786" y="2154428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noProof="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★疲労のあらわれ方</a:t>
            </a: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61733"/>
              </p:ext>
            </p:extLst>
          </p:nvPr>
        </p:nvGraphicFramePr>
        <p:xfrm>
          <a:off x="793387" y="2457193"/>
          <a:ext cx="51120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112120825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51924452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194198843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精神的疲労</a:t>
                      </a:r>
                      <a:endParaRPr kumimoji="1" lang="ja-JP" altLang="en-US" sz="12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身体的疲労</a:t>
                      </a:r>
                      <a:endParaRPr kumimoji="1" lang="ja-JP" altLang="en-US" sz="12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05054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自分で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わかる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疲労</a:t>
                      </a:r>
                      <a:endParaRPr kumimoji="1" lang="ja-JP" altLang="en-US" sz="1200" b="1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頭がぼんやりする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考えがまとまらない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なかなか眠れない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計算違いが多くなる</a:t>
                      </a: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頭が重い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体がだるい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目が疲れる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肩がこる</a:t>
                      </a: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81931"/>
                  </a:ext>
                </a:extLst>
              </a:tr>
              <a:tr h="3451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ほかの人が見てわかる疲労</a:t>
                      </a:r>
                      <a:endParaRPr kumimoji="1" lang="ja-JP" altLang="en-US" sz="1200" b="1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怒りっぽくなる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無口になる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落ち着きがなくなる</a:t>
                      </a:r>
                      <a:endParaRPr kumimoji="1" lang="en-US" altLang="ja-JP" sz="105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あくびが出る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姿勢がくずれる</a:t>
                      </a:r>
                      <a:endParaRPr kumimoji="1" lang="en-US" altLang="ja-JP" sz="105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50" dirty="0" smtClean="0"/>
                        <a:t>動作がにぶくなる</a:t>
                      </a:r>
                      <a:endParaRPr kumimoji="1" lang="en-US" altLang="ja-JP" sz="105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105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746802"/>
                  </a:ext>
                </a:extLst>
              </a:tr>
            </a:tbl>
          </a:graphicData>
        </a:graphic>
      </p:graphicFrame>
      <p:grpSp>
        <p:nvGrpSpPr>
          <p:cNvPr id="28" name="グループ化 27"/>
          <p:cNvGrpSpPr/>
          <p:nvPr/>
        </p:nvGrpSpPr>
        <p:grpSpPr>
          <a:xfrm>
            <a:off x="4970538" y="2609118"/>
            <a:ext cx="1725697" cy="664595"/>
            <a:chOff x="4206240" y="5424774"/>
            <a:chExt cx="2181681" cy="849340"/>
          </a:xfrm>
        </p:grpSpPr>
        <p:sp>
          <p:nvSpPr>
            <p:cNvPr id="25" name="円形吹き出し 24"/>
            <p:cNvSpPr/>
            <p:nvPr/>
          </p:nvSpPr>
          <p:spPr>
            <a:xfrm>
              <a:off x="4206240" y="5424774"/>
              <a:ext cx="2181681" cy="849340"/>
            </a:xfrm>
            <a:prstGeom prst="wedgeEllipseCallout">
              <a:avLst>
                <a:gd name="adj1" fmla="val -44030"/>
                <a:gd name="adj2" fmla="val 45408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269978" y="5576578"/>
              <a:ext cx="2117943" cy="6490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1" lang="ja-JP" altLang="en-US" sz="900" b="1" dirty="0"/>
                <a:t>疲労の感じ方やあらわれ方は、環境条件や個人によって違いがあります。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1688973" y="7088286"/>
            <a:ext cx="3514032" cy="2024040"/>
            <a:chOff x="1673624" y="6844626"/>
            <a:chExt cx="3514032" cy="2024040"/>
          </a:xfrm>
        </p:grpSpPr>
        <p:sp>
          <p:nvSpPr>
            <p:cNvPr id="34" name="楕円 33"/>
            <p:cNvSpPr/>
            <p:nvPr/>
          </p:nvSpPr>
          <p:spPr>
            <a:xfrm>
              <a:off x="2206643" y="7200850"/>
              <a:ext cx="2398790" cy="133665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2" name="グループ化 71"/>
            <p:cNvGrpSpPr/>
            <p:nvPr/>
          </p:nvGrpSpPr>
          <p:grpSpPr>
            <a:xfrm>
              <a:off x="2886075" y="6844626"/>
              <a:ext cx="1116000" cy="663343"/>
              <a:chOff x="1209682" y="-136068"/>
              <a:chExt cx="1079998" cy="663343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1209682" y="-136068"/>
                <a:ext cx="1079998" cy="648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4" name="角丸四角形 4"/>
              <p:cNvSpPr txBox="1"/>
              <p:nvPr/>
            </p:nvSpPr>
            <p:spPr>
              <a:xfrm>
                <a:off x="1259208" y="-122429"/>
                <a:ext cx="1009702" cy="6497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1" lang="ja-JP" altLang="en-US" sz="1600" b="1" kern="1200" dirty="0" smtClean="0"/>
                  <a:t>軽い運動</a:t>
                </a:r>
                <a:endParaRPr kumimoji="1" lang="ja-JP" altLang="en-US" sz="1600" b="1" kern="1200" dirty="0"/>
              </a:p>
            </p:txBody>
          </p:sp>
        </p:grpSp>
        <p:grpSp>
          <p:nvGrpSpPr>
            <p:cNvPr id="75" name="グループ化 74"/>
            <p:cNvGrpSpPr/>
            <p:nvPr/>
          </p:nvGrpSpPr>
          <p:grpSpPr>
            <a:xfrm>
              <a:off x="4071656" y="7386237"/>
              <a:ext cx="1116000" cy="663727"/>
              <a:chOff x="2332989" y="451916"/>
              <a:chExt cx="1079998" cy="663727"/>
            </a:xfrm>
          </p:grpSpPr>
          <p:sp>
            <p:nvSpPr>
              <p:cNvPr id="85" name="角丸四角形 84"/>
              <p:cNvSpPr/>
              <p:nvPr/>
            </p:nvSpPr>
            <p:spPr>
              <a:xfrm>
                <a:off x="2332989" y="451916"/>
                <a:ext cx="1079998" cy="648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6" name="角丸四角形 4"/>
              <p:cNvSpPr txBox="1"/>
              <p:nvPr/>
            </p:nvSpPr>
            <p:spPr>
              <a:xfrm>
                <a:off x="2355668" y="465939"/>
                <a:ext cx="1009702" cy="6497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1" lang="ja-JP" altLang="en-US" sz="1600" b="1" kern="1200" dirty="0" smtClean="0"/>
                  <a:t>栄養補給</a:t>
                </a:r>
                <a:endParaRPr kumimoji="1" lang="ja-JP" altLang="en-US" sz="1600" b="1" kern="1200" dirty="0"/>
              </a:p>
            </p:txBody>
          </p:sp>
        </p:grpSp>
        <p:grpSp>
          <p:nvGrpSpPr>
            <p:cNvPr id="76" name="グループ化 75"/>
            <p:cNvGrpSpPr/>
            <p:nvPr/>
          </p:nvGrpSpPr>
          <p:grpSpPr>
            <a:xfrm>
              <a:off x="3560337" y="8154773"/>
              <a:ext cx="1116000" cy="654906"/>
              <a:chOff x="1949552" y="1220452"/>
              <a:chExt cx="1079998" cy="654906"/>
            </a:xfrm>
          </p:grpSpPr>
          <p:sp>
            <p:nvSpPr>
              <p:cNvPr id="83" name="角丸四角形 82"/>
              <p:cNvSpPr/>
              <p:nvPr/>
            </p:nvSpPr>
            <p:spPr>
              <a:xfrm>
                <a:off x="1949552" y="1220452"/>
                <a:ext cx="1079998" cy="648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4" name="角丸四角形 6"/>
              <p:cNvSpPr txBox="1"/>
              <p:nvPr/>
            </p:nvSpPr>
            <p:spPr>
              <a:xfrm>
                <a:off x="1986378" y="1225654"/>
                <a:ext cx="1009702" cy="6497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1" lang="ja-JP" altLang="en-US" sz="1600" b="1" kern="1200" dirty="0" smtClean="0"/>
                  <a:t>睡眠</a:t>
                </a:r>
                <a:endParaRPr kumimoji="1" lang="ja-JP" altLang="en-US" sz="1600" b="1" kern="1200" dirty="0"/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>
              <a:off x="2231624" y="8159975"/>
              <a:ext cx="1116000" cy="708691"/>
              <a:chOff x="564752" y="1225357"/>
              <a:chExt cx="1079998" cy="708691"/>
            </a:xfrm>
          </p:grpSpPr>
          <p:sp>
            <p:nvSpPr>
              <p:cNvPr id="81" name="角丸四角形 80"/>
              <p:cNvSpPr/>
              <p:nvPr/>
            </p:nvSpPr>
            <p:spPr>
              <a:xfrm>
                <a:off x="564752" y="1225357"/>
                <a:ext cx="1079998" cy="648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2" name="角丸四角形 8"/>
              <p:cNvSpPr txBox="1"/>
              <p:nvPr/>
            </p:nvSpPr>
            <p:spPr>
              <a:xfrm>
                <a:off x="599899" y="1284344"/>
                <a:ext cx="1009702" cy="6497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1" lang="ja-JP" altLang="en-US" sz="1600" b="1" kern="1200" dirty="0" smtClean="0"/>
                  <a:t>入浴</a:t>
                </a:r>
                <a:endParaRPr kumimoji="1" lang="ja-JP" altLang="en-US" sz="1600" b="1" kern="1200" dirty="0"/>
              </a:p>
            </p:txBody>
          </p:sp>
        </p:grpSp>
        <p:grpSp>
          <p:nvGrpSpPr>
            <p:cNvPr id="78" name="グループ化 77"/>
            <p:cNvGrpSpPr/>
            <p:nvPr/>
          </p:nvGrpSpPr>
          <p:grpSpPr>
            <a:xfrm>
              <a:off x="1673624" y="7386237"/>
              <a:ext cx="1116000" cy="674326"/>
              <a:chOff x="55816" y="475536"/>
              <a:chExt cx="1079998" cy="674326"/>
            </a:xfrm>
          </p:grpSpPr>
          <p:sp>
            <p:nvSpPr>
              <p:cNvPr id="79" name="角丸四角形 78"/>
              <p:cNvSpPr/>
              <p:nvPr/>
            </p:nvSpPr>
            <p:spPr>
              <a:xfrm>
                <a:off x="55816" y="475536"/>
                <a:ext cx="1079998" cy="648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80" name="角丸四角形 10"/>
              <p:cNvSpPr txBox="1"/>
              <p:nvPr/>
            </p:nvSpPr>
            <p:spPr>
              <a:xfrm>
                <a:off x="55816" y="500158"/>
                <a:ext cx="1009702" cy="6497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kumimoji="1" lang="ja-JP" altLang="en-US" sz="1600" b="1" kern="1200" dirty="0" smtClean="0"/>
                  <a:t>休息</a:t>
                </a:r>
                <a:endParaRPr kumimoji="1" lang="ja-JP" altLang="en-US" sz="1600" b="1" kern="1200" dirty="0"/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445921" y="6537376"/>
            <a:ext cx="6412079" cy="560409"/>
            <a:chOff x="445921" y="6161396"/>
            <a:chExt cx="6412079" cy="560409"/>
          </a:xfrm>
        </p:grpSpPr>
        <p:sp>
          <p:nvSpPr>
            <p:cNvPr id="68" name="正方形/長方形 67"/>
            <p:cNvSpPr/>
            <p:nvPr/>
          </p:nvSpPr>
          <p:spPr>
            <a:xfrm>
              <a:off x="445921" y="6161396"/>
              <a:ext cx="61200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kern="100" noProof="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★疲労やストレスを</a:t>
              </a:r>
              <a:r>
                <a:rPr lang="ja-JP" altLang="en-US" sz="1200" kern="10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解消する</a:t>
              </a:r>
              <a:r>
                <a:rPr lang="ja-JP" altLang="en-US" sz="1200" kern="100" noProof="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ためには</a:t>
              </a:r>
              <a:r>
                <a:rPr kumimoji="0" lang="ja-JP" altLang="en-US" sz="1200" b="0" i="0" u="none" strike="noStrike" kern="1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★</a:t>
              </a:r>
              <a:endParaRPr kumimoji="0" lang="en-US" altLang="ja-JP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738000" y="6352473"/>
              <a:ext cx="6120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kern="10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→休息、入浴、睡眠、栄養補給、軽い運動などの</a:t>
              </a:r>
              <a:r>
                <a:rPr lang="ja-JP" altLang="en-US" u="sng" kern="10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休養</a:t>
              </a:r>
              <a:r>
                <a:rPr lang="ja-JP" altLang="en-US" sz="1200" kern="100" dirty="0" smtClean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が重要です。</a:t>
              </a:r>
              <a:endParaRPr kumimoji="0" lang="en-US" altLang="ja-JP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91" name="正方形/長方形 90"/>
          <p:cNvSpPr/>
          <p:nvPr/>
        </p:nvSpPr>
        <p:spPr>
          <a:xfrm>
            <a:off x="2943996" y="7838974"/>
            <a:ext cx="13476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kern="100" noProof="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休養</a:t>
            </a:r>
            <a:endParaRPr kumimoji="0" lang="en-US" altLang="ja-JP" sz="32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638" y="2901243"/>
            <a:ext cx="533498" cy="53349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207" y="3549097"/>
            <a:ext cx="640360" cy="581085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90786" y="4564424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noProof="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</a:t>
            </a:r>
            <a:r>
              <a:rPr lang="ja-JP" altLang="en-US" sz="1200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ストレス</a:t>
            </a:r>
            <a:r>
              <a:rPr lang="ja-JP" altLang="en-US" sz="1200" kern="100" noProof="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のあらわれ方</a:t>
            </a: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4932948" y="4023191"/>
            <a:ext cx="1786833" cy="958801"/>
          </a:xfrm>
          <a:prstGeom prst="wedgeRoundRectCallout">
            <a:avLst>
              <a:gd name="adj1" fmla="val -25908"/>
              <a:gd name="adj2" fmla="val 6581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dk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946989" y="4148925"/>
            <a:ext cx="1772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 smtClean="0"/>
              <a:t>ストレス状態に気づかず、心の調子をくずしているのに、頑張り続けていませんか？何かに向かって頑張っているときほど、ストレスに気づきにくいもの。早めに気づいて、適切に休むことが大切です。</a:t>
            </a:r>
            <a:endParaRPr kumimoji="1" lang="en-US" altLang="ja-JP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277160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角丸四角形 62"/>
          <p:cNvSpPr/>
          <p:nvPr/>
        </p:nvSpPr>
        <p:spPr>
          <a:xfrm>
            <a:off x="3947820" y="6143174"/>
            <a:ext cx="2721084" cy="1852510"/>
          </a:xfrm>
          <a:prstGeom prst="roundRect">
            <a:avLst>
              <a:gd name="adj" fmla="val 3813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角丸四角形 61"/>
          <p:cNvSpPr/>
          <p:nvPr/>
        </p:nvSpPr>
        <p:spPr>
          <a:xfrm>
            <a:off x="3931870" y="4564266"/>
            <a:ext cx="2721084" cy="979100"/>
          </a:xfrm>
          <a:prstGeom prst="roundRect">
            <a:avLst>
              <a:gd name="adj" fmla="val 3813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3962190" y="2898031"/>
            <a:ext cx="2721084" cy="1049885"/>
          </a:xfrm>
          <a:prstGeom prst="roundRect">
            <a:avLst>
              <a:gd name="adj" fmla="val 3813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950490" y="1304060"/>
            <a:ext cx="2721084" cy="1049885"/>
          </a:xfrm>
          <a:prstGeom prst="roundRect">
            <a:avLst>
              <a:gd name="adj" fmla="val 3813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286895" y="204951"/>
            <a:ext cx="6120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kern="100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みなさん、しっかり眠れていますか？</a:t>
            </a:r>
            <a:endParaRPr lang="en-US" altLang="ja-JP" kern="100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～良い睡眠で、からだもこころも健康になるために～</a:t>
            </a:r>
            <a:endParaRPr kumimoji="0" lang="en-US" altLang="ja-JP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94560" y="8530215"/>
            <a:ext cx="6642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 smtClean="0">
                <a:ln>
                  <a:noFill/>
                </a:ln>
                <a:solidFill>
                  <a:srgbClr val="F692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もし、眠れない、疲れがとれないなどの悩みがある場合は、</a:t>
            </a:r>
            <a:endParaRPr kumimoji="0" lang="en-US" altLang="ja-JP" sz="1400" b="1" i="0" u="none" strike="noStrike" kern="100" cap="none" spc="0" normalizeH="0" baseline="0" noProof="0" dirty="0" smtClean="0">
              <a:ln>
                <a:noFill/>
              </a:ln>
              <a:solidFill>
                <a:srgbClr val="F692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kern="100" dirty="0" smtClean="0">
                <a:solidFill>
                  <a:srgbClr val="F692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担任の先生や保健室の先生、スクールカウンセラーの先生に相談してみよう。</a:t>
            </a:r>
            <a:endParaRPr kumimoji="0" lang="en-US" altLang="ja-JP" sz="1400" b="1" i="0" u="none" strike="noStrike" kern="100" cap="none" spc="0" normalizeH="0" baseline="0" noProof="0" dirty="0" smtClean="0">
              <a:ln>
                <a:noFill/>
              </a:ln>
              <a:solidFill>
                <a:srgbClr val="F692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954801" y="2841446"/>
            <a:ext cx="272108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altLang="ja-JP" sz="1050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睡眠時間が不足している人は、生活習慣病になる危険性が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高いことが分かってきました。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睡眠</a:t>
            </a: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不足や不眠を解決し、生活習慣病の発症を予防しましょう。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52429" y="2901254"/>
            <a:ext cx="3532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□日中の眠気で困らない程度の自然な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睡眠が</a:t>
            </a:r>
            <a:endParaRPr lang="en-US" altLang="ja-JP" sz="1200" b="1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とれて</a:t>
            </a: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いる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52429" y="4535159"/>
            <a:ext cx="3305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□自分にあったリラックス法がある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□自分の睡眠に適した環境づくりをしている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45337" y="6154327"/>
            <a:ext cx="3170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□平日も休日も、同じ時間帯に起きている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□朝目が覚めたら日光を取り入れている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□夜更かししていない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4421" y="876187"/>
            <a:ext cx="6541465" cy="288000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　</a:t>
            </a:r>
            <a:r>
              <a:rPr kumimoji="1" lang="en-US" altLang="ja-JP" sz="1600" b="1" dirty="0" smtClean="0"/>
              <a:t>1</a:t>
            </a:r>
            <a:r>
              <a:rPr kumimoji="1" lang="ja-JP" altLang="en-US" sz="1600" b="1" dirty="0" smtClean="0"/>
              <a:t>　適度な運動、しっかり朝食、ねむりとめざめのメリハリを</a:t>
            </a:r>
            <a:endParaRPr kumimoji="1" lang="ja-JP" altLang="en-US" sz="1600" b="1" dirty="0"/>
          </a:p>
        </p:txBody>
      </p:sp>
      <p:sp>
        <p:nvSpPr>
          <p:cNvPr id="46" name="正方形/長方形 45"/>
          <p:cNvSpPr/>
          <p:nvPr/>
        </p:nvSpPr>
        <p:spPr>
          <a:xfrm>
            <a:off x="345337" y="1190115"/>
            <a:ext cx="35320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□定期的な運動や規則正しい食生活を</a:t>
            </a:r>
            <a:endParaRPr lang="en-US" altLang="ja-JP" sz="1200" b="1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こころがけている</a:t>
            </a:r>
            <a:endParaRPr lang="en-US" altLang="ja-JP" sz="1200" b="1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□しっかり朝食をとっている</a:t>
            </a:r>
            <a:endParaRPr lang="en-US" altLang="ja-JP" sz="1200" b="1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□就寝前のカフェイン摂取を避けている</a:t>
            </a:r>
            <a:endParaRPr lang="en-US" altLang="ja-JP" sz="1200" b="1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34421" y="2499214"/>
            <a:ext cx="6541465" cy="288000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　</a:t>
            </a:r>
            <a:r>
              <a:rPr kumimoji="1" lang="en-US" altLang="ja-JP" sz="1600" b="1" dirty="0" smtClean="0"/>
              <a:t>2</a:t>
            </a:r>
            <a:r>
              <a:rPr kumimoji="1" lang="ja-JP" altLang="en-US" sz="1600" b="1" dirty="0" smtClean="0"/>
              <a:t>　年齢や季節に応じて、ひるまの眠気で困らない程度の睡眠を</a:t>
            </a:r>
            <a:endParaRPr kumimoji="1" lang="ja-JP" altLang="en-US" sz="16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134421" y="4116844"/>
            <a:ext cx="6541465" cy="288000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　３　良い睡眠のためには、環境づくりも重要です</a:t>
            </a:r>
            <a:endParaRPr kumimoji="1" lang="ja-JP" altLang="en-US" sz="1600" b="1" dirty="0"/>
          </a:p>
        </p:txBody>
      </p:sp>
      <p:sp>
        <p:nvSpPr>
          <p:cNvPr id="49" name="正方形/長方形 48"/>
          <p:cNvSpPr/>
          <p:nvPr/>
        </p:nvSpPr>
        <p:spPr>
          <a:xfrm>
            <a:off x="134421" y="5723391"/>
            <a:ext cx="6541465" cy="288000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　４　夜更かし</a:t>
            </a:r>
            <a:r>
              <a:rPr kumimoji="1" lang="ja-JP" altLang="en-US" sz="1600" b="1" dirty="0"/>
              <a:t>避けて、体内時計のリズムを保つ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962189" y="1320577"/>
            <a:ext cx="272108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適度な運動を習慣づけることで、良い眠りにつくことができ、しっかり朝食をとることで、朝の目覚めを促します。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就寝前のカフェイン摂取は、睡眠をさまたげたり、浅くする可能性があるので、控えましょう。</a:t>
            </a:r>
            <a:endParaRPr lang="en-US" altLang="ja-JP" sz="1050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4421" y="8291804"/>
            <a:ext cx="69698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必要な睡眠時間は人それぞれです。良い睡眠で疲労やストレスを解消し、健康な生活を送りましょう。</a:t>
            </a:r>
            <a:endParaRPr lang="en-US" altLang="ja-JP" sz="1100" b="1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954801" y="4603693"/>
            <a:ext cx="272108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意識的に体をリラックスさせることで、気持ちもリラックスし、眠りに入りやすくなります。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睡眠時の温度や湿度は、季節に応じて、心地よいと感じる程度に調整しましょう。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947819" y="6154327"/>
            <a:ext cx="2721085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平日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の睡眠不足を解消するために、休日に昼近くまで寝ると、体内時計のリズムを乱してしまいます。</a:t>
            </a:r>
            <a:endParaRPr lang="en-US" altLang="ja-JP" sz="1050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体内時計は、起床直後の太陽の光を手</a:t>
            </a:r>
            <a:r>
              <a:rPr lang="ja-JP" altLang="en-US" sz="1050" kern="1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かりにリセットしています。朝、目が覚めたら、日光を取り入れましょう。</a:t>
            </a:r>
            <a:endParaRPr lang="en-US" altLang="ja-JP" sz="1050" kern="100" dirty="0" smtClean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また、夜更かしが頻繁に行われることで、体内時計がずれ、睡眠時間帯の不規則化や夜型化を招く可能性があります。布団に入って</a:t>
            </a:r>
            <a:r>
              <a:rPr lang="ja-JP" altLang="en-US" sz="1050" kern="10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からの</a:t>
            </a:r>
            <a:r>
              <a:rPr lang="ja-JP" altLang="en-US" sz="1050" kern="10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スマホ</a:t>
            </a:r>
            <a:r>
              <a:rPr lang="ja-JP" altLang="en-US" sz="1050" kern="10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や</a:t>
            </a:r>
            <a:r>
              <a:rPr lang="ja-JP" altLang="en-US" sz="1050" kern="100" dirty="0" smtClean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ゲームには注意しましょう。</a:t>
            </a:r>
            <a:endParaRPr lang="ja-JP" altLang="en-US" sz="1050" kern="1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127" y="6807532"/>
            <a:ext cx="1048473" cy="891202"/>
          </a:xfrm>
          <a:prstGeom prst="rect">
            <a:avLst/>
          </a:prstGeom>
        </p:spPr>
      </p:pic>
      <p:sp>
        <p:nvSpPr>
          <p:cNvPr id="12" name="乗算 11"/>
          <p:cNvSpPr/>
          <p:nvPr/>
        </p:nvSpPr>
        <p:spPr>
          <a:xfrm>
            <a:off x="2396401" y="7051098"/>
            <a:ext cx="425449" cy="404070"/>
          </a:xfrm>
          <a:prstGeom prst="mathMultiply">
            <a:avLst>
              <a:gd name="adj1" fmla="val 525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381" y="117357"/>
            <a:ext cx="591962" cy="59940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32" y="195773"/>
            <a:ext cx="748722" cy="80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2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802</Words>
  <Application>Microsoft Office PowerPoint</Application>
  <PresentationFormat>画面に合わせる (4:3)</PresentationFormat>
  <Paragraphs>79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2021-11-10T05:33:09Z</dcterms:created>
  <dcterms:modified xsi:type="dcterms:W3CDTF">2021-11-10T05:33:15Z</dcterms:modified>
</cp:coreProperties>
</file>