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144000" type="screen4x3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4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90D1B-278D-41CB-8B91-32338261EC1A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7725" y="1233488"/>
            <a:ext cx="250031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51388"/>
            <a:ext cx="5389563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736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FA121-F0A9-4A52-A5AC-CE09A7155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306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FA121-F0A9-4A52-A5AC-CE09A7155B2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884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54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0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29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94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13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2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12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42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54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11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54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24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3881" y="427545"/>
            <a:ext cx="612000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kern="10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14</a:t>
            </a:r>
            <a:r>
              <a:rPr lang="ja-JP" altLang="ja-JP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ネット・ゲームと上手に付き合う</a:t>
            </a:r>
            <a:endParaRPr lang="ja-JP" altLang="ja-JP" b="1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インターネットやコンピュータゲームの過剰な利用は、次のような問題を引き起こすことが指摘されています。</a:t>
            </a: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820146"/>
              </p:ext>
            </p:extLst>
          </p:nvPr>
        </p:nvGraphicFramePr>
        <p:xfrm>
          <a:off x="728161" y="1373958"/>
          <a:ext cx="2433320" cy="1547400"/>
        </p:xfrm>
        <a:graphic>
          <a:graphicData uri="http://schemas.openxmlformats.org/drawingml/2006/table">
            <a:tbl>
              <a:tblPr firstRow="1" firstCol="1" bandRow="1"/>
              <a:tblGrid>
                <a:gridCol w="2433320">
                  <a:extLst>
                    <a:ext uri="{9D8B030D-6E8A-4147-A177-3AD203B41FA5}">
                      <a16:colId xmlns:a16="http://schemas.microsoft.com/office/drawing/2014/main" val="382174337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050" b="1" kern="100" dirty="0">
                          <a:effectLst/>
                          <a:latin typeface="Century" panose="020406040505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身体面の影響（例）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097013"/>
                  </a:ext>
                </a:extLst>
              </a:tr>
              <a:tr h="1278539">
                <a:tc>
                  <a:txBody>
                    <a:bodyPr/>
                    <a:lstStyle/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・視力が低下する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・体力が低下する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・姿勢が悪くなる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indent="13335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（ストレートネック、背骨の歪み）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・睡眠不足により、疲れやすくなる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・頭痛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44700"/>
                  </a:ext>
                </a:extLst>
              </a:tr>
            </a:tbl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975502"/>
              </p:ext>
            </p:extLst>
          </p:nvPr>
        </p:nvGraphicFramePr>
        <p:xfrm>
          <a:off x="3304322" y="1368084"/>
          <a:ext cx="2697480" cy="1547400"/>
        </p:xfrm>
        <a:graphic>
          <a:graphicData uri="http://schemas.openxmlformats.org/drawingml/2006/table">
            <a:tbl>
              <a:tblPr firstRow="1" firstCol="1" bandRow="1"/>
              <a:tblGrid>
                <a:gridCol w="2697480">
                  <a:extLst>
                    <a:ext uri="{9D8B030D-6E8A-4147-A177-3AD203B41FA5}">
                      <a16:colId xmlns:a16="http://schemas.microsoft.com/office/drawing/2014/main" val="3644896958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050" b="1" kern="100" dirty="0">
                          <a:effectLst/>
                          <a:latin typeface="Century" panose="020406040505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生活面の影響（例）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12885"/>
                  </a:ext>
                </a:extLst>
              </a:tr>
              <a:tr h="1289685">
                <a:tc>
                  <a:txBody>
                    <a:bodyPr/>
                    <a:lstStyle/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・食事や睡眠が不規則になる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・遅刻や欠席が増える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・家族と過ごす時間が減少する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33350" indent="-13335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・暴力をふるったり、物にあたったり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13335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してしまう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・多額の課金をするようになってしまう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7751078"/>
                  </a:ext>
                </a:extLst>
              </a:tr>
            </a:tbl>
          </a:graphicData>
        </a:graphic>
      </p:graphicFrame>
      <p:sp>
        <p:nvSpPr>
          <p:cNvPr id="73" name="正方形/長方形 72"/>
          <p:cNvSpPr/>
          <p:nvPr/>
        </p:nvSpPr>
        <p:spPr>
          <a:xfrm>
            <a:off x="283881" y="3011099"/>
            <a:ext cx="6120000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インターネットやコンピュータゲームの特性を正しく理解し、楽しく健康的に利用しましょう。</a:t>
            </a: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grpSp>
        <p:nvGrpSpPr>
          <p:cNvPr id="74" name="グループ化 73"/>
          <p:cNvGrpSpPr/>
          <p:nvPr/>
        </p:nvGrpSpPr>
        <p:grpSpPr>
          <a:xfrm>
            <a:off x="728161" y="3384762"/>
            <a:ext cx="5454014" cy="4407411"/>
            <a:chOff x="99371" y="-12578"/>
            <a:chExt cx="5454595" cy="4407959"/>
          </a:xfrm>
        </p:grpSpPr>
        <p:grpSp>
          <p:nvGrpSpPr>
            <p:cNvPr id="75" name="グループ化 74"/>
            <p:cNvGrpSpPr/>
            <p:nvPr/>
          </p:nvGrpSpPr>
          <p:grpSpPr>
            <a:xfrm>
              <a:off x="99371" y="-12578"/>
              <a:ext cx="5454595" cy="4407959"/>
              <a:chOff x="99371" y="-12578"/>
              <a:chExt cx="5454595" cy="4407959"/>
            </a:xfrm>
          </p:grpSpPr>
          <p:grpSp>
            <p:nvGrpSpPr>
              <p:cNvPr id="77" name="グループ化 76"/>
              <p:cNvGrpSpPr/>
              <p:nvPr/>
            </p:nvGrpSpPr>
            <p:grpSpPr>
              <a:xfrm>
                <a:off x="99371" y="-12578"/>
                <a:ext cx="5454595" cy="4391248"/>
                <a:chOff x="99371" y="-12578"/>
                <a:chExt cx="5454595" cy="4391248"/>
              </a:xfrm>
            </p:grpSpPr>
            <p:sp>
              <p:nvSpPr>
                <p:cNvPr id="79" name="テキスト ボックス 3"/>
                <p:cNvSpPr txBox="1"/>
                <p:nvPr/>
              </p:nvSpPr>
              <p:spPr>
                <a:xfrm>
                  <a:off x="99371" y="-12578"/>
                  <a:ext cx="5454595" cy="4391248"/>
                </a:xfrm>
                <a:prstGeom prst="rect">
                  <a:avLst/>
                </a:prstGeom>
                <a:solidFill>
                  <a:sysClr val="window" lastClr="FFFFFF"/>
                </a:solidFill>
                <a:ln w="19050">
                  <a:solidFill>
                    <a:srgbClr val="FFC000"/>
                  </a:solidFill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ts val="1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lang="en-US" altLang="ja-JP" sz="1000" kern="100" dirty="0"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endParaRPr>
                </a:p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400" b="1" i="0" u="sng" strike="noStrike" kern="1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entury" panose="02040604050505020304" pitchFamily="18" charset="0"/>
                      <a:ea typeface="游ゴシック" panose="020B0400000000000000" pitchFamily="50" charset="-128"/>
                      <a:cs typeface="Times New Roman" panose="02020603050405020304" pitchFamily="18" charset="0"/>
                    </a:rPr>
                    <a:t>ネット・ゲーム依存度チェックリスト</a:t>
                  </a:r>
                  <a:endParaRPr lang="en-US" altLang="ja-JP" sz="1050" kern="100" dirty="0">
                    <a:solidFill>
                      <a:sysClr val="windowText" lastClr="000000"/>
                    </a:solidFill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lang="en-US" altLang="ja-JP" sz="1050" kern="100" dirty="0"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80" name="グループ化 79"/>
                <p:cNvGrpSpPr/>
                <p:nvPr/>
              </p:nvGrpSpPr>
              <p:grpSpPr>
                <a:xfrm>
                  <a:off x="301511" y="494885"/>
                  <a:ext cx="311092" cy="3090378"/>
                  <a:chOff x="67595" y="5788"/>
                  <a:chExt cx="311092" cy="3090378"/>
                </a:xfrm>
              </p:grpSpPr>
              <p:sp>
                <p:nvSpPr>
                  <p:cNvPr id="81" name="正方形/長方形 80"/>
                  <p:cNvSpPr/>
                  <p:nvPr/>
                </p:nvSpPr>
                <p:spPr>
                  <a:xfrm>
                    <a:off x="69182" y="5788"/>
                    <a:ext cx="288000" cy="288000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82" name="正方形/長方形 81"/>
                  <p:cNvSpPr/>
                  <p:nvPr/>
                </p:nvSpPr>
                <p:spPr>
                  <a:xfrm>
                    <a:off x="67595" y="405130"/>
                    <a:ext cx="288000" cy="288000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83" name="正方形/長方形 82"/>
                  <p:cNvSpPr/>
                  <p:nvPr/>
                </p:nvSpPr>
                <p:spPr>
                  <a:xfrm>
                    <a:off x="69182" y="802189"/>
                    <a:ext cx="288000" cy="288000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84" name="正方形/長方形 83"/>
                  <p:cNvSpPr/>
                  <p:nvPr/>
                </p:nvSpPr>
                <p:spPr>
                  <a:xfrm>
                    <a:off x="73775" y="1199248"/>
                    <a:ext cx="288000" cy="288000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85" name="正方形/長方形 84"/>
                  <p:cNvSpPr/>
                  <p:nvPr/>
                </p:nvSpPr>
                <p:spPr>
                  <a:xfrm>
                    <a:off x="87476" y="1600218"/>
                    <a:ext cx="288000" cy="288000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86" name="正方形/長方形 85"/>
                  <p:cNvSpPr/>
                  <p:nvPr/>
                </p:nvSpPr>
                <p:spPr>
                  <a:xfrm>
                    <a:off x="87402" y="1998047"/>
                    <a:ext cx="288000" cy="288000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87" name="正方形/長方形 86"/>
                  <p:cNvSpPr/>
                  <p:nvPr/>
                </p:nvSpPr>
                <p:spPr>
                  <a:xfrm>
                    <a:off x="90687" y="2403941"/>
                    <a:ext cx="288000" cy="288000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88" name="正方形/長方形 87"/>
                  <p:cNvSpPr/>
                  <p:nvPr/>
                </p:nvSpPr>
                <p:spPr>
                  <a:xfrm>
                    <a:off x="87402" y="2808166"/>
                    <a:ext cx="288000" cy="288000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</p:grpSp>
          <p:sp>
            <p:nvSpPr>
              <p:cNvPr id="78" name="角丸四角形 77"/>
              <p:cNvSpPr/>
              <p:nvPr/>
            </p:nvSpPr>
            <p:spPr>
              <a:xfrm>
                <a:off x="393700" y="3683000"/>
                <a:ext cx="4667693" cy="712381"/>
              </a:xfrm>
              <a:prstGeom prst="round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ts val="17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600" b="1" i="0" u="heavy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全</a:t>
                </a:r>
                <a:r>
                  <a:rPr kumimoji="0" lang="en-US" sz="1600" b="1" i="0" u="heavy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8</a:t>
                </a:r>
                <a:r>
                  <a:rPr kumimoji="0" lang="ja-JP" altLang="en-US" sz="1600" b="1" i="0" u="heavy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項目</a:t>
                </a:r>
                <a:r>
                  <a:rPr kumimoji="0" lang="ja-JP" altLang="en-US" sz="1100" b="0" i="0" u="heavy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のうち、</a:t>
                </a:r>
                <a:r>
                  <a:rPr kumimoji="0" lang="en-US" sz="1600" b="1" i="0" u="heavy" strike="noStrike" kern="1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5</a:t>
                </a:r>
                <a:r>
                  <a:rPr kumimoji="0" lang="ja-JP" altLang="en-US" sz="1600" b="1" i="0" u="heavy" strike="noStrike" kern="1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項目以上</a:t>
                </a:r>
                <a:r>
                  <a:rPr kumimoji="0" lang="ja-JP" altLang="en-US" sz="1100" b="0" i="0" u="heavy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に当てはまれば、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ts val="17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400" b="1" i="0" u="heavy" strike="noStrike" kern="1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>
                      <a:solidFill>
                        <a:srgbClr val="000000"/>
                      </a:solidFill>
                    </a:u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ネット・ゲーム依存傾向として、注意が必要です。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6" name="テキスト ボックス 329729"/>
            <p:cNvSpPr txBox="1"/>
            <p:nvPr/>
          </p:nvSpPr>
          <p:spPr>
            <a:xfrm rot="843608">
              <a:off x="3730635" y="252017"/>
              <a:ext cx="1463675" cy="50419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游ゴシック" panose="020B0400000000000000" pitchFamily="50" charset="-128"/>
                  <a:cs typeface="Times New Roman" panose="02020603050405020304" pitchFamily="18" charset="0"/>
                </a:rPr>
                <a:t>Check</a:t>
              </a:r>
              <a:r>
                <a:rPr kumimoji="0" lang="ja-JP" altLang="en-US" sz="16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游ゴシック" panose="020B0400000000000000" pitchFamily="50" charset="-128"/>
                  <a:cs typeface="Times New Roman" panose="02020603050405020304" pitchFamily="18" charset="0"/>
                </a:rPr>
                <a:t>してみよう</a:t>
              </a:r>
              <a:r>
                <a:rPr kumimoji="0" lang="ja-JP" altLang="en-US" sz="14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Franklin Gothic Heavy" panose="020B0903020102020204" pitchFamily="34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！</a:t>
              </a:r>
              <a:endParaRPr kumimoji="0" lang="ja-JP" altLang="en-US" sz="14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634780" y="7909100"/>
            <a:ext cx="5638800" cy="965200"/>
            <a:chOff x="470188" y="7927388"/>
            <a:chExt cx="5638800" cy="965200"/>
          </a:xfrm>
        </p:grpSpPr>
        <p:sp>
          <p:nvSpPr>
            <p:cNvPr id="90" name="角丸四角形 89"/>
            <p:cNvSpPr/>
            <p:nvPr/>
          </p:nvSpPr>
          <p:spPr>
            <a:xfrm>
              <a:off x="553373" y="7927388"/>
              <a:ext cx="5517515" cy="965200"/>
            </a:xfrm>
            <a:prstGeom prst="roundRect">
              <a:avLst>
                <a:gd name="adj" fmla="val 6124"/>
              </a:avLst>
            </a:prstGeom>
            <a:solidFill>
              <a:srgbClr val="70AD47">
                <a:lumMod val="20000"/>
                <a:lumOff val="80000"/>
              </a:srgbClr>
            </a:solid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テキスト ボックス 329728"/>
            <p:cNvSpPr txBox="1"/>
            <p:nvPr/>
          </p:nvSpPr>
          <p:spPr>
            <a:xfrm>
              <a:off x="470188" y="7929420"/>
              <a:ext cx="5638800" cy="3302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133350" algn="just">
                <a:spcAft>
                  <a:spcPts val="0"/>
                </a:spcAft>
              </a:pPr>
              <a:r>
                <a:rPr lang="ja-JP" sz="1050" b="1" kern="100" dirty="0">
                  <a:effectLst/>
                  <a:latin typeface="Century" panose="02040604050505020304" pitchFamily="18" charset="0"/>
                  <a:ea typeface="游ゴシック" panose="020B0400000000000000" pitchFamily="50" charset="-128"/>
                  <a:cs typeface="Times New Roman" panose="02020603050405020304" pitchFamily="18" charset="0"/>
                </a:rPr>
                <a:t>依存症にならないために、ネットやゲームの利用について、ルールを決めましょう！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1212500" y="3895582"/>
            <a:ext cx="3429000" cy="27526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ネットに夢中になっていると感じる</a:t>
            </a:r>
          </a:p>
        </p:txBody>
      </p:sp>
      <p:sp>
        <p:nvSpPr>
          <p:cNvPr id="100" name="正方形/長方形 99"/>
          <p:cNvSpPr/>
          <p:nvPr/>
        </p:nvSpPr>
        <p:spPr>
          <a:xfrm>
            <a:off x="1212499" y="4286244"/>
            <a:ext cx="4665901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満足を得るためネットの使用時間をだんだん長くしたいと感じる</a:t>
            </a:r>
          </a:p>
        </p:txBody>
      </p:sp>
      <p:sp>
        <p:nvSpPr>
          <p:cNvPr id="101" name="正方形/長方形 100"/>
          <p:cNvSpPr/>
          <p:nvPr/>
        </p:nvSpPr>
        <p:spPr>
          <a:xfrm>
            <a:off x="1195971" y="4617286"/>
            <a:ext cx="4665901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ネット使用を制限したり、時間を減らしたり、完全に止めようとしたが、うまくいかなかったことがよくある</a:t>
            </a:r>
          </a:p>
        </p:txBody>
      </p:sp>
      <p:sp>
        <p:nvSpPr>
          <p:cNvPr id="102" name="正方形/長方形 101"/>
          <p:cNvSpPr/>
          <p:nvPr/>
        </p:nvSpPr>
        <p:spPr>
          <a:xfrm>
            <a:off x="1212498" y="5051840"/>
            <a:ext cx="4665901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ネット使用を制限したり、時間を減らしたり、完全に止めようとしたとき、</a:t>
            </a:r>
          </a:p>
          <a:p>
            <a:pPr>
              <a:lnSpc>
                <a:spcPts val="13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落ち着かなかったり不機嫌や落ち込み、またはイライラを感じる</a:t>
            </a:r>
          </a:p>
        </p:txBody>
      </p:sp>
      <p:sp>
        <p:nvSpPr>
          <p:cNvPr id="103" name="正方形/長方形 102"/>
          <p:cNvSpPr/>
          <p:nvPr/>
        </p:nvSpPr>
        <p:spPr>
          <a:xfrm>
            <a:off x="1224062" y="5501449"/>
            <a:ext cx="3429000" cy="27526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使い始めに思っていたより、長い時間続けている</a:t>
            </a:r>
          </a:p>
        </p:txBody>
      </p:sp>
      <p:sp>
        <p:nvSpPr>
          <p:cNvPr id="104" name="正方形/長方形 103"/>
          <p:cNvSpPr/>
          <p:nvPr/>
        </p:nvSpPr>
        <p:spPr>
          <a:xfrm>
            <a:off x="1219834" y="5827639"/>
            <a:ext cx="4665901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ネットに夢中になりすぎて大切な人間関係などを台無しにしたり、危うく</a:t>
            </a:r>
          </a:p>
          <a:p>
            <a:pPr>
              <a:lnSpc>
                <a:spcPts val="13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したりすることがあった</a:t>
            </a:r>
          </a:p>
        </p:txBody>
      </p:sp>
      <p:sp>
        <p:nvSpPr>
          <p:cNvPr id="105" name="正方形/長方形 104"/>
          <p:cNvSpPr/>
          <p:nvPr/>
        </p:nvSpPr>
        <p:spPr>
          <a:xfrm>
            <a:off x="1235499" y="6242641"/>
            <a:ext cx="4665901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ネットに熱中しすぎることを隠すため、家族や学校の先生に嘘をついたことがある</a:t>
            </a:r>
          </a:p>
        </p:txBody>
      </p:sp>
      <p:sp>
        <p:nvSpPr>
          <p:cNvPr id="106" name="正方形/長方形 105"/>
          <p:cNvSpPr/>
          <p:nvPr/>
        </p:nvSpPr>
        <p:spPr>
          <a:xfrm>
            <a:off x="1241099" y="6660670"/>
            <a:ext cx="4665901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問題や絶望的な気持ち、罪悪感、不安、落ち込みなどから逃れるためにネットを使う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D4FBF26-FA80-4BC9-8841-E8834C40B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618373" y="8179062"/>
            <a:ext cx="449505" cy="44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テキスト ボックス 329728">
            <a:extLst>
              <a:ext uri="{FF2B5EF4-FFF2-40B4-BE49-F238E27FC236}">
                <a16:creationId xmlns:a16="http://schemas.microsoft.com/office/drawing/2014/main" id="{000E4651-63C5-4706-BA38-40C095FCD594}"/>
              </a:ext>
            </a:extLst>
          </p:cNvPr>
          <p:cNvSpPr txBox="1"/>
          <p:nvPr/>
        </p:nvSpPr>
        <p:spPr>
          <a:xfrm>
            <a:off x="5206274" y="8628567"/>
            <a:ext cx="1273701" cy="3302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33350" algn="just">
              <a:spcAft>
                <a:spcPts val="0"/>
              </a:spcAft>
            </a:pPr>
            <a:r>
              <a:rPr lang="ja-JP" altLang="en-US" sz="90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書いてみよう！</a:t>
            </a:r>
          </a:p>
        </p:txBody>
      </p:sp>
    </p:spTree>
    <p:extLst>
      <p:ext uri="{BB962C8B-B14F-4D97-AF65-F5344CB8AC3E}">
        <p14:creationId xmlns:p14="http://schemas.microsoft.com/office/powerpoint/2010/main" val="2270153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334</Words>
  <Application>Microsoft Office PowerPoint</Application>
  <PresentationFormat>画面に合わせる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ＭＳ 明朝</vt:lpstr>
      <vt:lpstr>UD デジタル 教科書体 NP-B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Century</vt:lpstr>
      <vt:lpstr>Franklin Gothic Heavy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2021-11-10T05:33:56Z</dcterms:created>
  <dcterms:modified xsi:type="dcterms:W3CDTF">2021-11-10T05:34:06Z</dcterms:modified>
</cp:coreProperties>
</file>