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"/>
  </p:notesMasterIdLst>
  <p:sldIdLst>
    <p:sldId id="257" r:id="rId2"/>
  </p:sldIdLst>
  <p:sldSz cx="6858000" cy="9144000" type="screen4x3"/>
  <p:notesSz cx="673576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1" autoAdjust="0"/>
    <p:restoredTop sz="94660"/>
  </p:normalViewPr>
  <p:slideViewPr>
    <p:cSldViewPr snapToGrid="0">
      <p:cViewPr varScale="1">
        <p:scale>
          <a:sx n="57" d="100"/>
          <a:sy n="57" d="100"/>
        </p:scale>
        <p:origin x="25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______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__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27038339700406"/>
          <c:y val="0.13392558754583159"/>
          <c:w val="0.91797058823529409"/>
          <c:h val="0.64554016514359058"/>
        </c:manualLayout>
      </c:layout>
      <c:lineChart>
        <c:grouping val="standard"/>
        <c:varyColors val="0"/>
        <c:ser>
          <c:idx val="0"/>
          <c:order val="0"/>
          <c:spPr>
            <a:ln w="1270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square"/>
            <c:size val="4"/>
            <c:spPr>
              <a:solidFill>
                <a:sysClr val="window" lastClr="FFFFFF"/>
              </a:solidFill>
              <a:ln w="6350" cap="sq">
                <a:solidFill>
                  <a:sysClr val="windowText" lastClr="000000"/>
                </a:solidFill>
                <a:miter lim="800000"/>
              </a:ln>
              <a:effectLst/>
            </c:spPr>
          </c:marker>
          <c:val>
            <c:numRef>
              <c:f>'年次推移　受療率'!$K$2:$R$2</c:f>
              <c:numCache>
                <c:formatCode>#,##0_);[Red]\(#,##0\)</c:formatCode>
                <c:ptCount val="8"/>
                <c:pt idx="0">
                  <c:v>189</c:v>
                </c:pt>
                <c:pt idx="1">
                  <c:v>178</c:v>
                </c:pt>
                <c:pt idx="2">
                  <c:v>173</c:v>
                </c:pt>
                <c:pt idx="3">
                  <c:v>182</c:v>
                </c:pt>
                <c:pt idx="4">
                  <c:v>167</c:v>
                </c:pt>
                <c:pt idx="5">
                  <c:v>185</c:v>
                </c:pt>
                <c:pt idx="6">
                  <c:v>191</c:v>
                </c:pt>
                <c:pt idx="7">
                  <c:v>192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'年次推移　受療率'!$J$2</c15:sqref>
                        </c15:formulaRef>
                      </c:ext>
                    </c:extLst>
                    <c:strCache>
                      <c:ptCount val="1"/>
                      <c:pt idx="0">
                        <c:v>全国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'年次推移　受療率'!$K$1:$R$1</c15:sqref>
                        </c15:formulaRef>
                      </c:ext>
                    </c:extLst>
                    <c:strCache>
                      <c:ptCount val="8"/>
                      <c:pt idx="0">
                        <c:v>H8</c:v>
                      </c:pt>
                      <c:pt idx="1">
                        <c:v>H11</c:v>
                      </c:pt>
                      <c:pt idx="2">
                        <c:v>H14</c:v>
                      </c:pt>
                      <c:pt idx="3">
                        <c:v>H17</c:v>
                      </c:pt>
                      <c:pt idx="4">
                        <c:v>H20</c:v>
                      </c:pt>
                      <c:pt idx="5">
                        <c:v>H23</c:v>
                      </c:pt>
                      <c:pt idx="6">
                        <c:v>H26</c:v>
                      </c:pt>
                      <c:pt idx="7">
                        <c:v>H29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E67D-499F-B96B-7B757CFE0EF3}"/>
            </c:ext>
          </c:extLst>
        </c:ser>
        <c:ser>
          <c:idx val="1"/>
          <c:order val="1"/>
          <c:spPr>
            <a:ln w="19050" cap="rnd">
              <a:solidFill>
                <a:sysClr val="windowText" lastClr="000000"/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6350">
                <a:solidFill>
                  <a:sysClr val="windowText" lastClr="000000"/>
                </a:solidFill>
              </a:ln>
              <a:effectLst/>
            </c:spPr>
          </c:marker>
          <c:val>
            <c:numRef>
              <c:f>'年次推移　受療率'!$K$3:$R$3</c:f>
              <c:numCache>
                <c:formatCode>#,##0_);[Red]\(#,##0\)</c:formatCode>
                <c:ptCount val="8"/>
                <c:pt idx="0">
                  <c:v>228</c:v>
                </c:pt>
                <c:pt idx="1">
                  <c:v>240</c:v>
                </c:pt>
                <c:pt idx="2">
                  <c:v>261</c:v>
                </c:pt>
                <c:pt idx="3">
                  <c:v>246</c:v>
                </c:pt>
                <c:pt idx="4">
                  <c:v>314</c:v>
                </c:pt>
                <c:pt idx="5">
                  <c:v>308</c:v>
                </c:pt>
                <c:pt idx="6">
                  <c:v>282</c:v>
                </c:pt>
                <c:pt idx="7">
                  <c:v>242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'年次推移　受療率'!$J$3</c15:sqref>
                        </c15:formulaRef>
                      </c:ext>
                    </c:extLst>
                    <c:strCache>
                      <c:ptCount val="1"/>
                      <c:pt idx="0">
                        <c:v>香川県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'年次推移　受療率'!$K$1:$R$1</c15:sqref>
                        </c15:formulaRef>
                      </c:ext>
                    </c:extLst>
                    <c:strCache>
                      <c:ptCount val="8"/>
                      <c:pt idx="0">
                        <c:v>H8</c:v>
                      </c:pt>
                      <c:pt idx="1">
                        <c:v>H11</c:v>
                      </c:pt>
                      <c:pt idx="2">
                        <c:v>H14</c:v>
                      </c:pt>
                      <c:pt idx="3">
                        <c:v>H17</c:v>
                      </c:pt>
                      <c:pt idx="4">
                        <c:v>H20</c:v>
                      </c:pt>
                      <c:pt idx="5">
                        <c:v>H23</c:v>
                      </c:pt>
                      <c:pt idx="6">
                        <c:v>H26</c:v>
                      </c:pt>
                      <c:pt idx="7">
                        <c:v>H29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1-E67D-499F-B96B-7B757CFE0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634104"/>
        <c:axId val="244529208"/>
      </c:lineChart>
      <c:catAx>
        <c:axId val="248634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ja-JP" altLang="en-US" sz="800" b="0" i="0" u="none" strike="noStrike" kern="1200" baseline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defRPr>
            </a:pPr>
            <a:endParaRPr lang="ja-JP"/>
          </a:p>
        </c:txPr>
        <c:crossAx val="244529208"/>
        <c:crosses val="autoZero"/>
        <c:auto val="1"/>
        <c:lblAlgn val="ctr"/>
        <c:lblOffset val="100"/>
        <c:noMultiLvlLbl val="0"/>
      </c:catAx>
      <c:valAx>
        <c:axId val="244529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solidFill>
            <a:sysClr val="window" lastClr="FFFFFF"/>
          </a:solidFill>
          <a:ln w="635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defRPr>
            </a:pPr>
            <a:endParaRPr lang="ja-JP"/>
          </a:p>
        </c:txPr>
        <c:crossAx val="24863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5320834499491"/>
          <c:y val="0.85040749468360255"/>
          <c:w val="0.61399139687570747"/>
          <c:h val="9.1198344732455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9622145515741891E-2"/>
          <c:y val="0.13985092592592593"/>
          <c:w val="0.93290653594771245"/>
          <c:h val="0.61936683413471039"/>
        </c:manualLayout>
      </c:layout>
      <c:lineChart>
        <c:grouping val="standard"/>
        <c:varyColors val="0"/>
        <c:ser>
          <c:idx val="0"/>
          <c:order val="0"/>
          <c:spPr>
            <a:ln w="9525">
              <a:solidFill>
                <a:sysClr val="windowText" lastClr="000000"/>
              </a:solidFill>
              <a:prstDash val="sysDash"/>
            </a:ln>
          </c:spPr>
          <c:marker>
            <c:symbol val="triangle"/>
            <c:size val="5"/>
            <c:spPr>
              <a:solidFill>
                <a:srgbClr val="FFFFFF"/>
              </a:solidFill>
              <a:ln w="3175">
                <a:solidFill>
                  <a:sysClr val="windowText" lastClr="000000"/>
                </a:solidFill>
                <a:prstDash val="solid"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糖尿病腎不全の死亡率!$U$2:$AE$2</c:f>
              <c:numCache>
                <c:formatCode>#,##0.0;"△ "#,##0.0</c:formatCode>
                <c:ptCount val="11"/>
                <c:pt idx="0">
                  <c:v>11.1</c:v>
                </c:pt>
                <c:pt idx="1">
                  <c:v>11.4</c:v>
                </c:pt>
                <c:pt idx="2">
                  <c:v>11.6</c:v>
                </c:pt>
                <c:pt idx="3">
                  <c:v>11.5</c:v>
                </c:pt>
                <c:pt idx="4">
                  <c:v>11</c:v>
                </c:pt>
                <c:pt idx="5" formatCode="General">
                  <c:v>10.9</c:v>
                </c:pt>
                <c:pt idx="6" formatCode="General">
                  <c:v>10.6</c:v>
                </c:pt>
                <c:pt idx="7" formatCode="General">
                  <c:v>10.8</c:v>
                </c:pt>
                <c:pt idx="8" formatCode="General">
                  <c:v>11.2</c:v>
                </c:pt>
                <c:pt idx="9" formatCode="General">
                  <c:v>11.4</c:v>
                </c:pt>
                <c:pt idx="10" formatCode="General">
                  <c:v>11.2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糖尿病腎不全の死亡率!$K$2</c15:sqref>
                        </c15:formulaRef>
                      </c:ext>
                    </c:extLst>
                    <c:strCache>
                      <c:ptCount val="1"/>
                      <c:pt idx="0">
                        <c:v>全国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糖尿病腎不全の死亡率!$U$1:$AE$1</c15:sqref>
                        </c15:formulaRef>
                      </c:ext>
                    </c:extLst>
                    <c:strCache>
                      <c:ptCount val="11"/>
                      <c:pt idx="0">
                        <c:v>H21</c:v>
                      </c:pt>
                      <c:pt idx="1">
                        <c:v>H22</c:v>
                      </c:pt>
                      <c:pt idx="2">
                        <c:v>H23</c:v>
                      </c:pt>
                      <c:pt idx="3">
                        <c:v>H24</c:v>
                      </c:pt>
                      <c:pt idx="4">
                        <c:v>H25</c:v>
                      </c:pt>
                      <c:pt idx="5">
                        <c:v>H26</c:v>
                      </c:pt>
                      <c:pt idx="6">
                        <c:v>H27</c:v>
                      </c:pt>
                      <c:pt idx="7">
                        <c:v>H28</c:v>
                      </c:pt>
                      <c:pt idx="8">
                        <c:v>H29</c:v>
                      </c:pt>
                      <c:pt idx="9">
                        <c:v>H30</c:v>
                      </c:pt>
                      <c:pt idx="10">
                        <c:v>R1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3-27A4-4168-8AA4-5C481FE24432}"/>
            </c:ext>
          </c:extLst>
        </c:ser>
        <c:ser>
          <c:idx val="1"/>
          <c:order val="1"/>
          <c:spPr>
            <a:ln w="9525">
              <a:solidFill>
                <a:sysClr val="windowText" lastClr="000000"/>
              </a:solidFill>
              <a:prstDash val="solid"/>
            </a:ln>
          </c:spPr>
          <c:marker>
            <c:symbol val="triangle"/>
            <c:size val="4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16-27A4-4168-8AA4-5C481FE2443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7-27A4-4168-8AA4-5C481FE24432}"/>
              </c:ext>
            </c:extLst>
          </c:dPt>
          <c:dLbls>
            <c:dLbl>
              <c:idx val="9"/>
              <c:layout>
                <c:manualLayout>
                  <c:x val="-6.1036407816761333E-2"/>
                  <c:y val="-4.459960512545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27A4-4168-8AA4-5C481FE24432}"/>
                </c:ext>
              </c:extLst>
            </c:dLbl>
            <c:dLbl>
              <c:idx val="10"/>
              <c:layout>
                <c:manualLayout>
                  <c:x val="-1.2550110730617015E-3"/>
                  <c:y val="-4.00322948396586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27A4-4168-8AA4-5C481FE244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val>
            <c:numRef>
              <c:f>糖尿病腎不全の死亡率!$U$3:$AE$3</c:f>
              <c:numCache>
                <c:formatCode>#,##0.0;"△ "#,##0.0</c:formatCode>
                <c:ptCount val="11"/>
                <c:pt idx="0">
                  <c:v>12.3</c:v>
                </c:pt>
                <c:pt idx="1">
                  <c:v>16.3</c:v>
                </c:pt>
                <c:pt idx="2">
                  <c:v>15.3</c:v>
                </c:pt>
                <c:pt idx="3">
                  <c:v>14.4</c:v>
                </c:pt>
                <c:pt idx="4">
                  <c:v>17.399999999999999</c:v>
                </c:pt>
                <c:pt idx="5">
                  <c:v>11.9</c:v>
                </c:pt>
                <c:pt idx="6" formatCode="General">
                  <c:v>16.100000000000001</c:v>
                </c:pt>
                <c:pt idx="7" formatCode="General">
                  <c:v>14.1</c:v>
                </c:pt>
                <c:pt idx="8" formatCode="General">
                  <c:v>16.3</c:v>
                </c:pt>
                <c:pt idx="9" formatCode="General">
                  <c:v>17.8</c:v>
                </c:pt>
                <c:pt idx="10" formatCode="General">
                  <c:v>17.100000000000001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糖尿病腎不全の死亡率!$K$3</c15:sqref>
                        </c15:formulaRef>
                      </c:ext>
                    </c:extLst>
                    <c:strCache>
                      <c:ptCount val="1"/>
                      <c:pt idx="0">
                        <c:v>香川県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糖尿病腎不全の死亡率!$U$1:$AE$1</c15:sqref>
                        </c15:formulaRef>
                      </c:ext>
                    </c:extLst>
                    <c:strCache>
                      <c:ptCount val="11"/>
                      <c:pt idx="0">
                        <c:v>H21</c:v>
                      </c:pt>
                      <c:pt idx="1">
                        <c:v>H22</c:v>
                      </c:pt>
                      <c:pt idx="2">
                        <c:v>H23</c:v>
                      </c:pt>
                      <c:pt idx="3">
                        <c:v>H24</c:v>
                      </c:pt>
                      <c:pt idx="4">
                        <c:v>H25</c:v>
                      </c:pt>
                      <c:pt idx="5">
                        <c:v>H26</c:v>
                      </c:pt>
                      <c:pt idx="6">
                        <c:v>H27</c:v>
                      </c:pt>
                      <c:pt idx="7">
                        <c:v>H28</c:v>
                      </c:pt>
                      <c:pt idx="8">
                        <c:v>H29</c:v>
                      </c:pt>
                      <c:pt idx="9">
                        <c:v>H30</c:v>
                      </c:pt>
                      <c:pt idx="10">
                        <c:v>R1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27-27A4-4168-8AA4-5C481FE24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570728"/>
        <c:axId val="216568376"/>
      </c:lineChart>
      <c:catAx>
        <c:axId val="216570728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spPr>
          <a:ln w="635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ＭＳ Ｐゴシック"/>
              </a:defRPr>
            </a:pPr>
            <a:endParaRPr lang="ja-JP"/>
          </a:p>
        </c:txPr>
        <c:crossAx val="216568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6568376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70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defRPr>
                </a:pPr>
                <a:r>
                  <a:rPr lang="ja-JP" altLang="en-US" sz="700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人</a:t>
                </a:r>
                <a:r>
                  <a:rPr lang="en-US" altLang="ja-JP" sz="700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/10</a:t>
                </a:r>
                <a:r>
                  <a:rPr lang="ja-JP" altLang="en-US" sz="700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</a:rPr>
                  <a:t>万人</a:t>
                </a:r>
                <a:endParaRPr lang="en-US" altLang="ja-JP" sz="700" dirty="0"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</a:endParaRPr>
              </a:p>
            </c:rich>
          </c:tx>
          <c:layout>
            <c:manualLayout>
              <c:xMode val="edge"/>
              <c:yMode val="edge"/>
              <c:x val="1.0432351308566846E-3"/>
              <c:y val="6.0865056623091968E-2"/>
            </c:manualLayout>
          </c:layout>
          <c:overlay val="0"/>
        </c:title>
        <c:numFmt formatCode="#,##0;&quot;△ &quot;#,##0" sourceLinked="0"/>
        <c:majorTickMark val="in"/>
        <c:minorTickMark val="none"/>
        <c:tickLblPos val="nextTo"/>
        <c:spPr>
          <a:ln w="6350" cmpd="sng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ＭＳ Ｐゴシック"/>
              </a:defRPr>
            </a:pPr>
            <a:endParaRPr lang="ja-JP"/>
          </a:p>
        </c:txPr>
        <c:crossAx val="216570728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5259909364939404"/>
          <c:y val="0.83874733423720527"/>
          <c:w val="0.52735456353681787"/>
          <c:h val="7.4473770332622452E-2"/>
        </c:manualLayout>
      </c:layout>
      <c:overlay val="0"/>
      <c:txPr>
        <a:bodyPr/>
        <a:lstStyle/>
        <a:p>
          <a:pPr>
            <a:defRPr sz="90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91819295630662"/>
          <c:y val="6.362058993637941E-2"/>
          <c:w val="0.8554742748335844"/>
          <c:h val="0.733698131539427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7.9286422200198579E-3"/>
                  <c:y val="2.89184499710815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EC-45A4-8863-BB7A47BFF045}"/>
                </c:ext>
              </c:extLst>
            </c:dLbl>
            <c:dLbl>
              <c:idx val="2"/>
              <c:layout>
                <c:manualLayout>
                  <c:x val="0"/>
                  <c:y val="1.06951871657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3EC-45A4-8863-BB7A47BFF045}"/>
                </c:ext>
              </c:extLst>
            </c:dLbl>
            <c:dLbl>
              <c:idx val="3"/>
              <c:layout>
                <c:manualLayout>
                  <c:x val="-7.350890756835922E-17"/>
                  <c:y val="2.1390374331550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EC-45A4-8863-BB7A47BFF045}"/>
                </c:ext>
              </c:extLst>
            </c:dLbl>
            <c:dLbl>
              <c:idx val="4"/>
              <c:layout>
                <c:manualLayout>
                  <c:x val="0"/>
                  <c:y val="2.67379679144384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EC-45A4-8863-BB7A47BFF045}"/>
                </c:ext>
              </c:extLst>
            </c:dLbl>
            <c:dLbl>
              <c:idx val="5"/>
              <c:layout>
                <c:manualLayout>
                  <c:x val="0"/>
                  <c:y val="2.13903743315508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EC-45A4-8863-BB7A47BFF0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Sheet1!$B$2:$B$7</c:f>
              <c:numCache>
                <c:formatCode>0.0_ </c:formatCode>
                <c:ptCount val="6"/>
                <c:pt idx="0">
                  <c:v>11.1</c:v>
                </c:pt>
                <c:pt idx="1">
                  <c:v>33.299999999999997</c:v>
                </c:pt>
                <c:pt idx="2">
                  <c:v>38.299999999999997</c:v>
                </c:pt>
                <c:pt idx="3">
                  <c:v>32.4</c:v>
                </c:pt>
                <c:pt idx="4">
                  <c:v>37</c:v>
                </c:pt>
                <c:pt idx="5">
                  <c:v>31.9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男性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20代</c:v>
                      </c:pt>
                      <c:pt idx="1">
                        <c:v>30代</c:v>
                      </c:pt>
                      <c:pt idx="2">
                        <c:v>40代</c:v>
                      </c:pt>
                      <c:pt idx="3">
                        <c:v>50代</c:v>
                      </c:pt>
                      <c:pt idx="4">
                        <c:v>60代</c:v>
                      </c:pt>
                      <c:pt idx="5">
                        <c:v>70代以上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43EC-45A4-8863-BB7A47BFF045}"/>
            </c:ext>
          </c:extLst>
        </c:ser>
        <c:ser>
          <c:idx val="1"/>
          <c:order val="1"/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028869286287071E-2"/>
                  <c:y val="1.06951871657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3EC-45A4-8863-BB7A47BFF045}"/>
                </c:ext>
              </c:extLst>
            </c:dLbl>
            <c:dLbl>
              <c:idx val="1"/>
              <c:layout>
                <c:manualLayout>
                  <c:x val="3.2076984763432237E-2"/>
                  <c:y val="2.6737967914438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3EC-45A4-8863-BB7A47BFF045}"/>
                </c:ext>
              </c:extLst>
            </c:dLbl>
            <c:dLbl>
              <c:idx val="2"/>
              <c:layout>
                <c:manualLayout>
                  <c:x val="2.0048115477145148E-2"/>
                  <c:y val="2.6737967914438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3EC-45A4-8863-BB7A47BFF045}"/>
                </c:ext>
              </c:extLst>
            </c:dLbl>
            <c:dLbl>
              <c:idx val="3"/>
              <c:layout>
                <c:manualLayout>
                  <c:x val="3.2076984763432313E-2"/>
                  <c:y val="2.67379679144384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3EC-45A4-8863-BB7A47BFF045}"/>
                </c:ext>
              </c:extLst>
            </c:dLbl>
            <c:dLbl>
              <c:idx val="4"/>
              <c:layout>
                <c:manualLayout>
                  <c:x val="2.8067361668003207E-2"/>
                  <c:y val="2.6737967914438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3EC-45A4-8863-BB7A47BFF045}"/>
                </c:ext>
              </c:extLst>
            </c:dLbl>
            <c:dLbl>
              <c:idx val="5"/>
              <c:layout>
                <c:manualLayout>
                  <c:x val="2.4057738572574178E-2"/>
                  <c:y val="1.60427807486631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43EC-45A4-8863-BB7A47BFF0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Sheet1!$C$2:$C$7</c:f>
              <c:numCache>
                <c:formatCode>0.0_ </c:formatCode>
                <c:ptCount val="6"/>
                <c:pt idx="0">
                  <c:v>4.5</c:v>
                </c:pt>
                <c:pt idx="1">
                  <c:v>15.4</c:v>
                </c:pt>
                <c:pt idx="2">
                  <c:v>15.2</c:v>
                </c:pt>
                <c:pt idx="3">
                  <c:v>23.9</c:v>
                </c:pt>
                <c:pt idx="4">
                  <c:v>22.8</c:v>
                </c:pt>
                <c:pt idx="5">
                  <c:v>23.5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女性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20代</c:v>
                      </c:pt>
                      <c:pt idx="1">
                        <c:v>30代</c:v>
                      </c:pt>
                      <c:pt idx="2">
                        <c:v>40代</c:v>
                      </c:pt>
                      <c:pt idx="3">
                        <c:v>50代</c:v>
                      </c:pt>
                      <c:pt idx="4">
                        <c:v>60代</c:v>
                      </c:pt>
                      <c:pt idx="5">
                        <c:v>70代以上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C-43EC-45A4-8863-BB7A47BFF0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243917208"/>
        <c:axId val="257419456"/>
      </c:barChart>
      <c:catAx>
        <c:axId val="243917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defRPr>
            </a:pPr>
            <a:endParaRPr lang="ja-JP"/>
          </a:p>
        </c:txPr>
        <c:crossAx val="257419456"/>
        <c:crosses val="autoZero"/>
        <c:auto val="1"/>
        <c:lblAlgn val="ctr"/>
        <c:lblOffset val="100"/>
        <c:noMultiLvlLbl val="0"/>
      </c:catAx>
      <c:valAx>
        <c:axId val="257419456"/>
        <c:scaling>
          <c:orientation val="minMax"/>
        </c:scaling>
        <c:delete val="0"/>
        <c:axPos val="l"/>
        <c:numFmt formatCode="0_ " sourceLinked="0"/>
        <c:majorTickMark val="out"/>
        <c:minorTickMark val="none"/>
        <c:tickLblPos val="nextTo"/>
        <c:spPr>
          <a:noFill/>
          <a:ln w="6350"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defRPr>
            </a:pPr>
            <a:endParaRPr lang="ja-JP"/>
          </a:p>
        </c:txPr>
        <c:crossAx val="24391720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5671659463617"/>
          <c:y val="0.89075828086504238"/>
          <c:w val="0.24042795938911996"/>
          <c:h val="0.103893066926608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defRPr>
            </a:pPr>
            <a:r>
              <a:rPr kumimoji="0" lang="ja-JP" altLang="en-US" sz="1200" b="1" i="0" u="none" strike="noStrike" kern="1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やせ（</a:t>
            </a:r>
            <a:r>
              <a:rPr kumimoji="0" lang="en-US" altLang="ja-JP" sz="1200" b="1" i="0" u="none" strike="noStrike" kern="1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BMI</a:t>
            </a:r>
            <a:r>
              <a:rPr kumimoji="0" lang="ja-JP" altLang="en-US" sz="1200" b="1" i="0" u="none" strike="noStrike" kern="1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＜</a:t>
            </a:r>
            <a:r>
              <a:rPr kumimoji="0" lang="en-US" altLang="ja-JP" sz="1200" b="1" i="0" u="none" strike="noStrike" kern="1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18.5</a:t>
            </a:r>
            <a:r>
              <a:rPr kumimoji="0" lang="ja-JP" altLang="en-US" sz="1200" b="1" i="0" u="none" strike="noStrike" kern="1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）の割合</a:t>
            </a:r>
          </a:p>
        </c:rich>
      </c:tx>
      <c:layout>
        <c:manualLayout>
          <c:xMode val="edge"/>
          <c:yMode val="edge"/>
          <c:x val="0.22147676155865137"/>
          <c:y val="1.5438489734590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10205499697153241"/>
          <c:y val="0.14452107732727318"/>
          <c:w val="0.85281679790026244"/>
          <c:h val="0.629339619376663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8.740463193110269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49-4D7E-8D91-CD3F82EE78F1}"/>
                </c:ext>
              </c:extLst>
            </c:dLbl>
            <c:dLbl>
              <c:idx val="3"/>
              <c:layout>
                <c:manualLayout>
                  <c:x val="-8.2051282051282797E-3"/>
                  <c:y val="9.53516090584028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49-4D7E-8D91-CD3F82EE78F1}"/>
                </c:ext>
              </c:extLst>
            </c:dLbl>
            <c:dLbl>
              <c:idx val="4"/>
              <c:layout>
                <c:manualLayout>
                  <c:x val="-4.1025641025641026E-3"/>
                  <c:y val="1.90703218116806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49-4D7E-8D91-CD3F82EE78F1}"/>
                </c:ext>
              </c:extLst>
            </c:dLbl>
            <c:dLbl>
              <c:idx val="5"/>
              <c:layout>
                <c:manualLayout>
                  <c:x val="-8.2051282051282051E-3"/>
                  <c:y val="9.53516090584037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049-4D7E-8D91-CD3F82EE78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肥満の状況!$AA$38:$AA$43</c:f>
              <c:numCache>
                <c:formatCode>General</c:formatCode>
                <c:ptCount val="6"/>
                <c:pt idx="0">
                  <c:v>5.6</c:v>
                </c:pt>
                <c:pt idx="1">
                  <c:v>0</c:v>
                </c:pt>
                <c:pt idx="2">
                  <c:v>2.1</c:v>
                </c:pt>
                <c:pt idx="3">
                  <c:v>2.9</c:v>
                </c:pt>
                <c:pt idx="4">
                  <c:v>2.5</c:v>
                </c:pt>
                <c:pt idx="5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肥満の状況!$AA$37</c15:sqref>
                        </c15:formulaRef>
                      </c:ext>
                    </c:extLst>
                    <c:strCache>
                      <c:ptCount val="1"/>
                      <c:pt idx="0">
                        <c:v>男性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肥満の状況!$Z$38:$Z$43</c15:sqref>
                        </c15:formulaRef>
                      </c:ext>
                    </c:extLst>
                    <c:strCache>
                      <c:ptCount val="6"/>
                      <c:pt idx="0">
                        <c:v>20代</c:v>
                      </c:pt>
                      <c:pt idx="1">
                        <c:v>30代</c:v>
                      </c:pt>
                      <c:pt idx="2">
                        <c:v>40代</c:v>
                      </c:pt>
                      <c:pt idx="3">
                        <c:v>50代</c:v>
                      </c:pt>
                      <c:pt idx="4">
                        <c:v>60代</c:v>
                      </c:pt>
                      <c:pt idx="5">
                        <c:v>70代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5049-4D7E-8D91-CD3F82EE78F1}"/>
            </c:ext>
          </c:extLst>
        </c:ser>
        <c:ser>
          <c:idx val="1"/>
          <c:order val="1"/>
          <c:spPr>
            <a:solidFill>
              <a:schemeClr val="dk1">
                <a:tint val="5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38379022646007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049-4D7E-8D91-CD3F82EE78F1}"/>
                </c:ext>
              </c:extLst>
            </c:dLbl>
            <c:dLbl>
              <c:idx val="2"/>
              <c:layout>
                <c:manualLayout>
                  <c:x val="8.2051282051282051E-3"/>
                  <c:y val="9.53516090584019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049-4D7E-8D91-CD3F82EE78F1}"/>
                </c:ext>
              </c:extLst>
            </c:dLbl>
            <c:dLbl>
              <c:idx val="3"/>
              <c:layout>
                <c:manualLayout>
                  <c:x val="8.2051282051282051E-3"/>
                  <c:y val="1.43027413587603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49-4D7E-8D91-CD3F82EE78F1}"/>
                </c:ext>
              </c:extLst>
            </c:dLbl>
            <c:dLbl>
              <c:idx val="4"/>
              <c:layout>
                <c:manualLayout>
                  <c:x val="8.2051282051282051E-3"/>
                  <c:y val="9.53516090584037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049-4D7E-8D91-CD3F82EE78F1}"/>
                </c:ext>
              </c:extLst>
            </c:dLbl>
            <c:dLbl>
              <c:idx val="5"/>
              <c:layout>
                <c:manualLayout>
                  <c:x val="0"/>
                  <c:y val="1.90703218116805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049-4D7E-8D91-CD3F82EE78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肥満の状況!$AB$38:$AB$43</c:f>
              <c:numCache>
                <c:formatCode>General</c:formatCode>
                <c:ptCount val="6"/>
                <c:pt idx="0">
                  <c:v>40.9</c:v>
                </c:pt>
                <c:pt idx="1">
                  <c:v>20.5</c:v>
                </c:pt>
                <c:pt idx="2">
                  <c:v>4.3</c:v>
                </c:pt>
                <c:pt idx="3">
                  <c:v>4.3</c:v>
                </c:pt>
                <c:pt idx="4">
                  <c:v>3.3</c:v>
                </c:pt>
                <c:pt idx="5">
                  <c:v>10.199999999999999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肥満の状況!$AB$37</c15:sqref>
                        </c15:formulaRef>
                      </c:ext>
                    </c:extLst>
                    <c:strCache>
                      <c:ptCount val="1"/>
                      <c:pt idx="0">
                        <c:v>女性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肥満の状況!$Z$38:$Z$43</c15:sqref>
                        </c15:formulaRef>
                      </c:ext>
                    </c:extLst>
                    <c:strCache>
                      <c:ptCount val="6"/>
                      <c:pt idx="0">
                        <c:v>20代</c:v>
                      </c:pt>
                      <c:pt idx="1">
                        <c:v>30代</c:v>
                      </c:pt>
                      <c:pt idx="2">
                        <c:v>40代</c:v>
                      </c:pt>
                      <c:pt idx="3">
                        <c:v>50代</c:v>
                      </c:pt>
                      <c:pt idx="4">
                        <c:v>60代</c:v>
                      </c:pt>
                      <c:pt idx="5">
                        <c:v>70代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5049-4D7E-8D91-CD3F82EE7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7415144"/>
        <c:axId val="257415536"/>
      </c:barChart>
      <c:catAx>
        <c:axId val="257415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defRPr>
            </a:pPr>
            <a:endParaRPr lang="ja-JP"/>
          </a:p>
        </c:txPr>
        <c:crossAx val="257415536"/>
        <c:crosses val="autoZero"/>
        <c:auto val="1"/>
        <c:lblAlgn val="ctr"/>
        <c:lblOffset val="100"/>
        <c:noMultiLvlLbl val="0"/>
      </c:catAx>
      <c:valAx>
        <c:axId val="25741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defRPr>
            </a:pPr>
            <a:endParaRPr lang="ja-JP"/>
          </a:p>
        </c:txPr>
        <c:crossAx val="2574151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5939430648092"/>
          <c:y val="0.86080129137612271"/>
          <c:w val="0.24881211387038157"/>
          <c:h val="7.7220162735915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0.20604</cdr:x>
      <cdr:y>0.22433</cdr:y>
    </cdr:from>
    <cdr:to>
      <cdr:x>0.3362</cdr:x>
      <cdr:y>0.30659</cdr:y>
    </cdr:to>
    <cdr:sp macro="" textlink="">
      <cdr:nvSpPr>
        <cdr:cNvPr id="4" name="正方形/長方形 3"/>
        <cdr:cNvSpPr/>
      </cdr:nvSpPr>
      <cdr:spPr>
        <a:xfrm xmlns:a="http://schemas.openxmlformats.org/drawingml/2006/main">
          <a:off x="577900" y="585479"/>
          <a:ext cx="365072" cy="2146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ja-JP" sz="700" kern="1200" dirty="0">
              <a:solidFill>
                <a:sysClr val="windowText" lastClr="00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rPr>
            <a:t>6</a:t>
          </a:r>
          <a:r>
            <a:rPr lang="ja-JP" altLang="en-US" sz="700" kern="1200" dirty="0">
              <a:solidFill>
                <a:sysClr val="windowText" lastClr="00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rPr>
            <a:t>位</a:t>
          </a:r>
        </a:p>
      </cdr:txBody>
    </cdr:sp>
  </cdr:relSizeAnchor>
  <cdr:relSizeAnchor xmlns:cdr="http://schemas.openxmlformats.org/drawingml/2006/chartDrawing">
    <cdr:from>
      <cdr:x>0.7806</cdr:x>
      <cdr:y>0.14476</cdr:y>
    </cdr:from>
    <cdr:to>
      <cdr:x>0.9305</cdr:x>
      <cdr:y>0.33294</cdr:y>
    </cdr:to>
    <cdr:sp macro="" textlink="">
      <cdr:nvSpPr>
        <cdr:cNvPr id="5" name="正方形/長方形 4"/>
        <cdr:cNvSpPr/>
      </cdr:nvSpPr>
      <cdr:spPr>
        <a:xfrm xmlns:a="http://schemas.openxmlformats.org/drawingml/2006/main">
          <a:off x="2189434" y="377803"/>
          <a:ext cx="420439" cy="4911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kumimoji="1" lang="en-US" altLang="ja-JP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rPr>
            <a:t>2</a:t>
          </a:r>
          <a:r>
            <a: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rPr>
            <a:t>位</a:t>
          </a:r>
        </a:p>
      </cdr:txBody>
    </cdr:sp>
  </cdr:relSizeAnchor>
  <cdr:relSizeAnchor xmlns:cdr="http://schemas.openxmlformats.org/drawingml/2006/chartDrawing">
    <cdr:from>
      <cdr:x>0.66915</cdr:x>
      <cdr:y>0.0992</cdr:y>
    </cdr:from>
    <cdr:to>
      <cdr:x>0.83371</cdr:x>
      <cdr:y>0.16129</cdr:y>
    </cdr:to>
    <cdr:sp macro="" textlink="">
      <cdr:nvSpPr>
        <cdr:cNvPr id="6" name="正方形/長方形 5"/>
        <cdr:cNvSpPr/>
      </cdr:nvSpPr>
      <cdr:spPr>
        <a:xfrm xmlns:a="http://schemas.openxmlformats.org/drawingml/2006/main">
          <a:off x="1876829" y="258895"/>
          <a:ext cx="461557" cy="1620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kumimoji="1" lang="en-US" altLang="ja-JP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rPr>
            <a:t>2</a:t>
          </a:r>
          <a:r>
            <a: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rPr>
            <a:t>位</a:t>
          </a:r>
        </a:p>
      </cdr:txBody>
    </cdr:sp>
  </cdr:relSizeAnchor>
  <cdr:relSizeAnchor xmlns:cdr="http://schemas.openxmlformats.org/drawingml/2006/chartDrawing">
    <cdr:from>
      <cdr:x>0.53503</cdr:x>
      <cdr:y>0.09969</cdr:y>
    </cdr:from>
    <cdr:to>
      <cdr:x>0.69135</cdr:x>
      <cdr:y>0.16994</cdr:y>
    </cdr:to>
    <cdr:sp macro="" textlink="">
      <cdr:nvSpPr>
        <cdr:cNvPr id="8" name="正方形/長方形 7"/>
        <cdr:cNvSpPr/>
      </cdr:nvSpPr>
      <cdr:spPr>
        <a:xfrm xmlns:a="http://schemas.openxmlformats.org/drawingml/2006/main">
          <a:off x="1500660" y="260181"/>
          <a:ext cx="438446" cy="1833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ja-JP" sz="700" kern="1200" dirty="0">
              <a:solidFill>
                <a:sysClr val="windowText" lastClr="00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rPr>
            <a:t>1</a:t>
          </a:r>
          <a:r>
            <a:rPr lang="ja-JP" altLang="en-US" sz="700" kern="1200" dirty="0">
              <a:solidFill>
                <a:sysClr val="windowText" lastClr="00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rPr>
            <a:t>位</a:t>
          </a:r>
        </a:p>
      </cdr:txBody>
    </cdr:sp>
  </cdr:relSizeAnchor>
  <cdr:relSizeAnchor xmlns:cdr="http://schemas.openxmlformats.org/drawingml/2006/chartDrawing">
    <cdr:from>
      <cdr:x>0.43006</cdr:x>
      <cdr:y>0.21486</cdr:y>
    </cdr:from>
    <cdr:to>
      <cdr:x>0.60597</cdr:x>
      <cdr:y>0.28832</cdr:y>
    </cdr:to>
    <cdr:sp macro="" textlink="">
      <cdr:nvSpPr>
        <cdr:cNvPr id="9" name="正方形/長方形 8"/>
        <cdr:cNvSpPr/>
      </cdr:nvSpPr>
      <cdr:spPr>
        <a:xfrm xmlns:a="http://schemas.openxmlformats.org/drawingml/2006/main">
          <a:off x="1206241" y="560755"/>
          <a:ext cx="493392" cy="1917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ja-JP" sz="700" kern="1200" dirty="0">
              <a:solidFill>
                <a:sysClr val="windowText" lastClr="00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rPr>
            <a:t>5</a:t>
          </a:r>
          <a:r>
            <a:rPr lang="ja-JP" altLang="en-US" sz="700" kern="1200" dirty="0">
              <a:solidFill>
                <a:sysClr val="windowText" lastClr="00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rPr>
            <a:t>位</a:t>
          </a:r>
        </a:p>
      </cdr:txBody>
    </cdr:sp>
  </cdr:relSizeAnchor>
  <cdr:relSizeAnchor xmlns:cdr="http://schemas.openxmlformats.org/drawingml/2006/chartDrawing">
    <cdr:from>
      <cdr:x>0.32605</cdr:x>
      <cdr:y>0.19548</cdr:y>
    </cdr:from>
    <cdr:to>
      <cdr:x>0.47667</cdr:x>
      <cdr:y>0.28083</cdr:y>
    </cdr:to>
    <cdr:sp macro="" textlink="">
      <cdr:nvSpPr>
        <cdr:cNvPr id="10" name="正方形/長方形 9"/>
        <cdr:cNvSpPr/>
      </cdr:nvSpPr>
      <cdr:spPr>
        <a:xfrm xmlns:a="http://schemas.openxmlformats.org/drawingml/2006/main">
          <a:off x="914503" y="510161"/>
          <a:ext cx="422459" cy="2227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ja-JP" sz="700" kern="1200" dirty="0">
              <a:solidFill>
                <a:sysClr val="windowText" lastClr="00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rPr>
            <a:t>2</a:t>
          </a:r>
          <a:r>
            <a:rPr lang="ja-JP" altLang="en-US" sz="700" kern="1200" dirty="0">
              <a:solidFill>
                <a:sysClr val="windowText" lastClr="00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rPr>
            <a:t>位</a:t>
          </a:r>
        </a:p>
      </cdr:txBody>
    </cdr:sp>
  </cdr:relSizeAnchor>
  <cdr:relSizeAnchor xmlns:cdr="http://schemas.openxmlformats.org/drawingml/2006/chartDrawing">
    <cdr:from>
      <cdr:x>0.08312</cdr:x>
      <cdr:y>0.22603</cdr:y>
    </cdr:from>
    <cdr:to>
      <cdr:x>0.25528</cdr:x>
      <cdr:y>0.305</cdr:y>
    </cdr:to>
    <cdr:sp macro="" textlink="">
      <cdr:nvSpPr>
        <cdr:cNvPr id="12" name="正方形/長方形 11"/>
        <cdr:cNvSpPr/>
      </cdr:nvSpPr>
      <cdr:spPr>
        <a:xfrm xmlns:a="http://schemas.openxmlformats.org/drawingml/2006/main">
          <a:off x="233125" y="589913"/>
          <a:ext cx="482874" cy="206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ja-JP" sz="700" kern="1200" dirty="0">
              <a:solidFill>
                <a:sysClr val="windowText" lastClr="00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rPr>
            <a:t>10</a:t>
          </a:r>
          <a:r>
            <a:rPr lang="ja-JP" altLang="en-US" sz="700" kern="1200" dirty="0">
              <a:solidFill>
                <a:sysClr val="windowText" lastClr="00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rPr>
            <a:t>位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0.775</cdr:x>
      <cdr:y>0.92744</cdr:y>
    </cdr:from>
    <cdr:to>
      <cdr:x>1</cdr:x>
      <cdr:y>1</cdr:y>
    </cdr:to>
    <cdr:sp macro="" textlink="">
      <cdr:nvSpPr>
        <cdr:cNvPr id="2" name="スライド番号プレースホルダー 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7086600" y="4667250"/>
          <a:ext cx="2057400" cy="365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ja-JP"/>
          </a:defPPr>
          <a:lvl1pPr marL="0" algn="r" defTabSz="914400" rtl="0" eaLnBrk="1" latinLnBrk="0" hangingPunct="1">
            <a:defRPr kumimoji="1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kumimoji="1" lang="ja-JP" altLang="en-US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0.11436</cdr:x>
      <cdr:y>0.21048</cdr:y>
    </cdr:from>
    <cdr:to>
      <cdr:x>0.3855</cdr:x>
      <cdr:y>0.78636</cdr:y>
    </cdr:to>
    <cdr:sp macro="" textlink="">
      <cdr:nvSpPr>
        <cdr:cNvPr id="2" name="角丸四角形 1"/>
        <cdr:cNvSpPr/>
      </cdr:nvSpPr>
      <cdr:spPr>
        <a:xfrm xmlns:a="http://schemas.openxmlformats.org/drawingml/2006/main">
          <a:off x="354017" y="583878"/>
          <a:ext cx="839357" cy="1597476"/>
        </a:xfrm>
        <a:prstGeom xmlns:a="http://schemas.openxmlformats.org/drawingml/2006/main" prst="roundRect">
          <a:avLst>
            <a:gd name="adj" fmla="val 8379"/>
          </a:avLst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ja-JP" alt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90D1B-278D-41CB-8B91-32338261EC1A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7725" y="1233488"/>
            <a:ext cx="25003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51388"/>
            <a:ext cx="5389563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736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121-F0A9-4A52-A5AC-CE09A7155B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30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FA121-F0A9-4A52-A5AC-CE09A7155B2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88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1F23-B50E-46E1-A707-A019314F8393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5EF5-4F05-4C49-A21F-8A6EC858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54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1F23-B50E-46E1-A707-A019314F8393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5EF5-4F05-4C49-A21F-8A6EC858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0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1F23-B50E-46E1-A707-A019314F8393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5EF5-4F05-4C49-A21F-8A6EC858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1F23-B50E-46E1-A707-A019314F8393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5EF5-4F05-4C49-A21F-8A6EC858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94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1F23-B50E-46E1-A707-A019314F8393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5EF5-4F05-4C49-A21F-8A6EC858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3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1F23-B50E-46E1-A707-A019314F8393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5EF5-4F05-4C49-A21F-8A6EC858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22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1F23-B50E-46E1-A707-A019314F8393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5EF5-4F05-4C49-A21F-8A6EC858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12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1F23-B50E-46E1-A707-A019314F8393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5EF5-4F05-4C49-A21F-8A6EC858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42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1F23-B50E-46E1-A707-A019314F8393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5EF5-4F05-4C49-A21F-8A6EC858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354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1F23-B50E-46E1-A707-A019314F8393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5EF5-4F05-4C49-A21F-8A6EC858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11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1F23-B50E-46E1-A707-A019314F8393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35EF5-4F05-4C49-A21F-8A6EC858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5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51F23-B50E-46E1-A707-A019314F8393}" type="datetimeFigureOut">
              <a:rPr kumimoji="1" lang="ja-JP" altLang="en-US" smtClean="0"/>
              <a:t>2021/11/10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35EF5-4F05-4C49-A21F-8A6EC858D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24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83881" y="427545"/>
            <a:ext cx="61200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kern="100" dirty="0" smtClean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15</a:t>
            </a:r>
            <a:r>
              <a:rPr lang="ja-JP" altLang="ja-JP" b="1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　</a:t>
            </a:r>
            <a:r>
              <a:rPr lang="ja-JP" altLang="en-US" b="1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香川県の現状（糖尿病・肥満・やせ）</a:t>
            </a:r>
            <a:endParaRPr lang="ja-JP" altLang="ja-JP" b="1" kern="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altLang="ja-JP" sz="900" kern="100" dirty="0">
              <a:solidFill>
                <a:sysClr val="windowText" lastClr="00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ja-JP" altLang="en-US" sz="1200" b="1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♦糖尿病の受療率・死亡率が全国上位</a:t>
            </a:r>
            <a:endParaRPr lang="en-US" altLang="ja-JP" sz="1200" b="1" kern="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78661" y="4776435"/>
            <a:ext cx="61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u="sng" kern="1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rPr>
              <a:t>♦糖尿病をはじめ生活習慣病の原因になる肥満は、若い世代で増加</a:t>
            </a:r>
            <a:endParaRPr lang="en-US" altLang="ja-JP" sz="1200" u="sng" kern="1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07366" y="1369778"/>
            <a:ext cx="3151779" cy="3283408"/>
            <a:chOff x="3577921" y="1413413"/>
            <a:chExt cx="3151779" cy="3283408"/>
          </a:xfrm>
        </p:grpSpPr>
        <p:grpSp>
          <p:nvGrpSpPr>
            <p:cNvPr id="74" name="グループ化 73"/>
            <p:cNvGrpSpPr/>
            <p:nvPr/>
          </p:nvGrpSpPr>
          <p:grpSpPr>
            <a:xfrm>
              <a:off x="3577921" y="1413413"/>
              <a:ext cx="3151779" cy="3283408"/>
              <a:chOff x="18776" y="147534"/>
              <a:chExt cx="3151779" cy="3283408"/>
            </a:xfrm>
          </p:grpSpPr>
          <p:grpSp>
            <p:nvGrpSpPr>
              <p:cNvPr id="77" name="グループ化 76"/>
              <p:cNvGrpSpPr/>
              <p:nvPr/>
            </p:nvGrpSpPr>
            <p:grpSpPr>
              <a:xfrm>
                <a:off x="18776" y="147534"/>
                <a:ext cx="2804795" cy="2738541"/>
                <a:chOff x="18776" y="147534"/>
                <a:chExt cx="2804795" cy="2738541"/>
              </a:xfrm>
            </p:grpSpPr>
            <p:sp>
              <p:nvSpPr>
                <p:cNvPr id="78" name="テキスト ボックス 24"/>
                <p:cNvSpPr txBox="1"/>
                <p:nvPr/>
              </p:nvSpPr>
              <p:spPr>
                <a:xfrm>
                  <a:off x="1080247" y="147534"/>
                  <a:ext cx="1027838" cy="2927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ts val="16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2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UD デジタル 教科書体 NP-B" panose="02020700000000000000" pitchFamily="18" charset="-128"/>
                      <a:ea typeface="UD デジタル 教科書体 NP-B" panose="02020700000000000000" pitchFamily="18" charset="-128"/>
                      <a:cs typeface="Times New Roman" panose="02020603050405020304" pitchFamily="18" charset="0"/>
                    </a:rPr>
                    <a:t>糖尿病受療率</a:t>
                  </a:r>
                  <a:endParaRPr kumimoji="0" lang="ja-JP" altLang="en-US" sz="11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D デジタル 教科書体 NP-B" panose="02020700000000000000" pitchFamily="18" charset="-128"/>
                    <a:ea typeface="UD デジタル 教科書体 NP-B" panose="02020700000000000000" pitchFamily="18" charset="-128"/>
                    <a:cs typeface="Times New Roman" panose="02020603050405020304" pitchFamily="18" charset="0"/>
                  </a:endParaRPr>
                </a:p>
              </p:txBody>
            </p:sp>
            <p:graphicFrame>
              <p:nvGraphicFramePr>
                <p:cNvPr id="79" name="グラフ 78"/>
                <p:cNvGraphicFramePr/>
                <p:nvPr>
                  <p:extLst>
                    <p:ext uri="{D42A27DB-BD31-4B8C-83A1-F6EECF244321}">
                      <p14:modId xmlns:p14="http://schemas.microsoft.com/office/powerpoint/2010/main" val="2288062316"/>
                    </p:ext>
                  </p:extLst>
                </p:nvPr>
              </p:nvGraphicFramePr>
              <p:xfrm>
                <a:off x="18776" y="276225"/>
                <a:ext cx="2804795" cy="260985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p:grpSp>
          <p:sp>
            <p:nvSpPr>
              <p:cNvPr id="76" name="テキスト ボックス 329783"/>
              <p:cNvSpPr txBox="1"/>
              <p:nvPr/>
            </p:nvSpPr>
            <p:spPr>
              <a:xfrm>
                <a:off x="113030" y="2818802"/>
                <a:ext cx="3057525" cy="6121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ts val="13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0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  <a:cs typeface="Times New Roman" panose="02020603050405020304" pitchFamily="18" charset="0"/>
                  </a:rPr>
                  <a:t>平成</a:t>
                </a:r>
                <a:r>
                  <a:rPr kumimoji="0" lang="en-US" sz="10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  <a:cs typeface="Times New Roman" panose="02020603050405020304" pitchFamily="18" charset="0"/>
                  </a:rPr>
                  <a:t>29</a:t>
                </a:r>
                <a:r>
                  <a:rPr kumimoji="0" lang="ja-JP" altLang="en-US" sz="10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  <a:cs typeface="Times New Roman" panose="02020603050405020304" pitchFamily="18" charset="0"/>
                  </a:rPr>
                  <a:t>年に糖尿病が原因で病院を受診している人数は、人口</a:t>
                </a:r>
                <a:r>
                  <a:rPr kumimoji="0" lang="en-US" sz="10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  <a:cs typeface="Times New Roman" panose="02020603050405020304" pitchFamily="18" charset="0"/>
                  </a:rPr>
                  <a:t>10</a:t>
                </a:r>
                <a:r>
                  <a:rPr kumimoji="0" lang="ja-JP" altLang="en-US" sz="10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  <a:cs typeface="Times New Roman" panose="02020603050405020304" pitchFamily="18" charset="0"/>
                  </a:rPr>
                  <a:t>万人あたり</a:t>
                </a:r>
                <a:r>
                  <a:rPr kumimoji="0" lang="en-US" sz="10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  <a:cs typeface="Times New Roman" panose="02020603050405020304" pitchFamily="18" charset="0"/>
                  </a:rPr>
                  <a:t>242</a:t>
                </a:r>
                <a:r>
                  <a:rPr kumimoji="0" lang="ja-JP" altLang="en-US" sz="1000" b="0" i="0" u="none" strike="noStrike" kern="1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  <a:cs typeface="Times New Roman" panose="02020603050405020304" pitchFamily="18" charset="0"/>
                  </a:rPr>
                  <a:t>人で</a:t>
                </a:r>
                <a:r>
                  <a:rPr lang="ja-JP" altLang="en-US" sz="1200" b="1" u="sng" kern="100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  <a:cs typeface="Times New Roman" panose="02020603050405020304" pitchFamily="18" charset="0"/>
                  </a:rPr>
                  <a:t>全国</a:t>
                </a:r>
                <a:r>
                  <a:rPr lang="en-US" sz="1200" b="1" u="sng" kern="100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  <a:cs typeface="Times New Roman" panose="02020603050405020304" pitchFamily="18" charset="0"/>
                  </a:rPr>
                  <a:t>8</a:t>
                </a:r>
                <a:r>
                  <a:rPr lang="ja-JP" altLang="en-US" sz="1200" b="1" u="sng" kern="100" dirty="0">
                    <a:latin typeface="UD デジタル 教科書体 N-R" panose="02020400000000000000" pitchFamily="17" charset="-128"/>
                    <a:ea typeface="UD デジタル 教科書体 N-R" panose="02020400000000000000" pitchFamily="17" charset="-128"/>
                    <a:cs typeface="Times New Roman" panose="02020603050405020304" pitchFamily="18" charset="0"/>
                  </a:rPr>
                  <a:t>位。</a:t>
                </a:r>
              </a:p>
            </p:txBody>
          </p:sp>
        </p:grpSp>
        <p:sp>
          <p:nvSpPr>
            <p:cNvPr id="75" name="テキスト ボックス 1"/>
            <p:cNvSpPr txBox="1"/>
            <p:nvPr/>
          </p:nvSpPr>
          <p:spPr>
            <a:xfrm>
              <a:off x="5679774" y="3842647"/>
              <a:ext cx="937581" cy="285750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  <a:cs typeface="ＭＳ Ｐゴシック" panose="020B0600070205080204" pitchFamily="50" charset="-128"/>
                </a:rPr>
                <a:t>（</a:t>
              </a: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  <a:cs typeface="ＭＳ Ｐゴシック" panose="020B0600070205080204" pitchFamily="50" charset="-128"/>
                </a:rPr>
                <a:t>H29</a:t>
              </a:r>
              <a:r>
                <a:rPr kumimoji="0" lang="ja-JP" alt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D デジタル 教科書体 N-R" panose="02020400000000000000" pitchFamily="17" charset="-128"/>
                  <a:ea typeface="UD デジタル 教科書体 N-R" panose="02020400000000000000" pitchFamily="17" charset="-128"/>
                  <a:cs typeface="ＭＳ Ｐゴシック" panose="020B0600070205080204" pitchFamily="50" charset="-128"/>
                </a:rPr>
                <a:t>患者調査）</a:t>
              </a:r>
              <a:endParaRPr kumimoji="0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ＭＳ Ｐゴシック" panose="020B0600070205080204" pitchFamily="50" charset="-128"/>
              </a:endParaRPr>
            </a:p>
          </p:txBody>
        </p:sp>
      </p:grpSp>
      <p:graphicFrame>
        <p:nvGraphicFramePr>
          <p:cNvPr id="80" name="グラフ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298549"/>
              </p:ext>
            </p:extLst>
          </p:nvPr>
        </p:nvGraphicFramePr>
        <p:xfrm>
          <a:off x="3277573" y="1402434"/>
          <a:ext cx="3121088" cy="278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1" name="テキスト ボックス 24"/>
          <p:cNvSpPr txBox="1"/>
          <p:nvPr/>
        </p:nvSpPr>
        <p:spPr>
          <a:xfrm>
            <a:off x="4448889" y="1361617"/>
            <a:ext cx="1027838" cy="292735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just" defTabSz="914400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kern="10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Times New Roman" panose="02020603050405020304" pitchFamily="18" charset="0"/>
              </a:defRPr>
            </a:lvl1pPr>
          </a:lstStyle>
          <a:p>
            <a:r>
              <a:rPr lang="ja-JP" altLang="en-US" dirty="0"/>
              <a:t>糖尿病死亡率</a:t>
            </a:r>
          </a:p>
        </p:txBody>
      </p:sp>
      <p:sp>
        <p:nvSpPr>
          <p:cNvPr id="82" name="テキスト ボックス 1"/>
          <p:cNvSpPr txBox="1"/>
          <p:nvPr/>
        </p:nvSpPr>
        <p:spPr>
          <a:xfrm>
            <a:off x="5529236" y="3822569"/>
            <a:ext cx="1145069" cy="28575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ＭＳ Ｐゴシック" panose="020B0600070205080204" pitchFamily="50" charset="-128"/>
              </a:rPr>
              <a:t>（</a:t>
            </a:r>
            <a:r>
              <a:rPr lang="en-US" altLang="ja-JP" sz="700" kern="0" dirty="0">
                <a:solidFill>
                  <a:srgbClr val="0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ＭＳ Ｐゴシック" panose="020B0600070205080204" pitchFamily="50" charset="-128"/>
              </a:rPr>
              <a:t>R1</a:t>
            </a:r>
            <a:r>
              <a:rPr lang="ja-JP" altLang="en-US" sz="700" kern="0" dirty="0">
                <a:solidFill>
                  <a:srgbClr val="00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ＭＳ Ｐゴシック" panose="020B0600070205080204" pitchFamily="50" charset="-128"/>
              </a:rPr>
              <a:t>人口動態統計</a:t>
            </a:r>
            <a:r>
              <a:rPr kumimoji="0" lang="ja-JP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ＭＳ Ｐゴシック" panose="020B0600070205080204" pitchFamily="50" charset="-128"/>
              </a:rPr>
              <a:t>）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01770" y="1727165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kumimoji="1"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位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867208" y="1647865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kumimoji="1"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位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595026" y="1763424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4</a:t>
            </a:r>
            <a:r>
              <a:rPr kumimoji="1"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位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5330457" y="1961963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</a:t>
            </a:r>
            <a:r>
              <a:rPr kumimoji="1"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位</a:t>
            </a: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4289230" y="1933536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9</a:t>
            </a:r>
            <a:r>
              <a:rPr kumimoji="1"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位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539478" y="1676217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位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803205" y="2139810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21</a:t>
            </a:r>
            <a:r>
              <a:rPr kumimoji="1"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位</a:t>
            </a: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5080014" y="1777381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</a:t>
            </a:r>
            <a:r>
              <a:rPr kumimoji="1"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位</a:t>
            </a: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4038787" y="1836876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7</a:t>
            </a:r>
            <a:r>
              <a:rPr kumimoji="1"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位</a:t>
            </a: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498446" y="2112859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21</a:t>
            </a:r>
            <a:r>
              <a:rPr kumimoji="1"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位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775255" y="1763424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5</a:t>
            </a:r>
            <a:r>
              <a:rPr kumimoji="1"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位</a:t>
            </a:r>
          </a:p>
        </p:txBody>
      </p:sp>
      <p:sp>
        <p:nvSpPr>
          <p:cNvPr id="93" name="テキスト ボックス 329784"/>
          <p:cNvSpPr txBox="1"/>
          <p:nvPr/>
        </p:nvSpPr>
        <p:spPr>
          <a:xfrm>
            <a:off x="3591405" y="4049423"/>
            <a:ext cx="3171825" cy="60325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1300"/>
              </a:lnSpc>
              <a:spcAft>
                <a:spcPts val="0"/>
              </a:spcAft>
            </a:pPr>
            <a:r>
              <a:rPr lang="ja-JP" altLang="en-US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令和元</a:t>
            </a:r>
            <a:r>
              <a:rPr lang="ja-JP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年に糖尿病が</a:t>
            </a:r>
            <a:r>
              <a:rPr lang="ja-JP" sz="1000" kern="10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原因</a:t>
            </a:r>
            <a:r>
              <a:rPr lang="ja-JP" sz="1000" kern="100" smtClean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で</a:t>
            </a:r>
            <a:r>
              <a:rPr lang="ja-JP" altLang="en-US" sz="1000" kern="10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亡</a:t>
            </a:r>
            <a:r>
              <a:rPr lang="ja-JP" altLang="en-US" sz="1000" kern="100" smtClean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くなった</a:t>
            </a:r>
            <a:r>
              <a:rPr lang="ja-JP" sz="1000" kern="100" smtClean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人数</a:t>
            </a:r>
            <a:r>
              <a:rPr lang="ja-JP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は、</a:t>
            </a:r>
            <a:endParaRPr lang="ja-JP" sz="1050" kern="10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  <a:p>
            <a:pPr algn="l">
              <a:lnSpc>
                <a:spcPts val="1300"/>
              </a:lnSpc>
              <a:spcAft>
                <a:spcPts val="0"/>
              </a:spcAft>
            </a:pPr>
            <a:r>
              <a:rPr lang="ja-JP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人口</a:t>
            </a:r>
            <a:r>
              <a:rPr lang="en-US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10</a:t>
            </a:r>
            <a:r>
              <a:rPr lang="ja-JP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万人あたり</a:t>
            </a:r>
            <a:r>
              <a:rPr lang="en-US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17.</a:t>
            </a:r>
            <a:r>
              <a:rPr lang="en-US" altLang="ja-JP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1</a:t>
            </a:r>
            <a:r>
              <a:rPr lang="ja-JP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人で</a:t>
            </a:r>
            <a:r>
              <a:rPr lang="ja-JP" sz="1200" b="1" u="sng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全国</a:t>
            </a:r>
            <a:r>
              <a:rPr lang="ja-JP" sz="1200" b="1" u="sng" kern="1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ワースト</a:t>
            </a:r>
            <a:r>
              <a:rPr lang="ja-JP" sz="1200" b="1" u="sng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３位。</a:t>
            </a:r>
            <a:endParaRPr lang="ja-JP" sz="1200" kern="10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912205" y="2061990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8</a:t>
            </a:r>
            <a:r>
              <a:rPr kumimoji="1"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位</a:t>
            </a: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651860" y="2233618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228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971178" y="2201597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240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1319954" y="2101159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261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1605864" y="2143700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246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1931814" y="1855236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314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2273984" y="2680228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185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2616327" y="2635202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191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2281080" y="1863451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308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2597301" y="1992665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282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2925995" y="2190331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242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2892843" y="2625511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192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952002" y="2773844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168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605864" y="2693190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182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302409" y="2751254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173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972885" y="2702392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178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51860" y="2673817"/>
            <a:ext cx="31931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189</a:t>
            </a:r>
            <a:endParaRPr kumimoji="1" lang="ja-JP" altLang="en-US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380793" y="1599718"/>
            <a:ext cx="58862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人</a:t>
            </a:r>
            <a:r>
              <a:rPr kumimoji="1"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/10</a:t>
            </a:r>
            <a:r>
              <a:rPr kumimoji="1"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万人</a:t>
            </a:r>
          </a:p>
        </p:txBody>
      </p:sp>
      <p:grpSp>
        <p:nvGrpSpPr>
          <p:cNvPr id="73" name="グループ化 72"/>
          <p:cNvGrpSpPr/>
          <p:nvPr/>
        </p:nvGrpSpPr>
        <p:grpSpPr>
          <a:xfrm>
            <a:off x="462566" y="5308383"/>
            <a:ext cx="3040380" cy="3178558"/>
            <a:chOff x="0" y="122807"/>
            <a:chExt cx="3095243" cy="3178558"/>
          </a:xfrm>
        </p:grpSpPr>
        <p:grpSp>
          <p:nvGrpSpPr>
            <p:cNvPr id="106" name="グループ化 105"/>
            <p:cNvGrpSpPr/>
            <p:nvPr/>
          </p:nvGrpSpPr>
          <p:grpSpPr>
            <a:xfrm>
              <a:off x="0" y="122807"/>
              <a:ext cx="3095243" cy="3178558"/>
              <a:chOff x="0" y="122807"/>
              <a:chExt cx="3095243" cy="3178558"/>
            </a:xfrm>
          </p:grpSpPr>
          <p:grpSp>
            <p:nvGrpSpPr>
              <p:cNvPr id="108" name="グループ化 107"/>
              <p:cNvGrpSpPr/>
              <p:nvPr/>
            </p:nvGrpSpPr>
            <p:grpSpPr>
              <a:xfrm>
                <a:off x="0" y="122807"/>
                <a:ext cx="3095243" cy="3178558"/>
                <a:chOff x="0" y="122830"/>
                <a:chExt cx="3095625" cy="3179161"/>
              </a:xfrm>
            </p:grpSpPr>
            <p:grpSp>
              <p:nvGrpSpPr>
                <p:cNvPr id="112" name="グループ化 111"/>
                <p:cNvGrpSpPr/>
                <p:nvPr/>
              </p:nvGrpSpPr>
              <p:grpSpPr>
                <a:xfrm>
                  <a:off x="0" y="219517"/>
                  <a:ext cx="3095625" cy="3082474"/>
                  <a:chOff x="0" y="96687"/>
                  <a:chExt cx="3095625" cy="3082474"/>
                </a:xfrm>
              </p:grpSpPr>
              <p:graphicFrame>
                <p:nvGraphicFramePr>
                  <p:cNvPr id="114" name="グラフ 11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4284698110"/>
                      </p:ext>
                    </p:extLst>
                  </p:nvPr>
                </p:nvGraphicFramePr>
                <p:xfrm>
                  <a:off x="0" y="150126"/>
                  <a:ext cx="3095625" cy="2433588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5"/>
                  </a:graphicData>
                </a:graphic>
              </p:graphicFrame>
              <p:sp>
                <p:nvSpPr>
                  <p:cNvPr id="115" name="テキスト ボックス 1"/>
                  <p:cNvSpPr txBox="1"/>
                  <p:nvPr/>
                </p:nvSpPr>
                <p:spPr>
                  <a:xfrm>
                    <a:off x="1516500" y="2498327"/>
                    <a:ext cx="1559454" cy="2729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ts val="14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ja-JP" alt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  <a:cs typeface="ＭＳ Ｐゴシック" panose="020B0600070205080204" pitchFamily="50" charset="-128"/>
                      </a:rPr>
                      <a:t>（</a:t>
                    </a:r>
                    <a:r>
                      <a:rPr kumimoji="0" 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  <a:cs typeface="ＭＳ Ｐゴシック" panose="020B0600070205080204" pitchFamily="50" charset="-128"/>
                      </a:rPr>
                      <a:t>H28</a:t>
                    </a:r>
                    <a:r>
                      <a:rPr kumimoji="0" lang="ja-JP" altLang="en-US" sz="7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  <a:cs typeface="ＭＳ Ｐゴシック" panose="020B0600070205080204" pitchFamily="50" charset="-128"/>
                      </a:rPr>
                      <a:t>香川県民健康・栄養調査）</a:t>
                    </a:r>
                    <a:endParaRPr kumimoji="0" lang="ja-JP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UD デジタル 教科書体 N-R" panose="02020400000000000000" pitchFamily="17" charset="-128"/>
                      <a:ea typeface="UD デジタル 教科書体 N-R" panose="02020400000000000000" pitchFamily="17" charset="-128"/>
                      <a:cs typeface="ＭＳ Ｐゴシック" panose="020B0600070205080204" pitchFamily="50" charset="-128"/>
                    </a:endParaRPr>
                  </a:p>
                </p:txBody>
              </p:sp>
              <p:sp>
                <p:nvSpPr>
                  <p:cNvPr id="116" name="テキスト ボックス 329785"/>
                  <p:cNvSpPr txBox="1"/>
                  <p:nvPr/>
                </p:nvSpPr>
                <p:spPr>
                  <a:xfrm>
                    <a:off x="173211" y="2647666"/>
                    <a:ext cx="2879652" cy="53149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eaLnBrk="1" fontAlgn="auto" latinLnBrk="0" hangingPunct="1">
                      <a:lnSpc>
                        <a:spcPts val="16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ja-JP" altLang="en-US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  <a:cs typeface="Times New Roman" panose="02020603050405020304" pitchFamily="18" charset="0"/>
                      </a:rPr>
                      <a:t>肥満（</a:t>
                    </a:r>
                    <a:r>
                      <a:rPr kumimoji="0" lang="en-US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  <a:cs typeface="Times New Roman" panose="02020603050405020304" pitchFamily="18" charset="0"/>
                      </a:rPr>
                      <a:t>BMI≧25</a:t>
                    </a:r>
                    <a:r>
                      <a:rPr kumimoji="0" lang="ja-JP" altLang="en-US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  <a:cs typeface="Times New Roman" panose="02020603050405020304" pitchFamily="18" charset="0"/>
                      </a:rPr>
                      <a:t>）の人の割合は、</a:t>
                    </a:r>
                    <a:r>
                      <a:rPr kumimoji="0" lang="en-US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  <a:cs typeface="Times New Roman" panose="02020603050405020304" pitchFamily="18" charset="0"/>
                      </a:rPr>
                      <a:t>20</a:t>
                    </a:r>
                    <a:r>
                      <a:rPr kumimoji="0" lang="ja-JP" altLang="en-US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  <a:cs typeface="Times New Roman" panose="02020603050405020304" pitchFamily="18" charset="0"/>
                      </a:rPr>
                      <a:t>代～</a:t>
                    </a:r>
                    <a:r>
                      <a:rPr kumimoji="0" lang="en-US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  <a:cs typeface="Times New Roman" panose="02020603050405020304" pitchFamily="18" charset="0"/>
                      </a:rPr>
                      <a:t>30</a:t>
                    </a:r>
                    <a:r>
                      <a:rPr kumimoji="0" lang="ja-JP" altLang="en-US" sz="10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  <a:cs typeface="Times New Roman" panose="02020603050405020304" pitchFamily="18" charset="0"/>
                      </a:rPr>
                      <a:t>代で急増。</a:t>
                    </a:r>
                    <a:endParaRPr kumimoji="0" lang="ja-JP" altLang="en-US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UD デジタル 教科書体 N-R" panose="02020400000000000000" pitchFamily="17" charset="-128"/>
                      <a:ea typeface="UD デジタル 教科書体 N-R" panose="02020400000000000000" pitchFamily="17" charset="-128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7" name="正方形/長方形 116"/>
                  <p:cNvSpPr/>
                  <p:nvPr/>
                </p:nvSpPr>
                <p:spPr>
                  <a:xfrm>
                    <a:off x="94943" y="96687"/>
                    <a:ext cx="520701" cy="304165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  <a:cs typeface="Times New Roman" panose="02020603050405020304" pitchFamily="18" charset="0"/>
                      </a:rPr>
                      <a:t>(%)</a:t>
                    </a:r>
                    <a:endParaRPr kumimoji="0" lang="ja-JP" alt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UD デジタル 教科書体 N-R" panose="02020400000000000000" pitchFamily="17" charset="-128"/>
                      <a:ea typeface="UD デジタル 教科書体 N-R" panose="02020400000000000000" pitchFamily="17" charset="-128"/>
                      <a:cs typeface="ＭＳ Ｐゴシック" panose="020B0600070205080204" pitchFamily="50" charset="-128"/>
                    </a:endParaRPr>
                  </a:p>
                </p:txBody>
              </p:sp>
            </p:grpSp>
            <p:sp>
              <p:nvSpPr>
                <p:cNvPr id="113" name="テキスト ボックス 37"/>
                <p:cNvSpPr txBox="1"/>
                <p:nvPr/>
              </p:nvSpPr>
              <p:spPr>
                <a:xfrm>
                  <a:off x="758321" y="122830"/>
                  <a:ext cx="2074990" cy="490948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non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ja-JP" altLang="en-US" sz="1200" b="1" kern="100" dirty="0">
                      <a:solidFill>
                        <a:sysClr val="windowText" lastClr="000000"/>
                      </a:solidFill>
                      <a:latin typeface="UD デジタル 教科書体 NP-B" panose="02020700000000000000" pitchFamily="18" charset="-128"/>
                      <a:ea typeface="UD デジタル 教科書体 NP-B" panose="02020700000000000000" pitchFamily="18" charset="-128"/>
                      <a:cs typeface="Times New Roman" panose="02020603050405020304" pitchFamily="18" charset="0"/>
                    </a:rPr>
                    <a:t>肥満者（</a:t>
                  </a:r>
                  <a:r>
                    <a:rPr lang="en-US" sz="1200" b="1" kern="100" dirty="0">
                      <a:solidFill>
                        <a:sysClr val="windowText" lastClr="000000"/>
                      </a:solidFill>
                      <a:latin typeface="UD デジタル 教科書体 NP-B" panose="02020700000000000000" pitchFamily="18" charset="-128"/>
                      <a:ea typeface="UD デジタル 教科書体 NP-B" panose="02020700000000000000" pitchFamily="18" charset="-128"/>
                      <a:cs typeface="Times New Roman" panose="02020603050405020304" pitchFamily="18" charset="0"/>
                    </a:rPr>
                    <a:t>BMI≧25</a:t>
                  </a:r>
                  <a:r>
                    <a:rPr lang="ja-JP" altLang="en-US" sz="1200" b="1" kern="100" dirty="0">
                      <a:solidFill>
                        <a:sysClr val="windowText" lastClr="000000"/>
                      </a:solidFill>
                      <a:latin typeface="UD デジタル 教科書体 NP-B" panose="02020700000000000000" pitchFamily="18" charset="-128"/>
                      <a:ea typeface="UD デジタル 教科書体 NP-B" panose="02020700000000000000" pitchFamily="18" charset="-128"/>
                      <a:cs typeface="Times New Roman" panose="02020603050405020304" pitchFamily="18" charset="0"/>
                    </a:rPr>
                    <a:t>）の割合</a:t>
                  </a:r>
                </a:p>
              </p:txBody>
            </p:sp>
          </p:grpSp>
          <p:grpSp>
            <p:nvGrpSpPr>
              <p:cNvPr id="109" name="グループ化 108"/>
              <p:cNvGrpSpPr/>
              <p:nvPr/>
            </p:nvGrpSpPr>
            <p:grpSpPr>
              <a:xfrm>
                <a:off x="327545" y="327547"/>
                <a:ext cx="836237" cy="565992"/>
                <a:chOff x="-1228299" y="368489"/>
                <a:chExt cx="836339" cy="566099"/>
              </a:xfrm>
            </p:grpSpPr>
            <p:sp>
              <p:nvSpPr>
                <p:cNvPr id="110" name="爆発 2 109"/>
                <p:cNvSpPr/>
                <p:nvPr/>
              </p:nvSpPr>
              <p:spPr>
                <a:xfrm rot="3000632">
                  <a:off x="-1205273" y="345463"/>
                  <a:ext cx="566099" cy="612151"/>
                </a:xfrm>
                <a:prstGeom prst="irregularSeal2">
                  <a:avLst/>
                </a:prstGeom>
                <a:solidFill>
                  <a:srgbClr val="5B9BD5"/>
                </a:solidFill>
                <a:ln w="12700" cap="flat" cmpd="sng" algn="ctr">
                  <a:solidFill>
                    <a:srgbClr val="5B9BD5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entury" panose="020F0502020204030204"/>
                    <a:ea typeface="ＭＳ 明朝" panose="02020609040205080304" pitchFamily="17" charset="-128"/>
                    <a:cs typeface="+mn-cs"/>
                  </a:endParaRPr>
                </a:p>
              </p:txBody>
            </p:sp>
            <p:sp>
              <p:nvSpPr>
                <p:cNvPr id="111" name="テキスト ボックス 31"/>
                <p:cNvSpPr txBox="1"/>
                <p:nvPr/>
              </p:nvSpPr>
              <p:spPr>
                <a:xfrm>
                  <a:off x="-1228255" y="513679"/>
                  <a:ext cx="836295" cy="32766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ts val="12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1050" b="1" i="0" u="none" strike="noStrike" kern="100" cap="none" spc="0" normalizeH="0" baseline="0" noProof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entury" panose="020F0502020204030204"/>
                      <a:ea typeface="游ゴシック" panose="020B0400000000000000" pitchFamily="50" charset="-128"/>
                      <a:cs typeface="Times New Roman" panose="02020603050405020304" pitchFamily="18" charset="0"/>
                    </a:rPr>
                    <a:t>３倍！</a:t>
                  </a:r>
                  <a:endParaRPr kumimoji="0" lang="ja-JP" altLang="en-US" sz="1050" b="0" i="0" u="none" strike="noStrike" kern="1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" panose="020F0502020204030204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107" name="直線矢印コネクタ 106"/>
            <p:cNvCxnSpPr/>
            <p:nvPr/>
          </p:nvCxnSpPr>
          <p:spPr>
            <a:xfrm flipV="1">
              <a:off x="569783" y="875405"/>
              <a:ext cx="172529" cy="659900"/>
            </a:xfrm>
            <a:prstGeom prst="straightConnector1">
              <a:avLst/>
            </a:prstGeom>
            <a:noFill/>
            <a:ln w="28575" cap="flat" cmpd="sng" algn="ctr">
              <a:solidFill>
                <a:srgbClr val="FF33CC"/>
              </a:solidFill>
              <a:prstDash val="solid"/>
              <a:miter lim="800000"/>
              <a:tailEnd type="triangle"/>
            </a:ln>
            <a:effectLst/>
          </p:spPr>
        </p:cxnSp>
      </p:grpSp>
      <p:graphicFrame>
        <p:nvGraphicFramePr>
          <p:cNvPr id="118" name="グラフ 117"/>
          <p:cNvGraphicFramePr/>
          <p:nvPr>
            <p:extLst>
              <p:ext uri="{D42A27DB-BD31-4B8C-83A1-F6EECF244321}">
                <p14:modId xmlns:p14="http://schemas.microsoft.com/office/powerpoint/2010/main" val="2152919801"/>
              </p:ext>
            </p:extLst>
          </p:nvPr>
        </p:nvGraphicFramePr>
        <p:xfrm>
          <a:off x="3498446" y="5256120"/>
          <a:ext cx="3095625" cy="277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9" name="テキスト ボックス 19"/>
          <p:cNvSpPr txBox="1"/>
          <p:nvPr/>
        </p:nvSpPr>
        <p:spPr>
          <a:xfrm>
            <a:off x="3820448" y="7995222"/>
            <a:ext cx="3037552" cy="5308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1600"/>
              </a:lnSpc>
              <a:spcAft>
                <a:spcPts val="0"/>
              </a:spcAft>
            </a:pPr>
            <a:r>
              <a:rPr lang="en-US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20</a:t>
            </a:r>
            <a:r>
              <a:rPr lang="ja-JP" altLang="en-US" sz="1000" kern="100" dirty="0" err="1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、</a:t>
            </a:r>
            <a:r>
              <a:rPr lang="en-US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30</a:t>
            </a:r>
            <a:r>
              <a:rPr lang="ja-JP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代の女性でやせ（</a:t>
            </a:r>
            <a:r>
              <a:rPr lang="en-US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BMI</a:t>
            </a:r>
            <a:r>
              <a:rPr lang="ja-JP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＜</a:t>
            </a:r>
            <a:r>
              <a:rPr lang="en-US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18.5</a:t>
            </a:r>
            <a:r>
              <a:rPr lang="ja-JP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）の割合が</a:t>
            </a:r>
            <a:endParaRPr lang="en-US" altLang="ja-JP" sz="1000" kern="10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  <a:p>
            <a:pPr algn="l">
              <a:lnSpc>
                <a:spcPts val="1600"/>
              </a:lnSpc>
              <a:spcAft>
                <a:spcPts val="0"/>
              </a:spcAft>
            </a:pPr>
            <a:r>
              <a:rPr lang="ja-JP" sz="1000" kern="100" dirty="0"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高い。</a:t>
            </a:r>
            <a:endParaRPr lang="ja-JP" sz="1050" kern="100" dirty="0"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0" name="テキスト ボックス 1"/>
          <p:cNvSpPr txBox="1"/>
          <p:nvPr/>
        </p:nvSpPr>
        <p:spPr>
          <a:xfrm>
            <a:off x="5158668" y="7755153"/>
            <a:ext cx="1531624" cy="2729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ＭＳ Ｐゴシック" panose="020B0600070205080204" pitchFamily="50" charset="-128"/>
              </a:rPr>
              <a:t>（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ＭＳ Ｐゴシック" panose="020B0600070205080204" pitchFamily="50" charset="-128"/>
              </a:rPr>
              <a:t>H28</a:t>
            </a:r>
            <a:r>
              <a:rPr kumimoji="0" lang="ja-JP" alt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ＭＳ Ｐゴシック" panose="020B0600070205080204" pitchFamily="50" charset="-128"/>
              </a:rPr>
              <a:t>香川県民健康・栄養調査）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ＭＳ Ｐゴシック" panose="020B0600070205080204" pitchFamily="50" charset="-128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3591405" y="5430196"/>
            <a:ext cx="511408" cy="30410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Times New Roman" panose="02020603050405020304" pitchFamily="18" charset="0"/>
              </a:rPr>
              <a:t>(%)</a:t>
            </a:r>
            <a:endParaRPr kumimoji="0" lang="ja-JP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0153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261</Words>
  <Application>Microsoft Office PowerPoint</Application>
  <PresentationFormat>画面に合わせる (4:3)</PresentationFormat>
  <Paragraphs>81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ＭＳ Ｐゴシック</vt:lpstr>
      <vt:lpstr>ＭＳ 明朝</vt:lpstr>
      <vt:lpstr>UD デジタル 教科書体 NP-B</vt:lpstr>
      <vt:lpstr>UD デジタル 教科書体 N-R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2021-11-10T05:34:33Z</dcterms:created>
  <dcterms:modified xsi:type="dcterms:W3CDTF">2021-11-10T05:34:56Z</dcterms:modified>
</cp:coreProperties>
</file>