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57" r:id="rId2"/>
  </p:sldIdLst>
  <p:sldSz cx="6858000" cy="9144000" type="screen4x3"/>
  <p:notesSz cx="673576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61" autoAdjust="0"/>
    <p:restoredTop sz="94660"/>
  </p:normalViewPr>
  <p:slideViewPr>
    <p:cSldViewPr snapToGrid="0">
      <p:cViewPr varScale="1">
        <p:scale>
          <a:sx n="57" d="100"/>
          <a:sy n="57" d="100"/>
        </p:scale>
        <p:origin x="256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1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______2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861358731069778"/>
          <c:y val="0.23280621817207184"/>
          <c:w val="0.83570430689330122"/>
          <c:h val="0.5114893940321250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0"/>
                  <c:y val="5.42826673733386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E3E-4076-8781-2DCAEC9A8D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tx1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Sheet1!$B$9:$B$15</c:f>
              <c:numCache>
                <c:formatCode>0.0_);[Red]\(0.0\)</c:formatCode>
                <c:ptCount val="7"/>
                <c:pt idx="0">
                  <c:v>16.669999999999998</c:v>
                </c:pt>
                <c:pt idx="1">
                  <c:v>12.5</c:v>
                </c:pt>
                <c:pt idx="2">
                  <c:v>24</c:v>
                </c:pt>
                <c:pt idx="3">
                  <c:v>28.299999999999997</c:v>
                </c:pt>
                <c:pt idx="4">
                  <c:v>6.8199999999999994</c:v>
                </c:pt>
                <c:pt idx="5">
                  <c:v>5.81</c:v>
                </c:pt>
                <c:pt idx="6">
                  <c:v>4.6500000000000004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Sheet1!$B$8</c15:sqref>
                        </c15:formulaRef>
                      </c:ext>
                    </c:extLst>
                    <c:strCache>
                      <c:ptCount val="1"/>
                      <c:pt idx="0">
                        <c:v>男性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Sheet1!$A$9:$A$15</c15:sqref>
                        </c15:formulaRef>
                      </c:ext>
                    </c:extLst>
                    <c:strCache>
                      <c:ptCount val="7"/>
                      <c:pt idx="0">
                        <c:v>15-19歳</c:v>
                      </c:pt>
                      <c:pt idx="1">
                        <c:v>20代</c:v>
                      </c:pt>
                      <c:pt idx="2">
                        <c:v>30代</c:v>
                      </c:pt>
                      <c:pt idx="3">
                        <c:v>40代</c:v>
                      </c:pt>
                      <c:pt idx="4">
                        <c:v>50代</c:v>
                      </c:pt>
                      <c:pt idx="5">
                        <c:v>60代</c:v>
                      </c:pt>
                      <c:pt idx="6">
                        <c:v>70代以上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0-2E3E-4076-8781-2DCAEC9A8D2D}"/>
            </c:ext>
          </c:extLst>
        </c:ser>
        <c:ser>
          <c:idx val="1"/>
          <c:order val="1"/>
          <c:spPr>
            <a:solidFill>
              <a:schemeClr val="dk1">
                <a:tint val="5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939884789536368E-17"/>
                  <c:y val="2.56574727389352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E3E-4076-8781-2DCAEC9A8D2D}"/>
                </c:ext>
              </c:extLst>
            </c:dLbl>
            <c:dLbl>
              <c:idx val="5"/>
              <c:layout>
                <c:manualLayout>
                  <c:x val="1.3231941698884071E-2"/>
                  <c:y val="1.628480021200149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E3E-4076-8781-2DCAEC9A8D2D}"/>
                </c:ext>
              </c:extLst>
            </c:dLbl>
            <c:dLbl>
              <c:idx val="6"/>
              <c:layout>
                <c:manualLayout>
                  <c:x val="4.410647232961357E-3"/>
                  <c:y val="2.171306694933546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E3E-4076-8781-2DCAEC9A8D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tx1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Sheet1!$C$9:$C$15</c:f>
              <c:numCache>
                <c:formatCode>0.0_);[Red]\(0.0\)</c:formatCode>
                <c:ptCount val="7"/>
                <c:pt idx="0">
                  <c:v>15.379999999999999</c:v>
                </c:pt>
                <c:pt idx="1">
                  <c:v>22.220000000000002</c:v>
                </c:pt>
                <c:pt idx="2">
                  <c:v>9.3000000000000007</c:v>
                </c:pt>
                <c:pt idx="3">
                  <c:v>5.66</c:v>
                </c:pt>
                <c:pt idx="4">
                  <c:v>9.43</c:v>
                </c:pt>
                <c:pt idx="5">
                  <c:v>6.12</c:v>
                </c:pt>
                <c:pt idx="6">
                  <c:v>4.42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Sheet1!$C$8</c15:sqref>
                        </c15:formulaRef>
                      </c:ext>
                    </c:extLst>
                    <c:strCache>
                      <c:ptCount val="1"/>
                      <c:pt idx="0">
                        <c:v>女性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Sheet1!$A$9:$A$15</c15:sqref>
                        </c15:formulaRef>
                      </c:ext>
                    </c:extLst>
                    <c:strCache>
                      <c:ptCount val="7"/>
                      <c:pt idx="0">
                        <c:v>15-19歳</c:v>
                      </c:pt>
                      <c:pt idx="1">
                        <c:v>20代</c:v>
                      </c:pt>
                      <c:pt idx="2">
                        <c:v>30代</c:v>
                      </c:pt>
                      <c:pt idx="3">
                        <c:v>40代</c:v>
                      </c:pt>
                      <c:pt idx="4">
                        <c:v>50代</c:v>
                      </c:pt>
                      <c:pt idx="5">
                        <c:v>60代</c:v>
                      </c:pt>
                      <c:pt idx="6">
                        <c:v>70代以上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2-2E3E-4076-8781-2DCAEC9A8D2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35558528"/>
        <c:axId val="135557744"/>
      </c:barChart>
      <c:catAx>
        <c:axId val="135558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cs"/>
              </a:defRPr>
            </a:pPr>
            <a:endParaRPr lang="ja-JP"/>
          </a:p>
        </c:txPr>
        <c:crossAx val="135557744"/>
        <c:crosses val="autoZero"/>
        <c:auto val="1"/>
        <c:lblAlgn val="ctr"/>
        <c:lblOffset val="100"/>
        <c:noMultiLvlLbl val="0"/>
      </c:catAx>
      <c:valAx>
        <c:axId val="135557744"/>
        <c:scaling>
          <c:orientation val="minMax"/>
          <c:min val="0"/>
        </c:scaling>
        <c:delete val="0"/>
        <c:axPos val="l"/>
        <c:numFmt formatCode="#,##0_);[Red]\(#,##0\)" sourceLinked="0"/>
        <c:majorTickMark val="out"/>
        <c:minorTickMark val="none"/>
        <c:tickLblPos val="nextTo"/>
        <c:spPr>
          <a:noFill/>
          <a:ln w="3175"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cs"/>
              </a:defRPr>
            </a:pPr>
            <a:endParaRPr lang="ja-JP"/>
          </a:p>
        </c:txPr>
        <c:crossAx val="135558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462083020188957"/>
          <c:y val="0.89007199508976731"/>
          <c:w val="0.34534863096554846"/>
          <c:h val="9.36431726521989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800">
          <a:latin typeface="游ゴシック" panose="020B0400000000000000" pitchFamily="50" charset="-128"/>
          <a:ea typeface="游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867985231801124"/>
          <c:y val="0.18255796922113407"/>
          <c:w val="0.77663308846170764"/>
          <c:h val="0.52447615521998103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717171"/>
            </a:solidFill>
            <a:ln>
              <a:noFill/>
            </a:ln>
            <a:effectLst/>
          </c:spPr>
          <c:invertIfNegative val="0"/>
          <c:dLbls>
            <c:numFmt formatCode="#,##0.0_);[Red]\(#,##0.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tx1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野菜摂取量!$B$5:$B$11</c:f>
              <c:numCache>
                <c:formatCode>###0.0000</c:formatCode>
                <c:ptCount val="7"/>
                <c:pt idx="0">
                  <c:v>50.550700571666667</c:v>
                </c:pt>
                <c:pt idx="1">
                  <c:v>63.643735425641012</c:v>
                </c:pt>
                <c:pt idx="2">
                  <c:v>83.603538708628548</c:v>
                </c:pt>
                <c:pt idx="3">
                  <c:v>66.739870692708351</c:v>
                </c:pt>
                <c:pt idx="4">
                  <c:v>73.638462102727246</c:v>
                </c:pt>
                <c:pt idx="5">
                  <c:v>88.444613951361291</c:v>
                </c:pt>
                <c:pt idx="6">
                  <c:v>107.09686661130409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野菜摂取量!$B$2</c15:sqref>
                        </c15:formulaRef>
                      </c:ext>
                    </c:extLst>
                    <c:strCache>
                      <c:ptCount val="1"/>
                      <c:pt idx="0">
                        <c:v>緑黄色野菜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野菜摂取量!$A$5:$A$11</c15:sqref>
                        </c15:formulaRef>
                      </c:ext>
                    </c:extLst>
                    <c:strCache>
                      <c:ptCount val="7"/>
                      <c:pt idx="0">
                        <c:v>15-19歳</c:v>
                      </c:pt>
                      <c:pt idx="1">
                        <c:v>20代</c:v>
                      </c:pt>
                      <c:pt idx="2">
                        <c:v>30代</c:v>
                      </c:pt>
                      <c:pt idx="3">
                        <c:v>40代</c:v>
                      </c:pt>
                      <c:pt idx="4">
                        <c:v>50代</c:v>
                      </c:pt>
                      <c:pt idx="5">
                        <c:v>60代</c:v>
                      </c:pt>
                      <c:pt idx="6">
                        <c:v>70代以上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0-FE51-4FEE-9D99-40685FF4F4B3}"/>
            </c:ext>
          </c:extLst>
        </c:ser>
        <c:ser>
          <c:idx val="1"/>
          <c:order val="1"/>
          <c:spPr>
            <a:solidFill>
              <a:schemeClr val="dk1">
                <a:tint val="5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-1.08548168249660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E51-4FEE-9D99-40685FF4F4B3}"/>
                </c:ext>
              </c:extLst>
            </c:dLbl>
            <c:dLbl>
              <c:idx val="2"/>
              <c:layout>
                <c:manualLayout>
                  <c:x val="-5.879769579072736E-17"/>
                  <c:y val="3.79918588873812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E51-4FEE-9D99-40685FF4F4B3}"/>
                </c:ext>
              </c:extLst>
            </c:dLbl>
            <c:dLbl>
              <c:idx val="3"/>
              <c:layout>
                <c:manualLayout>
                  <c:x val="0"/>
                  <c:y val="5.42740841248303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E51-4FEE-9D99-40685FF4F4B3}"/>
                </c:ext>
              </c:extLst>
            </c:dLbl>
            <c:dLbl>
              <c:idx val="4"/>
              <c:layout>
                <c:manualLayout>
                  <c:x val="0"/>
                  <c:y val="-3.25644504748982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E51-4FEE-9D99-40685FF4F4B3}"/>
                </c:ext>
              </c:extLst>
            </c:dLbl>
            <c:dLbl>
              <c:idx val="5"/>
              <c:layout>
                <c:manualLayout>
                  <c:x val="0"/>
                  <c:y val="-2.7137042062415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E51-4FEE-9D99-40685FF4F4B3}"/>
                </c:ext>
              </c:extLst>
            </c:dLbl>
            <c:dLbl>
              <c:idx val="6"/>
              <c:layout>
                <c:manualLayout>
                  <c:x val="0"/>
                  <c:y val="-7.59837177747626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FE51-4FEE-9D99-40685FF4F4B3}"/>
                </c:ext>
              </c:extLst>
            </c:dLbl>
            <c:numFmt formatCode="#,##0.0_);[Red]\(#,##0.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tx1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野菜摂取量!$C$5:$C$11</c:f>
              <c:numCache>
                <c:formatCode>###0.0000</c:formatCode>
                <c:ptCount val="7"/>
                <c:pt idx="0">
                  <c:v>149.76760459874998</c:v>
                </c:pt>
                <c:pt idx="1">
                  <c:v>168.41219593256412</c:v>
                </c:pt>
                <c:pt idx="2">
                  <c:v>134.50572636142854</c:v>
                </c:pt>
                <c:pt idx="3">
                  <c:v>181.82038274697916</c:v>
                </c:pt>
                <c:pt idx="4">
                  <c:v>164.14312019506491</c:v>
                </c:pt>
                <c:pt idx="5">
                  <c:v>205.41417735348392</c:v>
                </c:pt>
                <c:pt idx="6">
                  <c:v>199.44563482216367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野菜摂取量!$C$2</c15:sqref>
                        </c15:formulaRef>
                      </c:ext>
                    </c:extLst>
                    <c:strCache>
                      <c:ptCount val="1"/>
                      <c:pt idx="0">
                        <c:v>その他野菜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野菜摂取量!$A$5:$A$11</c15:sqref>
                        </c15:formulaRef>
                      </c:ext>
                    </c:extLst>
                    <c:strCache>
                      <c:ptCount val="7"/>
                      <c:pt idx="0">
                        <c:v>15-19歳</c:v>
                      </c:pt>
                      <c:pt idx="1">
                        <c:v>20代</c:v>
                      </c:pt>
                      <c:pt idx="2">
                        <c:v>30代</c:v>
                      </c:pt>
                      <c:pt idx="3">
                        <c:v>40代</c:v>
                      </c:pt>
                      <c:pt idx="4">
                        <c:v>50代</c:v>
                      </c:pt>
                      <c:pt idx="5">
                        <c:v>60代</c:v>
                      </c:pt>
                      <c:pt idx="6">
                        <c:v>70代以上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7-FE51-4FEE-9D99-40685FF4F4B3}"/>
            </c:ext>
          </c:extLst>
        </c:ser>
        <c:ser>
          <c:idx val="2"/>
          <c:order val="2"/>
          <c:spPr>
            <a:solidFill>
              <a:schemeClr val="dk1">
                <a:tint val="75000"/>
              </a:schemeClr>
            </a:solidFill>
            <a:ln>
              <a:noFill/>
            </a:ln>
            <a:effectLst/>
          </c:spPr>
          <c:invertIfNegative val="0"/>
          <c:val>
            <c:numRef>
              <c:f>野菜摂取量!#REF!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野菜摂取量!#REF!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野菜摂取量!$A$5:$A$11</c15:sqref>
                        </c15:formulaRef>
                      </c:ext>
                    </c:extLst>
                    <c:strCache>
                      <c:ptCount val="7"/>
                      <c:pt idx="0">
                        <c:v>15-19歳</c:v>
                      </c:pt>
                      <c:pt idx="1">
                        <c:v>20代</c:v>
                      </c:pt>
                      <c:pt idx="2">
                        <c:v>30代</c:v>
                      </c:pt>
                      <c:pt idx="3">
                        <c:v>40代</c:v>
                      </c:pt>
                      <c:pt idx="4">
                        <c:v>50代</c:v>
                      </c:pt>
                      <c:pt idx="5">
                        <c:v>60代</c:v>
                      </c:pt>
                      <c:pt idx="6">
                        <c:v>70代以上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8-FE51-4FEE-9D99-40685FF4F4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35558136"/>
        <c:axId val="135553040"/>
      </c:barChart>
      <c:catAx>
        <c:axId val="135558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cs"/>
              </a:defRPr>
            </a:pPr>
            <a:endParaRPr lang="ja-JP"/>
          </a:p>
        </c:txPr>
        <c:crossAx val="135553040"/>
        <c:crosses val="autoZero"/>
        <c:auto val="1"/>
        <c:lblAlgn val="ctr"/>
        <c:lblOffset val="100"/>
        <c:noMultiLvlLbl val="0"/>
      </c:catAx>
      <c:valAx>
        <c:axId val="135553040"/>
        <c:scaling>
          <c:orientation val="minMax"/>
          <c:max val="350"/>
        </c:scaling>
        <c:delete val="0"/>
        <c:axPos val="l"/>
        <c:numFmt formatCode="#,##0_);[Red]\(#,##0\)" sourceLinked="0"/>
        <c:majorTickMark val="out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cs"/>
              </a:defRPr>
            </a:pPr>
            <a:endParaRPr lang="ja-JP"/>
          </a:p>
        </c:txPr>
        <c:crossAx val="135558136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0.14772710302834136"/>
          <c:y val="0.86473737441960086"/>
          <c:w val="0.66364164389650138"/>
          <c:h val="8.09765061592538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round/>
    </a:ln>
    <a:effectLst/>
  </c:spPr>
  <c:txPr>
    <a:bodyPr/>
    <a:lstStyle/>
    <a:p>
      <a:pPr>
        <a:defRPr>
          <a:latin typeface="游ゴシック" panose="020B0400000000000000" pitchFamily="50" charset="-128"/>
          <a:ea typeface="游ゴシック" panose="020B0400000000000000" pitchFamily="50" charset="-128"/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530124802392007"/>
          <c:y val="0.15394483643361129"/>
          <c:w val="0.7941407019440081"/>
          <c:h val="0.5403822357356068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7047753469771601E-3"/>
                  <c:y val="3.40424331315455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B62-4F93-BFF6-EB817A2E8D76}"/>
                </c:ext>
              </c:extLst>
            </c:dLbl>
            <c:dLbl>
              <c:idx val="1"/>
              <c:layout>
                <c:manualLayout>
                  <c:x val="-2.939884789536368E-17"/>
                  <c:y val="1.9243104554201411E-2"/>
                </c:manualLayout>
              </c:layout>
              <c:tx>
                <c:rich>
                  <a:bodyPr/>
                  <a:lstStyle/>
                  <a:p>
                    <a:fld id="{07B11A5F-505D-4D76-AB91-057719F873B6}" type="VALUE">
                      <a:rPr lang="en-US" altLang="ja-JP"/>
                      <a:pPr/>
                      <a:t>[値]</a:t>
                    </a:fld>
                    <a:r>
                      <a:rPr lang="en-US" altLang="ja-JP"/>
                      <a:t>.0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18409236690186"/>
                      <c:h val="9.435535599743424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B62-4F93-BFF6-EB817A2E8D76}"/>
                </c:ext>
              </c:extLst>
            </c:dLbl>
            <c:dLbl>
              <c:idx val="2"/>
              <c:layout>
                <c:manualLayout>
                  <c:x val="0"/>
                  <c:y val="3.20718409236690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B62-4F93-BFF6-EB817A2E8D76}"/>
                </c:ext>
              </c:extLst>
            </c:dLbl>
            <c:dLbl>
              <c:idx val="3"/>
              <c:layout>
                <c:manualLayout>
                  <c:x val="0"/>
                  <c:y val="2.565747273893515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B62-4F93-BFF6-EB817A2E8D76}"/>
                </c:ext>
              </c:extLst>
            </c:dLbl>
            <c:dLbl>
              <c:idx val="4"/>
              <c:layout>
                <c:manualLayout>
                  <c:x val="-3.2071840923669021E-2"/>
                  <c:y val="2.565747273893515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B62-4F93-BFF6-EB817A2E8D76}"/>
                </c:ext>
              </c:extLst>
            </c:dLbl>
            <c:dLbl>
              <c:idx val="5"/>
              <c:layout>
                <c:manualLayout>
                  <c:x val="-1.9243104554201411E-2"/>
                  <c:y val="3.20718409236690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B62-4F93-BFF6-EB817A2E8D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'[Microsoft Word 内のグラフ]運動'!$J$78:$J$83</c:f>
              <c:numCache>
                <c:formatCode>General</c:formatCode>
                <c:ptCount val="6"/>
                <c:pt idx="0">
                  <c:v>29.2</c:v>
                </c:pt>
                <c:pt idx="1">
                  <c:v>12</c:v>
                </c:pt>
                <c:pt idx="2">
                  <c:v>22.6</c:v>
                </c:pt>
                <c:pt idx="3">
                  <c:v>22.7</c:v>
                </c:pt>
                <c:pt idx="4">
                  <c:v>32.6</c:v>
                </c:pt>
                <c:pt idx="5">
                  <c:v>37.200000000000003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'[Microsoft Word 内のグラフ]運動'!$J$77</c15:sqref>
                        </c15:formulaRef>
                      </c:ext>
                    </c:extLst>
                    <c:strCache>
                      <c:ptCount val="1"/>
                      <c:pt idx="0">
                        <c:v>男性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'[Microsoft Word 内のグラフ]運動'!$I$78:$I$83</c15:sqref>
                        </c15:formulaRef>
                      </c:ext>
                    </c:extLst>
                    <c:strCache>
                      <c:ptCount val="6"/>
                      <c:pt idx="0">
                        <c:v>20代</c:v>
                      </c:pt>
                      <c:pt idx="1">
                        <c:v>30代</c:v>
                      </c:pt>
                      <c:pt idx="2">
                        <c:v>40代</c:v>
                      </c:pt>
                      <c:pt idx="3">
                        <c:v>50代</c:v>
                      </c:pt>
                      <c:pt idx="4">
                        <c:v>60代</c:v>
                      </c:pt>
                      <c:pt idx="5">
                        <c:v>70代以上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6-DB62-4F93-BFF6-EB817A2E8D76}"/>
            </c:ext>
          </c:extLst>
        </c:ser>
        <c:ser>
          <c:idx val="1"/>
          <c:order val="1"/>
          <c:spPr>
            <a:solidFill>
              <a:schemeClr val="dk1">
                <a:tint val="5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4143681847337744E-3"/>
                  <c:y val="2.56574727389352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B62-4F93-BFF6-EB817A2E8D76}"/>
                </c:ext>
              </c:extLst>
            </c:dLbl>
            <c:dLbl>
              <c:idx val="1"/>
              <c:layout>
                <c:manualLayout>
                  <c:x val="6.4143681847338039E-3"/>
                  <c:y val="3.84862091084028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DB62-4F93-BFF6-EB817A2E8D76}"/>
                </c:ext>
              </c:extLst>
            </c:dLbl>
            <c:dLbl>
              <c:idx val="2"/>
              <c:layout>
                <c:manualLayout>
                  <c:x val="6.4143681847337449E-3"/>
                  <c:y val="3.84862091084027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DB62-4F93-BFF6-EB817A2E8D76}"/>
                </c:ext>
              </c:extLst>
            </c:dLbl>
            <c:dLbl>
              <c:idx val="3"/>
              <c:layout>
                <c:manualLayout>
                  <c:x val="6.4143681847338039E-3"/>
                  <c:y val="4.49005772931365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DB62-4F93-BFF6-EB817A2E8D76}"/>
                </c:ext>
              </c:extLst>
            </c:dLbl>
            <c:dLbl>
              <c:idx val="4"/>
              <c:layout>
                <c:manualLayout>
                  <c:x val="1.9243104554201411E-2"/>
                  <c:y val="4.49005772931365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DB62-4F93-BFF6-EB817A2E8D76}"/>
                </c:ext>
              </c:extLst>
            </c:dLbl>
            <c:dLbl>
              <c:idx val="5"/>
              <c:layout>
                <c:manualLayout>
                  <c:x val="3.8486209108402822E-2"/>
                  <c:y val="3.207184092366898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DB62-4F93-BFF6-EB817A2E8D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'[Microsoft Word 内のグラフ]運動'!$K$78:$K$83</c:f>
              <c:numCache>
                <c:formatCode>General</c:formatCode>
                <c:ptCount val="6"/>
                <c:pt idx="0">
                  <c:v>3.7</c:v>
                </c:pt>
                <c:pt idx="1">
                  <c:v>4.7</c:v>
                </c:pt>
                <c:pt idx="2">
                  <c:v>13.2</c:v>
                </c:pt>
                <c:pt idx="3">
                  <c:v>18.899999999999999</c:v>
                </c:pt>
                <c:pt idx="4">
                  <c:v>31.6</c:v>
                </c:pt>
                <c:pt idx="5">
                  <c:v>39.299999999999997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'[Microsoft Word 内のグラフ]運動'!$K$77</c15:sqref>
                        </c15:formulaRef>
                      </c:ext>
                    </c:extLst>
                    <c:strCache>
                      <c:ptCount val="1"/>
                      <c:pt idx="0">
                        <c:v>女性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'[Microsoft Word 内のグラフ]運動'!$I$78:$I$83</c15:sqref>
                        </c15:formulaRef>
                      </c:ext>
                    </c:extLst>
                    <c:strCache>
                      <c:ptCount val="6"/>
                      <c:pt idx="0">
                        <c:v>20代</c:v>
                      </c:pt>
                      <c:pt idx="1">
                        <c:v>30代</c:v>
                      </c:pt>
                      <c:pt idx="2">
                        <c:v>40代</c:v>
                      </c:pt>
                      <c:pt idx="3">
                        <c:v>50代</c:v>
                      </c:pt>
                      <c:pt idx="4">
                        <c:v>60代</c:v>
                      </c:pt>
                      <c:pt idx="5">
                        <c:v>70代以上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D-DB62-4F93-BFF6-EB817A2E8D7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35555000"/>
        <c:axId val="135559312"/>
      </c:barChart>
      <c:catAx>
        <c:axId val="135555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cs"/>
              </a:defRPr>
            </a:pPr>
            <a:endParaRPr lang="ja-JP"/>
          </a:p>
        </c:txPr>
        <c:crossAx val="135559312"/>
        <c:crosses val="autoZero"/>
        <c:auto val="1"/>
        <c:lblAlgn val="ctr"/>
        <c:lblOffset val="100"/>
        <c:noMultiLvlLbl val="0"/>
      </c:catAx>
      <c:valAx>
        <c:axId val="1355593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3175"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cs"/>
              </a:defRPr>
            </a:pPr>
            <a:endParaRPr lang="ja-JP"/>
          </a:p>
        </c:txPr>
        <c:crossAx val="135555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421618257491982"/>
          <c:y val="0.82919747595069715"/>
          <c:w val="0.32097681508936293"/>
          <c:h val="9.48121240611544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1.628830905548753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9132-4640-B478-00D7322C41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食塩摂取!$U$6:$U$13</c:f>
              <c:numCache>
                <c:formatCode>###0.0</c:formatCode>
                <c:ptCount val="8"/>
                <c:pt idx="0">
                  <c:v>8.3286726428399991</c:v>
                </c:pt>
                <c:pt idx="1">
                  <c:v>8.206103108833334</c:v>
                </c:pt>
                <c:pt idx="2">
                  <c:v>11.142778096894734</c:v>
                </c:pt>
                <c:pt idx="3">
                  <c:v>10.030927253156246</c:v>
                </c:pt>
                <c:pt idx="4">
                  <c:v>9.6817396908750002</c:v>
                </c:pt>
                <c:pt idx="5">
                  <c:v>10.362417765485715</c:v>
                </c:pt>
                <c:pt idx="6">
                  <c:v>10.979127756205482</c:v>
                </c:pt>
                <c:pt idx="7">
                  <c:v>10.828913543701489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食塩摂取!$U$5</c15:sqref>
                        </c15:formulaRef>
                      </c:ext>
                    </c:extLst>
                    <c:strCache>
                      <c:ptCount val="1"/>
                      <c:pt idx="0">
                        <c:v>男性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食塩摂取!$T$6:$T$13</c15:sqref>
                        </c15:formulaRef>
                      </c:ext>
                    </c:extLst>
                    <c:strCache>
                      <c:ptCount val="8"/>
                      <c:pt idx="0">
                        <c:v>7-14歳</c:v>
                      </c:pt>
                      <c:pt idx="1">
                        <c:v>15-19歳</c:v>
                      </c:pt>
                      <c:pt idx="2">
                        <c:v>20代</c:v>
                      </c:pt>
                      <c:pt idx="3">
                        <c:v>30代</c:v>
                      </c:pt>
                      <c:pt idx="4">
                        <c:v>40代</c:v>
                      </c:pt>
                      <c:pt idx="5">
                        <c:v>50代</c:v>
                      </c:pt>
                      <c:pt idx="6">
                        <c:v>60代</c:v>
                      </c:pt>
                      <c:pt idx="7">
                        <c:v>70代以上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0-9132-4640-B478-00D7322C4171}"/>
            </c:ext>
          </c:extLst>
        </c:ser>
        <c:ser>
          <c:idx val="1"/>
          <c:order val="1"/>
          <c:spPr>
            <a:solidFill>
              <a:schemeClr val="dk1">
                <a:tint val="5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115743166090799E-2"/>
                  <c:y val="2.71471817591459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9132-4640-B478-00D7322C4171}"/>
                </c:ext>
              </c:extLst>
            </c:dLbl>
            <c:dLbl>
              <c:idx val="1"/>
              <c:layout>
                <c:manualLayout>
                  <c:x val="1.8820990888121066E-2"/>
                  <c:y val="3.800605446280425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9132-4640-B478-00D7322C4171}"/>
                </c:ext>
              </c:extLst>
            </c:dLbl>
            <c:dLbl>
              <c:idx val="2"/>
              <c:layout>
                <c:manualLayout>
                  <c:x val="9.4104954440605328E-3"/>
                  <c:y val="2.714718175914590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132-4640-B478-00D7322C4171}"/>
                </c:ext>
              </c:extLst>
            </c:dLbl>
            <c:dLbl>
              <c:idx val="3"/>
              <c:layout>
                <c:manualLayout>
                  <c:x val="1.4115743166090799E-2"/>
                  <c:y val="1.62883090554875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132-4640-B478-00D7322C4171}"/>
                </c:ext>
              </c:extLst>
            </c:dLbl>
            <c:dLbl>
              <c:idx val="4"/>
              <c:layout>
                <c:manualLayout>
                  <c:x val="9.410495444060446E-3"/>
                  <c:y val="2.7147181759145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132-4640-B478-00D7322C4171}"/>
                </c:ext>
              </c:extLst>
            </c:dLbl>
            <c:dLbl>
              <c:idx val="5"/>
              <c:layout>
                <c:manualLayout>
                  <c:x val="1.4115743166090799E-2"/>
                  <c:y val="1.08588727036583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132-4640-B478-00D7322C4171}"/>
                </c:ext>
              </c:extLst>
            </c:dLbl>
            <c:dLbl>
              <c:idx val="6"/>
              <c:layout>
                <c:manualLayout>
                  <c:x val="1.4115743166090626E-2"/>
                  <c:y val="5.429436351829173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132-4640-B478-00D7322C4171}"/>
                </c:ext>
              </c:extLst>
            </c:dLbl>
            <c:dLbl>
              <c:idx val="7"/>
              <c:layout>
                <c:manualLayout>
                  <c:x val="2.352623861015116E-2"/>
                  <c:y val="2.17177454073167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132-4640-B478-00D7322C41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食塩摂取!$V$6:$V$13</c:f>
              <c:numCache>
                <c:formatCode>###0.0</c:formatCode>
                <c:ptCount val="8"/>
                <c:pt idx="0">
                  <c:v>8.1864873376451612</c:v>
                </c:pt>
                <c:pt idx="1">
                  <c:v>7.130403379083333</c:v>
                </c:pt>
                <c:pt idx="2">
                  <c:v>7.7485889967000006</c:v>
                </c:pt>
                <c:pt idx="3">
                  <c:v>7.3795218615526315</c:v>
                </c:pt>
                <c:pt idx="4">
                  <c:v>8.1097558541666661</c:v>
                </c:pt>
                <c:pt idx="5">
                  <c:v>7.8980020299761886</c:v>
                </c:pt>
                <c:pt idx="6">
                  <c:v>9.3997924655975638</c:v>
                </c:pt>
                <c:pt idx="7">
                  <c:v>9.0780491763173039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食塩摂取!$V$5</c15:sqref>
                        </c15:formulaRef>
                      </c:ext>
                    </c:extLst>
                    <c:strCache>
                      <c:ptCount val="1"/>
                      <c:pt idx="0">
                        <c:v>女性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食塩摂取!$T$6:$T$13</c15:sqref>
                        </c15:formulaRef>
                      </c:ext>
                    </c:extLst>
                    <c:strCache>
                      <c:ptCount val="8"/>
                      <c:pt idx="0">
                        <c:v>7-14歳</c:v>
                      </c:pt>
                      <c:pt idx="1">
                        <c:v>15-19歳</c:v>
                      </c:pt>
                      <c:pt idx="2">
                        <c:v>20代</c:v>
                      </c:pt>
                      <c:pt idx="3">
                        <c:v>30代</c:v>
                      </c:pt>
                      <c:pt idx="4">
                        <c:v>40代</c:v>
                      </c:pt>
                      <c:pt idx="5">
                        <c:v>50代</c:v>
                      </c:pt>
                      <c:pt idx="6">
                        <c:v>60代</c:v>
                      </c:pt>
                      <c:pt idx="7">
                        <c:v>70代以上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1-9132-4640-B478-00D7322C417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35556568"/>
        <c:axId val="135560488"/>
      </c:barChart>
      <c:catAx>
        <c:axId val="135556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cs"/>
              </a:defRPr>
            </a:pPr>
            <a:endParaRPr lang="ja-JP"/>
          </a:p>
        </c:txPr>
        <c:crossAx val="135560488"/>
        <c:crosses val="autoZero"/>
        <c:auto val="1"/>
        <c:lblAlgn val="ctr"/>
        <c:lblOffset val="100"/>
        <c:tickLblSkip val="1"/>
        <c:noMultiLvlLbl val="0"/>
      </c:catAx>
      <c:valAx>
        <c:axId val="135560488"/>
        <c:scaling>
          <c:orientation val="minMax"/>
        </c:scaling>
        <c:delete val="0"/>
        <c:axPos val="l"/>
        <c:numFmt formatCode="#,##0_);[Red]\(#,##0\)" sourceLinked="0"/>
        <c:majorTickMark val="out"/>
        <c:minorTickMark val="none"/>
        <c:tickLblPos val="nextTo"/>
        <c:spPr>
          <a:noFill/>
          <a:ln w="3175"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cs"/>
              </a:defRPr>
            </a:pPr>
            <a:endParaRPr lang="ja-JP"/>
          </a:p>
        </c:txPr>
        <c:crossAx val="135556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812892566269721"/>
          <c:y val="0.78449513349501587"/>
          <c:w val="0.31315132891380815"/>
          <c:h val="9.06744730178741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976765077971464"/>
          <c:y val="8.1411176055546514E-2"/>
          <c:w val="0.8284798204035364"/>
          <c:h val="0.6277176473999753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'[Microsoft Word 内のグラフ]喫煙の状況'!$T$6:$T$11</c:f>
              <c:numCache>
                <c:formatCode>0.0</c:formatCode>
                <c:ptCount val="6"/>
                <c:pt idx="0">
                  <c:v>41.7</c:v>
                </c:pt>
                <c:pt idx="1">
                  <c:v>32</c:v>
                </c:pt>
                <c:pt idx="2">
                  <c:v>43.4</c:v>
                </c:pt>
                <c:pt idx="3">
                  <c:v>27.3</c:v>
                </c:pt>
                <c:pt idx="4">
                  <c:v>26.7</c:v>
                </c:pt>
                <c:pt idx="5">
                  <c:v>12.8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'[Microsoft Word 内のグラフ]喫煙の状況'!$T$5</c15:sqref>
                        </c15:formulaRef>
                      </c:ext>
                    </c:extLst>
                    <c:strCache>
                      <c:ptCount val="1"/>
                      <c:pt idx="0">
                        <c:v>男性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'[Microsoft Word 内のグラフ]喫煙の状況'!$S$6:$S$11</c15:sqref>
                        </c15:formulaRef>
                      </c:ext>
                    </c:extLst>
                    <c:strCache>
                      <c:ptCount val="6"/>
                      <c:pt idx="0">
                        <c:v>20代</c:v>
                      </c:pt>
                      <c:pt idx="1">
                        <c:v>30代</c:v>
                      </c:pt>
                      <c:pt idx="2">
                        <c:v>40代</c:v>
                      </c:pt>
                      <c:pt idx="3">
                        <c:v>50代</c:v>
                      </c:pt>
                      <c:pt idx="4">
                        <c:v>60代</c:v>
                      </c:pt>
                      <c:pt idx="5">
                        <c:v>70代以上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0-E79D-4EC9-985B-47E1152192AB}"/>
            </c:ext>
          </c:extLst>
        </c:ser>
        <c:ser>
          <c:idx val="1"/>
          <c:order val="1"/>
          <c:spPr>
            <a:solidFill>
              <a:schemeClr val="dk1">
                <a:tint val="5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'[Microsoft Word 内のグラフ]喫煙の状況'!$U$6:$U$11</c:f>
              <c:numCache>
                <c:formatCode>0.0</c:formatCode>
                <c:ptCount val="6"/>
                <c:pt idx="0">
                  <c:v>14.8</c:v>
                </c:pt>
                <c:pt idx="1">
                  <c:v>14</c:v>
                </c:pt>
                <c:pt idx="2">
                  <c:v>11.3</c:v>
                </c:pt>
                <c:pt idx="3">
                  <c:v>7.5</c:v>
                </c:pt>
                <c:pt idx="4">
                  <c:v>1</c:v>
                </c:pt>
                <c:pt idx="5">
                  <c:v>0.9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'[Microsoft Word 内のグラフ]喫煙の状況'!$U$5</c15:sqref>
                        </c15:formulaRef>
                      </c:ext>
                    </c:extLst>
                    <c:strCache>
                      <c:ptCount val="1"/>
                      <c:pt idx="0">
                        <c:v>女性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'[Microsoft Word 内のグラフ]喫煙の状況'!$S$6:$S$11</c15:sqref>
                        </c15:formulaRef>
                      </c:ext>
                    </c:extLst>
                    <c:strCache>
                      <c:ptCount val="6"/>
                      <c:pt idx="0">
                        <c:v>20代</c:v>
                      </c:pt>
                      <c:pt idx="1">
                        <c:v>30代</c:v>
                      </c:pt>
                      <c:pt idx="2">
                        <c:v>40代</c:v>
                      </c:pt>
                      <c:pt idx="3">
                        <c:v>50代</c:v>
                      </c:pt>
                      <c:pt idx="4">
                        <c:v>60代</c:v>
                      </c:pt>
                      <c:pt idx="5">
                        <c:v>70代以上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1-E79D-4EC9-985B-47E1152192A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35560880"/>
        <c:axId val="135562448"/>
      </c:barChart>
      <c:catAx>
        <c:axId val="135560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cs"/>
              </a:defRPr>
            </a:pPr>
            <a:endParaRPr lang="ja-JP"/>
          </a:p>
        </c:txPr>
        <c:crossAx val="135562448"/>
        <c:crosses val="autoZero"/>
        <c:auto val="1"/>
        <c:lblAlgn val="ctr"/>
        <c:lblOffset val="100"/>
        <c:noMultiLvlLbl val="0"/>
      </c:catAx>
      <c:valAx>
        <c:axId val="135562448"/>
        <c:scaling>
          <c:orientation val="minMax"/>
        </c:scaling>
        <c:delete val="0"/>
        <c:axPos val="l"/>
        <c:numFmt formatCode="#,##0_);[Red]\(#,##0\)" sourceLinked="0"/>
        <c:majorTickMark val="out"/>
        <c:minorTickMark val="none"/>
        <c:tickLblPos val="nextTo"/>
        <c:spPr>
          <a:noFill/>
          <a:ln w="3175"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cs"/>
              </a:defRPr>
            </a:pPr>
            <a:endParaRPr lang="ja-JP"/>
          </a:p>
        </c:txPr>
        <c:crossAx val="13556088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598753606941626"/>
          <c:y val="0.85699501960983315"/>
          <c:w val="0.32097681508936293"/>
          <c:h val="9.48121240611544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90D1B-278D-41CB-8B91-32338261EC1A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7725" y="1233488"/>
            <a:ext cx="250031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51388"/>
            <a:ext cx="5389563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736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FA121-F0A9-4A52-A5AC-CE09A7155B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306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FA121-F0A9-4A52-A5AC-CE09A7155B2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884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545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0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29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94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13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229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125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427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54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11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54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24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83881" y="427545"/>
            <a:ext cx="6120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1</a:t>
            </a:r>
            <a:r>
              <a:rPr lang="ja-JP" altLang="en-US" b="1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６</a:t>
            </a:r>
            <a:r>
              <a:rPr lang="ja-JP" altLang="ja-JP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香川県の現状（生活習慣病の原因となる生活習慣）</a:t>
            </a:r>
            <a:endParaRPr lang="ja-JP" altLang="ja-JP" b="1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61" name="グループ化 60"/>
          <p:cNvGrpSpPr/>
          <p:nvPr/>
        </p:nvGrpSpPr>
        <p:grpSpPr>
          <a:xfrm>
            <a:off x="429766" y="832430"/>
            <a:ext cx="3373986" cy="2533068"/>
            <a:chOff x="-37303" y="0"/>
            <a:chExt cx="3374370" cy="2533468"/>
          </a:xfrm>
          <a:noFill/>
        </p:grpSpPr>
        <p:grpSp>
          <p:nvGrpSpPr>
            <p:cNvPr id="63" name="グループ化 62"/>
            <p:cNvGrpSpPr/>
            <p:nvPr/>
          </p:nvGrpSpPr>
          <p:grpSpPr>
            <a:xfrm>
              <a:off x="0" y="0"/>
              <a:ext cx="2908299" cy="2339974"/>
              <a:chOff x="0" y="0"/>
              <a:chExt cx="2908299" cy="2339974"/>
            </a:xfrm>
            <a:grpFill/>
          </p:grpSpPr>
          <p:grpSp>
            <p:nvGrpSpPr>
              <p:cNvPr id="64" name="グループ化 63"/>
              <p:cNvGrpSpPr/>
              <p:nvPr/>
            </p:nvGrpSpPr>
            <p:grpSpPr>
              <a:xfrm>
                <a:off x="0" y="0"/>
                <a:ext cx="2908299" cy="2339974"/>
                <a:chOff x="0" y="0"/>
                <a:chExt cx="2908299" cy="2339974"/>
              </a:xfrm>
              <a:grpFill/>
            </p:grpSpPr>
            <p:graphicFrame>
              <p:nvGraphicFramePr>
                <p:cNvPr id="71" name="グラフ 70"/>
                <p:cNvGraphicFramePr/>
                <p:nvPr>
                  <p:extLst>
                    <p:ext uri="{D42A27DB-BD31-4B8C-83A1-F6EECF244321}">
                      <p14:modId xmlns:p14="http://schemas.microsoft.com/office/powerpoint/2010/main" val="4196555023"/>
                    </p:ext>
                  </p:extLst>
                </p:nvPr>
              </p:nvGraphicFramePr>
              <p:xfrm>
                <a:off x="28575" y="0"/>
                <a:ext cx="2879724" cy="2339974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  <p:sp>
              <p:nvSpPr>
                <p:cNvPr id="122" name="正方形/長方形 121"/>
                <p:cNvSpPr/>
                <p:nvPr/>
              </p:nvSpPr>
              <p:spPr>
                <a:xfrm>
                  <a:off x="0" y="219075"/>
                  <a:ext cx="450215" cy="304800"/>
                </a:xfrm>
                <a:prstGeom prst="rect">
                  <a:avLst/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Times New Roman" panose="02020603050405020304" pitchFamily="18" charset="0"/>
                    </a:rPr>
                    <a:t>(%)</a:t>
                  </a:r>
                  <a:endParaRPr kumimoji="0" lang="ja-JP" alt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ＭＳ Ｐゴシック" panose="020B0600070205080204" pitchFamily="50" charset="-128"/>
                  </a:endParaRPr>
                </a:p>
              </p:txBody>
            </p:sp>
          </p:grpSp>
          <p:sp>
            <p:nvSpPr>
              <p:cNvPr id="65" name="角丸四角形 64"/>
              <p:cNvSpPr/>
              <p:nvPr/>
            </p:nvSpPr>
            <p:spPr>
              <a:xfrm>
                <a:off x="365760" y="402336"/>
                <a:ext cx="1353185" cy="1397000"/>
              </a:xfrm>
              <a:prstGeom prst="roundRect">
                <a:avLst>
                  <a:gd name="adj" fmla="val 8379"/>
                </a:avLst>
              </a:prstGeom>
              <a:grpFill/>
              <a:ln w="12700" cap="flat" cmpd="sng" algn="ctr">
                <a:solidFill>
                  <a:srgbClr val="FF0000"/>
                </a:solidFill>
                <a:prstDash val="dash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entury" panose="020F0502020204030204"/>
                  <a:ea typeface="ＭＳ 明朝" panose="02020609040205080304" pitchFamily="17" charset="-128"/>
                  <a:cs typeface="+mn-cs"/>
                </a:endParaRPr>
              </a:p>
            </p:txBody>
          </p:sp>
        </p:grpSp>
        <p:sp>
          <p:nvSpPr>
            <p:cNvPr id="62" name="テキスト ボックス 329786"/>
            <p:cNvSpPr txBox="1"/>
            <p:nvPr/>
          </p:nvSpPr>
          <p:spPr>
            <a:xfrm>
              <a:off x="-37303" y="2261332"/>
              <a:ext cx="3374370" cy="272136"/>
            </a:xfrm>
            <a:prstGeom prst="rect">
              <a:avLst/>
            </a:prstGeom>
            <a:grp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eaLnBrk="1" fontAlgn="auto" latinLnBrk="0" hangingPunct="1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15</a:t>
              </a:r>
              <a:r>
                <a:rPr lang="ja-JP" alt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～</a:t>
              </a:r>
              <a:r>
                <a:rPr 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40</a:t>
              </a:r>
              <a:r>
                <a:rPr lang="ja-JP" alt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代の若い世代で朝ごはんを食べない人が</a:t>
              </a:r>
              <a:endParaRPr lang="en-US" altLang="ja-JP" sz="1000" kern="100" dirty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 marL="0" marR="0" lvl="0" indent="0" algn="l" defTabSz="914400" eaLnBrk="1" fontAlgn="auto" latinLnBrk="0" hangingPunct="1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多い。</a:t>
              </a:r>
            </a:p>
          </p:txBody>
        </p:sp>
      </p:grpSp>
      <p:grpSp>
        <p:nvGrpSpPr>
          <p:cNvPr id="123" name="グループ化 122"/>
          <p:cNvGrpSpPr/>
          <p:nvPr/>
        </p:nvGrpSpPr>
        <p:grpSpPr>
          <a:xfrm>
            <a:off x="3343881" y="893698"/>
            <a:ext cx="3208244" cy="2689646"/>
            <a:chOff x="61876" y="-111110"/>
            <a:chExt cx="3208572" cy="2690379"/>
          </a:xfrm>
        </p:grpSpPr>
        <p:grpSp>
          <p:nvGrpSpPr>
            <p:cNvPr id="125" name="グループ化 124"/>
            <p:cNvGrpSpPr/>
            <p:nvPr/>
          </p:nvGrpSpPr>
          <p:grpSpPr>
            <a:xfrm>
              <a:off x="61876" y="-111110"/>
              <a:ext cx="2879725" cy="2339975"/>
              <a:chOff x="61876" y="-111110"/>
              <a:chExt cx="2879725" cy="2339975"/>
            </a:xfrm>
          </p:grpSpPr>
          <p:grpSp>
            <p:nvGrpSpPr>
              <p:cNvPr id="126" name="グループ化 125"/>
              <p:cNvGrpSpPr/>
              <p:nvPr/>
            </p:nvGrpSpPr>
            <p:grpSpPr>
              <a:xfrm>
                <a:off x="61876" y="-111110"/>
                <a:ext cx="2879725" cy="2339975"/>
                <a:chOff x="61876" y="-111110"/>
                <a:chExt cx="2879725" cy="2339975"/>
              </a:xfrm>
            </p:grpSpPr>
            <p:graphicFrame>
              <p:nvGraphicFramePr>
                <p:cNvPr id="128" name="グラフ 127"/>
                <p:cNvGraphicFramePr/>
                <p:nvPr>
                  <p:extLst>
                    <p:ext uri="{D42A27DB-BD31-4B8C-83A1-F6EECF244321}">
                      <p14:modId xmlns:p14="http://schemas.microsoft.com/office/powerpoint/2010/main" val="254350130"/>
                    </p:ext>
                  </p:extLst>
                </p:nvPr>
              </p:nvGraphicFramePr>
              <p:xfrm>
                <a:off x="61876" y="-111110"/>
                <a:ext cx="2879725" cy="2339975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4"/>
                </a:graphicData>
              </a:graphic>
            </p:graphicFrame>
            <p:sp>
              <p:nvSpPr>
                <p:cNvPr id="129" name="テキスト ボックス 51"/>
                <p:cNvSpPr txBox="1"/>
                <p:nvPr/>
              </p:nvSpPr>
              <p:spPr>
                <a:xfrm>
                  <a:off x="1033900" y="-93273"/>
                  <a:ext cx="1104378" cy="266079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non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ja-JP" altLang="en-US" sz="1200" b="1" kern="100" dirty="0">
                      <a:solidFill>
                        <a:sysClr val="windowText" lastClr="000000"/>
                      </a:solidFill>
                      <a:latin typeface="UD デジタル 教科書体 NP-B" panose="02020700000000000000" pitchFamily="18" charset="-128"/>
                      <a:ea typeface="UD デジタル 教科書体 NP-B" panose="02020700000000000000" pitchFamily="18" charset="-128"/>
                      <a:cs typeface="Times New Roman" panose="02020603050405020304" pitchFamily="18" charset="0"/>
                    </a:rPr>
                    <a:t>②野菜摂取量</a:t>
                  </a:r>
                </a:p>
              </p:txBody>
            </p:sp>
            <p:sp>
              <p:nvSpPr>
                <p:cNvPr id="130" name="正方形/長方形 129"/>
                <p:cNvSpPr/>
                <p:nvPr/>
              </p:nvSpPr>
              <p:spPr>
                <a:xfrm>
                  <a:off x="145652" y="85725"/>
                  <a:ext cx="344170" cy="304800"/>
                </a:xfrm>
                <a:prstGeom prst="rect">
                  <a:avLst/>
                </a:prstGeom>
                <a:no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Times New Roman" panose="02020603050405020304" pitchFamily="18" charset="0"/>
                    </a:rPr>
                    <a:t>(g)</a:t>
                  </a:r>
                  <a:endParaRPr kumimoji="0" lang="ja-JP" alt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ＭＳ Ｐゴシック" panose="020B0600070205080204" pitchFamily="50" charset="-128"/>
                  </a:endParaRPr>
                </a:p>
              </p:txBody>
            </p:sp>
          </p:grpSp>
          <p:cxnSp>
            <p:nvCxnSpPr>
              <p:cNvPr id="127" name="直線コネクタ 126"/>
              <p:cNvCxnSpPr/>
              <p:nvPr/>
            </p:nvCxnSpPr>
            <p:spPr>
              <a:xfrm flipV="1">
                <a:off x="511389" y="320693"/>
                <a:ext cx="2157984" cy="7316"/>
              </a:xfrm>
              <a:prstGeom prst="line">
                <a:avLst/>
              </a:prstGeom>
              <a:noFill/>
              <a:ln w="6350" cap="flat" cmpd="sng" algn="ctr">
                <a:solidFill>
                  <a:srgbClr val="FF0000"/>
                </a:solidFill>
                <a:prstDash val="dash"/>
                <a:miter lim="800000"/>
              </a:ln>
              <a:effectLst/>
            </p:spPr>
          </p:cxnSp>
        </p:grpSp>
        <p:sp>
          <p:nvSpPr>
            <p:cNvPr id="124" name="テキスト ボックス 6"/>
            <p:cNvSpPr txBox="1"/>
            <p:nvPr/>
          </p:nvSpPr>
          <p:spPr>
            <a:xfrm>
              <a:off x="220543" y="2118894"/>
              <a:ext cx="3049905" cy="46037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eaLnBrk="1" fontAlgn="auto" latinLnBrk="0" hangingPunct="1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15</a:t>
              </a:r>
              <a:r>
                <a:rPr lang="ja-JP" alt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～</a:t>
              </a:r>
              <a:r>
                <a:rPr 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30</a:t>
              </a:r>
              <a:r>
                <a:rPr lang="ja-JP" alt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代の若い世代で野菜を食べない人が多い。</a:t>
              </a:r>
            </a:p>
            <a:p>
              <a:pPr marL="0" marR="0" lvl="0" indent="0" algn="l" defTabSz="914400" eaLnBrk="1" fontAlgn="auto" latinLnBrk="0" hangingPunct="1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１日あたりの野菜摂取目標量は、</a:t>
              </a:r>
              <a:r>
                <a:rPr lang="ja-JP" altLang="en-US" sz="1200" b="1" u="sng" kern="100" dirty="0">
                  <a:solidFill>
                    <a:srgbClr val="FF000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rPr>
                <a:t>３５０ｇ！</a:t>
              </a:r>
              <a:endParaRPr lang="ja-JP" altLang="en-US" sz="1000" b="1" u="sng" kern="1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1" name="グループ化 130"/>
          <p:cNvGrpSpPr/>
          <p:nvPr/>
        </p:nvGrpSpPr>
        <p:grpSpPr>
          <a:xfrm>
            <a:off x="563690" y="3838027"/>
            <a:ext cx="2699385" cy="2640841"/>
            <a:chOff x="181155" y="-109186"/>
            <a:chExt cx="2699385" cy="2641425"/>
          </a:xfrm>
        </p:grpSpPr>
        <p:grpSp>
          <p:nvGrpSpPr>
            <p:cNvPr id="132" name="グループ化 131"/>
            <p:cNvGrpSpPr/>
            <p:nvPr/>
          </p:nvGrpSpPr>
          <p:grpSpPr>
            <a:xfrm>
              <a:off x="181155" y="-109186"/>
              <a:ext cx="2699385" cy="2641425"/>
              <a:chOff x="181155" y="-109194"/>
              <a:chExt cx="2699385" cy="2641652"/>
            </a:xfrm>
          </p:grpSpPr>
          <p:grpSp>
            <p:nvGrpSpPr>
              <p:cNvPr id="134" name="グループ化 133"/>
              <p:cNvGrpSpPr/>
              <p:nvPr/>
            </p:nvGrpSpPr>
            <p:grpSpPr>
              <a:xfrm>
                <a:off x="181155" y="-109194"/>
                <a:ext cx="2699385" cy="2509555"/>
                <a:chOff x="0" y="-109194"/>
                <a:chExt cx="2699385" cy="2509555"/>
              </a:xfrm>
            </p:grpSpPr>
            <p:sp>
              <p:nvSpPr>
                <p:cNvPr id="136" name="テキスト ボックス 52"/>
                <p:cNvSpPr txBox="1"/>
                <p:nvPr/>
              </p:nvSpPr>
              <p:spPr>
                <a:xfrm>
                  <a:off x="545652" y="-109194"/>
                  <a:ext cx="1866265" cy="436766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non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200" b="1" i="0" u="none" strike="noStrike" kern="1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UD デジタル 教科書体 NP-B" panose="02020700000000000000" pitchFamily="18" charset="-128"/>
                      <a:ea typeface="UD デジタル 教科書体 NP-B" panose="02020700000000000000" pitchFamily="18" charset="-128"/>
                      <a:cs typeface="Times New Roman" panose="02020603050405020304" pitchFamily="18" charset="0"/>
                    </a:rPr>
                    <a:t>③運動習慣のある者の割合</a:t>
                  </a:r>
                  <a:endParaRPr kumimoji="0" lang="ja-JP" altLang="en-US" sz="110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137" name="グループ化 136"/>
                <p:cNvGrpSpPr/>
                <p:nvPr/>
              </p:nvGrpSpPr>
              <p:grpSpPr>
                <a:xfrm>
                  <a:off x="0" y="60386"/>
                  <a:ext cx="2699385" cy="2339975"/>
                  <a:chOff x="-152583" y="-34505"/>
                  <a:chExt cx="2699385" cy="2339975"/>
                </a:xfrm>
              </p:grpSpPr>
              <p:graphicFrame>
                <p:nvGraphicFramePr>
                  <p:cNvPr id="138" name="グラフ 137"/>
                  <p:cNvGraphicFramePr/>
                  <p:nvPr>
                    <p:extLst>
                      <p:ext uri="{D42A27DB-BD31-4B8C-83A1-F6EECF244321}">
                        <p14:modId xmlns:p14="http://schemas.microsoft.com/office/powerpoint/2010/main" val="241296145"/>
                      </p:ext>
                    </p:extLst>
                  </p:nvPr>
                </p:nvGraphicFramePr>
                <p:xfrm>
                  <a:off x="-152583" y="-34505"/>
                  <a:ext cx="2699385" cy="2339975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5"/>
                  </a:graphicData>
                </a:graphic>
              </p:graphicFrame>
              <p:sp>
                <p:nvSpPr>
                  <p:cNvPr id="139" name="正方形/長方形 138"/>
                  <p:cNvSpPr/>
                  <p:nvPr/>
                </p:nvSpPr>
                <p:spPr>
                  <a:xfrm>
                    <a:off x="-94891" y="-17253"/>
                    <a:ext cx="449580" cy="304165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7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rPr>
                      <a:t>(%)</a:t>
                    </a:r>
                    <a:endPara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ＭＳ Ｐゴシック" panose="020B0600070205080204" pitchFamily="50" charset="-128"/>
                    </a:endParaRPr>
                  </a:p>
                </p:txBody>
              </p:sp>
            </p:grpSp>
          </p:grpSp>
          <p:sp>
            <p:nvSpPr>
              <p:cNvPr id="135" name="テキスト ボックス 17"/>
              <p:cNvSpPr txBox="1"/>
              <p:nvPr/>
            </p:nvSpPr>
            <p:spPr>
              <a:xfrm>
                <a:off x="181155" y="2187402"/>
                <a:ext cx="2699385" cy="345056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eaLnBrk="1" fontAlgn="auto" latinLnBrk="0" hangingPunct="1">
                  <a:lnSpc>
                    <a:spcPts val="13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000" kern="100" dirty="0">
                    <a:solidFill>
                      <a:sysClr val="windowText" lastClr="0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20</a:t>
                </a:r>
                <a:r>
                  <a:rPr lang="ja-JP" altLang="en-US" sz="1000" kern="100" dirty="0">
                    <a:solidFill>
                      <a:sysClr val="windowText" lastClr="0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～</a:t>
                </a:r>
                <a:r>
                  <a:rPr lang="en-US" sz="1000" kern="100" dirty="0">
                    <a:solidFill>
                      <a:sysClr val="windowText" lastClr="0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30</a:t>
                </a:r>
                <a:r>
                  <a:rPr lang="ja-JP" altLang="en-US" sz="1000" kern="100" dirty="0">
                    <a:solidFill>
                      <a:sysClr val="windowText" lastClr="0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Times New Roman" panose="02020603050405020304" pitchFamily="18" charset="0"/>
                  </a:rPr>
                  <a:t>代の若い世代で運動習慣のある者の割合が低い。</a:t>
                </a:r>
              </a:p>
            </p:txBody>
          </p:sp>
        </p:grpSp>
        <p:sp>
          <p:nvSpPr>
            <p:cNvPr id="133" name="角丸四角形 132"/>
            <p:cNvSpPr/>
            <p:nvPr/>
          </p:nvSpPr>
          <p:spPr>
            <a:xfrm>
              <a:off x="572808" y="692067"/>
              <a:ext cx="688615" cy="1030573"/>
            </a:xfrm>
            <a:prstGeom prst="roundRect">
              <a:avLst>
                <a:gd name="adj" fmla="val 8379"/>
              </a:avLst>
            </a:prstGeom>
            <a:noFill/>
            <a:ln w="12700" cap="flat" cmpd="sng" algn="ctr">
              <a:solidFill>
                <a:srgbClr val="FF0000"/>
              </a:solidFill>
              <a:prstDash val="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entury" panose="020F0502020204030204"/>
                <a:ea typeface="ＭＳ 明朝" panose="02020609040205080304" pitchFamily="17" charset="-128"/>
                <a:cs typeface="+mn-cs"/>
              </a:endParaRPr>
            </a:p>
          </p:txBody>
        </p:sp>
      </p:grpSp>
      <p:grpSp>
        <p:nvGrpSpPr>
          <p:cNvPr id="140" name="グループ化 139"/>
          <p:cNvGrpSpPr/>
          <p:nvPr/>
        </p:nvGrpSpPr>
        <p:grpSpPr>
          <a:xfrm>
            <a:off x="3472188" y="3855607"/>
            <a:ext cx="3040916" cy="2863742"/>
            <a:chOff x="0" y="-8524"/>
            <a:chExt cx="3041221" cy="2864811"/>
          </a:xfrm>
        </p:grpSpPr>
        <p:grpSp>
          <p:nvGrpSpPr>
            <p:cNvPr id="141" name="グループ化 140"/>
            <p:cNvGrpSpPr/>
            <p:nvPr/>
          </p:nvGrpSpPr>
          <p:grpSpPr>
            <a:xfrm>
              <a:off x="0" y="-8524"/>
              <a:ext cx="2699384" cy="2581411"/>
              <a:chOff x="0" y="-8524"/>
              <a:chExt cx="2699384" cy="2581411"/>
            </a:xfrm>
          </p:grpSpPr>
          <p:sp>
            <p:nvSpPr>
              <p:cNvPr id="143" name="テキスト ボックス 19"/>
              <p:cNvSpPr txBox="1"/>
              <p:nvPr/>
            </p:nvSpPr>
            <p:spPr>
              <a:xfrm>
                <a:off x="843702" y="-8524"/>
                <a:ext cx="1104375" cy="310346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200" b="1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④食塩摂取量</a:t>
                </a:r>
                <a:endPara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44" name="グループ化 143"/>
              <p:cNvGrpSpPr/>
              <p:nvPr/>
            </p:nvGrpSpPr>
            <p:grpSpPr>
              <a:xfrm>
                <a:off x="0" y="60385"/>
                <a:ext cx="2699384" cy="2512502"/>
                <a:chOff x="0" y="0"/>
                <a:chExt cx="2699384" cy="2512502"/>
              </a:xfrm>
            </p:grpSpPr>
            <p:graphicFrame>
              <p:nvGraphicFramePr>
                <p:cNvPr id="145" name="グラフ 144"/>
                <p:cNvGraphicFramePr/>
                <p:nvPr>
                  <p:extLst>
                    <p:ext uri="{D42A27DB-BD31-4B8C-83A1-F6EECF244321}">
                      <p14:modId xmlns:p14="http://schemas.microsoft.com/office/powerpoint/2010/main" val="1477793947"/>
                    </p:ext>
                  </p:extLst>
                </p:nvPr>
              </p:nvGraphicFramePr>
              <p:xfrm>
                <a:off x="0" y="172528"/>
                <a:ext cx="2699384" cy="2339974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6"/>
                </a:graphicData>
              </a:graphic>
            </p:graphicFrame>
            <p:sp>
              <p:nvSpPr>
                <p:cNvPr id="146" name="正方形/長方形 145"/>
                <p:cNvSpPr/>
                <p:nvPr/>
              </p:nvSpPr>
              <p:spPr>
                <a:xfrm>
                  <a:off x="8627" y="0"/>
                  <a:ext cx="343535" cy="304165"/>
                </a:xfrm>
                <a:prstGeom prst="rect">
                  <a:avLst/>
                </a:prstGeom>
                <a:no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7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Times New Roman" panose="02020603050405020304" pitchFamily="18" charset="0"/>
                    </a:rPr>
                    <a:t>(g)</a:t>
                  </a:r>
                  <a:endParaRPr kumimoji="0" lang="ja-JP" alt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ＭＳ Ｐゴシック" panose="020B0600070205080204" pitchFamily="50" charset="-128"/>
                  </a:endParaRPr>
                </a:p>
              </p:txBody>
            </p:sp>
          </p:grpSp>
        </p:grpSp>
        <p:sp>
          <p:nvSpPr>
            <p:cNvPr id="142" name="テキスト ボックス 23"/>
            <p:cNvSpPr txBox="1"/>
            <p:nvPr/>
          </p:nvSpPr>
          <p:spPr>
            <a:xfrm>
              <a:off x="180394" y="2253037"/>
              <a:ext cx="2860827" cy="60325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eaLnBrk="1" fontAlgn="auto" latinLnBrk="0" hangingPunct="1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1</a:t>
              </a:r>
              <a:r>
                <a:rPr lang="ja-JP" alt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日あたりの食塩摂取目標量</a:t>
              </a:r>
              <a:r>
                <a:rPr 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(g)</a:t>
              </a:r>
              <a:r>
                <a:rPr lang="ja-JP" alt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は、女性</a:t>
              </a:r>
              <a:r>
                <a:rPr 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(12</a:t>
              </a:r>
              <a:r>
                <a:rPr lang="ja-JP" alt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歳以上</a:t>
              </a:r>
              <a:r>
                <a:rPr 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)</a:t>
              </a:r>
              <a:r>
                <a:rPr lang="ja-JP" alt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は</a:t>
              </a:r>
              <a:r>
                <a:rPr 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6.5g</a:t>
              </a:r>
              <a:r>
                <a:rPr lang="ja-JP" alt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未満、男性</a:t>
              </a:r>
              <a:r>
                <a:rPr 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(12</a:t>
              </a:r>
              <a:r>
                <a:rPr lang="ja-JP" alt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歳以上</a:t>
              </a:r>
              <a:r>
                <a:rPr 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)</a:t>
              </a:r>
              <a:r>
                <a:rPr lang="ja-JP" alt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は</a:t>
              </a:r>
              <a:r>
                <a:rPr lang="en-US" sz="1000" kern="100" dirty="0" smtClean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7.0g</a:t>
              </a:r>
              <a:r>
                <a:rPr lang="ja-JP" altLang="en-US" sz="1000" kern="100" dirty="0">
                  <a:solidFill>
                    <a:sysClr val="windowText" lastClr="0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未満である。どの年代においても、食塩の摂取量が目標量よりも多い。</a:t>
              </a:r>
            </a:p>
          </p:txBody>
        </p:sp>
      </p:grpSp>
      <p:sp>
        <p:nvSpPr>
          <p:cNvPr id="152" name="テキスト ボックス 51"/>
          <p:cNvSpPr txBox="1"/>
          <p:nvPr/>
        </p:nvSpPr>
        <p:spPr>
          <a:xfrm>
            <a:off x="1471999" y="917520"/>
            <a:ext cx="1104265" cy="300014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 kern="100" dirty="0">
                <a:solidFill>
                  <a:sysClr val="windowText" lastClr="0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①朝食の欠食率</a:t>
            </a:r>
          </a:p>
        </p:txBody>
      </p:sp>
      <p:grpSp>
        <p:nvGrpSpPr>
          <p:cNvPr id="158" name="グループ化 157"/>
          <p:cNvGrpSpPr/>
          <p:nvPr/>
        </p:nvGrpSpPr>
        <p:grpSpPr>
          <a:xfrm>
            <a:off x="621382" y="6727404"/>
            <a:ext cx="2743200" cy="2482240"/>
            <a:chOff x="0" y="-46659"/>
            <a:chExt cx="2743277" cy="2483131"/>
          </a:xfrm>
        </p:grpSpPr>
        <p:grpSp>
          <p:nvGrpSpPr>
            <p:cNvPr id="159" name="グループ化 158"/>
            <p:cNvGrpSpPr/>
            <p:nvPr/>
          </p:nvGrpSpPr>
          <p:grpSpPr>
            <a:xfrm>
              <a:off x="43892" y="-46659"/>
              <a:ext cx="2699385" cy="2483131"/>
              <a:chOff x="0" y="-97865"/>
              <a:chExt cx="2699385" cy="2483157"/>
            </a:xfrm>
          </p:grpSpPr>
          <p:graphicFrame>
            <p:nvGraphicFramePr>
              <p:cNvPr id="161" name="グラフ 160"/>
              <p:cNvGraphicFramePr/>
              <p:nvPr>
                <p:extLst>
                  <p:ext uri="{D42A27DB-BD31-4B8C-83A1-F6EECF244321}">
                    <p14:modId xmlns:p14="http://schemas.microsoft.com/office/powerpoint/2010/main" val="2582582151"/>
                  </p:ext>
                </p:extLst>
              </p:nvPr>
            </p:nvGraphicFramePr>
            <p:xfrm>
              <a:off x="0" y="177421"/>
              <a:ext cx="2699385" cy="2207871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7"/>
              </a:graphicData>
            </a:graphic>
          </p:graphicFrame>
          <p:sp>
            <p:nvSpPr>
              <p:cNvPr id="162" name="テキスト ボックス 26"/>
              <p:cNvSpPr txBox="1"/>
              <p:nvPr/>
            </p:nvSpPr>
            <p:spPr>
              <a:xfrm>
                <a:off x="327237" y="-97865"/>
                <a:ext cx="2285429" cy="51372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100" b="1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  <a:cs typeface="Times New Roman" panose="02020603050405020304" pitchFamily="18" charset="0"/>
                  </a:rPr>
                  <a:t>⑤習慣的に喫煙している者の割合</a:t>
                </a:r>
                <a:endPara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60" name="正方形/長方形 159"/>
            <p:cNvSpPr/>
            <p:nvPr/>
          </p:nvSpPr>
          <p:spPr>
            <a:xfrm>
              <a:off x="0" y="43891"/>
              <a:ext cx="449580" cy="30353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(%)</a:t>
              </a:r>
              <a:endPara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ＭＳ Ｐゴシック" panose="020B0600070205080204" pitchFamily="50" charset="-128"/>
              </a:endParaRPr>
            </a:p>
          </p:txBody>
        </p:sp>
      </p:grpSp>
      <p:sp>
        <p:nvSpPr>
          <p:cNvPr id="163" name="テキスト ボックス 2"/>
          <p:cNvSpPr txBox="1"/>
          <p:nvPr/>
        </p:nvSpPr>
        <p:spPr>
          <a:xfrm>
            <a:off x="4679856" y="8706270"/>
            <a:ext cx="1724025" cy="34480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1300"/>
              </a:lnSpc>
              <a:spcAft>
                <a:spcPts val="0"/>
              </a:spcAft>
            </a:pPr>
            <a:r>
              <a:rPr lang="ja-JP" sz="800" kern="10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（</a:t>
            </a:r>
            <a:r>
              <a:rPr lang="en-US" sz="800" kern="10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H28</a:t>
            </a:r>
            <a:r>
              <a:rPr lang="ja-JP" sz="800" kern="10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県民健康・栄養調査）</a:t>
            </a:r>
            <a:endParaRPr lang="ja-JP" sz="1000" kern="10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153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Arial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entury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Arial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entury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Arial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entury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Arial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entury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200</Words>
  <Application>Microsoft Office PowerPoint</Application>
  <PresentationFormat>画面に合わせる (4:3)</PresentationFormat>
  <Paragraphs>50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ＭＳ Ｐゴシック</vt:lpstr>
      <vt:lpstr>ＭＳ 明朝</vt:lpstr>
      <vt:lpstr>UD デジタル 教科書体 NP-B</vt:lpstr>
      <vt:lpstr>UD デジタル 教科書体 N-R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2021-11-10T05:35:23Z</dcterms:created>
  <dcterms:modified xsi:type="dcterms:W3CDTF">2021-11-10T05:35:34Z</dcterms:modified>
</cp:coreProperties>
</file>