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6.xml" ContentType="application/vnd.openxmlformats-officedocument.themeOverrid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7.xml" ContentType="application/vnd.openxmlformats-officedocument.themeOverride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61" autoAdjust="0"/>
    <p:restoredTop sz="93971" autoAdjust="0"/>
  </p:normalViewPr>
  <p:slideViewPr>
    <p:cSldViewPr snapToGrid="0">
      <p:cViewPr varScale="1">
        <p:scale>
          <a:sx n="57" d="100"/>
          <a:sy n="57" d="100"/>
        </p:scale>
        <p:origin x="25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______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______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______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______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5.xml"/><Relationship Id="rId4" Type="http://schemas.openxmlformats.org/officeDocument/2006/relationships/package" Target="../embeddings/Microsoft_Excel_______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326586182807003"/>
          <c:y val="5.9771780168145251E-2"/>
          <c:w val="0.78749075482587161"/>
          <c:h val="0.82873670918455655"/>
        </c:manualLayout>
      </c:layout>
      <c:doughnut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pattFill prst="pct90">
                <a:fgClr>
                  <a:srgbClr val="C00000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1905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C1E-479C-A597-61AF28BC38DB}"/>
              </c:ext>
            </c:extLst>
          </c:dPt>
          <c:dPt>
            <c:idx val="1"/>
            <c:bubble3D val="0"/>
            <c:spPr>
              <a:pattFill prst="wdUpDiag">
                <a:fgClr>
                  <a:srgbClr xmlns:mc="http://schemas.openxmlformats.org/markup-compatibility/2006" xmlns:a14="http://schemas.microsoft.com/office/drawing/2010/main" val="FFFFFF" mc:Ignorable="a14" a14:legacySpreadsheetColorIndex="9"/>
                </a:fgClr>
                <a:bgClr>
                  <a:schemeClr val="accent1">
                    <a:lumMod val="60000"/>
                    <a:lumOff val="40000"/>
                  </a:schemeClr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C1E-479C-A597-61AF28BC38DB}"/>
              </c:ext>
            </c:extLst>
          </c:dPt>
          <c:dPt>
            <c:idx val="2"/>
            <c:bubble3D val="0"/>
            <c:spPr>
              <a:pattFill prst="dkHorz">
                <a:fgClr>
                  <a:srgbClr xmlns:mc="http://schemas.openxmlformats.org/markup-compatibility/2006" xmlns:a14="http://schemas.microsoft.com/office/drawing/2010/main" val="FFFFFF" mc:Ignorable="a14" a14:legacySpreadsheetColorIndex="9"/>
                </a:fgClr>
                <a:bgClr>
                  <a:schemeClr val="accent6">
                    <a:lumMod val="50000"/>
                  </a:schemeClr>
                </a:bgClr>
              </a:patt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8C1E-479C-A597-61AF28BC38DB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8C1E-479C-A597-61AF28BC38DB}"/>
              </c:ext>
            </c:extLst>
          </c:dPt>
          <c:dLbls>
            <c:dLbl>
              <c:idx val="0"/>
              <c:layout>
                <c:manualLayout>
                  <c:x val="0.11272555201631029"/>
                  <c:y val="-8.2989019851437251E-2"/>
                </c:manualLayout>
              </c:layout>
              <c:tx>
                <c:rich>
                  <a:bodyPr lIns="0" tIns="0" rIns="0" bIns="0"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がん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 </a:t>
                    </a: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（</a:t>
                    </a: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2,968</a:t>
                    </a: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） 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24.4%</a:t>
                    </a:r>
                    <a:endParaRPr lang="ja-JP" altLang="en-US" sz="1000" b="0" i="0" u="none" strike="noStrike" baseline="0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c:rich>
              </c:tx>
              <c:spPr>
                <a:pattFill prst="pct5">
                  <a:fgClr>
                    <a:srgbClr xmlns:mc="http://schemas.openxmlformats.org/markup-compatibility/2006" xmlns:a14="http://schemas.microsoft.com/office/drawing/2010/main" val="FFFFFF" mc:Ignorable="a14" a14:legacySpreadsheetColorIndex="9"/>
                  </a:fgClr>
                  <a:bgClr>
                    <a:srgbClr xmlns:mc="http://schemas.openxmlformats.org/markup-compatibility/2006" xmlns:a14="http://schemas.microsoft.com/office/drawing/2010/main" val="FFFFFF" mc:Ignorable="a14" a14:legacySpreadsheetColorIndex="9"/>
                  </a:bgClr>
                </a:pattFill>
                <a:ln w="19050">
                  <a:solidFill>
                    <a:schemeClr val="tx1"/>
                  </a:solidFill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222225232678316"/>
                      <c:h val="0.203744410299022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C1E-479C-A597-61AF28BC38DB}"/>
                </c:ext>
              </c:extLst>
            </c:dLbl>
            <c:dLbl>
              <c:idx val="1"/>
              <c:layout>
                <c:manualLayout>
                  <c:x val="8.9148379941864531E-2"/>
                  <c:y val="1.2301994242231598E-2"/>
                </c:manualLayout>
              </c:layout>
              <c:tx>
                <c:rich>
                  <a:bodyPr lIns="0" tIns="0" rIns="0" bIns="0"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心疾患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（</a:t>
                    </a: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2,023</a:t>
                    </a: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  <a:r>
                      <a:rPr lang="en-US" altLang="ja-JP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)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16.7%</a:t>
                    </a:r>
                    <a:endParaRPr lang="ja-JP" altLang="en-US" sz="1000" b="0" i="0" u="none" strike="noStrike" baseline="0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c:rich>
              </c:tx>
              <c:spPr>
                <a:pattFill prst="pct5">
                  <a:fgClr>
                    <a:srgbClr xmlns:mc="http://schemas.openxmlformats.org/markup-compatibility/2006" xmlns:a14="http://schemas.microsoft.com/office/drawing/2010/main" val="FFFFFF" mc:Ignorable="a14" a14:legacySpreadsheetColorIndex="9"/>
                  </a:fgClr>
                  <a:bgClr>
                    <a:srgbClr xmlns:mc="http://schemas.openxmlformats.org/markup-compatibility/2006" xmlns:a14="http://schemas.microsoft.com/office/drawing/2010/main" val="FFFFFF" mc:Ignorable="a14" a14:legacySpreadsheetColorIndex="9"/>
                  </a:bgClr>
                </a:pattFill>
                <a:ln w="3175">
                  <a:solidFill>
                    <a:schemeClr val="tx1"/>
                  </a:solidFill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99898828149172"/>
                      <c:h val="0.225166705631468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C1E-479C-A597-61AF28BC38DB}"/>
                </c:ext>
              </c:extLst>
            </c:dLbl>
            <c:dLbl>
              <c:idx val="2"/>
              <c:layout>
                <c:manualLayout>
                  <c:x val="-0.13884066172425036"/>
                  <c:y val="0.11671508790425401"/>
                </c:manualLayout>
              </c:layout>
              <c:tx>
                <c:rich>
                  <a:bodyPr lIns="0" tIns="0" rIns="0" bIns="0"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脳血管疾患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（</a:t>
                    </a: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898</a:t>
                    </a: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人）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7.4%</a:t>
                    </a:r>
                    <a:endParaRPr lang="ja-JP" altLang="en-US" sz="1000" b="0" i="0" u="none" strike="noStrike" baseline="0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c:rich>
              </c:tx>
              <c:spPr>
                <a:pattFill prst="pct5">
                  <a:fgClr>
                    <a:srgbClr xmlns:mc="http://schemas.openxmlformats.org/markup-compatibility/2006" xmlns:a14="http://schemas.microsoft.com/office/drawing/2010/main" val="FFFFFF" mc:Ignorable="a14" a14:legacySpreadsheetColorIndex="9"/>
                  </a:fgClr>
                  <a:bgClr>
                    <a:srgbClr xmlns:mc="http://schemas.openxmlformats.org/markup-compatibility/2006" xmlns:a14="http://schemas.microsoft.com/office/drawing/2010/main" val="FFFFFF" mc:Ignorable="a14" a14:legacySpreadsheetColorIndex="9"/>
                  </a:bgClr>
                </a:pattFill>
                <a:ln w="3175">
                  <a:solidFill>
                    <a:schemeClr val="tx1"/>
                  </a:solidFill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420775143868158"/>
                      <c:h val="0.195482631792097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C1E-479C-A597-61AF28BC38DB}"/>
                </c:ext>
              </c:extLst>
            </c:dLbl>
            <c:dLbl>
              <c:idx val="3"/>
              <c:layout>
                <c:manualLayout>
                  <c:x val="-7.5821467090361E-2"/>
                  <c:y val="-9.4288955525654347E-2"/>
                </c:manualLayout>
              </c:layout>
              <c:tx>
                <c:rich>
                  <a:bodyPr lIns="0" tIns="0" rIns="0" bIns="0"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その他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（</a:t>
                    </a: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6,259</a:t>
                    </a:r>
                    <a:r>
                      <a:rPr lang="ja-JP" altLang="en-US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  <a:r>
                      <a:rPr lang="ja-JP" altLang="en-US" sz="1000" b="0" i="0" u="none" strike="noStrike" baseline="0" dirty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）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ＭＳ Ｐゴシック"/>
                      </a:defRPr>
                    </a:pPr>
                    <a:r>
                      <a:rPr lang="en-US" altLang="ja-JP" sz="1000" b="0" i="0" u="none" strike="noStrike" baseline="0" dirty="0" smtClean="0">
                        <a:solidFill>
                          <a:srgbClr val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51.5%</a:t>
                    </a:r>
                    <a:endParaRPr lang="ja-JP" altLang="en-US" sz="1000" b="0" i="0" u="none" strike="noStrike" baseline="0" dirty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</c:rich>
              </c:tx>
              <c:spPr>
                <a:pattFill prst="pct5">
                  <a:fgClr>
                    <a:srgbClr xmlns:mc="http://schemas.openxmlformats.org/markup-compatibility/2006" xmlns:a14="http://schemas.microsoft.com/office/drawing/2010/main" val="FFFFFF" mc:Ignorable="a14" a14:legacySpreadsheetColorIndex="9"/>
                  </a:fgClr>
                  <a:bgClr>
                    <a:srgbClr xmlns:mc="http://schemas.openxmlformats.org/markup-compatibility/2006" xmlns:a14="http://schemas.microsoft.com/office/drawing/2010/main" val="FFFFFF" mc:Ignorable="a14" a14:legacySpreadsheetColorIndex="9"/>
                  </a:bgClr>
                </a:pattFill>
                <a:ln w="3175">
                  <a:solidFill>
                    <a:schemeClr val="tx1"/>
                  </a:solidFill>
                </a:ln>
              </c:sp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428730650421693"/>
                      <c:h val="0.201665009393844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C1E-479C-A597-61AF28BC38DB}"/>
                </c:ext>
              </c:extLst>
            </c:dLbl>
            <c:dLbl>
              <c:idx val="4"/>
              <c:numFmt formatCode="0.0%" sourceLinked="0"/>
              <c:spPr>
                <a:pattFill prst="pct5">
                  <a:fgClr>
                    <a:srgbClr xmlns:mc="http://schemas.openxmlformats.org/markup-compatibility/2006" xmlns:a14="http://schemas.microsoft.com/office/drawing/2010/main" val="FFFFFF" mc:Ignorable="a14" a14:legacySpreadsheetColorIndex="9"/>
                  </a:fgClr>
                  <a:bgClr>
                    <a:srgbClr xmlns:mc="http://schemas.openxmlformats.org/markup-compatibility/2006" xmlns:a14="http://schemas.microsoft.com/office/drawing/2010/main" val="FFFFFF" mc:Ignorable="a14" a14:legacySpreadsheetColorIndex="9"/>
                  </a:bgClr>
                </a:pattFill>
                <a:ln w="3175">
                  <a:solidFill>
                    <a:schemeClr val="tx1"/>
                  </a:solidFill>
                </a:ln>
              </c:spPr>
              <c:txPr>
                <a:bodyPr lIns="0" tIns="0" rIns="0" bIns="0"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ＭＳ Ｐゴシック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1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8-8C1E-479C-A597-61AF28BC38DB}"/>
                </c:ext>
              </c:extLst>
            </c:dLbl>
            <c:numFmt formatCode="0.0%" sourceLinked="0"/>
            <c:spPr>
              <a:pattFill prst="pct5">
                <a:fgClr>
                  <a:srgbClr xmlns:mc="http://schemas.openxmlformats.org/markup-compatibility/2006" xmlns:a14="http://schemas.microsoft.com/office/drawing/2010/main" val="FFFFFF" mc:Ignorable="a14" a14:legacySpreadsheetColorIndex="9"/>
                </a:fgClr>
                <a:bgClr>
                  <a:srgbClr xmlns:mc="http://schemas.openxmlformats.org/markup-compatibility/2006" xmlns:a14="http://schemas.microsoft.com/office/drawing/2010/main" val="FFFFFF" mc:Ignorable="a14" a14:legacySpreadsheetColorIndex="9"/>
                </a:bgClr>
              </a:pattFill>
              <a:ln w="3175">
                <a:solidFill>
                  <a:schemeClr val="tx1"/>
                </a:solidFill>
              </a:ln>
            </c:spPr>
            <c:txPr>
              <a:bodyPr wrap="square" lIns="0" tIns="0" rIns="0" bIns="0" anchor="ctr">
                <a:spAutoFit/>
              </a:bodyPr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ＭＳ ゴシック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1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'P1(生活習慣におけるがんの現状)'!$AA$34:$AA$37</c:f>
              <c:numCache>
                <c:formatCode>#,##0;[Red]#,##0</c:formatCode>
                <c:ptCount val="4"/>
                <c:pt idx="0">
                  <c:v>2968</c:v>
                </c:pt>
                <c:pt idx="1">
                  <c:v>2023</c:v>
                </c:pt>
                <c:pt idx="2">
                  <c:v>898</c:v>
                </c:pt>
                <c:pt idx="3">
                  <c:v>6259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'P1(生活習慣におけるがんの現状)'!$Z$34:$Z$37</c15:sqref>
                        </c15:formulaRef>
                      </c:ext>
                    </c:extLst>
                    <c:strCache>
                      <c:ptCount val="4"/>
                      <c:pt idx="0">
                        <c:v>がん</c:v>
                      </c:pt>
                      <c:pt idx="1">
                        <c:v>心疾患</c:v>
                      </c:pt>
                      <c:pt idx="2">
                        <c:v>脳血管疾患</c:v>
                      </c:pt>
                      <c:pt idx="3">
                        <c:v>その他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9-8C1E-479C-A597-61AF28BC3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3175">
      <a:noFill/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r>
              <a:rPr lang="ja-JP" altLang="en-US" sz="105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男性</a:t>
            </a:r>
          </a:p>
        </c:rich>
      </c:tx>
      <c:layout>
        <c:manualLayout>
          <c:xMode val="edge"/>
          <c:yMode val="edge"/>
          <c:x val="0.44778025579172553"/>
          <c:y val="4.11122372079727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432779771487083"/>
          <c:y val="0.12550382871262677"/>
          <c:w val="0.61317521206865533"/>
          <c:h val="0.80011206538689927"/>
        </c:manualLayout>
      </c:layout>
      <c:pieChart>
        <c:varyColors val="1"/>
        <c:ser>
          <c:idx val="0"/>
          <c:order val="0"/>
          <c:spPr>
            <a:ln w="6350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pattFill prst="pct80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E9A-418B-AD33-CFD6B257EE23}"/>
              </c:ext>
            </c:extLst>
          </c:dPt>
          <c:dPt>
            <c:idx val="1"/>
            <c:bubble3D val="0"/>
            <c:spPr>
              <a:pattFill prst="wdUpDiag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E9A-418B-AD33-CFD6B257EE23}"/>
              </c:ext>
            </c:extLst>
          </c:dPt>
          <c:dPt>
            <c:idx val="2"/>
            <c:bubble3D val="0"/>
            <c:spPr>
              <a:solidFill>
                <a:srgbClr val="E7E6E6"/>
              </a:solid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E9A-418B-AD33-CFD6B257EE23}"/>
              </c:ext>
            </c:extLst>
          </c:dPt>
          <c:dPt>
            <c:idx val="3"/>
            <c:bubble3D val="0"/>
            <c:spPr>
              <a:pattFill prst="narHorz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E9A-418B-AD33-CFD6B257EE23}"/>
              </c:ext>
            </c:extLst>
          </c:dPt>
          <c:dPt>
            <c:idx val="4"/>
            <c:bubble3D val="0"/>
            <c:spPr>
              <a:pattFill prst="dotGri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E9A-418B-AD33-CFD6B257EE23}"/>
              </c:ext>
            </c:extLst>
          </c:dPt>
          <c:dPt>
            <c:idx val="5"/>
            <c:bubble3D val="0"/>
            <c:spPr>
              <a:pattFill prst="pct25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E9A-418B-AD33-CFD6B257EE23}"/>
              </c:ext>
            </c:extLst>
          </c:dPt>
          <c:dPt>
            <c:idx val="6"/>
            <c:bubble3D val="0"/>
            <c:spPr>
              <a:pattFill prst="openDmn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E9A-418B-AD33-CFD6B257EE23}"/>
              </c:ext>
            </c:extLst>
          </c:dPt>
          <c:dPt>
            <c:idx val="7"/>
            <c:bubble3D val="0"/>
            <c:spPr>
              <a:noFill/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E9A-418B-AD33-CFD6B257EE23}"/>
              </c:ext>
            </c:extLst>
          </c:dPt>
          <c:dLbls>
            <c:dLbl>
              <c:idx val="0"/>
              <c:layout>
                <c:manualLayout>
                  <c:x val="-9.8949689719953771E-2"/>
                  <c:y val="0.101517637001691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474B852-20EA-41FA-9B88-9FB10BBC3C8C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7696F560-29F6-4454-AEC1-642C9D625DA1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25.2%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99774889498677"/>
                      <c:h val="0.1622484578734868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E9A-418B-AD33-CFD6B257EE23}"/>
                </c:ext>
              </c:extLst>
            </c:dLbl>
            <c:dLbl>
              <c:idx val="1"/>
              <c:layout>
                <c:manualLayout>
                  <c:x val="-5.4655193425239904E-2"/>
                  <c:y val="-9.43992467445975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CD02164-9FD6-4B89-BB4D-1B141C13683C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BA13DC-E5CA-4ADF-8F04-BFDA834C7EDC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14.1%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693656648975501"/>
                      <c:h val="0.170170230811171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E9A-418B-AD33-CFD6B257EE23}"/>
                </c:ext>
              </c:extLst>
            </c:dLbl>
            <c:dLbl>
              <c:idx val="2"/>
              <c:layout>
                <c:manualLayout>
                  <c:x val="1.8184450943985277E-2"/>
                  <c:y val="-1.83550571336145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4A6C7B3-4A68-4495-B340-18863F595493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96F77D-5818-4277-9C4C-0777C27C0DFA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10.6%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50238803354204"/>
                      <c:h val="0.1514358535158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E9A-418B-AD33-CFD6B257EE23}"/>
                </c:ext>
              </c:extLst>
            </c:dLbl>
            <c:dLbl>
              <c:idx val="3"/>
              <c:layout>
                <c:manualLayout>
                  <c:x val="0.10474159532690316"/>
                  <c:y val="-2.51428290869668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C59D327-85CB-44E8-BBEE-AC5F1FF2B9E3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8A66A97A-F8C6-4F82-A349-14D6C94A7352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8.5%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398071772457643"/>
                      <c:h val="0.150416678050231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E9A-418B-AD33-CFD6B257EE23}"/>
                </c:ext>
              </c:extLst>
            </c:dLbl>
            <c:dLbl>
              <c:idx val="4"/>
              <c:layout>
                <c:manualLayout>
                  <c:x val="-5.7084305525887676E-2"/>
                  <c:y val="-3.26854798380247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F071AE2-18E7-411B-9F7E-92E729D4C842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A79C90C3-2E2F-40ED-8DC9-88D3A0EEA4E8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　</a:t>
                    </a: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8.4%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089964781982393"/>
                      <c:h val="0.142733663001356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E9A-418B-AD33-CFD6B257EE23}"/>
                </c:ext>
              </c:extLst>
            </c:dLbl>
            <c:dLbl>
              <c:idx val="5"/>
              <c:layout>
                <c:manualLayout>
                  <c:x val="-1.3042271206121236E-2"/>
                  <c:y val="-0.165088211735088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1626FA8F-3313-4553-AEBA-EB8FCD8970BF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F0C6CE5C-3C17-43D9-AE74-78F7B62D736F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4.9%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79440181402914"/>
                      <c:h val="0.3288868141105516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E9A-418B-AD33-CFD6B257EE23}"/>
                </c:ext>
              </c:extLst>
            </c:dLbl>
            <c:dLbl>
              <c:idx val="6"/>
              <c:layout>
                <c:manualLayout>
                  <c:x val="4.8010907726603019E-2"/>
                  <c:y val="-0.35054251098068517"/>
                </c:manualLayout>
              </c:layout>
              <c:tx>
                <c:rich>
                  <a:bodyPr/>
                  <a:lstStyle/>
                  <a:p>
                    <a:fld id="{AC11DC6B-564C-44DE-9110-70064AAE0825}" type="CATEGORYNAME">
                      <a:rPr lang="en-US" altLang="ja-JP"/>
                      <a:pPr/>
                      <a:t>[分類名]</a:t>
                    </a:fld>
                    <a:endParaRPr lang="ja-JP" altLang="en-US" baseline="0" dirty="0"/>
                  </a:p>
                  <a:p>
                    <a:fld id="{12EA0445-4582-45FB-AC21-750C2528D063}" type="VALUE">
                      <a:rPr lang="en-US" altLang="ja-JP" baseline="0"/>
                      <a:pPr/>
                      <a:t>[値]</a:t>
                    </a:fld>
                    <a:r>
                      <a:rPr lang="ja-JP" altLang="en-US" baseline="0" dirty="0"/>
                      <a:t>人</a:t>
                    </a:r>
                  </a:p>
                  <a:p>
                    <a:r>
                      <a:rPr lang="en-US" altLang="ja-JP" baseline="0" dirty="0"/>
                      <a:t>4.3%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55175076816903"/>
                      <c:h val="0.317679843488858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E9A-418B-AD33-CFD6B257EE23}"/>
                </c:ext>
              </c:extLst>
            </c:dLbl>
            <c:dLbl>
              <c:idx val="7"/>
              <c:layout>
                <c:manualLayout>
                  <c:x val="0.16984666058703998"/>
                  <c:y val="0.1477887574730624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2D86C56-D89B-4D69-860A-6FAF3F0E3F15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4438D65B-3422-41F3-BA76-F18DB9616010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24.0%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65032013890029"/>
                      <c:h val="0.225045346181120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E9A-418B-AD33-CFD6B257EE23}"/>
                </c:ext>
              </c:extLst>
            </c:dLbl>
            <c:spPr>
              <a:solidFill>
                <a:schemeClr val="bg1"/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'P3(全がん死亡)'!$Y$50:$Y$57</c:f>
              <c:numCache>
                <c:formatCode>General</c:formatCode>
                <c:ptCount val="8"/>
                <c:pt idx="0">
                  <c:v>435</c:v>
                </c:pt>
                <c:pt idx="1">
                  <c:v>244</c:v>
                </c:pt>
                <c:pt idx="2">
                  <c:v>183</c:v>
                </c:pt>
                <c:pt idx="3">
                  <c:v>146</c:v>
                </c:pt>
                <c:pt idx="4">
                  <c:v>145</c:v>
                </c:pt>
                <c:pt idx="5">
                  <c:v>85</c:v>
                </c:pt>
                <c:pt idx="6">
                  <c:v>75</c:v>
                </c:pt>
                <c:pt idx="7">
                  <c:v>414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'P3(全がん死亡)'!$X$50:$X$57</c15:sqref>
                        </c15:formulaRef>
                      </c:ext>
                    </c:extLst>
                    <c:strCache>
                      <c:ptCount val="8"/>
                      <c:pt idx="0">
                        <c:v>肺</c:v>
                      </c:pt>
                      <c:pt idx="1">
                        <c:v>胃</c:v>
                      </c:pt>
                      <c:pt idx="2">
                        <c:v>大腸</c:v>
                      </c:pt>
                      <c:pt idx="3">
                        <c:v>膵</c:v>
                      </c:pt>
                      <c:pt idx="4">
                        <c:v>肝及び肝内胆管</c:v>
                      </c:pt>
                      <c:pt idx="5">
                        <c:v>前立腺</c:v>
                      </c:pt>
                      <c:pt idx="6">
                        <c:v>胆のう及びその他の胆道</c:v>
                      </c:pt>
                      <c:pt idx="7">
                        <c:v>その他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10-FE9A-418B-AD33-CFD6B257E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r>
              <a:rPr lang="ja-JP" altLang="en-US" sz="105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女性</a:t>
            </a:r>
          </a:p>
        </c:rich>
      </c:tx>
      <c:layout>
        <c:manualLayout>
          <c:xMode val="edge"/>
          <c:yMode val="edge"/>
          <c:x val="0.39600276609154328"/>
          <c:y val="9.914785560828122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432779771487083"/>
          <c:y val="0.12550382871262677"/>
          <c:w val="0.61317521206865533"/>
          <c:h val="0.80011206538689927"/>
        </c:manualLayout>
      </c:layout>
      <c:pieChart>
        <c:varyColors val="1"/>
        <c:ser>
          <c:idx val="0"/>
          <c:order val="0"/>
          <c:spPr>
            <a:ln w="6350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pattFill prst="narHorz">
                <a:fgClr>
                  <a:sysClr val="windowText" lastClr="000000">
                    <a:lumMod val="95000"/>
                    <a:lumOff val="5000"/>
                  </a:sysClr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58-405E-A26A-BFB1B0DBC2B0}"/>
              </c:ext>
            </c:extLst>
          </c:dPt>
          <c:dPt>
            <c:idx val="1"/>
            <c:bubble3D val="0"/>
            <c:spPr>
              <a:solidFill>
                <a:srgbClr val="E7E6E6"/>
              </a:solid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58-405E-A26A-BFB1B0DBC2B0}"/>
              </c:ext>
            </c:extLst>
          </c:dPt>
          <c:dPt>
            <c:idx val="2"/>
            <c:bubble3D val="0"/>
            <c:spPr>
              <a:pattFill prst="pct80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58-405E-A26A-BFB1B0DBC2B0}"/>
              </c:ext>
            </c:extLst>
          </c:dPt>
          <c:dPt>
            <c:idx val="3"/>
            <c:bubble3D val="0"/>
            <c:spPr>
              <a:pattFill prst="wdUpDiag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58-405E-A26A-BFB1B0DBC2B0}"/>
              </c:ext>
            </c:extLst>
          </c:dPt>
          <c:dPt>
            <c:idx val="4"/>
            <c:bubble3D val="0"/>
            <c:spPr>
              <a:pattFill prst="plaid">
                <a:fgClr>
                  <a:schemeClr val="tx1"/>
                </a:fgClr>
                <a:bgClr>
                  <a:schemeClr val="bg1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58-405E-A26A-BFB1B0DBC2B0}"/>
              </c:ext>
            </c:extLst>
          </c:dPt>
          <c:dPt>
            <c:idx val="5"/>
            <c:bubble3D val="0"/>
            <c:spPr>
              <a:pattFill prst="dotGri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658-405E-A26A-BFB1B0DBC2B0}"/>
              </c:ext>
            </c:extLst>
          </c:dPt>
          <c:dPt>
            <c:idx val="6"/>
            <c:bubble3D val="0"/>
            <c:spPr>
              <a:pattFill prst="pct40">
                <a:fgClr>
                  <a:sysClr val="windowText" lastClr="000000">
                    <a:lumMod val="50000"/>
                    <a:lumOff val="50000"/>
                  </a:sysClr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658-405E-A26A-BFB1B0DBC2B0}"/>
              </c:ext>
            </c:extLst>
          </c:dPt>
          <c:dPt>
            <c:idx val="7"/>
            <c:bubble3D val="0"/>
            <c:spPr>
              <a:noFill/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658-405E-A26A-BFB1B0DBC2B0}"/>
              </c:ext>
            </c:extLst>
          </c:dPt>
          <c:dLbls>
            <c:dLbl>
              <c:idx val="0"/>
              <c:layout>
                <c:manualLayout>
                  <c:x val="-8.376467898356979E-2"/>
                  <c:y val="6.91835082850300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474B852-20EA-41FA-9B88-9FB10BBC3C8C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7696F560-29F6-4454-AEC1-642C9D625DA1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13.8%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40138513789922"/>
                      <c:h val="0.1609358259928775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58-405E-A26A-BFB1B0DBC2B0}"/>
                </c:ext>
              </c:extLst>
            </c:dLbl>
            <c:dLbl>
              <c:idx val="1"/>
              <c:layout>
                <c:manualLayout>
                  <c:x val="-4.2746649700508201E-3"/>
                  <c:y val="-8.628093757780822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CD02164-9FD6-4B89-BB4D-1B141C13683C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BA13DC-E5CA-4ADF-8F04-BFDA834C7EDC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  <a:endParaRPr lang="ja-JP" altLang="en-US" sz="800" baseline="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13.7%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11919112370041"/>
                      <c:h val="0.145965919090483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58-405E-A26A-BFB1B0DBC2B0}"/>
                </c:ext>
              </c:extLst>
            </c:dLbl>
            <c:dLbl>
              <c:idx val="2"/>
              <c:layout>
                <c:manualLayout>
                  <c:x val="-2.133633902329762E-2"/>
                  <c:y val="-6.21551621361435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4A6C7B3-4A68-4495-B340-18863F595493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96F77D-5818-4277-9C4C-0777C27C0DFA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12.7%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38154616447636"/>
                      <c:h val="0.170270322877323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658-405E-A26A-BFB1B0DBC2B0}"/>
                </c:ext>
              </c:extLst>
            </c:dLbl>
            <c:dLbl>
              <c:idx val="3"/>
              <c:layout>
                <c:manualLayout>
                  <c:x val="0.1167889129192987"/>
                  <c:y val="-2.125575929414837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C59D327-85CB-44E8-BBEE-AC5F1FF2B9E3}" type="CATEGORYNAME">
                      <a:rPr lang="en-US" altLang="ja-JP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8A66A97A-F8C6-4F82-A349-14D6C94A7352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10.1%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67411264836827"/>
                      <c:h val="0.1585720924536519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58-405E-A26A-BFB1B0DBC2B0}"/>
                </c:ext>
              </c:extLst>
            </c:dLbl>
            <c:dLbl>
              <c:idx val="4"/>
              <c:layout>
                <c:manualLayout>
                  <c:x val="7.6460725348105746E-2"/>
                  <c:y val="-2.996333354149746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F071AE2-18E7-411B-9F7E-92E729D4C842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A79C90C3-2E2F-40ED-8DC9-88D3A0EEA4E8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9.6%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56564629370257"/>
                      <c:h val="0.230054249489256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658-405E-A26A-BFB1B0DBC2B0}"/>
                </c:ext>
              </c:extLst>
            </c:dLbl>
            <c:dLbl>
              <c:idx val="5"/>
              <c:layout>
                <c:manualLayout>
                  <c:x val="-3.9416430897586251E-2"/>
                  <c:y val="-1.555749480741079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1626FA8F-3313-4553-AEBA-EB8FCD8970BF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F0C6CE5C-3C17-43D9-AE74-78F7B62D736F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5.6%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22950079220655"/>
                      <c:h val="0.3025538378938643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658-405E-A26A-BFB1B0DBC2B0}"/>
                </c:ext>
              </c:extLst>
            </c:dLbl>
            <c:dLbl>
              <c:idx val="6"/>
              <c:layout>
                <c:manualLayout>
                  <c:x val="1.4476399369700285E-2"/>
                  <c:y val="-0.294092933421332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AC11DC6B-564C-44DE-9110-70064AAE0825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baseline="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12EA0445-4582-45FB-AC21-750C2528D063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4.3%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800943400103334"/>
                      <c:h val="0.214718164617070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658-405E-A26A-BFB1B0DBC2B0}"/>
                </c:ext>
              </c:extLst>
            </c:dLbl>
            <c:dLbl>
              <c:idx val="7"/>
              <c:layout>
                <c:manualLayout>
                  <c:x val="0.21431530828433956"/>
                  <c:y val="9.7079335316020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2D86C56-D89B-4D69-860A-6FAF3F0E3F15}" type="CATEGORYNAME">
                      <a:rPr lang="en-US" altLang="ja-JP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4438D65B-3422-41F3-BA76-F18DB9616010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30.4%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031749156891263"/>
                      <c:h val="0.234233463394773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4658-405E-A26A-BFB1B0DBC2B0}"/>
                </c:ext>
              </c:extLst>
            </c:dLbl>
            <c:spPr>
              <a:solidFill>
                <a:schemeClr val="bg1"/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'P3(全がん死亡)'!$AC$50:$AC$57</c:f>
              <c:numCache>
                <c:formatCode>General</c:formatCode>
                <c:ptCount val="8"/>
                <c:pt idx="0">
                  <c:v>171</c:v>
                </c:pt>
                <c:pt idx="1">
                  <c:v>170</c:v>
                </c:pt>
                <c:pt idx="2">
                  <c:v>157</c:v>
                </c:pt>
                <c:pt idx="3">
                  <c:v>125</c:v>
                </c:pt>
                <c:pt idx="4">
                  <c:v>119</c:v>
                </c:pt>
                <c:pt idx="5">
                  <c:v>69</c:v>
                </c:pt>
                <c:pt idx="6">
                  <c:v>53</c:v>
                </c:pt>
                <c:pt idx="7">
                  <c:v>377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'P3(全がん死亡)'!$AB$50:$AB$57</c15:sqref>
                        </c15:formulaRef>
                      </c:ext>
                    </c:extLst>
                    <c:strCache>
                      <c:ptCount val="8"/>
                      <c:pt idx="0">
                        <c:v>膵</c:v>
                      </c:pt>
                      <c:pt idx="1">
                        <c:v>大腸</c:v>
                      </c:pt>
                      <c:pt idx="2">
                        <c:v>肺</c:v>
                      </c:pt>
                      <c:pt idx="3">
                        <c:v>胃</c:v>
                      </c:pt>
                      <c:pt idx="4">
                        <c:v>乳房</c:v>
                      </c:pt>
                      <c:pt idx="5">
                        <c:v>肝及び肝内胆管</c:v>
                      </c:pt>
                      <c:pt idx="6">
                        <c:v>子宮</c:v>
                      </c:pt>
                      <c:pt idx="7">
                        <c:v>その他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10-4658-405E-A26A-BFB1B0DBC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535100703956484E-2"/>
          <c:y val="4.8809188325143575E-2"/>
          <c:w val="0.86419868853776649"/>
          <c:h val="0.8315654490557101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 w="12700">
              <a:noFill/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7.38461538461538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6B-489F-BE2F-CB0A158DED12}"/>
                </c:ext>
              </c:extLst>
            </c:dLbl>
            <c:dLbl>
              <c:idx val="3"/>
              <c:layout>
                <c:manualLayout>
                  <c:x val="-1.8306636155606407E-2"/>
                  <c:y val="1.2307692307692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6B-489F-BE2F-CB0A158DED12}"/>
                </c:ext>
              </c:extLst>
            </c:dLbl>
            <c:dLbl>
              <c:idx val="5"/>
              <c:layout>
                <c:manualLayout>
                  <c:x val="0"/>
                  <c:y val="-1.3318534961154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6B-489F-BE2F-CB0A158DED12}"/>
                </c:ext>
              </c:extLst>
            </c:dLbl>
            <c:dLbl>
              <c:idx val="6"/>
              <c:layout>
                <c:manualLayout>
                  <c:x val="0"/>
                  <c:y val="8.8790233074361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6B-489F-BE2F-CB0A158DED12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'P2(がん死亡割合)'!$D$18:$J$18</c:f>
              <c:numCache>
                <c:formatCode>0.0%</c:formatCode>
                <c:ptCount val="7"/>
                <c:pt idx="0">
                  <c:v>0.14285714285714285</c:v>
                </c:pt>
                <c:pt idx="1">
                  <c:v>0.21186440677966101</c:v>
                </c:pt>
                <c:pt idx="2">
                  <c:v>0.33333333333333331</c:v>
                </c:pt>
                <c:pt idx="3">
                  <c:v>0.41142857142857142</c:v>
                </c:pt>
                <c:pt idx="4">
                  <c:v>0.38830897703549061</c:v>
                </c:pt>
                <c:pt idx="5">
                  <c:v>0.26489459211732358</c:v>
                </c:pt>
                <c:pt idx="6">
                  <c:v>0.16432700247729148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'P2(がん死亡割合)'!$B$18</c15:sqref>
                        </c15:formulaRef>
                      </c:ext>
                    </c:extLst>
                    <c:strCache>
                      <c:ptCount val="1"/>
                      <c:pt idx="0">
                        <c:v>男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'P2(がん死亡割合)'!$D$16:$J$16</c15:sqref>
                        </c15:formulaRef>
                      </c:ext>
                    </c:extLst>
                    <c:strCache>
                      <c:ptCount val="7"/>
                      <c:pt idx="0">
                        <c:v>0～39歳</c:v>
                      </c:pt>
                      <c:pt idx="1">
                        <c:v>40～49歳</c:v>
                      </c:pt>
                      <c:pt idx="2">
                        <c:v>50～59歳</c:v>
                      </c:pt>
                      <c:pt idx="3">
                        <c:v>60～69歳</c:v>
                      </c:pt>
                      <c:pt idx="4">
                        <c:v>70～79歳</c:v>
                      </c:pt>
                      <c:pt idx="5">
                        <c:v>80～89歳</c:v>
                      </c:pt>
                      <c:pt idx="6">
                        <c:v>90歳～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5-296B-489F-BE2F-CB0A158DED12}"/>
            </c:ext>
          </c:extLst>
        </c:ser>
        <c:ser>
          <c:idx val="1"/>
          <c:order val="1"/>
          <c:spPr>
            <a:solidFill>
              <a:srgbClr val="FBBDF7"/>
            </a:solidFill>
            <a:ln w="12700">
              <a:noFill/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3.6612535732499112E-3"/>
                  <c:y val="-1.67907923829166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96B-489F-BE2F-CB0A158DED12}"/>
                </c:ext>
              </c:extLst>
            </c:dLbl>
            <c:dLbl>
              <c:idx val="3"/>
              <c:layout>
                <c:manualLayout>
                  <c:x val="1.6475972540045767E-2"/>
                  <c:y val="9.84615384615384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96B-489F-BE2F-CB0A158DED12}"/>
                </c:ext>
              </c:extLst>
            </c:dLbl>
            <c:dLbl>
              <c:idx val="4"/>
              <c:layout>
                <c:manualLayout>
                  <c:x val="2.3798709653271952E-2"/>
                  <c:y val="2.797521563966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96B-489F-BE2F-CB0A158DED12}"/>
                </c:ext>
              </c:extLst>
            </c:dLbl>
            <c:dLbl>
              <c:idx val="5"/>
              <c:layout>
                <c:manualLayout>
                  <c:x val="2.3798627002288197E-2"/>
                  <c:y val="-2.4052916416116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96B-489F-BE2F-CB0A158DED12}"/>
                </c:ext>
              </c:extLst>
            </c:dLbl>
            <c:dLbl>
              <c:idx val="6"/>
              <c:layout>
                <c:manualLayout>
                  <c:x val="2.013726893763948E-2"/>
                  <c:y val="1.7758046614872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96B-489F-BE2F-CB0A158DED12}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'P2(がん死亡割合)'!$D$19:$J$19</c:f>
              <c:numCache>
                <c:formatCode>0.0%</c:formatCode>
                <c:ptCount val="7"/>
                <c:pt idx="0">
                  <c:v>0.3</c:v>
                </c:pt>
                <c:pt idx="1">
                  <c:v>0.43243243243243246</c:v>
                </c:pt>
                <c:pt idx="2">
                  <c:v>0.52727272727272723</c:v>
                </c:pt>
                <c:pt idx="3">
                  <c:v>0.52681388012618302</c:v>
                </c:pt>
                <c:pt idx="4">
                  <c:v>0.38717948717948719</c:v>
                </c:pt>
                <c:pt idx="5">
                  <c:v>0.19782300047326076</c:v>
                </c:pt>
                <c:pt idx="6">
                  <c:v>9.0354965937612053E-2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'P2(がん死亡割合)'!$B$19</c15:sqref>
                        </c15:formulaRef>
                      </c:ext>
                    </c:extLst>
                    <c:strCache>
                      <c:ptCount val="1"/>
                      <c:pt idx="0">
                        <c:v>女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'P2(がん死亡割合)'!$D$16:$J$16</c15:sqref>
                        </c15:formulaRef>
                      </c:ext>
                    </c:extLst>
                    <c:strCache>
                      <c:ptCount val="7"/>
                      <c:pt idx="0">
                        <c:v>0～39歳</c:v>
                      </c:pt>
                      <c:pt idx="1">
                        <c:v>40～49歳</c:v>
                      </c:pt>
                      <c:pt idx="2">
                        <c:v>50～59歳</c:v>
                      </c:pt>
                      <c:pt idx="3">
                        <c:v>60～69歳</c:v>
                      </c:pt>
                      <c:pt idx="4">
                        <c:v>70～79歳</c:v>
                      </c:pt>
                      <c:pt idx="5">
                        <c:v>80～89歳</c:v>
                      </c:pt>
                      <c:pt idx="6">
                        <c:v>90歳～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C-296B-489F-BE2F-CB0A158DE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76160"/>
        <c:axId val="323001872"/>
      </c:barChart>
      <c:catAx>
        <c:axId val="6307616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32300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300187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>
                  <a:alpha val="51000"/>
                </a:srgbClr>
              </a:solidFill>
              <a:prstDash val="solid"/>
            </a:ln>
          </c:spPr>
        </c:majorGridlines>
        <c:numFmt formatCode="0%" sourceLinked="0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ja-JP"/>
          </a:p>
        </c:txPr>
        <c:crossAx val="6307616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941372970089985"/>
          <c:y val="8.5361671633443173E-2"/>
          <c:w val="0.14403306582561948"/>
          <c:h val="0.15327501376423397"/>
        </c:manualLayout>
      </c:layout>
      <c:overlay val="0"/>
      <c:spPr>
        <a:noFill/>
        <a:ln w="3175">
          <a:noFill/>
          <a:prstDash val="solid"/>
        </a:ln>
      </c:spPr>
    </c:legend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UD デジタル 教科書体 N-R" panose="02020400000000000000" pitchFamily="17" charset="-128"/>
          <a:ea typeface="UD デジタル 教科書体 N-R" panose="02020400000000000000" pitchFamily="17" charset="-128"/>
          <a:cs typeface="ＭＳ Ｐゴシック"/>
        </a:defRPr>
      </a:pPr>
      <a:endParaRPr lang="ja-JP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r>
              <a:rPr lang="ja-JP" sz="105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男性</a:t>
            </a:r>
          </a:p>
        </c:rich>
      </c:tx>
      <c:layout>
        <c:manualLayout>
          <c:xMode val="edge"/>
          <c:yMode val="edge"/>
          <c:x val="0.46704805966982327"/>
          <c:y val="1.9110176752206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432779771487083"/>
          <c:y val="0.12550382871262677"/>
          <c:w val="0.61317521206865533"/>
          <c:h val="0.80011206538689927"/>
        </c:manualLayout>
      </c:layout>
      <c:pieChart>
        <c:varyColors val="1"/>
        <c:ser>
          <c:idx val="0"/>
          <c:order val="0"/>
          <c:spPr>
            <a:ln w="6350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pattFill prst="pct25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65A-4B8C-9839-63B1016E79D6}"/>
              </c:ext>
            </c:extLst>
          </c:dPt>
          <c:dPt>
            <c:idx val="1"/>
            <c:bubble3D val="0"/>
            <c:spPr>
              <a:pattFill prst="pct80">
                <a:fgClr>
                  <a:sysClr val="windowText" lastClr="000000">
                    <a:lumMod val="95000"/>
                    <a:lumOff val="5000"/>
                  </a:sysClr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65A-4B8C-9839-63B1016E79D6}"/>
              </c:ext>
            </c:extLst>
          </c:dPt>
          <c:dPt>
            <c:idx val="2"/>
            <c:bubble3D val="0"/>
            <c:spPr>
              <a:pattFill prst="wdUpDiag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65A-4B8C-9839-63B1016E79D6}"/>
              </c:ext>
            </c:extLst>
          </c:dPt>
          <c:dPt>
            <c:idx val="3"/>
            <c:bubble3D val="0"/>
            <c:spPr>
              <a:solidFill>
                <a:srgbClr val="E7E6E6"/>
              </a:solid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65A-4B8C-9839-63B1016E79D6}"/>
              </c:ext>
            </c:extLst>
          </c:dPt>
          <c:dPt>
            <c:idx val="4"/>
            <c:bubble3D val="0"/>
            <c:spPr>
              <a:pattFill prst="dotGri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65A-4B8C-9839-63B1016E79D6}"/>
              </c:ext>
            </c:extLst>
          </c:dPt>
          <c:dPt>
            <c:idx val="5"/>
            <c:bubble3D val="0"/>
            <c:spPr>
              <a:pattFill prst="smGri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65A-4B8C-9839-63B1016E79D6}"/>
              </c:ext>
            </c:extLst>
          </c:dPt>
          <c:dPt>
            <c:idx val="6"/>
            <c:bubble3D val="0"/>
            <c:spPr>
              <a:pattFill prst="dashVert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65A-4B8C-9839-63B1016E79D6}"/>
              </c:ext>
            </c:extLst>
          </c:dPt>
          <c:dPt>
            <c:idx val="7"/>
            <c:bubble3D val="0"/>
            <c:spPr>
              <a:noFill/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65A-4B8C-9839-63B1016E79D6}"/>
              </c:ext>
            </c:extLst>
          </c:dPt>
          <c:dLbls>
            <c:dLbl>
              <c:idx val="0"/>
              <c:layout>
                <c:manualLayout>
                  <c:x val="-6.9977345288906381E-2"/>
                  <c:y val="8.76943809189588E-2"/>
                </c:manualLayout>
              </c:layout>
              <c:tx>
                <c:rich>
                  <a:bodyPr/>
                  <a:lstStyle/>
                  <a:p>
                    <a:fld id="{8474B852-20EA-41FA-9B88-9FB10BBC3C8C}" type="CATEGORYNAME">
                      <a:rPr lang="ja-JP" altLang="en-US"/>
                      <a:pPr/>
                      <a:t>[分類名]</a:t>
                    </a:fld>
                    <a:r>
                      <a:rPr lang="ja-JP" altLang="en-US" dirty="0"/>
                      <a:t>　</a:t>
                    </a:r>
                    <a:fld id="{7696F560-29F6-4454-AEC1-642C9D625DA1}" type="VALUE">
                      <a:rPr lang="en-US" altLang="ja-JP"/>
                      <a:pPr/>
                      <a:t>[値]</a:t>
                    </a:fld>
                    <a:r>
                      <a:rPr lang="ja-JP" altLang="en-US" dirty="0"/>
                      <a:t>人</a:t>
                    </a:r>
                  </a:p>
                  <a:p>
                    <a:r>
                      <a:rPr lang="en-US" altLang="ja-JP" dirty="0" smtClean="0"/>
                      <a:t>17.3%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19297335205244"/>
                      <c:h val="0.145380592256302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65A-4B8C-9839-63B1016E79D6}"/>
                </c:ext>
              </c:extLst>
            </c:dLbl>
            <c:dLbl>
              <c:idx val="1"/>
              <c:layout>
                <c:manualLayout>
                  <c:x val="-6.8702305430292168E-2"/>
                  <c:y val="-5.4427666895910325E-2"/>
                </c:manualLayout>
              </c:layout>
              <c:tx>
                <c:rich>
                  <a:bodyPr/>
                  <a:lstStyle/>
                  <a:p>
                    <a:fld id="{7CD02164-9FD6-4B89-BB4D-1B141C13683C}" type="CATEGORYNAME">
                      <a:rPr lang="ja-JP" altLang="en-US"/>
                      <a:pPr/>
                      <a:t>[分類名]</a:t>
                    </a:fld>
                    <a:r>
                      <a:rPr lang="ja-JP" altLang="en-US" dirty="0"/>
                      <a:t>　</a:t>
                    </a:r>
                    <a:fld id="{20BA13DC-E5CA-4ADF-8F04-BFDA834C7EDC}" type="VALUE">
                      <a:rPr lang="en-US" altLang="ja-JP"/>
                      <a:pPr/>
                      <a:t>[値]</a:t>
                    </a:fld>
                    <a:r>
                      <a:rPr lang="ja-JP" altLang="en-US" dirty="0"/>
                      <a:t>人</a:t>
                    </a:r>
                  </a:p>
                  <a:p>
                    <a:r>
                      <a:rPr lang="en-US" altLang="ja-JP" dirty="0" smtClean="0"/>
                      <a:t>16.8%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63622661952019"/>
                      <c:h val="0.1453805922563027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65A-4B8C-9839-63B1016E79D6}"/>
                </c:ext>
              </c:extLst>
            </c:dLbl>
            <c:dLbl>
              <c:idx val="2"/>
              <c:layout>
                <c:manualLayout>
                  <c:x val="-4.2063744282685743E-2"/>
                  <c:y val="-7.286132024154178E-2"/>
                </c:manualLayout>
              </c:layout>
              <c:tx>
                <c:rich>
                  <a:bodyPr/>
                  <a:lstStyle/>
                  <a:p>
                    <a:fld id="{64A6C7B3-4A68-4495-B340-18863F595493}" type="CATEGORYNAME">
                      <a:rPr lang="ja-JP" altLang="en-US"/>
                      <a:pPr/>
                      <a:t>[分類名]</a:t>
                    </a:fld>
                    <a:r>
                      <a:rPr lang="ja-JP" altLang="en-US" dirty="0"/>
                      <a:t>　</a:t>
                    </a:r>
                    <a:fld id="{2096F77D-5818-4277-9C4C-0777C27C0DFA}" type="VALUE">
                      <a:rPr lang="en-US" altLang="ja-JP"/>
                      <a:pPr/>
                      <a:t>[値]</a:t>
                    </a:fld>
                    <a:r>
                      <a:rPr lang="ja-JP" altLang="en-US" dirty="0"/>
                      <a:t>人</a:t>
                    </a:r>
                  </a:p>
                  <a:p>
                    <a:r>
                      <a:rPr lang="en-US" altLang="ja-JP" dirty="0" smtClean="0"/>
                      <a:t>16.0%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56667704672504"/>
                      <c:h val="0.160145454545454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65A-4B8C-9839-63B1016E79D6}"/>
                </c:ext>
              </c:extLst>
            </c:dLbl>
            <c:dLbl>
              <c:idx val="3"/>
              <c:layout>
                <c:manualLayout>
                  <c:x val="9.541495197523063E-2"/>
                  <c:y val="-4.02885966290279E-3"/>
                </c:manualLayout>
              </c:layout>
              <c:tx>
                <c:rich>
                  <a:bodyPr/>
                  <a:lstStyle/>
                  <a:p>
                    <a:fld id="{8C59D327-85CB-44E8-BBEE-AC5F1FF2B9E3}" type="CATEGORYNAME">
                      <a:rPr lang="ja-JP" altLang="en-US"/>
                      <a:pPr/>
                      <a:t>[分類名]</a:t>
                    </a:fld>
                    <a:endParaRPr lang="ja-JP" altLang="en-US" dirty="0"/>
                  </a:p>
                  <a:p>
                    <a:fld id="{8A66A97A-F8C6-4F82-A349-14D6C94A7352}" type="VALUE">
                      <a:rPr lang="en-US" altLang="ja-JP"/>
                      <a:pPr/>
                      <a:t>[値]</a:t>
                    </a:fld>
                    <a:r>
                      <a:rPr lang="ja-JP" altLang="en-US" dirty="0"/>
                      <a:t>人</a:t>
                    </a:r>
                  </a:p>
                  <a:p>
                    <a:r>
                      <a:rPr lang="en-US" altLang="ja-JP" dirty="0" smtClean="0"/>
                      <a:t>12.3%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13929797884309"/>
                      <c:h val="0.22865378783075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65A-4B8C-9839-63B1016E79D6}"/>
                </c:ext>
              </c:extLst>
            </c:dLbl>
            <c:dLbl>
              <c:idx val="4"/>
              <c:layout>
                <c:manualLayout>
                  <c:x val="3.8725543438179232E-3"/>
                  <c:y val="9.2183208622361304E-2"/>
                </c:manualLayout>
              </c:layout>
              <c:tx>
                <c:rich>
                  <a:bodyPr/>
                  <a:lstStyle/>
                  <a:p>
                    <a:fld id="{7F071AE2-18E7-411B-9F7E-92E729D4C842}" type="CATEGORYNAME">
                      <a:rPr lang="ja-JP" altLang="en-US"/>
                      <a:pPr/>
                      <a:t>[分類名]</a:t>
                    </a:fld>
                    <a:endParaRPr lang="ja-JP" altLang="en-US" dirty="0"/>
                  </a:p>
                  <a:p>
                    <a:fld id="{A79C90C3-2E2F-40ED-8DC9-88D3A0EEA4E8}" type="VALUE">
                      <a:rPr lang="en-US" altLang="ja-JP"/>
                      <a:pPr/>
                      <a:t>[値]</a:t>
                    </a:fld>
                    <a:r>
                      <a:rPr lang="ja-JP" altLang="en-US" dirty="0" smtClean="0"/>
                      <a:t>人　</a:t>
                    </a:r>
                    <a:r>
                      <a:rPr lang="en-US" altLang="ja-JP" dirty="0" smtClean="0"/>
                      <a:t>5.3%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0462896289831"/>
                      <c:h val="0.168766272025664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65A-4B8C-9839-63B1016E79D6}"/>
                </c:ext>
              </c:extLst>
            </c:dLbl>
            <c:dLbl>
              <c:idx val="5"/>
              <c:layout>
                <c:manualLayout>
                  <c:x val="-2.8102928289715081E-2"/>
                  <c:y val="-5.5140134449483742E-2"/>
                </c:manualLayout>
              </c:layout>
              <c:tx>
                <c:rich>
                  <a:bodyPr/>
                  <a:lstStyle/>
                  <a:p>
                    <a:fld id="{1626FA8F-3313-4553-AEBA-EB8FCD8970BF}" type="CATEGORYNAME">
                      <a:rPr lang="ja-JP" altLang="en-US" smtClean="0"/>
                      <a:pPr/>
                      <a:t>[分類名]</a:t>
                    </a:fld>
                    <a:endParaRPr lang="ja-JP" altLang="en-US" dirty="0"/>
                  </a:p>
                  <a:p>
                    <a:fld id="{F0C6CE5C-3C17-43D9-AE74-78F7B62D736F}" type="VALUE">
                      <a:rPr lang="en-US" altLang="ja-JP" baseline="0"/>
                      <a:pPr/>
                      <a:t>[値]</a:t>
                    </a:fld>
                    <a:r>
                      <a:rPr lang="ja-JP" altLang="en-US" baseline="0" dirty="0"/>
                      <a:t>人</a:t>
                    </a:r>
                  </a:p>
                  <a:p>
                    <a:r>
                      <a:rPr lang="en-US" altLang="ja-JP" baseline="0" dirty="0" smtClean="0"/>
                      <a:t>3.9%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89576419254962"/>
                      <c:h val="0.266787924849541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65A-4B8C-9839-63B1016E79D6}"/>
                </c:ext>
              </c:extLst>
            </c:dLbl>
            <c:dLbl>
              <c:idx val="6"/>
              <c:layout>
                <c:manualLayout>
                  <c:x val="4.179355048064997E-2"/>
                  <c:y val="-0.23238643453693661"/>
                </c:manualLayout>
              </c:layout>
              <c:tx>
                <c:rich>
                  <a:bodyPr rot="0" spcFirstLastPara="1" vertOverflow="ellipsis" vert="horz" wrap="square" lIns="0" tIns="0" rIns="0" bIns="0" anchor="ctr" anchorCtr="1"/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AC11DC6B-564C-44DE-9110-70064AAE0825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baseline="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12EA0445-4582-45FB-AC21-750C2528D063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　</a:t>
                    </a: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3.9%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0" tIns="0" rIns="0" bIns="0" anchor="ctr" anchorCtr="1"/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88590848810811"/>
                      <c:h val="0.196100246379720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65A-4B8C-9839-63B1016E79D6}"/>
                </c:ext>
              </c:extLst>
            </c:dLbl>
            <c:dLbl>
              <c:idx val="7"/>
              <c:layout>
                <c:manualLayout>
                  <c:x val="0.16342182683192069"/>
                  <c:y val="9.5851241731983589E-2"/>
                </c:manualLayout>
              </c:layout>
              <c:tx>
                <c:rich>
                  <a:bodyPr/>
                  <a:lstStyle/>
                  <a:p>
                    <a:fld id="{62D86C56-D89B-4D69-860A-6FAF3F0E3F15}" type="CATEGORYNAME">
                      <a:rPr lang="ja-JP" altLang="en-US">
                        <a:solidFill>
                          <a:sysClr val="windowText" lastClr="000000"/>
                        </a:solidFill>
                      </a:rPr>
                      <a:pPr/>
                      <a:t>[分類名]</a:t>
                    </a:fld>
                    <a:endParaRPr lang="ja-JP" altLang="en-US" dirty="0">
                      <a:solidFill>
                        <a:sysClr val="windowText" lastClr="000000"/>
                      </a:solidFill>
                    </a:endParaRPr>
                  </a:p>
                  <a:p>
                    <a:fld id="{4438D65B-3422-41F3-BA76-F18DB9616010}" type="VALUE">
                      <a:rPr lang="en-US" altLang="ja-JP">
                        <a:solidFill>
                          <a:sysClr val="windowText" lastClr="000000"/>
                        </a:solidFill>
                      </a:rPr>
                      <a:pPr/>
                      <a:t>[値]</a:t>
                    </a:fld>
                    <a:r>
                      <a:rPr lang="ja-JP" altLang="en-US" dirty="0">
                        <a:solidFill>
                          <a:sysClr val="windowText" lastClr="000000"/>
                        </a:solidFill>
                      </a:rPr>
                      <a:t>人</a:t>
                    </a:r>
                    <a:endParaRPr lang="en-US" dirty="0">
                      <a:solidFill>
                        <a:sysClr val="windowText" lastClr="000000"/>
                      </a:solidFill>
                    </a:endParaRPr>
                  </a:p>
                  <a:p>
                    <a:r>
                      <a:rPr lang="en-US" dirty="0" smtClean="0">
                        <a:solidFill>
                          <a:sysClr val="windowText" lastClr="000000"/>
                        </a:solidFill>
                      </a:rPr>
                      <a:t>24.</a:t>
                    </a:r>
                    <a:r>
                      <a:rPr lang="en-US" altLang="ja-JP" dirty="0">
                        <a:solidFill>
                          <a:sysClr val="windowText" lastClr="000000"/>
                        </a:solidFill>
                      </a:rPr>
                      <a:t>5</a:t>
                    </a:r>
                    <a:r>
                      <a:rPr lang="en-US" dirty="0" smtClean="0">
                        <a:solidFill>
                          <a:sysClr val="windowText" lastClr="000000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81851424249859"/>
                      <c:h val="0.2056471486518730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65A-4B8C-9839-63B1016E79D6}"/>
                </c:ext>
              </c:extLst>
            </c:dLbl>
            <c:spPr>
              <a:solidFill>
                <a:schemeClr val="bg1"/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'P7(がん罹患内訳)'!$X$52:$X$59</c:f>
              <c:numCache>
                <c:formatCode>General</c:formatCode>
                <c:ptCount val="8"/>
                <c:pt idx="0">
                  <c:v>836</c:v>
                </c:pt>
                <c:pt idx="1">
                  <c:v>809</c:v>
                </c:pt>
                <c:pt idx="2">
                  <c:v>769</c:v>
                </c:pt>
                <c:pt idx="3">
                  <c:v>594</c:v>
                </c:pt>
                <c:pt idx="4">
                  <c:v>257</c:v>
                </c:pt>
                <c:pt idx="5">
                  <c:v>189</c:v>
                </c:pt>
                <c:pt idx="6">
                  <c:v>188</c:v>
                </c:pt>
                <c:pt idx="7">
                  <c:v>1179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'P7(がん罹患内訳)'!$W$52:$W$59</c15:sqref>
                        </c15:formulaRef>
                      </c:ext>
                    </c:extLst>
                    <c:strCache>
                      <c:ptCount val="8"/>
                      <c:pt idx="0">
                        <c:v>前立腺</c:v>
                      </c:pt>
                      <c:pt idx="1">
                        <c:v>肺</c:v>
                      </c:pt>
                      <c:pt idx="2">
                        <c:v>胃</c:v>
                      </c:pt>
                      <c:pt idx="3">
                        <c:v>大腸</c:v>
                      </c:pt>
                      <c:pt idx="4">
                        <c:v>肝及び肝内胆管</c:v>
                      </c:pt>
                      <c:pt idx="5">
                        <c:v>悪性リンパ腫</c:v>
                      </c:pt>
                      <c:pt idx="6">
                        <c:v>腎・尿路（膀胱除く）</c:v>
                      </c:pt>
                      <c:pt idx="7">
                        <c:v>その他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10-965A-4B8C-9839-63B1016E79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r>
              <a:rPr lang="ja-JP" altLang="en-US" sz="105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女性</a:t>
            </a:r>
          </a:p>
        </c:rich>
      </c:tx>
      <c:layout>
        <c:manualLayout>
          <c:xMode val="edge"/>
          <c:yMode val="edge"/>
          <c:x val="0.42374275358983093"/>
          <c:y val="1.9110292650092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spc="0" baseline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432779771487083"/>
          <c:y val="0.12550382871262677"/>
          <c:w val="0.61317521206865533"/>
          <c:h val="0.80011206538689927"/>
        </c:manualLayout>
      </c:layout>
      <c:pieChart>
        <c:varyColors val="1"/>
        <c:ser>
          <c:idx val="0"/>
          <c:order val="0"/>
          <c:spPr>
            <a:ln w="6350"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pattFill prst="plaid">
                <a:fgClr>
                  <a:schemeClr val="tx1">
                    <a:lumMod val="95000"/>
                    <a:lumOff val="5000"/>
                  </a:schemeClr>
                </a:fgClr>
                <a:bgClr>
                  <a:schemeClr val="bg1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74-4CE4-89AB-3ACF512BE6DB}"/>
              </c:ext>
            </c:extLst>
          </c:dPt>
          <c:dPt>
            <c:idx val="1"/>
            <c:bubble3D val="0"/>
            <c:spPr>
              <a:solidFill>
                <a:srgbClr val="E7E6E6"/>
              </a:solid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74-4CE4-89AB-3ACF512BE6DB}"/>
              </c:ext>
            </c:extLst>
          </c:dPt>
          <c:dPt>
            <c:idx val="2"/>
            <c:bubble3D val="0"/>
            <c:spPr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74-4CE4-89AB-3ACF512BE6DB}"/>
              </c:ext>
            </c:extLst>
          </c:dPt>
          <c:dPt>
            <c:idx val="3"/>
            <c:bubble3D val="0"/>
            <c:spPr>
              <a:pattFill prst="pct80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E74-4CE4-89AB-3ACF512BE6DB}"/>
              </c:ext>
            </c:extLst>
          </c:dPt>
          <c:dPt>
            <c:idx val="4"/>
            <c:bubble3D val="0"/>
            <c:spPr>
              <a:pattFill prst="pct40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E74-4CE4-89AB-3ACF512BE6DB}"/>
              </c:ext>
            </c:extLst>
          </c:dPt>
          <c:dPt>
            <c:idx val="5"/>
            <c:bubble3D val="0"/>
            <c:spPr>
              <a:pattFill prst="smGrid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>
                    <a:alpha val="97000"/>
                  </a:sys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E74-4CE4-89AB-3ACF512BE6DB}"/>
              </c:ext>
            </c:extLst>
          </c:dPt>
          <c:dPt>
            <c:idx val="6"/>
            <c:bubble3D val="0"/>
            <c:spPr>
              <a:pattFill prst="narHorz">
                <a:fgClr>
                  <a:sysClr val="windowText" lastClr="000000"/>
                </a:fgClr>
                <a:bgClr>
                  <a:sysClr val="window" lastClr="FFFFFF"/>
                </a:bgClr>
              </a:pattFill>
              <a:ln w="6350">
                <a:solidFill>
                  <a:sysClr val="windowText" lastClr="000000">
                    <a:alpha val="97000"/>
                  </a:sys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E74-4CE4-89AB-3ACF512BE6DB}"/>
              </c:ext>
            </c:extLst>
          </c:dPt>
          <c:dPt>
            <c:idx val="7"/>
            <c:bubble3D val="0"/>
            <c:spPr>
              <a:noFill/>
              <a:ln w="6350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E74-4CE4-89AB-3ACF512BE6DB}"/>
              </c:ext>
            </c:extLst>
          </c:dPt>
          <c:dLbls>
            <c:dLbl>
              <c:idx val="0"/>
              <c:layout>
                <c:manualLayout>
                  <c:x val="-8.4116965709341684E-2"/>
                  <c:y val="9.467203959127280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474B852-20EA-41FA-9B88-9FB10BBC3C8C}" type="CATEGORYNAME">
                      <a:rPr lang="ja-JP" altLang="en-US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7696F560-29F6-4454-AEC1-642C9D625DA1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20.8%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51098508213876"/>
                      <c:h val="0.145448316152924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E74-4CE4-89AB-3ACF512BE6DB}"/>
                </c:ext>
              </c:extLst>
            </c:dLbl>
            <c:dLbl>
              <c:idx val="1"/>
              <c:layout>
                <c:manualLayout>
                  <c:x val="-4.3554671716009262E-2"/>
                  <c:y val="-3.90965073819061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CD02164-9FD6-4B89-BB4D-1B141C13683C}" type="CATEGORYNAME">
                      <a:rPr lang="ja-JP" altLang="en-US" sz="80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BA13DC-E5CA-4ADF-8F04-BFDA834C7EDC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14.0%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9598865739249"/>
                      <c:h val="0.145448316152924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E74-4CE4-89AB-3ACF512BE6DB}"/>
                </c:ext>
              </c:extLst>
            </c:dLbl>
            <c:dLbl>
              <c:idx val="2"/>
              <c:layout>
                <c:manualLayout>
                  <c:x val="-4.6522626735670484E-3"/>
                  <c:y val="-7.300899436226165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4A6C7B3-4A68-4495-B340-18863F595493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fld id="{2096F77D-5818-4277-9C4C-0777C27C0DFA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11.0%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9970003749531"/>
                      <c:h val="0.145448316152924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E74-4CE4-89AB-3ACF512BE6DB}"/>
                </c:ext>
              </c:extLst>
            </c:dLbl>
            <c:dLbl>
              <c:idx val="3"/>
              <c:layout>
                <c:manualLayout>
                  <c:x val="1.2210761633043596E-3"/>
                  <c:y val="-1.22427079890719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8C59D327-85CB-44E8-BBEE-AC5F1FF2B9E3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8A66A97A-F8C6-4F82-A349-14D6C94A7352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10.7%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03104179517633"/>
                      <c:h val="0.2226785438684242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E74-4CE4-89AB-3ACF512BE6DB}"/>
                </c:ext>
              </c:extLst>
            </c:dLbl>
            <c:dLbl>
              <c:idx val="4"/>
              <c:layout>
                <c:manualLayout>
                  <c:x val="-3.4573743486712917E-2"/>
                  <c:y val="-5.74064302700571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7F071AE2-18E7-411B-9F7E-92E729D4C842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A79C90C3-2E2F-40ED-8DC9-88D3A0EEA4E8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　</a:t>
                    </a: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6.4%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81272115169203"/>
                      <c:h val="0.145448316152924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E74-4CE4-89AB-3ACF512BE6DB}"/>
                </c:ext>
              </c:extLst>
            </c:dLbl>
            <c:dLbl>
              <c:idx val="5"/>
              <c:layout>
                <c:manualLayout>
                  <c:x val="-8.4202254677410507E-2"/>
                  <c:y val="-0.227924379804339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1626FA8F-3313-4553-AEBA-EB8FCD8970BF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r>
                      <a:rPr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　</a:t>
                    </a:r>
                    <a:endParaRPr lang="ja-JP" altLang="en-US" sz="800" dirty="0" smtClean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F0C6CE5C-3C17-43D9-AE74-78F7B62D736F}" type="VALUE">
                      <a:rPr lang="en-US" altLang="ja-JP" sz="800" baseline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4.5%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657451480038"/>
                      <c:h val="0.2908562299958062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E74-4CE4-89AB-3ACF512BE6DB}"/>
                </c:ext>
              </c:extLst>
            </c:dLbl>
            <c:dLbl>
              <c:idx val="6"/>
              <c:layout>
                <c:manualLayout>
                  <c:x val="2.7854244220006482E-2"/>
                  <c:y val="-0.3340681166786392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AC11DC6B-564C-44DE-9110-70064AAE0825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baseline="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12EA0445-4582-45FB-AC21-750C2528D063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　</a:t>
                    </a: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4.2%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46981050302815"/>
                      <c:h val="0.189082810998801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0E74-4CE4-89AB-3ACF512BE6DB}"/>
                </c:ext>
              </c:extLst>
            </c:dLbl>
            <c:dLbl>
              <c:idx val="7"/>
              <c:layout>
                <c:manualLayout>
                  <c:x val="0.19721181357941717"/>
                  <c:y val="6.99703366239667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+mn-cs"/>
                      </a:defRPr>
                    </a:pPr>
                    <a:fld id="{62D86C56-D89B-4D69-860A-6FAF3F0E3F15}" type="CATEGORYNAME">
                      <a:rPr lang="ja-JP" altLang="en-US" sz="80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[分類名]</a:t>
                    </a:fld>
                    <a:endParaRPr lang="ja-JP" altLang="en-US" sz="80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fld id="{4438D65B-3422-41F3-BA76-F18DB9616010}" type="VALUE">
                      <a:rPr lang="en-US" altLang="ja-JP" sz="800" baseline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pPr>
                        <a:defRPr sz="800">
                          <a:solidFill>
                            <a:sysClr val="windowText" lastClr="000000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defRPr>
                      </a:pPr>
                      <a:t>[値]</a:t>
                    </a:fld>
                    <a:r>
                      <a:rPr lang="ja-JP" altLang="en-US" sz="800" baseline="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人</a:t>
                    </a:r>
                    <a:endParaRPr lang="en-US" altLang="ja-JP" sz="800" baseline="0" dirty="0"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</a:endParaRPr>
                  </a:p>
                  <a:p>
                    <a:pPr>
                      <a:defRPr sz="800">
                        <a:solidFill>
                          <a:sysClr val="windowText" lastClr="000000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defRPr>
                    </a:pPr>
                    <a:r>
                      <a:rPr lang="en-US" altLang="ja-JP" sz="800" baseline="0" dirty="0" smtClean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rPr>
                      <a:t>28.4%</a:t>
                    </a:r>
                  </a:p>
                </c:rich>
              </c:tx>
              <c:spPr>
                <a:solidFill>
                  <a:schemeClr val="bg1"/>
                </a:solidFill>
                <a:ln w="3175">
                  <a:solidFill>
                    <a:sysClr val="windowText" lastClr="000000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ysClr val="windowText" lastClr="000000"/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03104179517633"/>
                      <c:h val="0.218172474229386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0E74-4CE4-89AB-3ACF512BE6DB}"/>
                </c:ext>
              </c:extLst>
            </c:dLbl>
            <c:spPr>
              <a:solidFill>
                <a:schemeClr val="bg1"/>
              </a:solidFill>
              <a:ln w="3175"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val>
            <c:numRef>
              <c:f>'P7(がん罹患内訳)'!$AB$52:$AB$59</c:f>
              <c:numCache>
                <c:formatCode>General</c:formatCode>
                <c:ptCount val="8"/>
                <c:pt idx="0">
                  <c:v>739</c:v>
                </c:pt>
                <c:pt idx="1">
                  <c:v>500</c:v>
                </c:pt>
                <c:pt idx="2">
                  <c:v>393</c:v>
                </c:pt>
                <c:pt idx="3">
                  <c:v>381</c:v>
                </c:pt>
                <c:pt idx="4">
                  <c:v>226</c:v>
                </c:pt>
                <c:pt idx="5">
                  <c:v>160</c:v>
                </c:pt>
                <c:pt idx="6">
                  <c:v>149</c:v>
                </c:pt>
                <c:pt idx="7">
                  <c:v>1011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'P7(がん罹患内訳)'!$AA$52:$AA$59</c15:sqref>
                        </c15:formulaRef>
                      </c:ext>
                    </c:extLst>
                    <c:strCache>
                      <c:ptCount val="8"/>
                      <c:pt idx="0">
                        <c:v>乳房</c:v>
                      </c:pt>
                      <c:pt idx="1">
                        <c:v>大腸</c:v>
                      </c:pt>
                      <c:pt idx="2">
                        <c:v>胃</c:v>
                      </c:pt>
                      <c:pt idx="3">
                        <c:v>肺</c:v>
                      </c:pt>
                      <c:pt idx="4">
                        <c:v>子宮</c:v>
                      </c:pt>
                      <c:pt idx="5">
                        <c:v>悪性リンパ腫</c:v>
                      </c:pt>
                      <c:pt idx="6">
                        <c:v>膵</c:v>
                      </c:pt>
                      <c:pt idx="7">
                        <c:v>その他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10-0E74-4CE4-89AB-3ACF512B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645888013998253E-2"/>
          <c:y val="5.1261665208515605E-2"/>
          <c:w val="0.89679855643044615"/>
          <c:h val="0.752124890638670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85185185185185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F23-4948-8602-1E84A46C23C7}"/>
                </c:ext>
              </c:extLst>
            </c:dLbl>
            <c:dLbl>
              <c:idx val="2"/>
              <c:layout>
                <c:manualLayout>
                  <c:x val="0"/>
                  <c:y val="2.77777777777777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F23-4948-8602-1E84A46C23C7}"/>
                </c:ext>
              </c:extLst>
            </c:dLbl>
            <c:dLbl>
              <c:idx val="3"/>
              <c:layout>
                <c:manualLayout>
                  <c:x val="-5.5555555555555558E-3"/>
                  <c:y val="-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5EC-405A-B58E-2C1E31A4F8A4}"/>
                </c:ext>
              </c:extLst>
            </c:dLbl>
            <c:dLbl>
              <c:idx val="4"/>
              <c:layout>
                <c:manualLayout>
                  <c:x val="5.5555555555554534E-3"/>
                  <c:y val="-7.40738918051910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UD デジタル 教科書体 N-R" panose="02020400000000000000" pitchFamily="17" charset="-128"/>
                      <a:ea typeface="UD デジタル 教科書体 N-R" panose="02020400000000000000" pitchFamily="17" charset="-128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999999999999997E-2"/>
                      <c:h val="6.84492563429571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C44-4C56-897D-831E92D76F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受診率!$C$2:$G$2</c:f>
              <c:numCache>
                <c:formatCode>#,##0.0_ </c:formatCode>
                <c:ptCount val="5"/>
                <c:pt idx="0">
                  <c:v>45.6</c:v>
                </c:pt>
                <c:pt idx="1">
                  <c:v>46.6</c:v>
                </c:pt>
                <c:pt idx="2">
                  <c:v>55.4</c:v>
                </c:pt>
                <c:pt idx="3">
                  <c:v>51.2</c:v>
                </c:pt>
                <c:pt idx="4">
                  <c:v>48.4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受診率!$B$2</c15:sqref>
                        </c15:formulaRef>
                      </c:ext>
                    </c:extLst>
                    <c:strCache>
                      <c:ptCount val="1"/>
                      <c:pt idx="0">
                        <c:v>香川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受診率!$C$1:$G$1</c15:sqref>
                        </c15:formulaRef>
                      </c:ext>
                    </c:extLst>
                    <c:strCache>
                      <c:ptCount val="5"/>
                      <c:pt idx="0">
                        <c:v>胃がん</c:v>
                      </c:pt>
                      <c:pt idx="1">
                        <c:v>大腸がん</c:v>
                      </c:pt>
                      <c:pt idx="2">
                        <c:v>肺がん</c:v>
                      </c:pt>
                      <c:pt idx="3">
                        <c:v>乳がん</c:v>
                      </c:pt>
                      <c:pt idx="4">
                        <c:v>子宮頸がん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8C44-4C56-897D-831E92D76FAC}"/>
            </c:ext>
          </c:extLst>
        </c:ser>
        <c:ser>
          <c:idx val="1"/>
          <c:order val="1"/>
          <c:spPr>
            <a:pattFill prst="ltUpDiag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5EC-405A-B58E-2C1E31A4F8A4}"/>
                </c:ext>
              </c:extLst>
            </c:dLbl>
            <c:dLbl>
              <c:idx val="2"/>
              <c:layout>
                <c:manualLayout>
                  <c:x val="-2.7777777777777779E-3"/>
                  <c:y val="2.3148148148148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CD6-4641-91D1-E7CB755139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UD デジタル 教科書体 N-R" panose="02020400000000000000" pitchFamily="17" charset="-128"/>
                    <a:ea typeface="UD デジタル 教科書体 N-R" panose="02020400000000000000" pitchFamily="17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受診率!$C$3:$G$3</c:f>
              <c:numCache>
                <c:formatCode>#,##0.0_ </c:formatCode>
                <c:ptCount val="5"/>
                <c:pt idx="0">
                  <c:v>42.4</c:v>
                </c:pt>
                <c:pt idx="1">
                  <c:v>44.2</c:v>
                </c:pt>
                <c:pt idx="2">
                  <c:v>49.4</c:v>
                </c:pt>
                <c:pt idx="3">
                  <c:v>47.4</c:v>
                </c:pt>
                <c:pt idx="4">
                  <c:v>43.7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受診率!$B$3</c15:sqref>
                        </c15:formulaRef>
                      </c:ext>
                    </c:extLst>
                    <c:strCache>
                      <c:ptCount val="1"/>
                      <c:pt idx="0">
                        <c:v>全国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受診率!$C$1:$G$1</c15:sqref>
                        </c15:formulaRef>
                      </c:ext>
                    </c:extLst>
                    <c:strCache>
                      <c:ptCount val="5"/>
                      <c:pt idx="0">
                        <c:v>胃がん</c:v>
                      </c:pt>
                      <c:pt idx="1">
                        <c:v>大腸がん</c:v>
                      </c:pt>
                      <c:pt idx="2">
                        <c:v>肺がん</c:v>
                      </c:pt>
                      <c:pt idx="3">
                        <c:v>乳がん</c:v>
                      </c:pt>
                      <c:pt idx="4">
                        <c:v>子宮頸がん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8C44-4C56-897D-831E92D76FA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2999520"/>
        <c:axId val="322996384"/>
      </c:barChart>
      <c:catAx>
        <c:axId val="32299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322996384"/>
        <c:crosses val="autoZero"/>
        <c:auto val="1"/>
        <c:lblAlgn val="ctr"/>
        <c:lblOffset val="100"/>
        <c:noMultiLvlLbl val="0"/>
      </c:catAx>
      <c:valAx>
        <c:axId val="322996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" sourceLinked="1"/>
        <c:majorTickMark val="none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3229995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UD デジタル 教科書体 N-R" panose="02020400000000000000" pitchFamily="17" charset="-128"/>
          <a:ea typeface="UD デジタル 教科書体 N-R" panose="02020400000000000000" pitchFamily="17" charset="-128"/>
        </a:defRPr>
      </a:pPr>
      <a:endParaRPr lang="ja-JP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5853413165161"/>
          <c:y val="4.4760921568740536E-2"/>
          <c:w val="0.83181857463847442"/>
          <c:h val="0.82859040918797133"/>
        </c:manualLayout>
      </c:layout>
      <c:lineChart>
        <c:grouping val="standard"/>
        <c:varyColors val="0"/>
        <c:ser>
          <c:idx val="0"/>
          <c:order val="0"/>
          <c:spPr>
            <a:ln w="254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val>
            <c:numRef>
              <c:f>罹患率!$B$2:$O$2</c:f>
              <c:numCache>
                <c:formatCode>0</c:formatCode>
                <c:ptCount val="14"/>
                <c:pt idx="0">
                  <c:v>0</c:v>
                </c:pt>
                <c:pt idx="1">
                  <c:v>7.3170731707317103</c:v>
                </c:pt>
                <c:pt idx="2">
                  <c:v>6.12244897959184</c:v>
                </c:pt>
                <c:pt idx="3">
                  <c:v>14.285714285714301</c:v>
                </c:pt>
                <c:pt idx="4">
                  <c:v>16.901408450704199</c:v>
                </c:pt>
                <c:pt idx="5">
                  <c:v>16.417910447761201</c:v>
                </c:pt>
                <c:pt idx="6">
                  <c:v>37.5</c:v>
                </c:pt>
                <c:pt idx="7">
                  <c:v>72.413793103448299</c:v>
                </c:pt>
                <c:pt idx="8">
                  <c:v>144.444444444444</c:v>
                </c:pt>
                <c:pt idx="9">
                  <c:v>235.71428571428601</c:v>
                </c:pt>
                <c:pt idx="10">
                  <c:v>285.71428571428601</c:v>
                </c:pt>
                <c:pt idx="11">
                  <c:v>366.03773584905701</c:v>
                </c:pt>
                <c:pt idx="12">
                  <c:v>428.26086956521698</c:v>
                </c:pt>
                <c:pt idx="13">
                  <c:v>374.07407407407402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罹患率!$A$2</c15:sqref>
                        </c15:formulaRef>
                      </c:ext>
                    </c:extLst>
                    <c:strCache>
                      <c:ptCount val="1"/>
                      <c:pt idx="0">
                        <c:v>胃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罹患率!$B$1:$O$1</c15:sqref>
                        </c15:formulaRef>
                      </c:ext>
                    </c:extLst>
                    <c:strCache>
                      <c:ptCount val="14"/>
                      <c:pt idx="0">
                        <c:v>20歳</c:v>
                      </c:pt>
                      <c:pt idx="1">
                        <c:v>25-29歳</c:v>
                      </c:pt>
                      <c:pt idx="2">
                        <c:v>30歳</c:v>
                      </c:pt>
                      <c:pt idx="3">
                        <c:v>35-39歳</c:v>
                      </c:pt>
                      <c:pt idx="4">
                        <c:v>40歳</c:v>
                      </c:pt>
                      <c:pt idx="5">
                        <c:v>45-49歳</c:v>
                      </c:pt>
                      <c:pt idx="6">
                        <c:v>50歳</c:v>
                      </c:pt>
                      <c:pt idx="7">
                        <c:v>55-59歳</c:v>
                      </c:pt>
                      <c:pt idx="8">
                        <c:v>60歳</c:v>
                      </c:pt>
                      <c:pt idx="9">
                        <c:v>65-69歳</c:v>
                      </c:pt>
                      <c:pt idx="10">
                        <c:v>70歳</c:v>
                      </c:pt>
                      <c:pt idx="11">
                        <c:v>75-79歳</c:v>
                      </c:pt>
                      <c:pt idx="12">
                        <c:v>80歳</c:v>
                      </c:pt>
                      <c:pt idx="13">
                        <c:v>85歳以上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B40D-4C73-AA33-31376C006953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val>
            <c:numRef>
              <c:f>罹患率!$B$3:$O$3</c:f>
              <c:numCache>
                <c:formatCode>0</c:formatCode>
                <c:ptCount val="14"/>
                <c:pt idx="0">
                  <c:v>0</c:v>
                </c:pt>
                <c:pt idx="1">
                  <c:v>2.4390243902439002</c:v>
                </c:pt>
                <c:pt idx="2">
                  <c:v>2.0408163265306101</c:v>
                </c:pt>
                <c:pt idx="3">
                  <c:v>7.1428571428571397</c:v>
                </c:pt>
                <c:pt idx="4">
                  <c:v>19.7183098591549</c:v>
                </c:pt>
                <c:pt idx="5">
                  <c:v>38.805970149253703</c:v>
                </c:pt>
                <c:pt idx="6">
                  <c:v>60.714285714285701</c:v>
                </c:pt>
                <c:pt idx="7">
                  <c:v>120.68965517241401</c:v>
                </c:pt>
                <c:pt idx="8">
                  <c:v>146.031746031746</c:v>
                </c:pt>
                <c:pt idx="9">
                  <c:v>247.61904761904799</c:v>
                </c:pt>
                <c:pt idx="10">
                  <c:v>271.42857142857099</c:v>
                </c:pt>
                <c:pt idx="11">
                  <c:v>271.69811320754701</c:v>
                </c:pt>
                <c:pt idx="12">
                  <c:v>321.73913043478302</c:v>
                </c:pt>
                <c:pt idx="13">
                  <c:v>335.18518518518499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罹患率!$A$3</c15:sqref>
                        </c15:formulaRef>
                      </c:ext>
                    </c:extLst>
                    <c:strCache>
                      <c:ptCount val="1"/>
                      <c:pt idx="0">
                        <c:v>大腸（結腸・直腸）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罹患率!$B$1:$O$1</c15:sqref>
                        </c15:formulaRef>
                      </c:ext>
                    </c:extLst>
                    <c:strCache>
                      <c:ptCount val="14"/>
                      <c:pt idx="0">
                        <c:v>20歳</c:v>
                      </c:pt>
                      <c:pt idx="1">
                        <c:v>25-29歳</c:v>
                      </c:pt>
                      <c:pt idx="2">
                        <c:v>30歳</c:v>
                      </c:pt>
                      <c:pt idx="3">
                        <c:v>35-39歳</c:v>
                      </c:pt>
                      <c:pt idx="4">
                        <c:v>40歳</c:v>
                      </c:pt>
                      <c:pt idx="5">
                        <c:v>45-49歳</c:v>
                      </c:pt>
                      <c:pt idx="6">
                        <c:v>50歳</c:v>
                      </c:pt>
                      <c:pt idx="7">
                        <c:v>55-59歳</c:v>
                      </c:pt>
                      <c:pt idx="8">
                        <c:v>60歳</c:v>
                      </c:pt>
                      <c:pt idx="9">
                        <c:v>65-69歳</c:v>
                      </c:pt>
                      <c:pt idx="10">
                        <c:v>70歳</c:v>
                      </c:pt>
                      <c:pt idx="11">
                        <c:v>75-79歳</c:v>
                      </c:pt>
                      <c:pt idx="12">
                        <c:v>80歳</c:v>
                      </c:pt>
                      <c:pt idx="13">
                        <c:v>85歳以上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B40D-4C73-AA33-31376C006953}"/>
            </c:ext>
          </c:extLst>
        </c:ser>
        <c:ser>
          <c:idx val="2"/>
          <c:order val="2"/>
          <c:spPr>
            <a:ln w="15875" cap="rnd">
              <a:solidFill>
                <a:srgbClr val="00B0F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罹患率!$B$4:$O$4</c:f>
              <c:numCache>
                <c:formatCode>0</c:formatCode>
                <c:ptCount val="14"/>
                <c:pt idx="0">
                  <c:v>5.2631578947368398</c:v>
                </c:pt>
                <c:pt idx="1">
                  <c:v>0</c:v>
                </c:pt>
                <c:pt idx="2">
                  <c:v>8.1632653061224492</c:v>
                </c:pt>
                <c:pt idx="3">
                  <c:v>7.1428571428571397</c:v>
                </c:pt>
                <c:pt idx="4">
                  <c:v>2.8169014084507</c:v>
                </c:pt>
                <c:pt idx="5">
                  <c:v>16.417910447761201</c:v>
                </c:pt>
                <c:pt idx="6">
                  <c:v>57.142857142857103</c:v>
                </c:pt>
                <c:pt idx="7">
                  <c:v>56.8965517241379</c:v>
                </c:pt>
                <c:pt idx="8">
                  <c:v>160.31746031745999</c:v>
                </c:pt>
                <c:pt idx="9">
                  <c:v>251.19047619047601</c:v>
                </c:pt>
                <c:pt idx="10">
                  <c:v>357.142857142857</c:v>
                </c:pt>
                <c:pt idx="11">
                  <c:v>356.60377358490598</c:v>
                </c:pt>
                <c:pt idx="12">
                  <c:v>341.304347826087</c:v>
                </c:pt>
                <c:pt idx="13">
                  <c:v>405.555555555556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罹患率!$A$4</c15:sqref>
                        </c15:formulaRef>
                      </c:ext>
                    </c:extLst>
                    <c:strCache>
                      <c:ptCount val="1"/>
                      <c:pt idx="0">
                        <c:v>肺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罹患率!$B$1:$O$1</c15:sqref>
                        </c15:formulaRef>
                      </c:ext>
                    </c:extLst>
                    <c:strCache>
                      <c:ptCount val="14"/>
                      <c:pt idx="0">
                        <c:v>20歳</c:v>
                      </c:pt>
                      <c:pt idx="1">
                        <c:v>25-29歳</c:v>
                      </c:pt>
                      <c:pt idx="2">
                        <c:v>30歳</c:v>
                      </c:pt>
                      <c:pt idx="3">
                        <c:v>35-39歳</c:v>
                      </c:pt>
                      <c:pt idx="4">
                        <c:v>40歳</c:v>
                      </c:pt>
                      <c:pt idx="5">
                        <c:v>45-49歳</c:v>
                      </c:pt>
                      <c:pt idx="6">
                        <c:v>50歳</c:v>
                      </c:pt>
                      <c:pt idx="7">
                        <c:v>55-59歳</c:v>
                      </c:pt>
                      <c:pt idx="8">
                        <c:v>60歳</c:v>
                      </c:pt>
                      <c:pt idx="9">
                        <c:v>65-69歳</c:v>
                      </c:pt>
                      <c:pt idx="10">
                        <c:v>70歳</c:v>
                      </c:pt>
                      <c:pt idx="11">
                        <c:v>75-79歳</c:v>
                      </c:pt>
                      <c:pt idx="12">
                        <c:v>80歳</c:v>
                      </c:pt>
                      <c:pt idx="13">
                        <c:v>85歳以上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2-B40D-4C73-AA33-31376C006953}"/>
            </c:ext>
          </c:extLst>
        </c:ser>
        <c:ser>
          <c:idx val="3"/>
          <c:order val="3"/>
          <c:spPr>
            <a:ln w="22225" cap="rnd">
              <a:solidFill>
                <a:srgbClr val="FF99CC"/>
              </a:solidFill>
              <a:prstDash val="dashDot"/>
              <a:round/>
            </a:ln>
            <a:effectLst/>
          </c:spPr>
          <c:marker>
            <c:symbol val="none"/>
          </c:marker>
          <c:val>
            <c:numRef>
              <c:f>罹患率!$B$5:$O$5</c:f>
              <c:numCache>
                <c:formatCode>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41.6666666666667</c:v>
                </c:pt>
                <c:pt idx="3">
                  <c:v>67.857142857142904</c:v>
                </c:pt>
                <c:pt idx="4">
                  <c:v>157.142857142857</c:v>
                </c:pt>
                <c:pt idx="5">
                  <c:v>245.45454545454501</c:v>
                </c:pt>
                <c:pt idx="6">
                  <c:v>235.71428571428601</c:v>
                </c:pt>
                <c:pt idx="7">
                  <c:v>196.55172413793099</c:v>
                </c:pt>
                <c:pt idx="8">
                  <c:v>203.125</c:v>
                </c:pt>
                <c:pt idx="9">
                  <c:v>253.488372093023</c:v>
                </c:pt>
                <c:pt idx="10">
                  <c:v>284.84848484848499</c:v>
                </c:pt>
                <c:pt idx="11">
                  <c:v>231.03448275862101</c:v>
                </c:pt>
                <c:pt idx="12">
                  <c:v>196.29629629629599</c:v>
                </c:pt>
                <c:pt idx="13">
                  <c:v>170.27027027027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罹患率!$A$5</c15:sqref>
                        </c15:formulaRef>
                      </c:ext>
                    </c:extLst>
                    <c:strCache>
                      <c:ptCount val="1"/>
                      <c:pt idx="0">
                        <c:v>乳房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罹患率!$B$1:$O$1</c15:sqref>
                        </c15:formulaRef>
                      </c:ext>
                    </c:extLst>
                    <c:strCache>
                      <c:ptCount val="14"/>
                      <c:pt idx="0">
                        <c:v>20歳</c:v>
                      </c:pt>
                      <c:pt idx="1">
                        <c:v>25-29歳</c:v>
                      </c:pt>
                      <c:pt idx="2">
                        <c:v>30歳</c:v>
                      </c:pt>
                      <c:pt idx="3">
                        <c:v>35-39歳</c:v>
                      </c:pt>
                      <c:pt idx="4">
                        <c:v>40歳</c:v>
                      </c:pt>
                      <c:pt idx="5">
                        <c:v>45-49歳</c:v>
                      </c:pt>
                      <c:pt idx="6">
                        <c:v>50歳</c:v>
                      </c:pt>
                      <c:pt idx="7">
                        <c:v>55-59歳</c:v>
                      </c:pt>
                      <c:pt idx="8">
                        <c:v>60歳</c:v>
                      </c:pt>
                      <c:pt idx="9">
                        <c:v>65-69歳</c:v>
                      </c:pt>
                      <c:pt idx="10">
                        <c:v>70歳</c:v>
                      </c:pt>
                      <c:pt idx="11">
                        <c:v>75-79歳</c:v>
                      </c:pt>
                      <c:pt idx="12">
                        <c:v>80歳</c:v>
                      </c:pt>
                      <c:pt idx="13">
                        <c:v>85歳以上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3-B40D-4C73-AA33-31376C006953}"/>
            </c:ext>
          </c:extLst>
        </c:ser>
        <c:ser>
          <c:idx val="4"/>
          <c:order val="4"/>
          <c:spPr>
            <a:ln w="31750" cap="rnd">
              <a:solidFill>
                <a:srgbClr val="FFC000"/>
              </a:solidFill>
              <a:prstDash val="lgDash"/>
              <a:round/>
            </a:ln>
            <a:effectLst/>
          </c:spPr>
          <c:marker>
            <c:symbol val="none"/>
          </c:marker>
          <c:val>
            <c:numRef>
              <c:f>罹患率!$B$6:$O$6</c:f>
              <c:numCache>
                <c:formatCode>0</c:formatCode>
                <c:ptCount val="14"/>
                <c:pt idx="0">
                  <c:v>0</c:v>
                </c:pt>
                <c:pt idx="1">
                  <c:v>15</c:v>
                </c:pt>
                <c:pt idx="2">
                  <c:v>20.8333333333333</c:v>
                </c:pt>
                <c:pt idx="3">
                  <c:v>39.285714285714299</c:v>
                </c:pt>
                <c:pt idx="4">
                  <c:v>45.714285714285701</c:v>
                </c:pt>
                <c:pt idx="5">
                  <c:v>87.878787878787904</c:v>
                </c:pt>
                <c:pt idx="6">
                  <c:v>64.285714285714306</c:v>
                </c:pt>
                <c:pt idx="7">
                  <c:v>93.103448275862107</c:v>
                </c:pt>
                <c:pt idx="8">
                  <c:v>96.875</c:v>
                </c:pt>
                <c:pt idx="9">
                  <c:v>58.139534883720899</c:v>
                </c:pt>
                <c:pt idx="10">
                  <c:v>42.424242424242401</c:v>
                </c:pt>
                <c:pt idx="11">
                  <c:v>79.310344827586206</c:v>
                </c:pt>
                <c:pt idx="12">
                  <c:v>40.740740740740698</c:v>
                </c:pt>
                <c:pt idx="13">
                  <c:v>35.135135135135101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罹患率!$A$6</c15:sqref>
                        </c15:formulaRef>
                      </c:ext>
                    </c:extLst>
                    <c:strCache>
                      <c:ptCount val="1"/>
                      <c:pt idx="0">
                        <c:v>子宮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罹患率!$B$1:$O$1</c15:sqref>
                        </c15:formulaRef>
                      </c:ext>
                    </c:extLst>
                    <c:strCache>
                      <c:ptCount val="14"/>
                      <c:pt idx="0">
                        <c:v>20歳</c:v>
                      </c:pt>
                      <c:pt idx="1">
                        <c:v>25-29歳</c:v>
                      </c:pt>
                      <c:pt idx="2">
                        <c:v>30歳</c:v>
                      </c:pt>
                      <c:pt idx="3">
                        <c:v>35-39歳</c:v>
                      </c:pt>
                      <c:pt idx="4">
                        <c:v>40歳</c:v>
                      </c:pt>
                      <c:pt idx="5">
                        <c:v>45-49歳</c:v>
                      </c:pt>
                      <c:pt idx="6">
                        <c:v>50歳</c:v>
                      </c:pt>
                      <c:pt idx="7">
                        <c:v>55-59歳</c:v>
                      </c:pt>
                      <c:pt idx="8">
                        <c:v>60歳</c:v>
                      </c:pt>
                      <c:pt idx="9">
                        <c:v>65-69歳</c:v>
                      </c:pt>
                      <c:pt idx="10">
                        <c:v>70歳</c:v>
                      </c:pt>
                      <c:pt idx="11">
                        <c:v>75-79歳</c:v>
                      </c:pt>
                      <c:pt idx="12">
                        <c:v>80歳</c:v>
                      </c:pt>
                      <c:pt idx="13">
                        <c:v>85歳以上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4-B40D-4C73-AA33-31376C006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7002320"/>
        <c:axId val="666992480"/>
      </c:lineChart>
      <c:catAx>
        <c:axId val="66700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666992480"/>
        <c:crossesAt val="0"/>
        <c:auto val="0"/>
        <c:lblAlgn val="ctr"/>
        <c:lblOffset val="100"/>
        <c:tickLblSkip val="2"/>
        <c:tickMarkSkip val="2"/>
        <c:noMultiLvlLbl val="0"/>
      </c:catAx>
      <c:valAx>
        <c:axId val="666992480"/>
        <c:scaling>
          <c:orientation val="minMax"/>
          <c:max val="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 w="63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defRPr>
            </a:pPr>
            <a:endParaRPr lang="ja-JP"/>
          </a:p>
        </c:txPr>
        <c:crossAx val="667002320"/>
        <c:crosses val="autoZero"/>
        <c:crossBetween val="midCat"/>
        <c:majorUnit val="100"/>
        <c:minorUnit val="10"/>
      </c:valAx>
      <c:spPr>
        <a:noFill/>
        <a:ln w="63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0976950111017059"/>
          <c:y val="6.4507087663638801E-2"/>
          <c:w val="0.45599668242360136"/>
          <c:h val="0.343509474128059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3175"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0.6125</cdr:x>
      <cdr:y>0.03381</cdr:y>
    </cdr:from>
    <cdr:to>
      <cdr:x>1</cdr:x>
      <cdr:y>0.14191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89255" y="85390"/>
          <a:ext cx="1131977" cy="273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総死亡数：</a:t>
          </a:r>
          <a:r>
            <a: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1,727</a:t>
          </a:r>
          <a:r>
            <a:rPr lang="ja-JP" altLang="en-US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人</a:t>
          </a:r>
          <a:endParaRPr lang="ja-JP" altLang="en-US" sz="8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endParaRPr>
        </a:p>
      </cdr:txBody>
    </cdr:sp>
  </cdr:relSizeAnchor>
  <cdr:relSizeAnchor xmlns:cdr="http://schemas.openxmlformats.org/drawingml/2006/chartDrawing">
    <cdr:from>
      <cdr:x>0.22079</cdr:x>
      <cdr:y>0.37007</cdr:y>
    </cdr:from>
    <cdr:to>
      <cdr:x>0.2864</cdr:x>
      <cdr:y>0.51816</cdr:y>
    </cdr:to>
    <cdr:cxnSp macro="">
      <cdr:nvCxnSpPr>
        <cdr:cNvPr id="4" name="直線コネクタ 3"/>
        <cdr:cNvCxnSpPr/>
      </cdr:nvCxnSpPr>
      <cdr:spPr bwMode="auto">
        <a:xfrm xmlns:a="http://schemas.openxmlformats.org/drawingml/2006/main">
          <a:off x="644977" y="934647"/>
          <a:ext cx="191664" cy="374003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0.18601</cdr:x>
      <cdr:y>0.63156</cdr:y>
    </cdr:from>
    <cdr:to>
      <cdr:x>0.25145</cdr:x>
      <cdr:y>0.64356</cdr:y>
    </cdr:to>
    <cdr:cxnSp macro="">
      <cdr:nvCxnSpPr>
        <cdr:cNvPr id="8" name="直線コネクタ 7"/>
        <cdr:cNvCxnSpPr/>
      </cdr:nvCxnSpPr>
      <cdr:spPr bwMode="auto">
        <a:xfrm xmlns:a="http://schemas.openxmlformats.org/drawingml/2006/main">
          <a:off x="543377" y="1595047"/>
          <a:ext cx="191167" cy="30310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0.5976</cdr:x>
      <cdr:y>0</cdr:y>
    </cdr:from>
    <cdr:to>
      <cdr:x>1</cdr:x>
      <cdr:y>0.11073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599609" y="0"/>
          <a:ext cx="1077091" cy="273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総死亡数</a:t>
          </a:r>
          <a:r>
            <a:rPr lang="ja-JP" altLang="en-US" sz="10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：</a:t>
          </a:r>
          <a:r>
            <a: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1,241</a:t>
          </a:r>
          <a:r>
            <a:rPr lang="ja-JP" altLang="en-US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人</a:t>
          </a:r>
          <a:endParaRPr lang="ja-JP" altLang="en-US" sz="8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endParaRPr>
        </a:p>
      </cdr:txBody>
    </cdr:sp>
  </cdr:relSizeAnchor>
  <cdr:relSizeAnchor xmlns:cdr="http://schemas.openxmlformats.org/drawingml/2006/chartDrawing">
    <cdr:from>
      <cdr:x>0.22561</cdr:x>
      <cdr:y>0.46988</cdr:y>
    </cdr:from>
    <cdr:to>
      <cdr:x>0.29769</cdr:x>
      <cdr:y>0.59516</cdr:y>
    </cdr:to>
    <cdr:cxnSp macro="">
      <cdr:nvCxnSpPr>
        <cdr:cNvPr id="3" name="直線コネクタ 2"/>
        <cdr:cNvCxnSpPr/>
      </cdr:nvCxnSpPr>
      <cdr:spPr bwMode="auto">
        <a:xfrm xmlns:a="http://schemas.openxmlformats.org/drawingml/2006/main">
          <a:off x="603896" y="1158723"/>
          <a:ext cx="192931" cy="308950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0.27438</cdr:x>
      <cdr:y>0.7278</cdr:y>
    </cdr:from>
    <cdr:to>
      <cdr:x>0.31915</cdr:x>
      <cdr:y>0.83209</cdr:y>
    </cdr:to>
    <cdr:cxnSp macro="">
      <cdr:nvCxnSpPr>
        <cdr:cNvPr id="4" name="直線コネクタ 3"/>
        <cdr:cNvCxnSpPr/>
      </cdr:nvCxnSpPr>
      <cdr:spPr bwMode="auto">
        <a:xfrm xmlns:a="http://schemas.openxmlformats.org/drawingml/2006/main" flipV="1">
          <a:off x="734434" y="1794766"/>
          <a:ext cx="119835" cy="257191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0.65391</cdr:x>
      <cdr:y>0.02387</cdr:y>
    </cdr:from>
    <cdr:to>
      <cdr:x>1</cdr:x>
      <cdr:y>0.13287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950657" y="59108"/>
          <a:ext cx="1032387" cy="2699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罹患数</a:t>
          </a:r>
          <a:r>
            <a:rPr lang="ja-JP" altLang="en-US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：</a:t>
          </a:r>
          <a:r>
            <a: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4,821</a:t>
          </a:r>
          <a:r>
            <a:rPr lang="ja-JP" altLang="en-US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人</a:t>
          </a:r>
          <a:endParaRPr lang="ja-JP" altLang="en-US" sz="8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endParaRPr>
        </a:p>
      </cdr:txBody>
    </cdr:sp>
  </cdr:relSizeAnchor>
  <cdr:relSizeAnchor xmlns:cdr="http://schemas.openxmlformats.org/drawingml/2006/chartDrawing">
    <cdr:from>
      <cdr:x>0.26061</cdr:x>
      <cdr:y>0.43086</cdr:y>
    </cdr:from>
    <cdr:to>
      <cdr:x>0.28814</cdr:x>
      <cdr:y>0.54182</cdr:y>
    </cdr:to>
    <cdr:cxnSp macro="">
      <cdr:nvCxnSpPr>
        <cdr:cNvPr id="4" name="直線コネクタ 3"/>
        <cdr:cNvCxnSpPr/>
      </cdr:nvCxnSpPr>
      <cdr:spPr bwMode="auto">
        <a:xfrm xmlns:a="http://schemas.openxmlformats.org/drawingml/2006/main">
          <a:off x="878722" y="1128586"/>
          <a:ext cx="92828" cy="290639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0.18358</cdr:x>
      <cdr:y>0.63448</cdr:y>
    </cdr:from>
    <cdr:to>
      <cdr:x>0.21335</cdr:x>
      <cdr:y>0.63448</cdr:y>
    </cdr:to>
    <cdr:cxnSp macro="">
      <cdr:nvCxnSpPr>
        <cdr:cNvPr id="6" name="直線コネクタ 5"/>
        <cdr:cNvCxnSpPr/>
      </cdr:nvCxnSpPr>
      <cdr:spPr bwMode="auto">
        <a:xfrm xmlns:a="http://schemas.openxmlformats.org/drawingml/2006/main">
          <a:off x="1292226" y="3494090"/>
          <a:ext cx="209550" cy="0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0.66721</cdr:x>
      <cdr:y>0.02639</cdr:y>
    </cdr:from>
    <cdr:to>
      <cdr:x>0.99206</cdr:x>
      <cdr:y>0.10488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956692" y="65318"/>
          <a:ext cx="952682" cy="194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ja-JP" sz="8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rPr>
            <a:t>罹患数</a:t>
          </a:r>
          <a:r>
            <a:rPr lang="ja-JP" altLang="en-US" sz="8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：</a:t>
          </a:r>
          <a:r>
            <a:rPr lang="en-US" altLang="ja-JP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3,559</a:t>
          </a:r>
          <a:r>
            <a:rPr lang="ja-JP" altLang="en-US" sz="8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人</a:t>
          </a:r>
          <a:endParaRPr lang="ja-JP" altLang="en-US" sz="8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endParaRPr>
        </a:p>
      </cdr:txBody>
    </cdr:sp>
  </cdr:relSizeAnchor>
  <cdr:relSizeAnchor xmlns:cdr="http://schemas.openxmlformats.org/drawingml/2006/chartDrawing">
    <cdr:from>
      <cdr:x>0.0215</cdr:x>
      <cdr:y>0.92803</cdr:y>
    </cdr:from>
    <cdr:to>
      <cdr:x>0.57919</cdr:x>
      <cdr:y>1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63050" y="2296961"/>
          <a:ext cx="1635515" cy="178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7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rPr>
            <a:t>※</a:t>
          </a:r>
          <a:r>
            <a:rPr lang="ja-JP" altLang="en-US" sz="7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rPr>
            <a:t>子宮頸部</a:t>
          </a:r>
          <a:r>
            <a:rPr lang="ja-JP" altLang="en-US" sz="7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：</a:t>
          </a:r>
          <a:r>
            <a:rPr lang="en-US" altLang="ja-JP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84</a:t>
          </a:r>
          <a:r>
            <a:rPr lang="ja-JP" altLang="en-US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人</a:t>
          </a:r>
          <a:r>
            <a:rPr lang="ja-JP" altLang="en-US" sz="7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（</a:t>
          </a:r>
          <a:r>
            <a:rPr lang="en-US" altLang="ja-JP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2.4</a:t>
          </a:r>
          <a:r>
            <a:rPr lang="ja-JP" altLang="en-US" sz="7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rPr>
            <a:t>％）</a:t>
          </a:r>
          <a:endParaRPr lang="ja-JP" altLang="en-US" sz="700" dirty="0">
            <a:latin typeface="UD デジタル 教科書体 N-R" panose="02020400000000000000" pitchFamily="17" charset="-128"/>
            <a:ea typeface="UD デジタル 教科書体 N-R" panose="02020400000000000000" pitchFamily="17" charset="-128"/>
          </a:endParaRPr>
        </a:p>
      </cdr:txBody>
    </cdr:sp>
  </cdr:relSizeAnchor>
  <cdr:relSizeAnchor xmlns:cdr="http://schemas.openxmlformats.org/drawingml/2006/chartDrawing">
    <cdr:from>
      <cdr:x>0.22982</cdr:x>
      <cdr:y>0.44881</cdr:y>
    </cdr:from>
    <cdr:to>
      <cdr:x>0.27411</cdr:x>
      <cdr:y>0.59668</cdr:y>
    </cdr:to>
    <cdr:cxnSp macro="">
      <cdr:nvCxnSpPr>
        <cdr:cNvPr id="4" name="直線コネクタ 3"/>
        <cdr:cNvCxnSpPr/>
      </cdr:nvCxnSpPr>
      <cdr:spPr bwMode="auto">
        <a:xfrm xmlns:a="http://schemas.openxmlformats.org/drawingml/2006/main">
          <a:off x="673984" y="1110852"/>
          <a:ext cx="129894" cy="365988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0.15799</cdr:x>
      <cdr:y>0.72753</cdr:y>
    </cdr:from>
    <cdr:to>
      <cdr:x>0.2688</cdr:x>
      <cdr:y>0.74431</cdr:y>
    </cdr:to>
    <cdr:cxnSp macro="">
      <cdr:nvCxnSpPr>
        <cdr:cNvPr id="5" name="直線コネクタ 4"/>
        <cdr:cNvCxnSpPr/>
      </cdr:nvCxnSpPr>
      <cdr:spPr bwMode="auto">
        <a:xfrm xmlns:a="http://schemas.openxmlformats.org/drawingml/2006/main">
          <a:off x="463329" y="1800715"/>
          <a:ext cx="324963" cy="41523"/>
        </a:xfrm>
        <a:prstGeom xmlns:a="http://schemas.openxmlformats.org/drawingml/2006/main" prst="line">
          <a:avLst/>
        </a:prstGeom>
        <a:solidFill xmlns:a="http://schemas.openxmlformats.org/drawingml/2006/main">
          <a:srgbClr val="FFFFFF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0.06667</cdr:x>
      <cdr:y>0.11111</cdr:y>
    </cdr:from>
    <cdr:to>
      <cdr:x>0.9625</cdr:x>
      <cdr:y>0.11458</cdr:y>
    </cdr:to>
    <cdr:cxnSp macro="">
      <cdr:nvCxnSpPr>
        <cdr:cNvPr id="3" name="直線コネクタ 2"/>
        <cdr:cNvCxnSpPr/>
      </cdr:nvCxnSpPr>
      <cdr:spPr>
        <a:xfrm xmlns:a="http://schemas.openxmlformats.org/drawingml/2006/main" flipV="1">
          <a:off x="304800" y="304800"/>
          <a:ext cx="4095750" cy="9525"/>
        </a:xfrm>
        <a:prstGeom xmlns:a="http://schemas.openxmlformats.org/drawingml/2006/main" prst="line">
          <a:avLst/>
        </a:prstGeom>
        <a:ln xmlns:a="http://schemas.openxmlformats.org/drawingml/2006/main" w="19050">
          <a:prstDash val="sysDot"/>
        </a:ln>
      </cdr:spPr>
      <cdr:style>
        <a:lnRef xmlns:a="http://schemas.openxmlformats.org/drawingml/2006/main" idx="3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64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645"/>
          </a:xfrm>
          <a:prstGeom prst="rect">
            <a:avLst/>
          </a:prstGeom>
        </p:spPr>
        <p:txBody>
          <a:bodyPr vert="horz" lIns="92199" tIns="46099" rIns="92199" bIns="46099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9" tIns="46099" rIns="92199" bIns="460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477"/>
            <a:ext cx="5446723" cy="3914043"/>
          </a:xfrm>
          <a:prstGeom prst="rect">
            <a:avLst/>
          </a:prstGeom>
        </p:spPr>
        <p:txBody>
          <a:bodyPr vert="horz" lIns="92199" tIns="46099" rIns="92199" bIns="460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93"/>
            <a:ext cx="2950375" cy="49864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693"/>
            <a:ext cx="2950374" cy="498645"/>
          </a:xfrm>
          <a:prstGeom prst="rect">
            <a:avLst/>
          </a:prstGeom>
        </p:spPr>
        <p:txBody>
          <a:bodyPr vert="horz" lIns="92199" tIns="46099" rIns="92199" bIns="46099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501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280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７</a:t>
            </a:r>
            <a:r>
              <a:rPr lang="ja-JP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香川県の現状（が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ん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）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283881" y="879173"/>
            <a:ext cx="61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①がんによる死亡の現状</a:t>
            </a:r>
            <a:endParaRPr lang="en-US" altLang="ja-JP" sz="1200" b="1" kern="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lang="ja-JP" altLang="en-US" sz="105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ア　原因別にみたがんの死亡</a:t>
            </a:r>
            <a:endParaRPr lang="ja-JP" altLang="ja-JP" sz="105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3" name="Rectangle 81"/>
          <p:cNvSpPr>
            <a:spLocks noChangeArrowheads="1"/>
          </p:cNvSpPr>
          <p:nvPr/>
        </p:nvSpPr>
        <p:spPr bwMode="auto">
          <a:xfrm>
            <a:off x="1309005" y="1352761"/>
            <a:ext cx="2895390" cy="25717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三大生活習慣病による死亡者数</a:t>
            </a:r>
            <a:r>
              <a:rPr kumimoji="0" 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105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令和元</a:t>
            </a:r>
            <a:r>
              <a:rPr kumimoji="0" lang="ja-JP" alt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年</a:t>
            </a:r>
            <a:r>
              <a:rPr kumimoji="0" 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1423298" y="1474964"/>
            <a:ext cx="3247939" cy="2955659"/>
            <a:chOff x="0" y="1"/>
            <a:chExt cx="2533687" cy="2203945"/>
          </a:xfrm>
        </p:grpSpPr>
        <p:graphicFrame>
          <p:nvGraphicFramePr>
            <p:cNvPr id="47" name="グラフ 46"/>
            <p:cNvGraphicFramePr/>
            <p:nvPr>
              <p:extLst>
                <p:ext uri="{D42A27DB-BD31-4B8C-83A1-F6EECF244321}">
                  <p14:modId xmlns:p14="http://schemas.microsoft.com/office/powerpoint/2010/main" val="1229119153"/>
                </p:ext>
              </p:extLst>
            </p:nvPr>
          </p:nvGraphicFramePr>
          <p:xfrm>
            <a:off x="0" y="1"/>
            <a:ext cx="2533687" cy="22039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8" name="テキスト ボックス 10"/>
            <p:cNvSpPr txBox="1"/>
            <p:nvPr/>
          </p:nvSpPr>
          <p:spPr>
            <a:xfrm>
              <a:off x="861337" y="942125"/>
              <a:ext cx="733425" cy="5524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死亡者数</a:t>
              </a:r>
            </a:p>
            <a:p>
              <a:pPr marL="0" marR="0" lvl="0" indent="0" algn="ctr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0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合計</a:t>
              </a:r>
            </a:p>
            <a:p>
              <a:pPr marL="0" marR="0" lvl="0" indent="0" algn="ctr" defTabSz="914400" eaLnBrk="1" fontAlgn="auto" latinLnBrk="0" hangingPunct="1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12,1</a:t>
              </a:r>
              <a:r>
                <a:rPr kumimoji="0" lang="en-US" altLang="ja-JP" sz="1000" b="0" i="0" u="none" strike="noStrike" kern="1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48</a:t>
              </a:r>
              <a:r>
                <a:rPr kumimoji="0" lang="ja-JP" altLang="en-US" sz="1000" b="0" i="0" u="none" strike="noStrike" kern="1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人</a:t>
              </a:r>
              <a:endPara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テキスト ボックス 11"/>
          <p:cNvSpPr txBox="1"/>
          <p:nvPr/>
        </p:nvSpPr>
        <p:spPr>
          <a:xfrm>
            <a:off x="4386672" y="4032263"/>
            <a:ext cx="2112112" cy="396121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lang="en-US" altLang="ja-JP" sz="100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R</a:t>
            </a:r>
            <a:r>
              <a: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人口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動態統計</a:t>
            </a:r>
            <a:r>
              <a:rPr kumimoji="0" 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 </a:t>
            </a: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58531" y="4406767"/>
            <a:ext cx="587744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令和元年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死亡者数のうち、がんが原因で亡くなった人数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は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2,968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で、全体の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24.4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％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を占めている。</a:t>
            </a:r>
            <a:endParaRPr lang="ja-JP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16825" y="4974584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イ　男女別にみたがんの死亡</a:t>
            </a:r>
            <a:endParaRPr lang="ja-JP" altLang="ja-JP" sz="12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3" name="テキスト ボックス 16"/>
          <p:cNvSpPr txBox="1"/>
          <p:nvPr/>
        </p:nvSpPr>
        <p:spPr>
          <a:xfrm>
            <a:off x="5133976" y="7430826"/>
            <a:ext cx="1269906" cy="35242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en-US" sz="100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lang="en-US" altLang="ja-JP" sz="100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R</a:t>
            </a:r>
            <a:r>
              <a:rPr lang="en-US" alt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</a:t>
            </a:r>
            <a:r>
              <a:rPr lang="ja-JP" sz="100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人口</a:t>
            </a:r>
            <a:r>
              <a:rPr lang="ja-JP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動態統計</a:t>
            </a:r>
            <a:r>
              <a:rPr lang="en-US" sz="100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 </a:t>
            </a:r>
            <a:endParaRPr lang="ja-JP" sz="1000" kern="100" dirty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1609872" y="5266995"/>
            <a:ext cx="2895390" cy="25717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がんの主な部位別に</a:t>
            </a:r>
            <a:r>
              <a:rPr lang="ja-JP" altLang="en-US" sz="105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みた死亡</a:t>
            </a:r>
            <a:r>
              <a: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者</a:t>
            </a:r>
            <a:r>
              <a:rPr lang="ja-JP" altLang="en-US" sz="105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数</a:t>
            </a:r>
            <a:endParaRPr lang="ja-JP" altLang="en-US" sz="1050" kern="100" dirty="0">
              <a:solidFill>
                <a:sysClr val="windowText" lastClr="000000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18156" y="8131289"/>
            <a:ext cx="57249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元年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、男女別のがんの死亡をみると、男性は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1,727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、女性は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1,241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である。</a:t>
            </a:r>
          </a:p>
          <a:p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男女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別に部位別の内訳をみると、男性では「肺」が最も多く、次いで「胃」、「大腸」の順となっている。女性では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「膵臓」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が最も多く、次いで「大腸」、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「肺」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「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胃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」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の順となっている。</a:t>
            </a:r>
          </a:p>
        </p:txBody>
      </p:sp>
      <p:graphicFrame>
        <p:nvGraphicFramePr>
          <p:cNvPr id="18" name="グラフ 17"/>
          <p:cNvGraphicFramePr/>
          <p:nvPr>
            <p:extLst>
              <p:ext uri="{D42A27DB-BD31-4B8C-83A1-F6EECF244321}">
                <p14:modId xmlns:p14="http://schemas.microsoft.com/office/powerpoint/2010/main" val="672570820"/>
              </p:ext>
            </p:extLst>
          </p:nvPr>
        </p:nvGraphicFramePr>
        <p:xfrm>
          <a:off x="718156" y="5504253"/>
          <a:ext cx="2921232" cy="2525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2585126612"/>
              </p:ext>
            </p:extLst>
          </p:nvPr>
        </p:nvGraphicFramePr>
        <p:xfrm>
          <a:off x="3600499" y="5563810"/>
          <a:ext cx="2676701" cy="2466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283881" y="796877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ウ　年齢別にみたがんの死亡</a:t>
            </a:r>
            <a:endParaRPr lang="ja-JP" altLang="ja-JP" sz="12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3274" y="4198597"/>
            <a:ext cx="59284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元年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に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、総死亡に占めるがんの死亡者の割合を年代別にみると、男性では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60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歳代で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最も多く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4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割を超えており、女性では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40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で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4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割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を超え、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50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60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歳代では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5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割を超えている。</a:t>
            </a:r>
          </a:p>
        </p:txBody>
      </p:sp>
      <p:sp>
        <p:nvSpPr>
          <p:cNvPr id="19" name="Rectangle 81"/>
          <p:cNvSpPr>
            <a:spLocks noChangeArrowheads="1"/>
          </p:cNvSpPr>
          <p:nvPr/>
        </p:nvSpPr>
        <p:spPr bwMode="auto">
          <a:xfrm>
            <a:off x="1236062" y="1073876"/>
            <a:ext cx="2895390" cy="25717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 defTabSz="914400">
              <a:lnSpc>
                <a:spcPts val="1700"/>
              </a:lnSpc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総死亡に占めるがんの割合</a:t>
            </a:r>
          </a:p>
        </p:txBody>
      </p:sp>
      <p:graphicFrame>
        <p:nvGraphicFramePr>
          <p:cNvPr id="20" name="グラフ 19"/>
          <p:cNvGraphicFramePr/>
          <p:nvPr>
            <p:extLst>
              <p:ext uri="{D42A27DB-BD31-4B8C-83A1-F6EECF244321}">
                <p14:modId xmlns:p14="http://schemas.microsoft.com/office/powerpoint/2010/main" val="2837178088"/>
              </p:ext>
            </p:extLst>
          </p:nvPr>
        </p:nvGraphicFramePr>
        <p:xfrm>
          <a:off x="801035" y="1324593"/>
          <a:ext cx="5343525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283881" y="4844141"/>
            <a:ext cx="61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②がんの罹患の現状</a:t>
            </a:r>
            <a:endParaRPr lang="en-US" altLang="ja-JP" sz="1200" b="1" kern="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ア　男女別・部位別にみたがんの罹患</a:t>
            </a:r>
            <a:endParaRPr lang="ja-JP" altLang="ja-JP" sz="12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4" name="テキスト ボックス 19"/>
          <p:cNvSpPr txBox="1"/>
          <p:nvPr/>
        </p:nvSpPr>
        <p:spPr>
          <a:xfrm>
            <a:off x="5083999" y="7764712"/>
            <a:ext cx="1533525" cy="32385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00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香川県がん登録</a:t>
            </a:r>
            <a:r>
              <a:rPr kumimoji="0" 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201</a:t>
            </a:r>
            <a:r>
              <a:rPr kumimoji="0" lang="en-US" altLang="ja-JP" sz="1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7</a:t>
            </a:r>
            <a:r>
              <a:rPr kumimoji="0" lang="en-US" sz="10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 </a:t>
            </a: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25" name="Rectangle 81"/>
          <p:cNvSpPr>
            <a:spLocks noChangeArrowheads="1"/>
          </p:cNvSpPr>
          <p:nvPr/>
        </p:nvSpPr>
        <p:spPr bwMode="auto">
          <a:xfrm>
            <a:off x="2440410" y="5265677"/>
            <a:ext cx="2895390" cy="25717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がんの主な部位別の罹患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672687" y="8177018"/>
            <a:ext cx="6120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罹患者数とは、新たにがんと診断された人数である。</a:t>
            </a:r>
          </a:p>
          <a:p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令和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元年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がんの罹患者数は、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男性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4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,821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、女性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3,559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、計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8,380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となっている。</a:t>
            </a:r>
          </a:p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男女別に部位別の内訳をみると、男性では「前立腺」が最も多く、次いで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「肺」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「胃」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の順となっている。女性では「乳房」が最も多く、次いで「大腸」、「胃」の順となっている。</a:t>
            </a:r>
          </a:p>
        </p:txBody>
      </p:sp>
      <p:graphicFrame>
        <p:nvGraphicFramePr>
          <p:cNvPr id="12" name="グラフ 11"/>
          <p:cNvGraphicFramePr/>
          <p:nvPr>
            <p:extLst>
              <p:ext uri="{D42A27DB-BD31-4B8C-83A1-F6EECF244321}">
                <p14:modId xmlns:p14="http://schemas.microsoft.com/office/powerpoint/2010/main" val="3079446379"/>
              </p:ext>
            </p:extLst>
          </p:nvPr>
        </p:nvGraphicFramePr>
        <p:xfrm>
          <a:off x="489753" y="5457400"/>
          <a:ext cx="2983044" cy="2476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2791223472"/>
              </p:ext>
            </p:extLst>
          </p:nvPr>
        </p:nvGraphicFramePr>
        <p:xfrm>
          <a:off x="3269358" y="5467751"/>
          <a:ext cx="2932659" cy="247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7" name="直線コネクタ 16"/>
          <p:cNvCxnSpPr/>
          <p:nvPr/>
        </p:nvCxnSpPr>
        <p:spPr bwMode="auto">
          <a:xfrm flipV="1">
            <a:off x="4099911" y="7417350"/>
            <a:ext cx="162482" cy="157038"/>
          </a:xfrm>
          <a:prstGeom prst="line">
            <a:avLst/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52693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283881" y="184632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イ　年齢別にみたがんの罹患</a:t>
            </a:r>
            <a:endParaRPr lang="ja-JP" altLang="ja-JP" sz="12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83315" y="3585694"/>
            <a:ext cx="6120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人口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万人あたりの罹患者数をみると、肺がん・胃がん・大腸がんは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40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歳代から増加している。</a:t>
            </a:r>
          </a:p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女性のがんである乳がん・子宮頸がんは、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～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30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歳代の若年層で急増している。</a:t>
            </a:r>
          </a:p>
        </p:txBody>
      </p:sp>
      <p:sp>
        <p:nvSpPr>
          <p:cNvPr id="19" name="Rectangle 81"/>
          <p:cNvSpPr>
            <a:spLocks noChangeArrowheads="1"/>
          </p:cNvSpPr>
          <p:nvPr/>
        </p:nvSpPr>
        <p:spPr bwMode="auto">
          <a:xfrm>
            <a:off x="1379184" y="461630"/>
            <a:ext cx="3497615" cy="284483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がんの年代階級別罹患率（人口</a:t>
            </a:r>
            <a:r>
              <a:rPr lang="en-US" altLang="ja-JP" sz="105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万人あたり）</a:t>
            </a:r>
            <a:endParaRPr kumimoji="0" lang="ja-JP" altLang="en-US" sz="11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10060" y="4285675"/>
            <a:ext cx="612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③香川県のがん検診の受診率</a:t>
            </a:r>
            <a:endParaRPr lang="en-US" altLang="ja-JP" sz="1200" b="1" kern="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Rectangle 81"/>
          <p:cNvSpPr>
            <a:spLocks noChangeArrowheads="1"/>
          </p:cNvSpPr>
          <p:nvPr/>
        </p:nvSpPr>
        <p:spPr bwMode="auto">
          <a:xfrm>
            <a:off x="1822365" y="4584833"/>
            <a:ext cx="2895390" cy="25717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kern="100" dirty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香川県と全国のがん検診受診率（％）</a:t>
            </a:r>
          </a:p>
        </p:txBody>
      </p:sp>
      <p:sp>
        <p:nvSpPr>
          <p:cNvPr id="13" name="テキスト ボックス 20"/>
          <p:cNvSpPr txBox="1"/>
          <p:nvPr/>
        </p:nvSpPr>
        <p:spPr>
          <a:xfrm>
            <a:off x="4165383" y="3131031"/>
            <a:ext cx="1598464" cy="34036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（香川県がん登録</a:t>
            </a:r>
            <a:r>
              <a:rPr lang="en-US" altLang="ja-JP" sz="900" kern="10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2017</a:t>
            </a:r>
            <a:r>
              <a:rPr kumimoji="0" lang="ja-JP" altLang="en-US" sz="105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）</a:t>
            </a:r>
            <a:r>
              <a:rPr kumimoji="0" lang="en-US" sz="1050" b="0" i="0" u="none" strike="noStrike" kern="1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 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474656024"/>
              </p:ext>
            </p:extLst>
          </p:nvPr>
        </p:nvGraphicFramePr>
        <p:xfrm>
          <a:off x="1057881" y="48824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23"/>
          <p:cNvSpPr txBox="1"/>
          <p:nvPr/>
        </p:nvSpPr>
        <p:spPr>
          <a:xfrm>
            <a:off x="5450901" y="5041364"/>
            <a:ext cx="1323975" cy="3619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700"/>
              </a:lnSpc>
              <a:spcAft>
                <a:spcPts val="0"/>
              </a:spcAft>
            </a:pPr>
            <a:r>
              <a:rPr lang="ja-JP" sz="1050" kern="100" dirty="0">
                <a:solidFill>
                  <a:srgbClr val="E2671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目標値</a:t>
            </a:r>
            <a:r>
              <a:rPr lang="en-US" sz="1050" kern="100" dirty="0">
                <a:solidFill>
                  <a:srgbClr val="E2671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55</a:t>
            </a:r>
            <a:r>
              <a:rPr lang="ja-JP" sz="1050" kern="100" dirty="0">
                <a:solidFill>
                  <a:srgbClr val="E2671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％</a:t>
            </a:r>
            <a:r>
              <a:rPr lang="ja-JP" sz="1050" kern="100" dirty="0" smtClean="0">
                <a:solidFill>
                  <a:srgbClr val="E26714"/>
                </a:solidFill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以上</a:t>
            </a:r>
            <a:endParaRPr lang="ja-JP" sz="1400" kern="1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24"/>
          <p:cNvSpPr txBox="1"/>
          <p:nvPr/>
        </p:nvSpPr>
        <p:spPr>
          <a:xfrm>
            <a:off x="4693540" y="7441231"/>
            <a:ext cx="2009775" cy="34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ts val="1700"/>
              </a:lnSpc>
              <a:spcAft>
                <a:spcPts val="0"/>
              </a:spcAft>
            </a:pPr>
            <a:r>
              <a:rPr lang="en-US" sz="10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lang="en-US" altLang="ja-JP" sz="100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R</a:t>
            </a:r>
            <a:r>
              <a:rPr lang="en-US" altLang="ja-JP" sz="100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</a:t>
            </a:r>
            <a:r>
              <a:rPr lang="ja-JP" sz="1000" kern="100" dirty="0" smtClean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国民</a:t>
            </a:r>
            <a:r>
              <a:rPr lang="ja-JP" sz="10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生活基礎調査</a:t>
            </a:r>
            <a:r>
              <a:rPr lang="en-US" sz="10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</a:t>
            </a:r>
            <a:endParaRPr lang="ja-JP" sz="1000" kern="1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 algn="l">
              <a:lnSpc>
                <a:spcPts val="1700"/>
              </a:lnSpc>
              <a:spcAft>
                <a:spcPts val="0"/>
              </a:spcAft>
            </a:pPr>
            <a:r>
              <a:rPr lang="en-US" sz="1000" kern="100" dirty="0">
                <a:effectLst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 </a:t>
            </a:r>
            <a:endParaRPr lang="ja-JP" sz="1000" kern="100" dirty="0">
              <a:effectLst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79830" y="7962133"/>
            <a:ext cx="6120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全国と比べると、香川県はがん検診の受診率が高いが、県の目標値である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55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％</a:t>
            </a:r>
          </a:p>
          <a:p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以上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は肺がん検診以外達成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できていない。</a:t>
            </a:r>
          </a:p>
        </p:txBody>
      </p:sp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533364"/>
              </p:ext>
            </p:extLst>
          </p:nvPr>
        </p:nvGraphicFramePr>
        <p:xfrm>
          <a:off x="950022" y="694222"/>
          <a:ext cx="3610256" cy="28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81"/>
          <p:cNvSpPr>
            <a:spLocks noChangeArrowheads="1"/>
          </p:cNvSpPr>
          <p:nvPr/>
        </p:nvSpPr>
        <p:spPr bwMode="auto">
          <a:xfrm>
            <a:off x="1007081" y="801336"/>
            <a:ext cx="449616" cy="184122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marL="0" marR="0" lvl="0" indent="0" algn="just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90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(</a:t>
            </a:r>
            <a:r>
              <a:rPr lang="ja-JP" altLang="en-US" sz="90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人</a:t>
            </a:r>
            <a:r>
              <a:rPr lang="en-US" altLang="ja-JP" sz="900" kern="100" noProof="0" dirty="0" smtClean="0">
                <a:solidFill>
                  <a:sysClr val="windowText" lastClr="000000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)</a:t>
            </a:r>
            <a:endParaRPr kumimoji="0" lang="ja-JP" altLang="en-US" sz="100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54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Arial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794</Words>
  <Application>Microsoft Office PowerPoint</Application>
  <PresentationFormat>画面に合わせる (4:3)</PresentationFormat>
  <Paragraphs>152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ＭＳ Ｐゴシック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2021-11-10T05:36:25Z</dcterms:created>
  <dcterms:modified xsi:type="dcterms:W3CDTF">2021-11-10T05:36:31Z</dcterms:modified>
</cp:coreProperties>
</file>