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7" r:id="rId2"/>
    <p:sldId id="258" r:id="rId3"/>
    <p:sldId id="260" r:id="rId4"/>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40" autoAdjust="0"/>
    <p:restoredTop sz="94660"/>
  </p:normalViewPr>
  <p:slideViewPr>
    <p:cSldViewPr snapToGrid="0">
      <p:cViewPr varScale="1">
        <p:scale>
          <a:sx n="57" d="100"/>
          <a:sy n="57" d="100"/>
        </p:scale>
        <p:origin x="24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2114545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32820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1983291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731947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3418137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3867229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3714125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144842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2513543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1725113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1905549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752242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83881" y="427545"/>
            <a:ext cx="6120000" cy="3447098"/>
          </a:xfrm>
          <a:prstGeom prst="rect">
            <a:avLst/>
          </a:prstGeom>
        </p:spPr>
        <p:txBody>
          <a:bodyPr wrap="square">
            <a:spAutoFit/>
          </a:bodyPr>
          <a:lstStyle/>
          <a:p>
            <a:r>
              <a:rPr lang="ja-JP" altLang="ja-JP" b="1"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１　生活習慣病とは？</a:t>
            </a:r>
          </a:p>
          <a:p>
            <a:pPr marL="304800" indent="-304800">
              <a:lnSpc>
                <a:spcPts val="2000"/>
              </a:lnSpc>
            </a:pPr>
            <a:r>
              <a:rPr lang="ja-JP" altLang="ja-JP" sz="1200" b="1"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（１）毎日の生活を振り返ってみましょう。こんな生活はしていませんか？</a:t>
            </a:r>
          </a:p>
          <a:p>
            <a:pPr>
              <a:lnSpc>
                <a:spcPts val="1500"/>
              </a:lnSpc>
            </a:pP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□夜更かしをすることが多い</a:t>
            </a:r>
          </a:p>
          <a:p>
            <a:pPr>
              <a:lnSpc>
                <a:spcPts val="1500"/>
              </a:lnSpc>
            </a:pP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□睡眠不足</a:t>
            </a:r>
          </a:p>
          <a:p>
            <a:pPr>
              <a:lnSpc>
                <a:spcPts val="1500"/>
              </a:lnSpc>
            </a:pP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□食事の時間が不規則</a:t>
            </a:r>
          </a:p>
          <a:p>
            <a:pPr>
              <a:lnSpc>
                <a:spcPts val="1500"/>
              </a:lnSpc>
            </a:pP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□朝食を食べない</a:t>
            </a:r>
          </a:p>
          <a:p>
            <a:pPr>
              <a:lnSpc>
                <a:spcPts val="1500"/>
              </a:lnSpc>
            </a:pP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□油っこいものが好き</a:t>
            </a:r>
          </a:p>
          <a:p>
            <a:pPr>
              <a:lnSpc>
                <a:spcPts val="1500"/>
              </a:lnSpc>
            </a:pP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□濃い味のものが好き</a:t>
            </a:r>
          </a:p>
          <a:p>
            <a:pPr>
              <a:lnSpc>
                <a:spcPts val="1500"/>
              </a:lnSpc>
            </a:pP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□運動不足</a:t>
            </a:r>
          </a:p>
          <a:p>
            <a:pPr>
              <a:lnSpc>
                <a:spcPts val="1500"/>
              </a:lnSpc>
            </a:pP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イライラ</a:t>
            </a:r>
            <a:r>
              <a:rPr lang="ja-JP"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する</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en-US" altLang="ja-JP" sz="1050" kern="100" dirty="0">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304800" lvl="0" indent="-304800">
              <a:lnSpc>
                <a:spcPts val="2000"/>
              </a:lnSpc>
            </a:pPr>
            <a:r>
              <a:rPr lang="ja-JP" altLang="ja-JP" sz="1200" b="1"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（２）生活習慣病とは、食事の量や質の偏り、運動不足、睡眠不足などの生活習慣の乱れが主な要因となって起こる病気。</a:t>
            </a:r>
          </a:p>
          <a:p>
            <a:pPr>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（例</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：心臓病</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、脳卒中、糖尿病、がん、高血圧、</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脂質異常症、</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歯周病など</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en-US" altLang="ja-JP" sz="1050" b="1" kern="100" dirty="0">
              <a:solidFill>
                <a:prstClr val="black"/>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r>
              <a:rPr lang="ja-JP" altLang="en-US" sz="1200" b="1" kern="100" dirty="0" smtClean="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r>
              <a:rPr lang="ja-JP" altLang="ja-JP" sz="1200" b="1" kern="100" dirty="0" smtClean="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①</a:t>
            </a:r>
            <a:r>
              <a:rPr lang="ja-JP" altLang="ja-JP" sz="1200" b="1"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循環器の病気（心臓病、脳卒中</a:t>
            </a:r>
            <a:r>
              <a:rPr lang="ja-JP" altLang="ja-JP" sz="1200" b="1" kern="100" dirty="0" smtClean="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endParaRPr lang="ja-JP" altLang="ja-JP" sz="1200"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
        <p:nvSpPr>
          <p:cNvPr id="32" name="正方形/長方形 31"/>
          <p:cNvSpPr/>
          <p:nvPr/>
        </p:nvSpPr>
        <p:spPr>
          <a:xfrm>
            <a:off x="401505" y="3998962"/>
            <a:ext cx="1690824" cy="348813"/>
          </a:xfrm>
          <a:prstGeom prst="rect">
            <a:avLst/>
          </a:prstGeom>
          <a:noFill/>
        </p:spPr>
        <p:txBody>
          <a:bodyPr wrap="square">
            <a:spAutoFit/>
          </a:bodyPr>
          <a:lstStyle/>
          <a:p>
            <a:pPr marL="285750" indent="-152400">
              <a:lnSpc>
                <a:spcPts val="2000"/>
              </a:lnSpc>
            </a:pPr>
            <a:r>
              <a:rPr lang="ja-JP" altLang="en-US" sz="1050" kern="100" dirty="0" smtClean="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＜起こる仕組み＞</a:t>
            </a:r>
            <a:endParaRPr lang="ja-JP" altLang="ja-JP" sz="1050" kern="1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pic>
        <p:nvPicPr>
          <p:cNvPr id="3" name="図 2"/>
          <p:cNvPicPr>
            <a:picLocks noChangeAspect="1"/>
          </p:cNvPicPr>
          <p:nvPr/>
        </p:nvPicPr>
        <p:blipFill>
          <a:blip r:embed="rId2"/>
          <a:stretch>
            <a:fillRect/>
          </a:stretch>
        </p:blipFill>
        <p:spPr>
          <a:xfrm>
            <a:off x="647934" y="4432839"/>
            <a:ext cx="5667805" cy="4322177"/>
          </a:xfrm>
          <a:prstGeom prst="rect">
            <a:avLst/>
          </a:prstGeom>
        </p:spPr>
      </p:pic>
    </p:spTree>
    <p:extLst>
      <p:ext uri="{BB962C8B-B14F-4D97-AF65-F5344CB8AC3E}">
        <p14:creationId xmlns:p14="http://schemas.microsoft.com/office/powerpoint/2010/main" val="2270153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正方形/長方形 2050"/>
          <p:cNvSpPr/>
          <p:nvPr/>
        </p:nvSpPr>
        <p:spPr>
          <a:xfrm>
            <a:off x="517977" y="324016"/>
            <a:ext cx="6120000" cy="4324261"/>
          </a:xfrm>
          <a:prstGeom prst="rect">
            <a:avLst/>
          </a:prstGeom>
        </p:spPr>
        <p:txBody>
          <a:bodyPr wrap="square">
            <a:spAutoFit/>
          </a:bodyPr>
          <a:lstStyle/>
          <a:p>
            <a:pPr>
              <a:lnSpc>
                <a:spcPts val="1500"/>
              </a:lnSpc>
            </a:pPr>
            <a:r>
              <a:rPr lang="ja-JP" altLang="en-US" sz="1200" b="1"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②糖尿病</a:t>
            </a:r>
            <a:endParaRPr lang="en-US" altLang="ja-JP" sz="1200" b="1"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a:lnSpc>
                <a:spcPts val="1500"/>
              </a:lnSpc>
            </a:pP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糖尿病</a:t>
            </a: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とは、血糖値が高い状態が続く病気</a:t>
            </a: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71450" indent="-171450">
              <a:lnSpc>
                <a:spcPts val="1500"/>
              </a:lnSpc>
              <a:buFont typeface="Wingdings" panose="05000000000000000000" pitchFamily="2" charset="2"/>
              <a:buChar char="Ø"/>
            </a:pPr>
            <a:r>
              <a:rPr lang="ja-JP" altLang="en-US" sz="1200" b="1" kern="1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原因による分類</a:t>
            </a:r>
          </a:p>
          <a:p>
            <a:pPr>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1</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型糖尿病</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ウイルス感染や免疫の異常により起こり、子どもや若い人に多く発症</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する。</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生活</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習慣病ではない。</a:t>
            </a:r>
          </a:p>
          <a:p>
            <a:pPr>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2</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型糖尿病</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食べ過ぎ、飲み過ぎ、運動</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不足などの生活習慣や肥満などが</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原因</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糖尿病</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全体の約</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90%</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が</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2</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型糖尿病</a:t>
            </a:r>
          </a:p>
          <a:p>
            <a:pPr>
              <a:lnSpc>
                <a:spcPts val="1500"/>
              </a:lnSpc>
            </a:pP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71450" indent="-171450">
              <a:lnSpc>
                <a:spcPts val="1500"/>
              </a:lnSpc>
              <a:buFont typeface="Wingdings" panose="05000000000000000000" pitchFamily="2" charset="2"/>
              <a:buChar char="Ø"/>
            </a:pPr>
            <a:r>
              <a:rPr lang="ja-JP" altLang="en-US" sz="1200" b="1"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糖尿病はなぜこわい？</a:t>
            </a:r>
          </a:p>
          <a:p>
            <a:pPr>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初期</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は自覚症状がほとんどありません。しかし、高血糖が続くと、全身の血管を傷つけるため</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治療</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せずに放置すると、気づいたときにはかなり進行し、恐ろしい合併症を</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引き起こします。</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71450" indent="-171450">
              <a:lnSpc>
                <a:spcPts val="1500"/>
              </a:lnSpc>
              <a:buFont typeface="Wingdings" panose="05000000000000000000" pitchFamily="2" charset="2"/>
              <a:buChar char="Ø"/>
            </a:pPr>
            <a:r>
              <a:rPr lang="ja-JP" altLang="en-US" sz="1200" b="1"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合併症</a:t>
            </a:r>
          </a:p>
          <a:p>
            <a:pPr>
              <a:lnSpc>
                <a:spcPts val="1500"/>
              </a:lnSpc>
            </a:pP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endPar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nvGrpSpPr>
          <p:cNvPr id="81" name="グループ化 80"/>
          <p:cNvGrpSpPr/>
          <p:nvPr/>
        </p:nvGrpSpPr>
        <p:grpSpPr>
          <a:xfrm>
            <a:off x="880242" y="2857208"/>
            <a:ext cx="5388666" cy="2244822"/>
            <a:chOff x="-4063928" y="1416875"/>
            <a:chExt cx="7955367" cy="3811659"/>
          </a:xfrm>
        </p:grpSpPr>
        <p:grpSp>
          <p:nvGrpSpPr>
            <p:cNvPr id="82" name="グループ化 81"/>
            <p:cNvGrpSpPr/>
            <p:nvPr/>
          </p:nvGrpSpPr>
          <p:grpSpPr>
            <a:xfrm>
              <a:off x="-4063928" y="1416875"/>
              <a:ext cx="7955367" cy="3811659"/>
              <a:chOff x="436511" y="1408924"/>
              <a:chExt cx="7955367" cy="3811659"/>
            </a:xfrm>
          </p:grpSpPr>
          <p:sp>
            <p:nvSpPr>
              <p:cNvPr id="85" name="角丸四角形 84"/>
              <p:cNvSpPr/>
              <p:nvPr/>
            </p:nvSpPr>
            <p:spPr>
              <a:xfrm>
                <a:off x="5832303" y="1743738"/>
                <a:ext cx="2492990" cy="2179676"/>
              </a:xfrm>
              <a:prstGeom prst="roundRect">
                <a:avLst>
                  <a:gd name="adj" fmla="val 9430"/>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342900"/>
                <a:endParaRPr kumimoji="1" lang="ja-JP" altLang="en-US" sz="1350">
                  <a:solidFill>
                    <a:prstClr val="white"/>
                  </a:solidFill>
                  <a:latin typeface="Calibri" panose="020F0502020204030204"/>
                  <a:ea typeface="游ゴシック" panose="020B0400000000000000" pitchFamily="50" charset="-128"/>
                </a:endParaRPr>
              </a:p>
            </p:txBody>
          </p:sp>
          <p:sp>
            <p:nvSpPr>
              <p:cNvPr id="86" name="テキスト ボックス 85"/>
              <p:cNvSpPr txBox="1"/>
              <p:nvPr/>
            </p:nvSpPr>
            <p:spPr>
              <a:xfrm>
                <a:off x="5847377" y="1874761"/>
                <a:ext cx="2544501" cy="470338"/>
              </a:xfrm>
              <a:prstGeom prst="rect">
                <a:avLst/>
              </a:prstGeom>
              <a:noFill/>
            </p:spPr>
            <p:txBody>
              <a:bodyPr wrap="none" rtlCol="0">
                <a:spAutoFit/>
              </a:bodyPr>
              <a:lstStyle/>
              <a:p>
                <a:pPr defTabSz="342900"/>
                <a:r>
                  <a:rPr kumimoji="1" lang="ja-JP" altLang="en-US" sz="1200" b="1" u="sng" dirty="0">
                    <a:solidFill>
                      <a:prstClr val="black"/>
                    </a:solidFill>
                    <a:latin typeface="UD デジタル 教科書体 NP-R" panose="02020400000000000000" pitchFamily="18" charset="-128"/>
                    <a:ea typeface="UD デジタル 教科書体 NP-R" panose="02020400000000000000" pitchFamily="18" charset="-128"/>
                  </a:rPr>
                  <a:t>細い血管が障害される</a:t>
                </a:r>
              </a:p>
            </p:txBody>
          </p:sp>
          <p:sp>
            <p:nvSpPr>
              <p:cNvPr id="87" name="テキスト ボックス 86"/>
              <p:cNvSpPr txBox="1"/>
              <p:nvPr/>
            </p:nvSpPr>
            <p:spPr>
              <a:xfrm>
                <a:off x="6018639" y="2176043"/>
                <a:ext cx="1976531" cy="1535894"/>
              </a:xfrm>
              <a:prstGeom prst="rect">
                <a:avLst/>
              </a:prstGeom>
              <a:noFill/>
            </p:spPr>
            <p:txBody>
              <a:bodyPr wrap="none" rtlCol="0">
                <a:spAutoFit/>
              </a:bodyPr>
              <a:lstStyle/>
              <a:p>
                <a:pPr defTabSz="342900">
                  <a:lnSpc>
                    <a:spcPct val="150000"/>
                  </a:lnSpc>
                </a:pPr>
                <a:r>
                  <a:rPr kumimoji="1" lang="ja-JP" altLang="en-US" sz="900" dirty="0">
                    <a:solidFill>
                      <a:prstClr val="black"/>
                    </a:solidFill>
                    <a:latin typeface="UD デジタル 教科書体 N-R" panose="02020400000000000000" pitchFamily="17" charset="-128"/>
                    <a:ea typeface="UD デジタル 教科書体 N-R" panose="02020400000000000000" pitchFamily="17" charset="-128"/>
                  </a:rPr>
                  <a:t>３大合併症</a:t>
                </a:r>
                <a:endParaRPr kumimoji="1" lang="en-US" altLang="ja-JP" sz="900" dirty="0">
                  <a:solidFill>
                    <a:prstClr val="black"/>
                  </a:solidFill>
                  <a:latin typeface="UD デジタル 教科書体 N-R" panose="02020400000000000000" pitchFamily="17" charset="-128"/>
                  <a:ea typeface="UD デジタル 教科書体 N-R" panose="02020400000000000000" pitchFamily="17" charset="-128"/>
                </a:endParaRPr>
              </a:p>
              <a:p>
                <a:pPr defTabSz="342900">
                  <a:lnSpc>
                    <a:spcPct val="150000"/>
                  </a:lnSpc>
                </a:pPr>
                <a:r>
                  <a:rPr kumimoji="1" lang="ja-JP" altLang="en-US" sz="900" dirty="0">
                    <a:solidFill>
                      <a:prstClr val="black"/>
                    </a:solidFill>
                    <a:latin typeface="UD デジタル 教科書体 N-R" panose="02020400000000000000" pitchFamily="17" charset="-128"/>
                    <a:ea typeface="UD デジタル 教科書体 N-R" panose="02020400000000000000" pitchFamily="17" charset="-128"/>
                  </a:rPr>
                  <a:t>　　糖尿病性網膜症</a:t>
                </a:r>
                <a:endParaRPr kumimoji="1" lang="en-US" altLang="ja-JP" sz="900" dirty="0">
                  <a:solidFill>
                    <a:prstClr val="black"/>
                  </a:solidFill>
                  <a:latin typeface="UD デジタル 教科書体 N-R" panose="02020400000000000000" pitchFamily="17" charset="-128"/>
                  <a:ea typeface="UD デジタル 教科書体 N-R" panose="02020400000000000000" pitchFamily="17" charset="-128"/>
                </a:endParaRPr>
              </a:p>
              <a:p>
                <a:pPr defTabSz="342900">
                  <a:lnSpc>
                    <a:spcPct val="150000"/>
                  </a:lnSpc>
                </a:pPr>
                <a:r>
                  <a:rPr kumimoji="1" lang="ja-JP" altLang="en-US" sz="900" dirty="0">
                    <a:solidFill>
                      <a:prstClr val="black"/>
                    </a:solidFill>
                    <a:latin typeface="UD デジタル 教科書体 N-R" panose="02020400000000000000" pitchFamily="17" charset="-128"/>
                    <a:ea typeface="UD デジタル 教科書体 N-R" panose="02020400000000000000" pitchFamily="17" charset="-128"/>
                  </a:rPr>
                  <a:t>　　糖尿病性腎症</a:t>
                </a:r>
                <a:endParaRPr kumimoji="1" lang="en-US" altLang="ja-JP" sz="900" dirty="0">
                  <a:solidFill>
                    <a:prstClr val="black"/>
                  </a:solidFill>
                  <a:latin typeface="UD デジタル 教科書体 N-R" panose="02020400000000000000" pitchFamily="17" charset="-128"/>
                  <a:ea typeface="UD デジタル 教科書体 N-R" panose="02020400000000000000" pitchFamily="17" charset="-128"/>
                </a:endParaRPr>
              </a:p>
              <a:p>
                <a:pPr defTabSz="342900">
                  <a:lnSpc>
                    <a:spcPct val="150000"/>
                  </a:lnSpc>
                </a:pPr>
                <a:r>
                  <a:rPr kumimoji="1" lang="ja-JP" altLang="en-US" sz="900" dirty="0">
                    <a:solidFill>
                      <a:prstClr val="black"/>
                    </a:solidFill>
                    <a:latin typeface="UD デジタル 教科書体 N-R" panose="02020400000000000000" pitchFamily="17" charset="-128"/>
                    <a:ea typeface="UD デジタル 教科書体 N-R" panose="02020400000000000000" pitchFamily="17" charset="-128"/>
                  </a:rPr>
                  <a:t>　　糖尿病性神経障害</a:t>
                </a:r>
              </a:p>
            </p:txBody>
          </p:sp>
          <p:grpSp>
            <p:nvGrpSpPr>
              <p:cNvPr id="88" name="グループ化 87"/>
              <p:cNvGrpSpPr/>
              <p:nvPr/>
            </p:nvGrpSpPr>
            <p:grpSpPr>
              <a:xfrm>
                <a:off x="436511" y="1408924"/>
                <a:ext cx="5393999" cy="3811659"/>
                <a:chOff x="436511" y="1408924"/>
                <a:chExt cx="5393999" cy="3811659"/>
              </a:xfrm>
            </p:grpSpPr>
            <p:pic>
              <p:nvPicPr>
                <p:cNvPr id="93" name="図 9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8238" y="1408924"/>
                  <a:ext cx="2922272" cy="3811659"/>
                </a:xfrm>
                <a:prstGeom prst="rect">
                  <a:avLst/>
                </a:prstGeom>
              </p:spPr>
            </p:pic>
            <p:grpSp>
              <p:nvGrpSpPr>
                <p:cNvPr id="94" name="グループ化 93"/>
                <p:cNvGrpSpPr/>
                <p:nvPr/>
              </p:nvGrpSpPr>
              <p:grpSpPr>
                <a:xfrm>
                  <a:off x="436511" y="1743738"/>
                  <a:ext cx="3688922" cy="3359890"/>
                  <a:chOff x="436511" y="1743738"/>
                  <a:chExt cx="3688922" cy="3359890"/>
                </a:xfrm>
              </p:grpSpPr>
              <p:sp>
                <p:nvSpPr>
                  <p:cNvPr id="95" name="角丸四角形 94"/>
                  <p:cNvSpPr/>
                  <p:nvPr/>
                </p:nvSpPr>
                <p:spPr>
                  <a:xfrm>
                    <a:off x="436511" y="1743738"/>
                    <a:ext cx="2488594" cy="2009555"/>
                  </a:xfrm>
                  <a:prstGeom prst="roundRect">
                    <a:avLst>
                      <a:gd name="adj" fmla="val 9430"/>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342900"/>
                    <a:endParaRPr kumimoji="1" lang="ja-JP" altLang="en-US" sz="1350">
                      <a:solidFill>
                        <a:prstClr val="white"/>
                      </a:solidFill>
                      <a:latin typeface="Calibri" panose="020F0502020204030204"/>
                      <a:ea typeface="游ゴシック" panose="020B0400000000000000" pitchFamily="50" charset="-128"/>
                    </a:endParaRPr>
                  </a:p>
                </p:txBody>
              </p:sp>
              <p:sp>
                <p:nvSpPr>
                  <p:cNvPr id="96" name="テキスト ボックス 95"/>
                  <p:cNvSpPr txBox="1"/>
                  <p:nvPr/>
                </p:nvSpPr>
                <p:spPr>
                  <a:xfrm>
                    <a:off x="454830" y="1809666"/>
                    <a:ext cx="2544501" cy="470338"/>
                  </a:xfrm>
                  <a:prstGeom prst="rect">
                    <a:avLst/>
                  </a:prstGeom>
                  <a:noFill/>
                </p:spPr>
                <p:txBody>
                  <a:bodyPr wrap="none" rtlCol="0">
                    <a:spAutoFit/>
                  </a:bodyPr>
                  <a:lstStyle/>
                  <a:p>
                    <a:pPr defTabSz="342900"/>
                    <a:r>
                      <a:rPr kumimoji="1" lang="ja-JP" altLang="en-US" sz="1200" b="1" u="sng" dirty="0">
                        <a:solidFill>
                          <a:prstClr val="black"/>
                        </a:solidFill>
                        <a:latin typeface="UD デジタル 教科書体 NP-R" panose="02020400000000000000" pitchFamily="18" charset="-128"/>
                        <a:ea typeface="UD デジタル 教科書体 NP-R" panose="02020400000000000000" pitchFamily="18" charset="-128"/>
                      </a:rPr>
                      <a:t>太い血管が障害される</a:t>
                    </a:r>
                  </a:p>
                </p:txBody>
              </p:sp>
              <p:sp>
                <p:nvSpPr>
                  <p:cNvPr id="97" name="テキスト ボックス 96"/>
                  <p:cNvSpPr txBox="1"/>
                  <p:nvPr/>
                </p:nvSpPr>
                <p:spPr>
                  <a:xfrm>
                    <a:off x="475458" y="2176044"/>
                    <a:ext cx="2146922" cy="1534042"/>
                  </a:xfrm>
                  <a:prstGeom prst="rect">
                    <a:avLst/>
                  </a:prstGeom>
                  <a:noFill/>
                </p:spPr>
                <p:txBody>
                  <a:bodyPr wrap="none" rtlCol="0">
                    <a:spAutoFit/>
                  </a:bodyPr>
                  <a:lstStyle/>
                  <a:p>
                    <a:pPr defTabSz="342900">
                      <a:lnSpc>
                        <a:spcPct val="150000"/>
                      </a:lnSpc>
                    </a:pPr>
                    <a:r>
                      <a:rPr kumimoji="1" lang="ja-JP" altLang="en-US" sz="900" dirty="0">
                        <a:solidFill>
                          <a:prstClr val="black"/>
                        </a:solidFill>
                        <a:latin typeface="UD デジタル 教科書体 N-R" panose="02020400000000000000" pitchFamily="17" charset="-128"/>
                        <a:ea typeface="UD デジタル 教科書体 N-R" panose="02020400000000000000" pitchFamily="17" charset="-128"/>
                      </a:rPr>
                      <a:t>・脳梗塞</a:t>
                    </a:r>
                    <a:endParaRPr kumimoji="1" lang="en-US" altLang="ja-JP" sz="900" dirty="0">
                      <a:solidFill>
                        <a:prstClr val="black"/>
                      </a:solidFill>
                      <a:latin typeface="UD デジタル 教科書体 N-R" panose="02020400000000000000" pitchFamily="17" charset="-128"/>
                      <a:ea typeface="UD デジタル 教科書体 N-R" panose="02020400000000000000" pitchFamily="17" charset="-128"/>
                    </a:endParaRPr>
                  </a:p>
                  <a:p>
                    <a:pPr defTabSz="342900">
                      <a:lnSpc>
                        <a:spcPct val="150000"/>
                      </a:lnSpc>
                    </a:pPr>
                    <a:r>
                      <a:rPr kumimoji="1" lang="ja-JP" altLang="en-US" sz="900" dirty="0">
                        <a:solidFill>
                          <a:prstClr val="black"/>
                        </a:solidFill>
                        <a:latin typeface="UD デジタル 教科書体 N-R" panose="02020400000000000000" pitchFamily="17" charset="-128"/>
                        <a:ea typeface="UD デジタル 教科書体 N-R" panose="02020400000000000000" pitchFamily="17" charset="-128"/>
                      </a:rPr>
                      <a:t>・心筋梗塞・狭心症</a:t>
                    </a:r>
                    <a:endParaRPr kumimoji="1" lang="en-US" altLang="ja-JP" sz="900" dirty="0">
                      <a:solidFill>
                        <a:prstClr val="black"/>
                      </a:solidFill>
                      <a:latin typeface="UD デジタル 教科書体 N-R" panose="02020400000000000000" pitchFamily="17" charset="-128"/>
                      <a:ea typeface="UD デジタル 教科書体 N-R" panose="02020400000000000000" pitchFamily="17" charset="-128"/>
                    </a:endParaRPr>
                  </a:p>
                  <a:p>
                    <a:pPr defTabSz="342900">
                      <a:lnSpc>
                        <a:spcPct val="150000"/>
                      </a:lnSpc>
                    </a:pPr>
                    <a:r>
                      <a:rPr kumimoji="1" lang="ja-JP" altLang="en-US" sz="900" dirty="0">
                        <a:solidFill>
                          <a:prstClr val="black"/>
                        </a:solidFill>
                        <a:latin typeface="UD デジタル 教科書体 N-R" panose="02020400000000000000" pitchFamily="17" charset="-128"/>
                        <a:ea typeface="UD デジタル 教科書体 N-R" panose="02020400000000000000" pitchFamily="17" charset="-128"/>
                      </a:rPr>
                      <a:t>・下肢閉塞性動脈硬化症</a:t>
                    </a:r>
                    <a:endParaRPr kumimoji="1" lang="en-US" altLang="ja-JP" sz="900" dirty="0">
                      <a:solidFill>
                        <a:prstClr val="black"/>
                      </a:solidFill>
                      <a:latin typeface="UD デジタル 教科書体 N-R" panose="02020400000000000000" pitchFamily="17" charset="-128"/>
                      <a:ea typeface="UD デジタル 教科書体 N-R" panose="02020400000000000000" pitchFamily="17" charset="-128"/>
                    </a:endParaRPr>
                  </a:p>
                  <a:p>
                    <a:pPr defTabSz="342900">
                      <a:lnSpc>
                        <a:spcPct val="150000"/>
                      </a:lnSpc>
                    </a:pPr>
                    <a:r>
                      <a:rPr kumimoji="1" lang="ja-JP" altLang="en-US" sz="900" dirty="0">
                        <a:solidFill>
                          <a:prstClr val="black"/>
                        </a:solidFill>
                        <a:latin typeface="UD デジタル 教科書体 N-R" panose="02020400000000000000" pitchFamily="17" charset="-128"/>
                        <a:ea typeface="UD デジタル 教科書体 N-R" panose="02020400000000000000" pitchFamily="17" charset="-128"/>
                      </a:rPr>
                      <a:t>・壊疽</a:t>
                    </a:r>
                  </a:p>
                </p:txBody>
              </p:sp>
              <p:cxnSp>
                <p:nvCxnSpPr>
                  <p:cNvPr id="98" name="カギ線コネクタ 97"/>
                  <p:cNvCxnSpPr/>
                  <p:nvPr/>
                </p:nvCxnSpPr>
                <p:spPr>
                  <a:xfrm flipV="1">
                    <a:off x="2925104" y="1769096"/>
                    <a:ext cx="1081784" cy="612600"/>
                  </a:xfrm>
                  <a:prstGeom prst="bentConnector3">
                    <a:avLst/>
                  </a:prstGeom>
                  <a:ln w="19050"/>
                </p:spPr>
                <p:style>
                  <a:lnRef idx="1">
                    <a:schemeClr val="dk1"/>
                  </a:lnRef>
                  <a:fillRef idx="0">
                    <a:schemeClr val="dk1"/>
                  </a:fillRef>
                  <a:effectRef idx="0">
                    <a:schemeClr val="dk1"/>
                  </a:effectRef>
                  <a:fontRef idx="minor">
                    <a:schemeClr val="tx1"/>
                  </a:fontRef>
                </p:style>
              </p:cxnSp>
              <p:cxnSp>
                <p:nvCxnSpPr>
                  <p:cNvPr id="99" name="カギ線コネクタ 98"/>
                  <p:cNvCxnSpPr/>
                  <p:nvPr/>
                </p:nvCxnSpPr>
                <p:spPr>
                  <a:xfrm>
                    <a:off x="2925105" y="2748515"/>
                    <a:ext cx="1200328" cy="292397"/>
                  </a:xfrm>
                  <a:prstGeom prst="bentConnector3">
                    <a:avLst/>
                  </a:prstGeom>
                  <a:ln w="19050"/>
                </p:spPr>
                <p:style>
                  <a:lnRef idx="1">
                    <a:schemeClr val="dk1"/>
                  </a:lnRef>
                  <a:fillRef idx="0">
                    <a:schemeClr val="dk1"/>
                  </a:fillRef>
                  <a:effectRef idx="0">
                    <a:schemeClr val="dk1"/>
                  </a:effectRef>
                  <a:fontRef idx="minor">
                    <a:schemeClr val="tx1"/>
                  </a:fontRef>
                </p:style>
              </p:cxnSp>
              <p:sp>
                <p:nvSpPr>
                  <p:cNvPr id="100" name="フリーフォーム 99"/>
                  <p:cNvSpPr/>
                  <p:nvPr/>
                </p:nvSpPr>
                <p:spPr>
                  <a:xfrm>
                    <a:off x="2934586" y="3157870"/>
                    <a:ext cx="1020726" cy="1754372"/>
                  </a:xfrm>
                  <a:custGeom>
                    <a:avLst/>
                    <a:gdLst>
                      <a:gd name="connsiteX0" fmla="*/ 0 w 1020726"/>
                      <a:gd name="connsiteY0" fmla="*/ 10632 h 1754372"/>
                      <a:gd name="connsiteX1" fmla="*/ 318977 w 1020726"/>
                      <a:gd name="connsiteY1" fmla="*/ 0 h 1754372"/>
                      <a:gd name="connsiteX2" fmla="*/ 318977 w 1020726"/>
                      <a:gd name="connsiteY2" fmla="*/ 0 h 1754372"/>
                      <a:gd name="connsiteX3" fmla="*/ 329609 w 1020726"/>
                      <a:gd name="connsiteY3" fmla="*/ 1754372 h 1754372"/>
                      <a:gd name="connsiteX4" fmla="*/ 329609 w 1020726"/>
                      <a:gd name="connsiteY4" fmla="*/ 1754372 h 1754372"/>
                      <a:gd name="connsiteX5" fmla="*/ 1020726 w 1020726"/>
                      <a:gd name="connsiteY5" fmla="*/ 1743739 h 1754372"/>
                      <a:gd name="connsiteX6" fmla="*/ 1020726 w 1020726"/>
                      <a:gd name="connsiteY6" fmla="*/ 1743739 h 1754372"/>
                      <a:gd name="connsiteX7" fmla="*/ 1020726 w 1020726"/>
                      <a:gd name="connsiteY7" fmla="*/ 1743739 h 1754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0726" h="1754372">
                        <a:moveTo>
                          <a:pt x="0" y="10632"/>
                        </a:moveTo>
                        <a:lnTo>
                          <a:pt x="318977" y="0"/>
                        </a:lnTo>
                        <a:lnTo>
                          <a:pt x="318977" y="0"/>
                        </a:lnTo>
                        <a:lnTo>
                          <a:pt x="329609" y="1754372"/>
                        </a:lnTo>
                        <a:lnTo>
                          <a:pt x="329609" y="1754372"/>
                        </a:lnTo>
                        <a:lnTo>
                          <a:pt x="1020726" y="1743739"/>
                        </a:lnTo>
                        <a:lnTo>
                          <a:pt x="1020726" y="1743739"/>
                        </a:lnTo>
                        <a:lnTo>
                          <a:pt x="1020726" y="1743739"/>
                        </a:lnTo>
                      </a:path>
                    </a:pathLst>
                  </a:custGeom>
                  <a:ln w="19050"/>
                </p:spPr>
                <p:style>
                  <a:lnRef idx="1">
                    <a:schemeClr val="dk1"/>
                  </a:lnRef>
                  <a:fillRef idx="0">
                    <a:schemeClr val="dk1"/>
                  </a:fillRef>
                  <a:effectRef idx="0">
                    <a:schemeClr val="dk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342900"/>
                    <a:endParaRPr kumimoji="1" lang="ja-JP" altLang="en-US" sz="1350">
                      <a:solidFill>
                        <a:prstClr val="black"/>
                      </a:solidFill>
                      <a:latin typeface="Calibri" panose="020F0502020204030204"/>
                      <a:ea typeface="游ゴシック" panose="020B0400000000000000" pitchFamily="50" charset="-128"/>
                    </a:endParaRPr>
                  </a:p>
                </p:txBody>
              </p:sp>
              <p:sp>
                <p:nvSpPr>
                  <p:cNvPr id="101" name="フリーフォーム 100"/>
                  <p:cNvSpPr/>
                  <p:nvPr/>
                </p:nvSpPr>
                <p:spPr>
                  <a:xfrm>
                    <a:off x="2913321" y="3498112"/>
                    <a:ext cx="1060621" cy="1605516"/>
                  </a:xfrm>
                  <a:custGeom>
                    <a:avLst/>
                    <a:gdLst>
                      <a:gd name="connsiteX0" fmla="*/ 0 w 1060621"/>
                      <a:gd name="connsiteY0" fmla="*/ 10632 h 1605516"/>
                      <a:gd name="connsiteX1" fmla="*/ 138223 w 1060621"/>
                      <a:gd name="connsiteY1" fmla="*/ 0 h 1605516"/>
                      <a:gd name="connsiteX2" fmla="*/ 138223 w 1060621"/>
                      <a:gd name="connsiteY2" fmla="*/ 0 h 1605516"/>
                      <a:gd name="connsiteX3" fmla="*/ 159488 w 1060621"/>
                      <a:gd name="connsiteY3" fmla="*/ 1605516 h 1605516"/>
                      <a:gd name="connsiteX4" fmla="*/ 159488 w 1060621"/>
                      <a:gd name="connsiteY4" fmla="*/ 1605516 h 1605516"/>
                      <a:gd name="connsiteX5" fmla="*/ 967563 w 1060621"/>
                      <a:gd name="connsiteY5" fmla="*/ 1605516 h 1605516"/>
                      <a:gd name="connsiteX6" fmla="*/ 1010093 w 1060621"/>
                      <a:gd name="connsiteY6" fmla="*/ 1594883 h 160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0621" h="1605516">
                        <a:moveTo>
                          <a:pt x="0" y="10632"/>
                        </a:moveTo>
                        <a:lnTo>
                          <a:pt x="138223" y="0"/>
                        </a:lnTo>
                        <a:lnTo>
                          <a:pt x="138223" y="0"/>
                        </a:lnTo>
                        <a:lnTo>
                          <a:pt x="159488" y="1605516"/>
                        </a:lnTo>
                        <a:lnTo>
                          <a:pt x="159488" y="1605516"/>
                        </a:lnTo>
                        <a:lnTo>
                          <a:pt x="967563" y="1605516"/>
                        </a:lnTo>
                        <a:cubicBezTo>
                          <a:pt x="1109330" y="1603744"/>
                          <a:pt x="1059711" y="1599313"/>
                          <a:pt x="1010093" y="1594883"/>
                        </a:cubicBezTo>
                      </a:path>
                    </a:pathLst>
                  </a:custGeom>
                  <a:ln w="19050"/>
                </p:spPr>
                <p:style>
                  <a:lnRef idx="1">
                    <a:schemeClr val="dk1"/>
                  </a:lnRef>
                  <a:fillRef idx="0">
                    <a:schemeClr val="dk1"/>
                  </a:fillRef>
                  <a:effectRef idx="0">
                    <a:schemeClr val="dk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342900"/>
                    <a:endParaRPr kumimoji="1" lang="ja-JP" altLang="en-US" sz="1350">
                      <a:solidFill>
                        <a:prstClr val="black"/>
                      </a:solidFill>
                      <a:latin typeface="Calibri" panose="020F0502020204030204"/>
                      <a:ea typeface="游ゴシック" panose="020B0400000000000000" pitchFamily="50" charset="-128"/>
                    </a:endParaRPr>
                  </a:p>
                </p:txBody>
              </p:sp>
            </p:grpSp>
          </p:grpSp>
          <p:cxnSp>
            <p:nvCxnSpPr>
              <p:cNvPr id="89" name="直線コネクタ 88"/>
              <p:cNvCxnSpPr/>
              <p:nvPr/>
            </p:nvCxnSpPr>
            <p:spPr>
              <a:xfrm>
                <a:off x="6225474" y="2588294"/>
                <a:ext cx="374" cy="1005511"/>
              </a:xfrm>
              <a:prstGeom prst="line">
                <a:avLst/>
              </a:prstGeom>
              <a:ln w="9525"/>
            </p:spPr>
            <p:style>
              <a:lnRef idx="1">
                <a:schemeClr val="dk1"/>
              </a:lnRef>
              <a:fillRef idx="0">
                <a:schemeClr val="dk1"/>
              </a:fillRef>
              <a:effectRef idx="0">
                <a:schemeClr val="dk1"/>
              </a:effectRef>
              <a:fontRef idx="minor">
                <a:schemeClr val="tx1"/>
              </a:fontRef>
            </p:style>
          </p:cxnSp>
          <p:cxnSp>
            <p:nvCxnSpPr>
              <p:cNvPr id="90" name="直線コネクタ 89"/>
              <p:cNvCxnSpPr/>
              <p:nvPr/>
            </p:nvCxnSpPr>
            <p:spPr>
              <a:xfrm>
                <a:off x="6225474" y="2833576"/>
                <a:ext cx="192259" cy="1"/>
              </a:xfrm>
              <a:prstGeom prst="line">
                <a:avLst/>
              </a:prstGeom>
              <a:ln w="9525"/>
            </p:spPr>
            <p:style>
              <a:lnRef idx="1">
                <a:schemeClr val="dk1"/>
              </a:lnRef>
              <a:fillRef idx="0">
                <a:schemeClr val="dk1"/>
              </a:fillRef>
              <a:effectRef idx="0">
                <a:schemeClr val="dk1"/>
              </a:effectRef>
              <a:fontRef idx="minor">
                <a:schemeClr val="tx1"/>
              </a:fontRef>
            </p:style>
          </p:cxnSp>
          <p:cxnSp>
            <p:nvCxnSpPr>
              <p:cNvPr id="91" name="直線コネクタ 90"/>
              <p:cNvCxnSpPr/>
              <p:nvPr/>
            </p:nvCxnSpPr>
            <p:spPr>
              <a:xfrm>
                <a:off x="6225474" y="3187871"/>
                <a:ext cx="192259" cy="1"/>
              </a:xfrm>
              <a:prstGeom prst="line">
                <a:avLst/>
              </a:prstGeom>
              <a:ln w="9525"/>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a:off x="6225474" y="3581157"/>
                <a:ext cx="192259" cy="1"/>
              </a:xfrm>
              <a:prstGeom prst="line">
                <a:avLst/>
              </a:prstGeom>
              <a:ln w="9525"/>
            </p:spPr>
            <p:style>
              <a:lnRef idx="1">
                <a:schemeClr val="dk1"/>
              </a:lnRef>
              <a:fillRef idx="0">
                <a:schemeClr val="dk1"/>
              </a:fillRef>
              <a:effectRef idx="0">
                <a:schemeClr val="dk1"/>
              </a:effectRef>
              <a:fontRef idx="minor">
                <a:schemeClr val="tx1"/>
              </a:fontRef>
            </p:style>
          </p:cxnSp>
        </p:grpSp>
        <p:cxnSp>
          <p:nvCxnSpPr>
            <p:cNvPr id="83" name="直線コネクタ 82"/>
            <p:cNvCxnSpPr/>
            <p:nvPr/>
          </p:nvCxnSpPr>
          <p:spPr>
            <a:xfrm flipV="1">
              <a:off x="277755" y="3591123"/>
              <a:ext cx="1045859" cy="10633"/>
            </a:xfrm>
            <a:prstGeom prst="line">
              <a:avLst/>
            </a:prstGeom>
            <a:ln w="19050"/>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a:off x="188519" y="2226913"/>
              <a:ext cx="1141552" cy="0"/>
            </a:xfrm>
            <a:prstGeom prst="line">
              <a:avLst/>
            </a:prstGeom>
            <a:ln w="19050"/>
          </p:spPr>
          <p:style>
            <a:lnRef idx="1">
              <a:schemeClr val="dk1"/>
            </a:lnRef>
            <a:fillRef idx="0">
              <a:schemeClr val="dk1"/>
            </a:fillRef>
            <a:effectRef idx="0">
              <a:schemeClr val="dk1"/>
            </a:effectRef>
            <a:fontRef idx="minor">
              <a:schemeClr val="tx1"/>
            </a:fontRef>
          </p:style>
        </p:cxnSp>
      </p:grpSp>
      <p:sp>
        <p:nvSpPr>
          <p:cNvPr id="2055" name="正方形/長方形 2054"/>
          <p:cNvSpPr/>
          <p:nvPr/>
        </p:nvSpPr>
        <p:spPr>
          <a:xfrm>
            <a:off x="517977" y="5183511"/>
            <a:ext cx="6120000" cy="1054135"/>
          </a:xfrm>
          <a:prstGeom prst="rect">
            <a:avLst/>
          </a:prstGeom>
        </p:spPr>
        <p:txBody>
          <a:bodyPr wrap="square">
            <a:spAutoFit/>
          </a:bodyPr>
          <a:lstStyle/>
          <a:p>
            <a:pPr indent="-304800">
              <a:lnSpc>
                <a:spcPts val="1500"/>
              </a:lnSpc>
              <a:spcAft>
                <a:spcPts val="0"/>
              </a:spcAft>
            </a:pPr>
            <a:r>
              <a:rPr lang="ja-JP" altLang="en-US" sz="1200" b="1"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③がん</a:t>
            </a:r>
            <a:endParaRPr lang="en-US" altLang="ja-JP" sz="1200" b="1"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indent="-304800">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がんは、日本人の死因第</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1</a:t>
            </a: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位であり、日本人の</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2</a:t>
            </a: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人に</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1</a:t>
            </a: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人は、一生のうちに何らかのがんにかかる</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indent="-304800">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と推計されています。</a:t>
            </a: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indent="-304800">
              <a:lnSpc>
                <a:spcPts val="1500"/>
              </a:lnSpc>
            </a:pPr>
            <a:endPar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indent="-304800">
              <a:lnSpc>
                <a:spcPts val="1500"/>
              </a:lnSpc>
              <a:buFont typeface="Wingdings" panose="05000000000000000000" pitchFamily="2" charset="2"/>
              <a:buChar char="Ø"/>
            </a:pPr>
            <a:r>
              <a:rPr lang="ja-JP"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がん</a:t>
            </a: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になる仕組みと進行</a:t>
            </a:r>
          </a:p>
        </p:txBody>
      </p:sp>
      <p:grpSp>
        <p:nvGrpSpPr>
          <p:cNvPr id="105" name="グループ化 104"/>
          <p:cNvGrpSpPr/>
          <p:nvPr/>
        </p:nvGrpSpPr>
        <p:grpSpPr>
          <a:xfrm>
            <a:off x="572274" y="6072653"/>
            <a:ext cx="5997992" cy="2787030"/>
            <a:chOff x="1488" y="4072519"/>
            <a:chExt cx="5997992" cy="2740113"/>
          </a:xfrm>
        </p:grpSpPr>
        <p:grpSp>
          <p:nvGrpSpPr>
            <p:cNvPr id="106" name="グループ化 105"/>
            <p:cNvGrpSpPr/>
            <p:nvPr/>
          </p:nvGrpSpPr>
          <p:grpSpPr>
            <a:xfrm>
              <a:off x="1488" y="4072519"/>
              <a:ext cx="5997992" cy="2740113"/>
              <a:chOff x="1488" y="0"/>
              <a:chExt cx="5998319" cy="2740150"/>
            </a:xfrm>
          </p:grpSpPr>
          <p:grpSp>
            <p:nvGrpSpPr>
              <p:cNvPr id="110" name="グループ化 109"/>
              <p:cNvGrpSpPr/>
              <p:nvPr/>
            </p:nvGrpSpPr>
            <p:grpSpPr>
              <a:xfrm>
                <a:off x="1756372" y="0"/>
                <a:ext cx="3743325" cy="2200275"/>
                <a:chOff x="0" y="0"/>
                <a:chExt cx="3743325" cy="2200275"/>
              </a:xfrm>
            </p:grpSpPr>
            <p:pic>
              <p:nvPicPr>
                <p:cNvPr id="127"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0" y="0"/>
                  <a:ext cx="3743325" cy="2200275"/>
                </a:xfrm>
                <a:prstGeom prst="rect">
                  <a:avLst/>
                </a:prstGeom>
                <a:noFill/>
                <a:extLst/>
              </p:spPr>
            </p:pic>
            <p:grpSp>
              <p:nvGrpSpPr>
                <p:cNvPr id="128" name="グループ化 127"/>
                <p:cNvGrpSpPr/>
                <p:nvPr/>
              </p:nvGrpSpPr>
              <p:grpSpPr>
                <a:xfrm>
                  <a:off x="18107" y="181071"/>
                  <a:ext cx="2645608" cy="828673"/>
                  <a:chOff x="-201568" y="103901"/>
                  <a:chExt cx="2563851" cy="475753"/>
                </a:xfrm>
              </p:grpSpPr>
              <p:sp>
                <p:nvSpPr>
                  <p:cNvPr id="129" name="テキスト ボックス 23"/>
                  <p:cNvSpPr txBox="1"/>
                  <p:nvPr/>
                </p:nvSpPr>
                <p:spPr>
                  <a:xfrm>
                    <a:off x="-201568" y="235495"/>
                    <a:ext cx="2519967" cy="344159"/>
                  </a:xfrm>
                  <a:prstGeom prst="rect">
                    <a:avLst/>
                  </a:prstGeom>
                  <a:noFill/>
                </p:spPr>
                <p:txBody>
                  <a:bodyPr wrap="square" rtlCol="0">
                    <a:noAutofit/>
                  </a:body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FF6600"/>
                        </a:solidFill>
                        <a:effectLst/>
                        <a:uLnTx/>
                        <a:uFillTx/>
                        <a:latin typeface="メイリオ" panose="020B0604030504040204" pitchFamily="50" charset="-128"/>
                        <a:ea typeface="ＭＳ Ｐゴシック" panose="020B0600070205080204" pitchFamily="50" charset="-128"/>
                        <a:cs typeface="メイリオ" panose="020B0604030504040204" pitchFamily="50" charset="-128"/>
                      </a:rPr>
                      <a:t>1</a:t>
                    </a:r>
                    <a:r>
                      <a:rPr kumimoji="0" lang="ja-JP" altLang="en-US" sz="900" b="1" i="0" u="none" strike="noStrike" kern="1200" cap="none" spc="0" normalizeH="0" baseline="0" noProof="0" dirty="0" err="1">
                        <a:ln>
                          <a:noFill/>
                        </a:ln>
                        <a:solidFill>
                          <a:srgbClr val="FF6600"/>
                        </a:solidFill>
                        <a:effectLst/>
                        <a:uLnTx/>
                        <a:uFillTx/>
                        <a:latin typeface="ＭＳ Ｐゴシック" panose="020B0600070205080204" pitchFamily="50" charset="-128"/>
                        <a:ea typeface="メイリオ" panose="020B0604030504040204" pitchFamily="50" charset="-128"/>
                        <a:cs typeface="メイリオ" panose="020B0604030504040204" pitchFamily="50" charset="-128"/>
                      </a:rPr>
                      <a:t>つの</a:t>
                    </a:r>
                    <a:r>
                      <a:rPr kumimoji="0" lang="ja-JP" altLang="en-US" sz="900" b="1" i="0" u="none" strike="noStrike" kern="1200" cap="none" spc="0" normalizeH="0" baseline="0" noProof="0" dirty="0">
                        <a:ln>
                          <a:noFill/>
                        </a:ln>
                        <a:solidFill>
                          <a:srgbClr val="FF6600"/>
                        </a:solidFill>
                        <a:effectLst/>
                        <a:uLnTx/>
                        <a:uFillTx/>
                        <a:latin typeface="ＭＳ Ｐゴシック" panose="020B0600070205080204" pitchFamily="50" charset="-128"/>
                        <a:ea typeface="メイリオ" panose="020B0604030504040204" pitchFamily="50" charset="-128"/>
                        <a:cs typeface="メイリオ" panose="020B0604030504040204" pitchFamily="50" charset="-128"/>
                      </a:rPr>
                      <a:t>がん細胞</a:t>
                    </a:r>
                    <a:r>
                      <a:rPr kumimoji="0" lang="ja-JP" altLang="en-US" sz="900" b="1" i="0" u="none" strike="noStrike" kern="1200" cap="none" spc="-300" normalizeH="0" baseline="0" noProof="0" dirty="0">
                        <a:ln>
                          <a:noFill/>
                        </a:ln>
                        <a:solidFill>
                          <a:srgbClr val="FF6600"/>
                        </a:solidFill>
                        <a:effectLst/>
                        <a:uLnTx/>
                        <a:uFillTx/>
                        <a:latin typeface="ＭＳ Ｐゴシック" panose="020B0600070205080204" pitchFamily="50" charset="-128"/>
                        <a:ea typeface="メイリオ" panose="020B0604030504040204" pitchFamily="50" charset="-128"/>
                        <a:cs typeface="メイリオ" panose="020B0604030504040204" pitchFamily="50" charset="-128"/>
                      </a:rPr>
                      <a:t>が　</a:t>
                    </a:r>
                    <a:r>
                      <a:rPr kumimoji="0" lang="ja-JP" altLang="en-US" sz="1400" b="1" i="0" u="none" strike="noStrike" kern="1200" cap="none" spc="-300" normalizeH="0" baseline="0" noProof="0" dirty="0" smtClean="0">
                        <a:ln>
                          <a:noFill/>
                        </a:ln>
                        <a:solidFill>
                          <a:srgbClr val="FF6600"/>
                        </a:solidFill>
                        <a:effectLst/>
                        <a:uLnTx/>
                        <a:uFillTx/>
                        <a:latin typeface="ＭＳ Ｐゴシック" panose="020B0600070205080204" pitchFamily="50" charset="-128"/>
                        <a:ea typeface="メイリオ" panose="020B0604030504040204" pitchFamily="50" charset="-128"/>
                        <a:cs typeface="メイリオ" panose="020B0604030504040204" pitchFamily="50" charset="-128"/>
                      </a:rPr>
                      <a:t>１</a:t>
                    </a:r>
                    <a:r>
                      <a:rPr kumimoji="0" lang="en-US" sz="1400" b="1" i="0" u="none" strike="noStrike" kern="1200" cap="none" spc="0" normalizeH="0" baseline="0" noProof="0" dirty="0" smtClean="0">
                        <a:ln>
                          <a:noFill/>
                        </a:ln>
                        <a:solidFill>
                          <a:srgbClr val="FF6600"/>
                        </a:solidFill>
                        <a:effectLst/>
                        <a:uLnTx/>
                        <a:uFillTx/>
                        <a:latin typeface="メイリオ" panose="020B0604030504040204" pitchFamily="50" charset="-128"/>
                        <a:ea typeface="ＭＳ Ｐゴシック" panose="020B0600070205080204" pitchFamily="50" charset="-128"/>
                        <a:cs typeface="メイリオ" panose="020B0604030504040204" pitchFamily="50" charset="-128"/>
                      </a:rPr>
                      <a:t>cm</a:t>
                    </a:r>
                    <a:r>
                      <a:rPr kumimoji="0" lang="ja-JP" altLang="en-US" sz="900" b="1" i="0" u="none" strike="noStrike" kern="1200" cap="none" spc="0" normalizeH="0" baseline="0" noProof="0" dirty="0">
                        <a:ln>
                          <a:noFill/>
                        </a:ln>
                        <a:solidFill>
                          <a:srgbClr val="FF6600"/>
                        </a:solidFill>
                        <a:effectLst/>
                        <a:uLnTx/>
                        <a:uFillTx/>
                        <a:latin typeface="ＭＳ Ｐゴシック" panose="020B0600070205080204" pitchFamily="50" charset="-128"/>
                        <a:ea typeface="メイリオ" panose="020B0604030504040204" pitchFamily="50" charset="-128"/>
                        <a:cs typeface="メイリオ" panose="020B0604030504040204" pitchFamily="50" charset="-128"/>
                      </a:rPr>
                      <a:t>の大きさになる</a:t>
                    </a:r>
                    <a:endParaRPr kumimoji="0" lang="ja-JP" altLang="en-US" sz="1200" b="0" i="0" u="none" strike="noStrike" kern="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30" name="テキスト ボックス 12"/>
                  <p:cNvSpPr txBox="1"/>
                  <p:nvPr/>
                </p:nvSpPr>
                <p:spPr>
                  <a:xfrm>
                    <a:off x="11513" y="103901"/>
                    <a:ext cx="2350770" cy="141009"/>
                  </a:xfrm>
                  <a:prstGeom prst="rect">
                    <a:avLst/>
                  </a:prstGeom>
                  <a:noFill/>
                </p:spPr>
                <p:txBody>
                  <a:bodyPr wrap="square" rtlCol="0">
                    <a:noAutofit/>
                  </a:body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en-US" sz="1400" b="1" i="0" u="none" strike="noStrike" kern="1200" cap="none" spc="0" normalizeH="0" baseline="0" noProof="0">
                        <a:ln>
                          <a:noFill/>
                        </a:ln>
                        <a:solidFill>
                          <a:srgbClr val="404040"/>
                        </a:solidFill>
                        <a:effectLst/>
                        <a:uLnTx/>
                        <a:uFillTx/>
                        <a:latin typeface="メイリオ" panose="020B0604030504040204" pitchFamily="50" charset="-128"/>
                        <a:ea typeface="ＭＳ Ｐゴシック" panose="020B0600070205080204" pitchFamily="50" charset="-128"/>
                        <a:cs typeface="メイリオ" panose="020B0604030504040204" pitchFamily="50" charset="-128"/>
                      </a:rPr>
                      <a:t>10~20</a:t>
                    </a:r>
                    <a:r>
                      <a:rPr kumimoji="0" lang="ja-JP" altLang="en-US" sz="1400" b="1" i="0" u="none" strike="noStrike" kern="1200" cap="none" spc="0" normalizeH="0" baseline="0" noProof="0">
                        <a:ln>
                          <a:noFill/>
                        </a:ln>
                        <a:solidFill>
                          <a:srgbClr val="404040"/>
                        </a:solidFill>
                        <a:effectLst/>
                        <a:uLnTx/>
                        <a:uFillTx/>
                        <a:latin typeface="ＭＳ Ｐゴシック" panose="020B0600070205080204" pitchFamily="50" charset="-128"/>
                        <a:ea typeface="メイリオ" panose="020B0604030504040204" pitchFamily="50" charset="-128"/>
                        <a:cs typeface="メイリオ" panose="020B0604030504040204" pitchFamily="50" charset="-128"/>
                      </a:rPr>
                      <a:t>年</a:t>
                    </a:r>
                    <a:endParaRPr kumimoji="0" lang="ja-JP" altLang="en-US" sz="1200" b="0" i="0" u="none" strike="noStrike" kern="0" cap="none" spc="0" normalizeH="0" baseline="0" noProof="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grpSp>
          <p:grpSp>
            <p:nvGrpSpPr>
              <p:cNvPr id="111" name="グループ化 110"/>
              <p:cNvGrpSpPr/>
              <p:nvPr/>
            </p:nvGrpSpPr>
            <p:grpSpPr>
              <a:xfrm>
                <a:off x="1488" y="101636"/>
                <a:ext cx="5998319" cy="2638514"/>
                <a:chOff x="1488" y="29209"/>
                <a:chExt cx="5998319" cy="2638514"/>
              </a:xfrm>
            </p:grpSpPr>
            <p:pic>
              <p:nvPicPr>
                <p:cNvPr id="112" name="図 111"/>
                <p:cNvPicPr>
                  <a:picLocks noChangeAspect="1"/>
                </p:cNvPicPr>
                <p:nvPr/>
              </p:nvPicPr>
              <p:blipFill rotWithShape="1">
                <a:blip r:embed="rId4" cstate="print">
                  <a:extLst>
                    <a:ext uri="{28A0092B-C50C-407E-A947-70E740481C1C}">
                      <a14:useLocalDpi xmlns:a14="http://schemas.microsoft.com/office/drawing/2010/main" val="0"/>
                    </a:ext>
                  </a:extLst>
                </a:blip>
                <a:srcRect l="2942" t="1452" r="52926" b="2687"/>
                <a:stretch/>
              </p:blipFill>
              <p:spPr bwMode="auto">
                <a:xfrm>
                  <a:off x="1488" y="29209"/>
                  <a:ext cx="876300" cy="2570480"/>
                </a:xfrm>
                <a:prstGeom prst="rect">
                  <a:avLst/>
                </a:prstGeom>
                <a:ln>
                  <a:noFill/>
                </a:ln>
                <a:extLst>
                  <a:ext uri="{53640926-AAD7-44D8-BBD7-CCE9431645EC}">
                    <a14:shadowObscured xmlns:a14="http://schemas.microsoft.com/office/drawing/2010/main"/>
                  </a:ext>
                </a:extLst>
              </p:spPr>
            </p:pic>
            <p:grpSp>
              <p:nvGrpSpPr>
                <p:cNvPr id="113" name="グループ化 112"/>
                <p:cNvGrpSpPr/>
                <p:nvPr/>
              </p:nvGrpSpPr>
              <p:grpSpPr>
                <a:xfrm>
                  <a:off x="1982709" y="135802"/>
                  <a:ext cx="4017098" cy="2303503"/>
                  <a:chOff x="0" y="0"/>
                  <a:chExt cx="4017098" cy="2303503"/>
                </a:xfrm>
              </p:grpSpPr>
              <p:sp>
                <p:nvSpPr>
                  <p:cNvPr id="124" name="角丸四角形 123"/>
                  <p:cNvSpPr/>
                  <p:nvPr/>
                </p:nvSpPr>
                <p:spPr>
                  <a:xfrm>
                    <a:off x="3521798" y="0"/>
                    <a:ext cx="495300" cy="1743075"/>
                  </a:xfrm>
                  <a:prstGeom prst="roundRect">
                    <a:avLst/>
                  </a:prstGeom>
                  <a:solidFill>
                    <a:srgbClr val="FF9900"/>
                  </a:solidFill>
                  <a:ln w="12700" cap="flat" cmpd="sng" algn="ctr">
                    <a:noFill/>
                    <a:prstDash val="solid"/>
                    <a:miter lim="800000"/>
                  </a:ln>
                  <a:effectLst/>
                </p:spPr>
                <p:txBody>
                  <a:bodyPr vert="eaVert" wrap="squar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srgbClr val="FFFFFF"/>
                        </a:solidFill>
                        <a:effectLst/>
                        <a:uLnTx/>
                        <a:uFillTx/>
                        <a:latin typeface="Century" panose="02040604050505020304" pitchFamily="18" charset="0"/>
                        <a:ea typeface="ＭＳ 明朝" panose="02020609040205080304" pitchFamily="17" charset="-128"/>
                        <a:cs typeface="Times New Roman" panose="02020603050405020304" pitchFamily="18" charset="0"/>
                      </a:rPr>
                      <a:t>自覚症状の出現</a:t>
                    </a:r>
                    <a:endParaRPr kumimoji="0" lang="ja-JP" altLang="en-US" sz="1200" b="0" i="0" u="none" strike="noStrike" kern="0" cap="none" spc="0" normalizeH="0" baseline="0" noProof="0" dirty="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25" name="角丸四角形吹き出し 124"/>
                  <p:cNvSpPr/>
                  <p:nvPr/>
                </p:nvSpPr>
                <p:spPr>
                  <a:xfrm>
                    <a:off x="0" y="1892175"/>
                    <a:ext cx="1285875" cy="381000"/>
                  </a:xfrm>
                  <a:prstGeom prst="wedgeRoundRectCallout">
                    <a:avLst>
                      <a:gd name="adj1" fmla="val -42949"/>
                      <a:gd name="adj2" fmla="val -75237"/>
                      <a:gd name="adj3" fmla="val 16667"/>
                    </a:avLst>
                  </a:prstGeom>
                  <a:solidFill>
                    <a:srgbClr val="FFEDE1"/>
                  </a:solidFill>
                  <a:ln w="57150" cap="flat" cmpd="sng" algn="ctr">
                    <a:solidFill>
                      <a:srgbClr val="FF9900"/>
                    </a:solidFill>
                    <a:prstDash val="solid"/>
                    <a:miter lim="800000"/>
                  </a:ln>
                  <a:effectLst/>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a:ln>
                          <a:noFill/>
                        </a:ln>
                        <a:solidFill>
                          <a:srgbClr val="404040"/>
                        </a:solidFill>
                        <a:effectLst/>
                        <a:uLnTx/>
                        <a:uFillTx/>
                        <a:latin typeface="ＭＳ Ｐゴシック" panose="020B0600070205080204" pitchFamily="50" charset="-128"/>
                        <a:ea typeface="メイリオ" panose="020B0604030504040204" pitchFamily="50" charset="-128"/>
                        <a:cs typeface="メイリオ" panose="020B0604030504040204" pitchFamily="50" charset="-128"/>
                      </a:rPr>
                      <a:t>細胞が変異する</a:t>
                    </a:r>
                    <a:endParaRPr kumimoji="0" lang="ja-JP" altLang="en-US" sz="1200" b="0" i="0" u="none" strike="noStrike" kern="0" cap="none" spc="0" normalizeH="0" baseline="0" noProof="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26" name="角丸四角形吹き出し 41"/>
                  <p:cNvSpPr/>
                  <p:nvPr/>
                </p:nvSpPr>
                <p:spPr>
                  <a:xfrm>
                    <a:off x="1376127" y="1783533"/>
                    <a:ext cx="2466975" cy="519970"/>
                  </a:xfrm>
                  <a:custGeom>
                    <a:avLst/>
                    <a:gdLst>
                      <a:gd name="connsiteX0" fmla="*/ 0 w 2466975"/>
                      <a:gd name="connsiteY0" fmla="*/ 60326 h 361950"/>
                      <a:gd name="connsiteX1" fmla="*/ 60326 w 2466975"/>
                      <a:gd name="connsiteY1" fmla="*/ 0 h 361950"/>
                      <a:gd name="connsiteX2" fmla="*/ 411163 w 2466975"/>
                      <a:gd name="connsiteY2" fmla="*/ 0 h 361950"/>
                      <a:gd name="connsiteX3" fmla="*/ 812128 w 2466975"/>
                      <a:gd name="connsiteY3" fmla="*/ -158020 h 361950"/>
                      <a:gd name="connsiteX4" fmla="*/ 1027906 w 2466975"/>
                      <a:gd name="connsiteY4" fmla="*/ 0 h 361950"/>
                      <a:gd name="connsiteX5" fmla="*/ 2406649 w 2466975"/>
                      <a:gd name="connsiteY5" fmla="*/ 0 h 361950"/>
                      <a:gd name="connsiteX6" fmla="*/ 2466975 w 2466975"/>
                      <a:gd name="connsiteY6" fmla="*/ 60326 h 361950"/>
                      <a:gd name="connsiteX7" fmla="*/ 2466975 w 2466975"/>
                      <a:gd name="connsiteY7" fmla="*/ 60325 h 361950"/>
                      <a:gd name="connsiteX8" fmla="*/ 2466975 w 2466975"/>
                      <a:gd name="connsiteY8" fmla="*/ 60325 h 361950"/>
                      <a:gd name="connsiteX9" fmla="*/ 2466975 w 2466975"/>
                      <a:gd name="connsiteY9" fmla="*/ 150813 h 361950"/>
                      <a:gd name="connsiteX10" fmla="*/ 2466975 w 2466975"/>
                      <a:gd name="connsiteY10" fmla="*/ 301624 h 361950"/>
                      <a:gd name="connsiteX11" fmla="*/ 2406649 w 2466975"/>
                      <a:gd name="connsiteY11" fmla="*/ 361950 h 361950"/>
                      <a:gd name="connsiteX12" fmla="*/ 1027906 w 2466975"/>
                      <a:gd name="connsiteY12" fmla="*/ 361950 h 361950"/>
                      <a:gd name="connsiteX13" fmla="*/ 411163 w 2466975"/>
                      <a:gd name="connsiteY13" fmla="*/ 361950 h 361950"/>
                      <a:gd name="connsiteX14" fmla="*/ 411163 w 2466975"/>
                      <a:gd name="connsiteY14" fmla="*/ 361950 h 361950"/>
                      <a:gd name="connsiteX15" fmla="*/ 60326 w 2466975"/>
                      <a:gd name="connsiteY15" fmla="*/ 361950 h 361950"/>
                      <a:gd name="connsiteX16" fmla="*/ 0 w 2466975"/>
                      <a:gd name="connsiteY16" fmla="*/ 301624 h 361950"/>
                      <a:gd name="connsiteX17" fmla="*/ 0 w 2466975"/>
                      <a:gd name="connsiteY17" fmla="*/ 150813 h 361950"/>
                      <a:gd name="connsiteX18" fmla="*/ 0 w 2466975"/>
                      <a:gd name="connsiteY18" fmla="*/ 60325 h 361950"/>
                      <a:gd name="connsiteX19" fmla="*/ 0 w 2466975"/>
                      <a:gd name="connsiteY19" fmla="*/ 60325 h 361950"/>
                      <a:gd name="connsiteX20" fmla="*/ 0 w 2466975"/>
                      <a:gd name="connsiteY20" fmla="*/ 60326 h 361950"/>
                      <a:gd name="connsiteX0" fmla="*/ 0 w 2466975"/>
                      <a:gd name="connsiteY0" fmla="*/ 218346 h 519970"/>
                      <a:gd name="connsiteX1" fmla="*/ 60326 w 2466975"/>
                      <a:gd name="connsiteY1" fmla="*/ 158020 h 519970"/>
                      <a:gd name="connsiteX2" fmla="*/ 658813 w 2466975"/>
                      <a:gd name="connsiteY2" fmla="*/ 158020 h 519970"/>
                      <a:gd name="connsiteX3" fmla="*/ 812128 w 2466975"/>
                      <a:gd name="connsiteY3" fmla="*/ 0 h 519970"/>
                      <a:gd name="connsiteX4" fmla="*/ 1027906 w 2466975"/>
                      <a:gd name="connsiteY4" fmla="*/ 158020 h 519970"/>
                      <a:gd name="connsiteX5" fmla="*/ 2406649 w 2466975"/>
                      <a:gd name="connsiteY5" fmla="*/ 158020 h 519970"/>
                      <a:gd name="connsiteX6" fmla="*/ 2466975 w 2466975"/>
                      <a:gd name="connsiteY6" fmla="*/ 218346 h 519970"/>
                      <a:gd name="connsiteX7" fmla="*/ 2466975 w 2466975"/>
                      <a:gd name="connsiteY7" fmla="*/ 218345 h 519970"/>
                      <a:gd name="connsiteX8" fmla="*/ 2466975 w 2466975"/>
                      <a:gd name="connsiteY8" fmla="*/ 218345 h 519970"/>
                      <a:gd name="connsiteX9" fmla="*/ 2466975 w 2466975"/>
                      <a:gd name="connsiteY9" fmla="*/ 308833 h 519970"/>
                      <a:gd name="connsiteX10" fmla="*/ 2466975 w 2466975"/>
                      <a:gd name="connsiteY10" fmla="*/ 459644 h 519970"/>
                      <a:gd name="connsiteX11" fmla="*/ 2406649 w 2466975"/>
                      <a:gd name="connsiteY11" fmla="*/ 519970 h 519970"/>
                      <a:gd name="connsiteX12" fmla="*/ 1027906 w 2466975"/>
                      <a:gd name="connsiteY12" fmla="*/ 519970 h 519970"/>
                      <a:gd name="connsiteX13" fmla="*/ 411163 w 2466975"/>
                      <a:gd name="connsiteY13" fmla="*/ 519970 h 519970"/>
                      <a:gd name="connsiteX14" fmla="*/ 411163 w 2466975"/>
                      <a:gd name="connsiteY14" fmla="*/ 519970 h 519970"/>
                      <a:gd name="connsiteX15" fmla="*/ 60326 w 2466975"/>
                      <a:gd name="connsiteY15" fmla="*/ 519970 h 519970"/>
                      <a:gd name="connsiteX16" fmla="*/ 0 w 2466975"/>
                      <a:gd name="connsiteY16" fmla="*/ 459644 h 519970"/>
                      <a:gd name="connsiteX17" fmla="*/ 0 w 2466975"/>
                      <a:gd name="connsiteY17" fmla="*/ 308833 h 519970"/>
                      <a:gd name="connsiteX18" fmla="*/ 0 w 2466975"/>
                      <a:gd name="connsiteY18" fmla="*/ 218345 h 519970"/>
                      <a:gd name="connsiteX19" fmla="*/ 0 w 2466975"/>
                      <a:gd name="connsiteY19" fmla="*/ 218345 h 519970"/>
                      <a:gd name="connsiteX20" fmla="*/ 0 w 2466975"/>
                      <a:gd name="connsiteY20" fmla="*/ 218346 h 519970"/>
                      <a:gd name="connsiteX0" fmla="*/ 0 w 2466975"/>
                      <a:gd name="connsiteY0" fmla="*/ 218346 h 519970"/>
                      <a:gd name="connsiteX1" fmla="*/ 60326 w 2466975"/>
                      <a:gd name="connsiteY1" fmla="*/ 158020 h 519970"/>
                      <a:gd name="connsiteX2" fmla="*/ 658813 w 2466975"/>
                      <a:gd name="connsiteY2" fmla="*/ 158020 h 519970"/>
                      <a:gd name="connsiteX3" fmla="*/ 812128 w 2466975"/>
                      <a:gd name="connsiteY3" fmla="*/ 0 h 519970"/>
                      <a:gd name="connsiteX4" fmla="*/ 873958 w 2466975"/>
                      <a:gd name="connsiteY4" fmla="*/ 148485 h 519970"/>
                      <a:gd name="connsiteX5" fmla="*/ 2406649 w 2466975"/>
                      <a:gd name="connsiteY5" fmla="*/ 158020 h 519970"/>
                      <a:gd name="connsiteX6" fmla="*/ 2466975 w 2466975"/>
                      <a:gd name="connsiteY6" fmla="*/ 218346 h 519970"/>
                      <a:gd name="connsiteX7" fmla="*/ 2466975 w 2466975"/>
                      <a:gd name="connsiteY7" fmla="*/ 218345 h 519970"/>
                      <a:gd name="connsiteX8" fmla="*/ 2466975 w 2466975"/>
                      <a:gd name="connsiteY8" fmla="*/ 218345 h 519970"/>
                      <a:gd name="connsiteX9" fmla="*/ 2466975 w 2466975"/>
                      <a:gd name="connsiteY9" fmla="*/ 308833 h 519970"/>
                      <a:gd name="connsiteX10" fmla="*/ 2466975 w 2466975"/>
                      <a:gd name="connsiteY10" fmla="*/ 459644 h 519970"/>
                      <a:gd name="connsiteX11" fmla="*/ 2406649 w 2466975"/>
                      <a:gd name="connsiteY11" fmla="*/ 519970 h 519970"/>
                      <a:gd name="connsiteX12" fmla="*/ 1027906 w 2466975"/>
                      <a:gd name="connsiteY12" fmla="*/ 519970 h 519970"/>
                      <a:gd name="connsiteX13" fmla="*/ 411163 w 2466975"/>
                      <a:gd name="connsiteY13" fmla="*/ 519970 h 519970"/>
                      <a:gd name="connsiteX14" fmla="*/ 411163 w 2466975"/>
                      <a:gd name="connsiteY14" fmla="*/ 519970 h 519970"/>
                      <a:gd name="connsiteX15" fmla="*/ 60326 w 2466975"/>
                      <a:gd name="connsiteY15" fmla="*/ 519970 h 519970"/>
                      <a:gd name="connsiteX16" fmla="*/ 0 w 2466975"/>
                      <a:gd name="connsiteY16" fmla="*/ 459644 h 519970"/>
                      <a:gd name="connsiteX17" fmla="*/ 0 w 2466975"/>
                      <a:gd name="connsiteY17" fmla="*/ 308833 h 519970"/>
                      <a:gd name="connsiteX18" fmla="*/ 0 w 2466975"/>
                      <a:gd name="connsiteY18" fmla="*/ 218345 h 519970"/>
                      <a:gd name="connsiteX19" fmla="*/ 0 w 2466975"/>
                      <a:gd name="connsiteY19" fmla="*/ 218345 h 519970"/>
                      <a:gd name="connsiteX20" fmla="*/ 0 w 2466975"/>
                      <a:gd name="connsiteY20" fmla="*/ 218346 h 519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66975" h="519970">
                        <a:moveTo>
                          <a:pt x="0" y="218346"/>
                        </a:moveTo>
                        <a:cubicBezTo>
                          <a:pt x="0" y="185029"/>
                          <a:pt x="27009" y="158020"/>
                          <a:pt x="60326" y="158020"/>
                        </a:cubicBezTo>
                        <a:lnTo>
                          <a:pt x="658813" y="158020"/>
                        </a:lnTo>
                        <a:lnTo>
                          <a:pt x="812128" y="0"/>
                        </a:lnTo>
                        <a:lnTo>
                          <a:pt x="873958" y="148485"/>
                        </a:lnTo>
                        <a:lnTo>
                          <a:pt x="2406649" y="158020"/>
                        </a:lnTo>
                        <a:cubicBezTo>
                          <a:pt x="2439966" y="158020"/>
                          <a:pt x="2466975" y="185029"/>
                          <a:pt x="2466975" y="218346"/>
                        </a:cubicBezTo>
                        <a:lnTo>
                          <a:pt x="2466975" y="218345"/>
                        </a:lnTo>
                        <a:lnTo>
                          <a:pt x="2466975" y="218345"/>
                        </a:lnTo>
                        <a:lnTo>
                          <a:pt x="2466975" y="308833"/>
                        </a:lnTo>
                        <a:lnTo>
                          <a:pt x="2466975" y="459644"/>
                        </a:lnTo>
                        <a:cubicBezTo>
                          <a:pt x="2466975" y="492961"/>
                          <a:pt x="2439966" y="519970"/>
                          <a:pt x="2406649" y="519970"/>
                        </a:cubicBezTo>
                        <a:lnTo>
                          <a:pt x="1027906" y="519970"/>
                        </a:lnTo>
                        <a:lnTo>
                          <a:pt x="411163" y="519970"/>
                        </a:lnTo>
                        <a:lnTo>
                          <a:pt x="411163" y="519970"/>
                        </a:lnTo>
                        <a:lnTo>
                          <a:pt x="60326" y="519970"/>
                        </a:lnTo>
                        <a:cubicBezTo>
                          <a:pt x="27009" y="519970"/>
                          <a:pt x="0" y="492961"/>
                          <a:pt x="0" y="459644"/>
                        </a:cubicBezTo>
                        <a:lnTo>
                          <a:pt x="0" y="308833"/>
                        </a:lnTo>
                        <a:lnTo>
                          <a:pt x="0" y="218345"/>
                        </a:lnTo>
                        <a:lnTo>
                          <a:pt x="0" y="218345"/>
                        </a:lnTo>
                        <a:lnTo>
                          <a:pt x="0" y="218346"/>
                        </a:lnTo>
                        <a:close/>
                      </a:path>
                    </a:pathLst>
                  </a:custGeom>
                  <a:solidFill>
                    <a:srgbClr val="FFEDE1"/>
                  </a:solidFill>
                  <a:ln w="57150" cap="flat" cmpd="sng" algn="ctr">
                    <a:solidFill>
                      <a:srgbClr val="FF9900"/>
                    </a:solidFill>
                    <a:prstDash val="solid"/>
                    <a:miter lim="800000"/>
                  </a:ln>
                  <a:effectLst/>
                </p:spPr>
                <p:txBody>
                  <a:bodyPr wrap="square" lIns="0" tIns="14400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a:ln>
                          <a:noFill/>
                        </a:ln>
                        <a:solidFill>
                          <a:srgbClr val="404040"/>
                        </a:solidFill>
                        <a:effectLst/>
                        <a:uLnTx/>
                        <a:uFillTx/>
                        <a:latin typeface="ＭＳ Ｐゴシック" panose="020B0600070205080204" pitchFamily="50" charset="-128"/>
                        <a:ea typeface="メイリオ" panose="020B0604030504040204" pitchFamily="50" charset="-128"/>
                        <a:cs typeface="メイリオ" panose="020B0604030504040204" pitchFamily="50" charset="-128"/>
                      </a:rPr>
                      <a:t>がん検診で見つかる大きさになる</a:t>
                    </a:r>
                    <a:endParaRPr kumimoji="0" lang="ja-JP" altLang="en-US" sz="1200" b="0" i="0" u="none" strike="noStrike" kern="0" cap="none" spc="0" normalizeH="0" baseline="0" noProof="0">
                      <a:ln>
                        <a:noFill/>
                      </a:ln>
                      <a:solidFill>
                        <a:sysClr val="windowText" lastClr="000000"/>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grpSp>
              <p:nvGrpSpPr>
                <p:cNvPr id="114" name="グループ化 113"/>
                <p:cNvGrpSpPr/>
                <p:nvPr/>
              </p:nvGrpSpPr>
              <p:grpSpPr>
                <a:xfrm>
                  <a:off x="796705" y="62901"/>
                  <a:ext cx="1238250" cy="2604822"/>
                  <a:chOff x="0" y="139101"/>
                  <a:chExt cx="1238250" cy="2604822"/>
                </a:xfrm>
              </p:grpSpPr>
              <p:sp>
                <p:nvSpPr>
                  <p:cNvPr id="115" name="テキスト ボックス 12"/>
                  <p:cNvSpPr txBox="1"/>
                  <p:nvPr/>
                </p:nvSpPr>
                <p:spPr>
                  <a:xfrm>
                    <a:off x="14604" y="139101"/>
                    <a:ext cx="1000126" cy="31432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R="0" lvl="0" indent="0" defTabSz="342900" fontAlgn="auto">
                      <a:lnSpc>
                        <a:spcPct val="100000"/>
                      </a:lnSpc>
                      <a:spcBef>
                        <a:spcPts val="0"/>
                      </a:spcBef>
                      <a:spcAft>
                        <a:spcPts val="0"/>
                      </a:spcAft>
                      <a:buClrTx/>
                      <a:buSzTx/>
                      <a:buFontTx/>
                      <a:buNone/>
                      <a:tabLst/>
                      <a:defRPr/>
                    </a:pPr>
                    <a:r>
                      <a:rPr kumimoji="1" lang="ja-JP" altLang="en-US" sz="788" dirty="0">
                        <a:solidFill>
                          <a:prstClr val="black"/>
                        </a:solidFill>
                        <a:latin typeface="Calibri" panose="020F0502020204030204"/>
                        <a:ea typeface="游ゴシック" panose="020B0400000000000000" pitchFamily="50" charset="-128"/>
                      </a:rPr>
                      <a:t>正常な状態</a:t>
                    </a:r>
                  </a:p>
                </p:txBody>
              </p:sp>
              <p:sp>
                <p:nvSpPr>
                  <p:cNvPr id="116" name="テキスト ボックス 13"/>
                  <p:cNvSpPr txBox="1"/>
                  <p:nvPr/>
                </p:nvSpPr>
                <p:spPr>
                  <a:xfrm>
                    <a:off x="0" y="504825"/>
                    <a:ext cx="1238250" cy="3810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R="0" lvl="0" indent="0" defTabSz="342900" fontAlgn="auto">
                      <a:lnSpc>
                        <a:spcPts val="1100"/>
                      </a:lnSpc>
                      <a:spcBef>
                        <a:spcPts val="0"/>
                      </a:spcBef>
                      <a:spcAft>
                        <a:spcPts val="0"/>
                      </a:spcAft>
                      <a:buClrTx/>
                      <a:buSzTx/>
                      <a:buFontTx/>
                      <a:buNone/>
                      <a:tabLst/>
                      <a:defRPr/>
                    </a:pPr>
                    <a:r>
                      <a:rPr kumimoji="1" lang="ja-JP" altLang="en-US" sz="788" dirty="0">
                        <a:solidFill>
                          <a:prstClr val="black"/>
                        </a:solidFill>
                        <a:latin typeface="Calibri" panose="020F0502020204030204"/>
                        <a:ea typeface="游ゴシック" panose="020B0400000000000000" pitchFamily="50" charset="-128"/>
                      </a:rPr>
                      <a:t>遺伝子に傷が付き、異常な細胞ができる</a:t>
                    </a:r>
                  </a:p>
                </p:txBody>
              </p:sp>
              <p:sp>
                <p:nvSpPr>
                  <p:cNvPr id="117" name="テキスト ボックス 15"/>
                  <p:cNvSpPr txBox="1"/>
                  <p:nvPr/>
                </p:nvSpPr>
                <p:spPr>
                  <a:xfrm>
                    <a:off x="28575" y="1009650"/>
                    <a:ext cx="1114425" cy="38100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R="0" lvl="0" indent="0" defTabSz="342900" fontAlgn="auto">
                      <a:lnSpc>
                        <a:spcPts val="1100"/>
                      </a:lnSpc>
                      <a:spcBef>
                        <a:spcPts val="0"/>
                      </a:spcBef>
                      <a:spcAft>
                        <a:spcPts val="0"/>
                      </a:spcAft>
                      <a:buClrTx/>
                      <a:buSzTx/>
                      <a:buFontTx/>
                      <a:buNone/>
                      <a:tabLst/>
                      <a:defRPr/>
                    </a:pPr>
                    <a:r>
                      <a:rPr kumimoji="1" lang="ja-JP" altLang="en-US" sz="788" dirty="0">
                        <a:solidFill>
                          <a:prstClr val="black"/>
                        </a:solidFill>
                        <a:latin typeface="Calibri" panose="020F0502020204030204"/>
                        <a:ea typeface="游ゴシック" panose="020B0400000000000000" pitchFamily="50" charset="-128"/>
                      </a:rPr>
                      <a:t>異常な細胞が増殖する</a:t>
                    </a:r>
                    <a:r>
                      <a:rPr kumimoji="1" lang="en-US" sz="788" dirty="0">
                        <a:solidFill>
                          <a:prstClr val="black"/>
                        </a:solidFill>
                        <a:latin typeface="Calibri" panose="020F0502020204030204"/>
                        <a:ea typeface="游ゴシック" panose="020B0400000000000000" pitchFamily="50" charset="-128"/>
                      </a:rPr>
                      <a:t>(</a:t>
                    </a:r>
                    <a:r>
                      <a:rPr kumimoji="1" lang="ja-JP" altLang="en-US" sz="788" dirty="0">
                        <a:solidFill>
                          <a:prstClr val="black"/>
                        </a:solidFill>
                        <a:latin typeface="Calibri" panose="020F0502020204030204"/>
                        <a:ea typeface="游ゴシック" panose="020B0400000000000000" pitchFamily="50" charset="-128"/>
                      </a:rPr>
                      <a:t>がん化</a:t>
                    </a:r>
                    <a:r>
                      <a:rPr kumimoji="1" lang="en-US" sz="788" dirty="0">
                        <a:solidFill>
                          <a:prstClr val="black"/>
                        </a:solidFill>
                        <a:latin typeface="Calibri" panose="020F0502020204030204"/>
                        <a:ea typeface="游ゴシック" panose="020B0400000000000000" pitchFamily="50" charset="-128"/>
                      </a:rPr>
                      <a:t>)</a:t>
                    </a:r>
                    <a:endParaRPr kumimoji="1" lang="ja-JP" altLang="en-US" sz="788" dirty="0">
                      <a:solidFill>
                        <a:prstClr val="black"/>
                      </a:solidFill>
                      <a:latin typeface="Calibri" panose="020F0502020204030204"/>
                      <a:ea typeface="游ゴシック" panose="020B0400000000000000" pitchFamily="50" charset="-128"/>
                    </a:endParaRPr>
                  </a:p>
                </p:txBody>
              </p:sp>
              <p:sp>
                <p:nvSpPr>
                  <p:cNvPr id="118" name="テキスト ボックス 16"/>
                  <p:cNvSpPr txBox="1"/>
                  <p:nvPr/>
                </p:nvSpPr>
                <p:spPr>
                  <a:xfrm>
                    <a:off x="0" y="1495425"/>
                    <a:ext cx="1152525" cy="65722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R="0" lvl="0" indent="0" defTabSz="342900" fontAlgn="auto">
                      <a:lnSpc>
                        <a:spcPts val="1100"/>
                      </a:lnSpc>
                      <a:spcBef>
                        <a:spcPts val="0"/>
                      </a:spcBef>
                      <a:spcAft>
                        <a:spcPts val="0"/>
                      </a:spcAft>
                      <a:buClrTx/>
                      <a:buSzTx/>
                      <a:buFontTx/>
                      <a:buNone/>
                      <a:tabLst/>
                      <a:defRPr/>
                    </a:pPr>
                    <a:r>
                      <a:rPr kumimoji="1" lang="ja-JP" altLang="en-US" sz="788" dirty="0">
                        <a:solidFill>
                          <a:prstClr val="black"/>
                        </a:solidFill>
                        <a:latin typeface="Calibri" panose="020F0502020204030204"/>
                        <a:ea typeface="游ゴシック" panose="020B0400000000000000" pitchFamily="50" charset="-128"/>
                      </a:rPr>
                      <a:t>異常な</a:t>
                    </a:r>
                    <a:r>
                      <a:rPr kumimoji="1" lang="ja-JP" altLang="en-US" sz="788">
                        <a:solidFill>
                          <a:prstClr val="black"/>
                        </a:solidFill>
                        <a:latin typeface="Calibri" panose="020F0502020204030204"/>
                        <a:ea typeface="游ゴシック" panose="020B0400000000000000" pitchFamily="50" charset="-128"/>
                      </a:rPr>
                      <a:t>細胞</a:t>
                    </a:r>
                    <a:r>
                      <a:rPr kumimoji="1" lang="ja-JP" altLang="en-US" sz="788" smtClean="0">
                        <a:solidFill>
                          <a:prstClr val="black"/>
                        </a:solidFill>
                        <a:latin typeface="Calibri" panose="020F0502020204030204"/>
                        <a:ea typeface="游ゴシック" panose="020B0400000000000000" pitchFamily="50" charset="-128"/>
                      </a:rPr>
                      <a:t>が</a:t>
                    </a:r>
                    <a:r>
                      <a:rPr kumimoji="1" lang="ja-JP" altLang="en-US" sz="788">
                        <a:solidFill>
                          <a:prstClr val="black"/>
                        </a:solidFill>
                        <a:latin typeface="Calibri" panose="020F0502020204030204"/>
                        <a:ea typeface="游ゴシック" panose="020B0400000000000000" pitchFamily="50" charset="-128"/>
                      </a:rPr>
                      <a:t>塊</a:t>
                    </a:r>
                    <a:r>
                      <a:rPr kumimoji="1" lang="ja-JP" altLang="en-US" sz="788" smtClean="0">
                        <a:solidFill>
                          <a:prstClr val="black"/>
                        </a:solidFill>
                        <a:latin typeface="Calibri" panose="020F0502020204030204"/>
                        <a:ea typeface="游ゴシック" panose="020B0400000000000000" pitchFamily="50" charset="-128"/>
                      </a:rPr>
                      <a:t>に</a:t>
                    </a:r>
                    <a:r>
                      <a:rPr kumimoji="1" lang="ja-JP" altLang="en-US" sz="788" dirty="0" smtClean="0">
                        <a:solidFill>
                          <a:prstClr val="black"/>
                        </a:solidFill>
                        <a:latin typeface="Calibri" panose="020F0502020204030204"/>
                        <a:ea typeface="游ゴシック" panose="020B0400000000000000" pitchFamily="50" charset="-128"/>
                      </a:rPr>
                      <a:t>なり</a:t>
                    </a:r>
                    <a:r>
                      <a:rPr kumimoji="1" lang="en-US" sz="788" dirty="0" smtClean="0">
                        <a:solidFill>
                          <a:prstClr val="black"/>
                        </a:solidFill>
                        <a:latin typeface="Calibri" panose="020F0502020204030204"/>
                        <a:ea typeface="游ゴシック" panose="020B0400000000000000" pitchFamily="50" charset="-128"/>
                      </a:rPr>
                      <a:t>(</a:t>
                    </a:r>
                    <a:r>
                      <a:rPr kumimoji="1" lang="ja-JP" altLang="en-US" sz="788" dirty="0">
                        <a:solidFill>
                          <a:prstClr val="black"/>
                        </a:solidFill>
                        <a:latin typeface="Calibri" panose="020F0502020204030204"/>
                        <a:ea typeface="游ゴシック" panose="020B0400000000000000" pitchFamily="50" charset="-128"/>
                      </a:rPr>
                      <a:t>腫瘍形成</a:t>
                    </a:r>
                    <a:r>
                      <a:rPr kumimoji="1" lang="en-US" sz="788" dirty="0">
                        <a:solidFill>
                          <a:prstClr val="black"/>
                        </a:solidFill>
                        <a:latin typeface="Calibri" panose="020F0502020204030204"/>
                        <a:ea typeface="游ゴシック" panose="020B0400000000000000" pitchFamily="50" charset="-128"/>
                      </a:rPr>
                      <a:t>)</a:t>
                    </a:r>
                    <a:r>
                      <a:rPr kumimoji="1" lang="ja-JP" altLang="en-US" sz="788" dirty="0" err="1">
                        <a:solidFill>
                          <a:prstClr val="black"/>
                        </a:solidFill>
                        <a:latin typeface="Calibri" panose="020F0502020204030204"/>
                        <a:ea typeface="游ゴシック" panose="020B0400000000000000" pitchFamily="50" charset="-128"/>
                      </a:rPr>
                      <a:t>、</a:t>
                    </a:r>
                    <a:r>
                      <a:rPr kumimoji="1" lang="ja-JP" altLang="en-US" sz="788" dirty="0">
                        <a:solidFill>
                          <a:prstClr val="black"/>
                        </a:solidFill>
                        <a:latin typeface="Calibri" panose="020F0502020204030204"/>
                        <a:ea typeface="游ゴシック" panose="020B0400000000000000" pitchFamily="50" charset="-128"/>
                      </a:rPr>
                      <a:t>周囲に広がりやすくなる</a:t>
                    </a:r>
                  </a:p>
                </p:txBody>
              </p:sp>
              <p:sp>
                <p:nvSpPr>
                  <p:cNvPr id="119" name="テキスト ボックス 17"/>
                  <p:cNvSpPr txBox="1"/>
                  <p:nvPr/>
                </p:nvSpPr>
                <p:spPr>
                  <a:xfrm>
                    <a:off x="47625" y="2229573"/>
                    <a:ext cx="1066800" cy="5143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R="0" lvl="0" indent="0" defTabSz="342900" fontAlgn="auto">
                      <a:lnSpc>
                        <a:spcPts val="1100"/>
                      </a:lnSpc>
                      <a:spcBef>
                        <a:spcPts val="0"/>
                      </a:spcBef>
                      <a:spcAft>
                        <a:spcPts val="0"/>
                      </a:spcAft>
                      <a:buClrTx/>
                      <a:buSzTx/>
                      <a:buFontTx/>
                      <a:buNone/>
                      <a:tabLst/>
                      <a:defRPr/>
                    </a:pPr>
                    <a:r>
                      <a:rPr kumimoji="1" lang="ja-JP" altLang="en-US" sz="788" dirty="0">
                        <a:solidFill>
                          <a:prstClr val="black"/>
                        </a:solidFill>
                        <a:latin typeface="Calibri" panose="020F0502020204030204"/>
                        <a:ea typeface="游ゴシック" panose="020B0400000000000000" pitchFamily="50" charset="-128"/>
                      </a:rPr>
                      <a:t>血管などに入り込み、全身に</a:t>
                    </a:r>
                    <a:r>
                      <a:rPr kumimoji="1" lang="ja-JP" altLang="en-US" sz="788" dirty="0" smtClean="0">
                        <a:solidFill>
                          <a:prstClr val="black"/>
                        </a:solidFill>
                        <a:latin typeface="Calibri" panose="020F0502020204030204"/>
                        <a:ea typeface="游ゴシック" panose="020B0400000000000000" pitchFamily="50" charset="-128"/>
                      </a:rPr>
                      <a:t>広がる</a:t>
                    </a:r>
                    <a:endParaRPr kumimoji="1" lang="en-US" altLang="ja-JP" sz="788" dirty="0" smtClean="0">
                      <a:solidFill>
                        <a:prstClr val="black"/>
                      </a:solidFill>
                      <a:latin typeface="Calibri" panose="020F0502020204030204"/>
                      <a:ea typeface="游ゴシック" panose="020B0400000000000000" pitchFamily="50" charset="-128"/>
                    </a:endParaRPr>
                  </a:p>
                  <a:p>
                    <a:pPr marR="0" lvl="0" indent="0" defTabSz="342900" fontAlgn="auto">
                      <a:lnSpc>
                        <a:spcPts val="1100"/>
                      </a:lnSpc>
                      <a:spcBef>
                        <a:spcPts val="0"/>
                      </a:spcBef>
                      <a:spcAft>
                        <a:spcPts val="0"/>
                      </a:spcAft>
                      <a:buClrTx/>
                      <a:buSzTx/>
                      <a:buFontTx/>
                      <a:buNone/>
                      <a:tabLst/>
                      <a:defRPr/>
                    </a:pPr>
                    <a:r>
                      <a:rPr kumimoji="1" lang="en-US" sz="788" dirty="0" smtClean="0">
                        <a:solidFill>
                          <a:prstClr val="black"/>
                        </a:solidFill>
                        <a:latin typeface="Calibri" panose="020F0502020204030204"/>
                        <a:ea typeface="游ゴシック" panose="020B0400000000000000" pitchFamily="50" charset="-128"/>
                      </a:rPr>
                      <a:t>(</a:t>
                    </a:r>
                    <a:r>
                      <a:rPr kumimoji="1" lang="ja-JP" altLang="en-US" sz="788" dirty="0">
                        <a:solidFill>
                          <a:prstClr val="black"/>
                        </a:solidFill>
                        <a:latin typeface="Calibri" panose="020F0502020204030204"/>
                        <a:ea typeface="游ゴシック" panose="020B0400000000000000" pitchFamily="50" charset="-128"/>
                      </a:rPr>
                      <a:t>転移浸潤</a:t>
                    </a:r>
                    <a:r>
                      <a:rPr kumimoji="1" lang="en-US" sz="788" dirty="0">
                        <a:solidFill>
                          <a:prstClr val="black"/>
                        </a:solidFill>
                        <a:latin typeface="Calibri" panose="020F0502020204030204"/>
                        <a:ea typeface="游ゴシック" panose="020B0400000000000000" pitchFamily="50" charset="-128"/>
                      </a:rPr>
                      <a:t>)</a:t>
                    </a:r>
                    <a:endParaRPr kumimoji="1" lang="ja-JP" altLang="en-US" sz="788" dirty="0">
                      <a:solidFill>
                        <a:prstClr val="black"/>
                      </a:solidFill>
                      <a:latin typeface="Calibri" panose="020F0502020204030204"/>
                      <a:ea typeface="游ゴシック" panose="020B0400000000000000" pitchFamily="50" charset="-128"/>
                    </a:endParaRPr>
                  </a:p>
                </p:txBody>
              </p:sp>
              <p:sp>
                <p:nvSpPr>
                  <p:cNvPr id="120" name="下矢印 119"/>
                  <p:cNvSpPr/>
                  <p:nvPr/>
                </p:nvSpPr>
                <p:spPr>
                  <a:xfrm>
                    <a:off x="390525" y="361950"/>
                    <a:ext cx="171450" cy="133350"/>
                  </a:xfrm>
                  <a:prstGeom prst="downArrow">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21" name="下矢印 120"/>
                  <p:cNvSpPr/>
                  <p:nvPr/>
                </p:nvSpPr>
                <p:spPr>
                  <a:xfrm>
                    <a:off x="381000" y="866775"/>
                    <a:ext cx="171450" cy="133350"/>
                  </a:xfrm>
                  <a:prstGeom prst="downArrow">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22" name="下矢印 121"/>
                  <p:cNvSpPr/>
                  <p:nvPr/>
                </p:nvSpPr>
                <p:spPr>
                  <a:xfrm>
                    <a:off x="371475" y="1352550"/>
                    <a:ext cx="171450" cy="133350"/>
                  </a:xfrm>
                  <a:prstGeom prst="downArrow">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sp>
                <p:nvSpPr>
                  <p:cNvPr id="123" name="下矢印 122"/>
                  <p:cNvSpPr/>
                  <p:nvPr/>
                </p:nvSpPr>
                <p:spPr>
                  <a:xfrm>
                    <a:off x="361950" y="2114550"/>
                    <a:ext cx="171450" cy="133350"/>
                  </a:xfrm>
                  <a:prstGeom prst="downArrow">
                    <a:avLst/>
                  </a:prstGeom>
                  <a:solidFill>
                    <a:sysClr val="window" lastClr="FFFFFF"/>
                  </a:solidFill>
                  <a:ln w="1270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grpSp>
        </p:grpSp>
        <p:grpSp>
          <p:nvGrpSpPr>
            <p:cNvPr id="107" name="グループ化 106"/>
            <p:cNvGrpSpPr/>
            <p:nvPr/>
          </p:nvGrpSpPr>
          <p:grpSpPr>
            <a:xfrm>
              <a:off x="3999603" y="4253587"/>
              <a:ext cx="1512609" cy="647976"/>
              <a:chOff x="-254645" y="1091403"/>
              <a:chExt cx="1207850" cy="815814"/>
            </a:xfrm>
          </p:grpSpPr>
          <p:sp>
            <p:nvSpPr>
              <p:cNvPr id="108" name="テキスト ボックス 20"/>
              <p:cNvSpPr txBox="1"/>
              <p:nvPr/>
            </p:nvSpPr>
            <p:spPr>
              <a:xfrm>
                <a:off x="-160585" y="1358576"/>
                <a:ext cx="1113790" cy="548641"/>
              </a:xfrm>
              <a:prstGeom prst="rect">
                <a:avLst/>
              </a:prstGeom>
              <a:noFill/>
            </p:spPr>
            <p:txBody>
              <a:bodyPr wrap="square" rtlCol="0">
                <a:noAutofit/>
              </a:bodyPr>
              <a:lstStyle/>
              <a:p>
                <a:pPr algn="ctr">
                  <a:lnSpc>
                    <a:spcPct val="120000"/>
                  </a:lnSpc>
                  <a:spcAft>
                    <a:spcPts val="0"/>
                  </a:spcAft>
                </a:pPr>
                <a:r>
                  <a:rPr lang="ja-JP" sz="1400" b="1" kern="1200" spc="-300" dirty="0" smtClean="0">
                    <a:solidFill>
                      <a:srgbClr val="FF6600"/>
                    </a:solidFill>
                    <a:effectLst/>
                    <a:latin typeface="ＭＳ Ｐゴシック" panose="020B0600070205080204" pitchFamily="50" charset="-128"/>
                    <a:ea typeface="メイリオ" panose="020B0604030504040204" pitchFamily="50" charset="-128"/>
                    <a:cs typeface="メイリオ" panose="020B0604030504040204" pitchFamily="50" charset="-128"/>
                  </a:rPr>
                  <a:t>２</a:t>
                </a:r>
                <a:r>
                  <a:rPr lang="en-US" sz="1400" b="1" kern="1200" dirty="0" smtClean="0">
                    <a:solidFill>
                      <a:srgbClr val="FF6600"/>
                    </a:solidFill>
                    <a:effectLst/>
                    <a:latin typeface="メイリオ" panose="020B0604030504040204" pitchFamily="50" charset="-128"/>
                    <a:ea typeface="ＭＳ Ｐゴシック" panose="020B0600070205080204" pitchFamily="50" charset="-128"/>
                    <a:cs typeface="メイリオ" panose="020B0604030504040204" pitchFamily="50" charset="-128"/>
                  </a:rPr>
                  <a:t>cm</a:t>
                </a:r>
                <a:r>
                  <a:rPr lang="ja-JP" sz="1050" b="1" kern="1200" dirty="0">
                    <a:solidFill>
                      <a:srgbClr val="FF6600"/>
                    </a:solidFill>
                    <a:effectLst/>
                    <a:latin typeface="ＭＳ Ｐゴシック" panose="020B0600070205080204" pitchFamily="50" charset="-128"/>
                    <a:ea typeface="メイリオ" panose="020B0604030504040204" pitchFamily="50" charset="-128"/>
                    <a:cs typeface="メイリオ" panose="020B0604030504040204" pitchFamily="50" charset="-128"/>
                  </a:rPr>
                  <a:t>になる</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09" name="テキスト ボックス 17"/>
              <p:cNvSpPr txBox="1"/>
              <p:nvPr/>
            </p:nvSpPr>
            <p:spPr>
              <a:xfrm>
                <a:off x="-254645" y="1091403"/>
                <a:ext cx="1051560" cy="309228"/>
              </a:xfrm>
              <a:prstGeom prst="rect">
                <a:avLst/>
              </a:prstGeom>
              <a:noFill/>
            </p:spPr>
            <p:txBody>
              <a:bodyPr wrap="square" rtlCol="0">
                <a:noAutofit/>
              </a:bodyPr>
              <a:lstStyle/>
              <a:p>
                <a:pPr algn="ctr">
                  <a:lnSpc>
                    <a:spcPct val="120000"/>
                  </a:lnSpc>
                  <a:spcAft>
                    <a:spcPts val="0"/>
                  </a:spcAft>
                </a:pPr>
                <a:r>
                  <a:rPr lang="en-US" sz="1400" b="1" kern="1200">
                    <a:solidFill>
                      <a:srgbClr val="404040"/>
                    </a:solidFill>
                    <a:effectLst/>
                    <a:latin typeface="メイリオ" panose="020B0604030504040204" pitchFamily="50" charset="-128"/>
                    <a:ea typeface="ＭＳ Ｐゴシック" panose="020B0600070205080204" pitchFamily="50" charset="-128"/>
                    <a:cs typeface="メイリオ" panose="020B0604030504040204" pitchFamily="50" charset="-128"/>
                  </a:rPr>
                  <a:t>1~2</a:t>
                </a:r>
                <a:r>
                  <a:rPr lang="ja-JP" sz="1400" b="1" kern="1200">
                    <a:solidFill>
                      <a:srgbClr val="404040"/>
                    </a:solidFill>
                    <a:effectLst/>
                    <a:latin typeface="ＭＳ Ｐゴシック" panose="020B0600070205080204" pitchFamily="50" charset="-128"/>
                    <a:ea typeface="メイリオ" panose="020B0604030504040204" pitchFamily="50" charset="-128"/>
                    <a:cs typeface="メイリオ" panose="020B0604030504040204" pitchFamily="50" charset="-128"/>
                  </a:rPr>
                  <a:t>年</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grpSp>
    </p:spTree>
    <p:extLst>
      <p:ext uri="{BB962C8B-B14F-4D97-AF65-F5344CB8AC3E}">
        <p14:creationId xmlns:p14="http://schemas.microsoft.com/office/powerpoint/2010/main" val="352871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69000" y="404325"/>
            <a:ext cx="6120000" cy="7571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133350" eaLnBrk="1" fontAlgn="base" hangingPunct="1">
              <a:lnSpc>
                <a:spcPts val="1500"/>
              </a:lnSpc>
              <a:spcBef>
                <a:spcPct val="0"/>
              </a:spcBef>
              <a:spcAft>
                <a:spcPct val="0"/>
              </a:spcAft>
              <a:buClrTx/>
              <a:buSzTx/>
              <a:buFontTx/>
              <a:buNone/>
              <a:tabLst/>
            </a:pPr>
            <a:r>
              <a:rPr lang="ja-JP"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健康</a:t>
            </a:r>
            <a:r>
              <a:rPr lang="ja-JP"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な人の身体でも毎日、多数のがん細胞が発生していますが、細胞を正常に保つ仕組みが働いてがん細胞を死滅させています。しかし様々な要因が重なることで、がん細胞は目立った症状がないまま増え続け、</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10</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20</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年かけて、</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1㎝</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程度の大きさの塊になります。その後</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2㎝</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程度の大きさになるのはわずか</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1</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2</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年で、それ以降は症状が現れてきます。</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がんは、原因がよく分かっていないものやまれに遺伝が関与しているものもありますが、男性のがんの約</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50</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％、女性のがんの約</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30%</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は、喫煙や大量の飲酒、不適切な食事、運動不足といった生活</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習慣、</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細菌・ウイルスなどの感染が要因と考えられています。</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がんの主な原因のうち、生活習慣は自分で気を付けることができ、望ましい生活習慣</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を</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身</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に付けること</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で、がんに</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なるリスクを減らす</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ことができます</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endParaRPr lang="en-US" altLang="ja-JP" sz="1050" b="1"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r>
              <a:rPr lang="ja-JP" altLang="en-US" sz="1050" b="1"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1200" b="1" kern="100" dirty="0" smtClean="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３</a:t>
            </a:r>
            <a:r>
              <a:rPr lang="ja-JP" altLang="en-US" sz="1200" b="1"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）生活習慣病を予防</a:t>
            </a:r>
            <a:r>
              <a:rPr lang="ja-JP" altLang="en-US" sz="1200" b="1" kern="100" dirty="0" smtClean="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するために</a:t>
            </a:r>
            <a:r>
              <a:rPr lang="ja-JP" altLang="en-US" sz="1200" b="1"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は </a:t>
            </a:r>
          </a:p>
          <a:p>
            <a:pPr marL="0" marR="0" lvl="0" indent="133350" algn="l" defTabSz="914400" rtl="0" eaLnBrk="0" fontAlgn="base" latinLnBrk="0" hangingPunct="0">
              <a:lnSpc>
                <a:spcPct val="100000"/>
              </a:lnSpc>
              <a:spcBef>
                <a:spcPct val="0"/>
              </a:spcBef>
              <a:spcAft>
                <a:spcPct val="0"/>
              </a:spcAft>
              <a:buClrTx/>
              <a:buSzTx/>
              <a:buFontTx/>
              <a:buNone/>
              <a:tabLst/>
            </a:pPr>
            <a:endParaRPr kumimoji="0" lang="en-US" altLang="ja-JP" sz="1200" b="1"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lang="ja-JP" altLang="en-US" sz="1200" b="1"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①健康増進・疾病予防</a:t>
            </a:r>
          </a:p>
          <a:p>
            <a:pPr marR="0" lvl="0" indent="133350" eaLnBrk="1" fontAlgn="base" hangingPunct="1">
              <a:lnSpc>
                <a:spcPts val="15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・食事</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朝食をとる、</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1</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日３食バランスよく食べる（赤</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・緑・</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黄</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を</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そろえる）</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・運動</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定期的にある程度の運動をする</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・睡眠</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早寝・早起きをしてしっかりと睡眠をとる</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・休養</a:t>
            </a:r>
            <a:r>
              <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休息、入浴、睡眠、栄養補給、軽い運動などにより疲労やストレスを解消する</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・適正な体重</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を</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維持</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する</a:t>
            </a:r>
            <a:endPar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・成人しても喫煙しない</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・成人しても酒を</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飲み過ぎない</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endPar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0" marR="0" lvl="0" indent="133350" algn="l" defTabSz="914400" rtl="0" eaLnBrk="0" fontAlgn="base" latinLnBrk="0" hangingPunct="0">
              <a:lnSpc>
                <a:spcPct val="100000"/>
              </a:lnSpc>
              <a:spcBef>
                <a:spcPct val="0"/>
              </a:spcBef>
              <a:spcAft>
                <a:spcPct val="0"/>
              </a:spcAft>
              <a:buClrTx/>
              <a:buSzTx/>
              <a:buFontTx/>
              <a:buNone/>
              <a:tabLst/>
            </a:pPr>
            <a:r>
              <a:rPr lang="ja-JP" altLang="en-US" sz="1200" b="1"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②早期発見・早期治療（健診・検診）</a:t>
            </a:r>
          </a:p>
          <a:p>
            <a:pPr marR="0" lvl="0" indent="133350" eaLnBrk="1" fontAlgn="base" hangingPunct="1">
              <a:lnSpc>
                <a:spcPts val="1500"/>
              </a:lnSpc>
              <a:spcBef>
                <a:spcPct val="0"/>
              </a:spcBef>
              <a:spcAft>
                <a:spcPct val="0"/>
              </a:spcAft>
              <a:buClrTx/>
              <a:buSzTx/>
              <a:buFontTx/>
              <a:buNone/>
              <a:tabLst/>
            </a:pP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生活</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習慣病になっていないか、また、将来なる心配がないかを調べ、良い生活習慣を</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続けられ　</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r>
              <a:rPr lang="ja-JP" altLang="en-US" sz="1050" kern="100" dirty="0" err="1"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るように</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香川県では、小児生活習慣病予防健診を実施しています</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endPar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0" eaLnBrk="1" fontAlgn="base" hangingPunct="1">
              <a:lnSpc>
                <a:spcPts val="1500"/>
              </a:lnSpc>
              <a:spcBef>
                <a:spcPct val="0"/>
              </a:spcBef>
              <a:spcAft>
                <a:spcPct val="0"/>
              </a:spcAft>
              <a:buClrTx/>
              <a:buSzTx/>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♦小児</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生活習慣病予防健診の</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内容♦</a:t>
            </a:r>
            <a:endPar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①</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生活</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習慣</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調</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べ（生活習慣調査）</a:t>
            </a:r>
            <a:endPar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食事</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・運動・睡眠など、毎日の生活習慣について尋ねるアンケート調査です。</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毎日</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の生活を</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振り返って本人が記入します。</a:t>
            </a:r>
            <a:endPar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②</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身長・体重測定</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太りすぎて</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いないか</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、やせすぎて</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いないか</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適正</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か</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などを調べます。</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③</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血液検査</a:t>
            </a: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生活習慣病は体のサインがなかなかあらわれないので、自分では気づかないうちに</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生　</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活習慣病</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になっていることがあります。しかし、</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血液を</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とって調べることで、体の</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サ　　</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イン</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早く気づく</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ことができます</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endPar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R="0" lvl="0" indent="133350" eaLnBrk="1" fontAlgn="base" hangingPunct="1">
              <a:lnSpc>
                <a:spcPts val="1500"/>
              </a:lnSpc>
              <a:spcBef>
                <a:spcPct val="0"/>
              </a:spcBef>
              <a:spcAft>
                <a:spcPct val="0"/>
              </a:spcAft>
              <a:buClrTx/>
              <a:buSzTx/>
              <a:buFontTx/>
              <a:buNone/>
              <a:tabLst/>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健診を受けることは、体のサインに早く気づくために大切</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なことです</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。健診をきっかけに自分自身の身体や生活習慣を見直してみましょう。</a:t>
            </a:r>
          </a:p>
        </p:txBody>
      </p:sp>
    </p:spTree>
    <p:extLst>
      <p:ext uri="{BB962C8B-B14F-4D97-AF65-F5344CB8AC3E}">
        <p14:creationId xmlns:p14="http://schemas.microsoft.com/office/powerpoint/2010/main" val="16514237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1035</Words>
  <Application>Microsoft Office PowerPoint</Application>
  <PresentationFormat>画面に合わせる (4:3)</PresentationFormat>
  <Paragraphs>95</Paragraphs>
  <Slides>3</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3</vt:i4>
      </vt:variant>
    </vt:vector>
  </HeadingPairs>
  <TitlesOfParts>
    <vt:vector size="18" baseType="lpstr">
      <vt:lpstr>ＭＳ Ｐゴシック</vt:lpstr>
      <vt:lpstr>ＭＳ 明朝</vt:lpstr>
      <vt:lpstr>UD デジタル 教科書体 NP-B</vt:lpstr>
      <vt:lpstr>UD デジタル 教科書体 NP-R</vt:lpstr>
      <vt:lpstr>UD デジタル 教科書体 N-R</vt:lpstr>
      <vt:lpstr>メイリオ</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2021-11-10T04:43:24Z</dcterms:created>
  <dcterms:modified xsi:type="dcterms:W3CDTF">2021-11-10T04:44:43Z</dcterms:modified>
</cp:coreProperties>
</file>