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8" r:id="rId2"/>
    <p:sldId id="257" r:id="rId3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3881" y="427545"/>
            <a:ext cx="6120000" cy="7743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3</a:t>
            </a:r>
            <a:r>
              <a:rPr kumimoji="0" lang="ja-JP" altLang="ja-JP" sz="1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noProof="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将来</a:t>
            </a:r>
            <a:r>
              <a:rPr lang="ja-JP" altLang="en-US" b="1" kern="100" noProof="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の自分を考える（身長・体重編）</a:t>
            </a:r>
            <a:endParaRPr kumimoji="0" lang="ja-JP" altLang="ja-JP" sz="18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</a:t>
            </a:r>
            <a:endParaRPr lang="en-US" altLang="ja-JP" sz="1050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304800" lvl="0" indent="-304800">
              <a:lnSpc>
                <a:spcPts val="20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♦</a:t>
            </a: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適正体重について知りましょう。</a:t>
            </a:r>
          </a:p>
          <a:p>
            <a:pPr marL="304800" lvl="0" indent="-304800">
              <a:lnSpc>
                <a:spcPts val="2000"/>
              </a:lnSpc>
            </a:pP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　♦</a:t>
            </a: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肥満、やせの判定方法にはどのようなものがあるか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知りましょう。</a:t>
            </a:r>
            <a:endParaRPr lang="ja-JP" altLang="en-US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lvl="0" indent="-304800">
              <a:lnSpc>
                <a:spcPts val="20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①</a:t>
            </a:r>
            <a:r>
              <a:rPr lang="en-US" altLang="ja-JP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BMI</a:t>
            </a: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（ボディマス指数：成人の適正体重を知るために用いられる一般的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判定方法）</a:t>
            </a:r>
            <a:endParaRPr lang="en-US" altLang="ja-JP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lvl="0" indent="-304800">
              <a:lnSpc>
                <a:spcPts val="2000"/>
              </a:lnSpc>
              <a:defRPr/>
            </a:pPr>
            <a:r>
              <a:rPr lang="ja-JP" altLang="en-US" sz="1200" b="1" i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u="sng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</a:t>
            </a:r>
            <a:r>
              <a:rPr lang="en-US" altLang="ja-JP" sz="1200" b="1" u="sng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20</a:t>
            </a:r>
            <a:r>
              <a:rPr lang="ja-JP" altLang="en-US" sz="1200" b="1" u="sng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歳の時になりたい身長・体重で</a:t>
            </a:r>
            <a:r>
              <a:rPr lang="en-US" altLang="ja-JP" sz="1200" b="1" u="sng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BMI</a:t>
            </a:r>
            <a:r>
              <a:rPr lang="ja-JP" altLang="en-US" sz="1200" b="1" u="sng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を計算してみよう。</a:t>
            </a:r>
          </a:p>
          <a:p>
            <a:pPr marL="304800" lvl="0" indent="-304800">
              <a:lnSpc>
                <a:spcPts val="2000"/>
              </a:lnSpc>
              <a:defRPr/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u="sng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太りすぎたり</a:t>
            </a:r>
            <a:r>
              <a:rPr lang="ja-JP" altLang="en-US" sz="1200" b="1" u="sng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やせすぎたりしていないかな</a:t>
            </a:r>
            <a:r>
              <a:rPr lang="ja-JP" altLang="en-US" sz="1200" b="1" u="sng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？計算してみよう！！</a:t>
            </a:r>
            <a:endParaRPr lang="en-US" altLang="ja-JP" sz="1200" b="1" u="sng" kern="100" dirty="0" smtClean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lvl="0" indent="-304800">
              <a:lnSpc>
                <a:spcPts val="2000"/>
              </a:lnSpc>
              <a:defRPr/>
            </a:pPr>
            <a:endParaRPr lang="en-US" altLang="ja-JP" sz="1200" b="1" u="sng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lvl="0" indent="-304800">
              <a:lnSpc>
                <a:spcPts val="1500"/>
              </a:lnSpc>
            </a:pPr>
            <a:r>
              <a: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18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歳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以上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では、</a:t>
            </a:r>
            <a:r>
              <a: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BMI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＝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22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の時が適正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体重と言われており、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統計的にみて、一番病気にかかりにくい体格とされています。肥満は、糖尿病などの生活習慣病になるリスクを高め、やせは骨粗鬆症などのリスクを高めます。</a:t>
            </a:r>
          </a:p>
          <a:p>
            <a:pPr lvl="0" indent="-304800">
              <a:lnSpc>
                <a:spcPts val="1500"/>
              </a:lnSpc>
            </a:pPr>
            <a:r>
              <a:rPr lang="ja-JP" altLang="en-US" sz="1400" kern="1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バランスの良い食事と適度な運動で適正体重を目指しましょう！</a:t>
            </a: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4" name="テキスト ボックス 22"/>
          <p:cNvSpPr txBox="1"/>
          <p:nvPr/>
        </p:nvSpPr>
        <p:spPr>
          <a:xfrm>
            <a:off x="829340" y="2058301"/>
            <a:ext cx="5175820" cy="3619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BMI</a:t>
            </a:r>
            <a:r>
              <a:rPr lang="ja-JP" alt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＝体重（</a:t>
            </a:r>
            <a:r>
              <a:rPr 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kg</a:t>
            </a:r>
            <a:r>
              <a:rPr lang="ja-JP" alt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）</a:t>
            </a:r>
            <a:r>
              <a:rPr lang="en-US" altLang="ja-JP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÷</a:t>
            </a:r>
            <a:r>
              <a:rPr 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{</a:t>
            </a:r>
            <a:r>
              <a:rPr lang="ja-JP" alt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身長（</a:t>
            </a:r>
            <a:r>
              <a:rPr 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m</a:t>
            </a:r>
            <a:r>
              <a:rPr lang="ja-JP" alt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）</a:t>
            </a:r>
            <a:r>
              <a:rPr lang="en-US" altLang="ja-JP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×</a:t>
            </a:r>
            <a:r>
              <a:rPr lang="ja-JP" alt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身長（</a:t>
            </a:r>
            <a:r>
              <a:rPr 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m</a:t>
            </a:r>
            <a:r>
              <a:rPr lang="ja-JP" alt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）</a:t>
            </a:r>
            <a:r>
              <a:rPr 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}</a:t>
            </a:r>
            <a:endParaRPr lang="ja-JP" altLang="en-US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840146"/>
              </p:ext>
            </p:extLst>
          </p:nvPr>
        </p:nvGraphicFramePr>
        <p:xfrm>
          <a:off x="1951821" y="2568574"/>
          <a:ext cx="2427605" cy="1229935"/>
        </p:xfrm>
        <a:graphic>
          <a:graphicData uri="http://schemas.openxmlformats.org/drawingml/2006/table">
            <a:tbl>
              <a:tblPr firstRow="1" firstCol="1" bandRow="1"/>
              <a:tblGrid>
                <a:gridCol w="1076960">
                  <a:extLst>
                    <a:ext uri="{9D8B030D-6E8A-4147-A177-3AD203B41FA5}">
                      <a16:colId xmlns:a16="http://schemas.microsoft.com/office/drawing/2014/main" val="2040777016"/>
                    </a:ext>
                  </a:extLst>
                </a:gridCol>
                <a:gridCol w="1350645">
                  <a:extLst>
                    <a:ext uri="{9D8B030D-6E8A-4147-A177-3AD203B41FA5}">
                      <a16:colId xmlns:a16="http://schemas.microsoft.com/office/drawing/2014/main" val="59001984"/>
                    </a:ext>
                  </a:extLst>
                </a:gridCol>
              </a:tblGrid>
              <a:tr h="83386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BMI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880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低体重（やせ）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18.5</a:t>
                      </a: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6805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普通体重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18.5</a:t>
                      </a:r>
                      <a:r>
                        <a:rPr lang="ja-JP" sz="9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以上　</a:t>
                      </a:r>
                      <a:r>
                        <a:rPr lang="en-US" sz="9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ja-JP" sz="9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  <a:endParaRPr lang="ja-JP" sz="105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122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肥満（１度）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以上　</a:t>
                      </a:r>
                      <a:r>
                        <a:rPr lang="en-US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434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肥満（２度）</a:t>
                      </a:r>
                      <a:endParaRPr lang="ja-JP" sz="105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以上　</a:t>
                      </a:r>
                      <a:r>
                        <a:rPr lang="en-US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881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肥満（３度）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以上　</a:t>
                      </a:r>
                      <a:r>
                        <a:rPr lang="en-US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8065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肥満（４度）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ja-JP" sz="9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以上</a:t>
                      </a:r>
                      <a:endParaRPr lang="ja-JP" sz="105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309718"/>
                  </a:ext>
                </a:extLst>
              </a:tr>
            </a:tbl>
          </a:graphicData>
        </a:graphic>
      </p:graphicFrame>
      <p:grpSp>
        <p:nvGrpSpPr>
          <p:cNvPr id="35" name="グループ化 34"/>
          <p:cNvGrpSpPr/>
          <p:nvPr/>
        </p:nvGrpSpPr>
        <p:grpSpPr>
          <a:xfrm>
            <a:off x="1102205" y="4693104"/>
            <a:ext cx="1875544" cy="1241425"/>
            <a:chOff x="31915" y="41246"/>
            <a:chExt cx="1875544" cy="1241425"/>
          </a:xfrm>
        </p:grpSpPr>
        <p:sp>
          <p:nvSpPr>
            <p:cNvPr id="36" name="テキスト ボックス 7"/>
            <p:cNvSpPr txBox="1"/>
            <p:nvPr/>
          </p:nvSpPr>
          <p:spPr>
            <a:xfrm>
              <a:off x="31915" y="41246"/>
              <a:ext cx="1266192" cy="12414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（例１</a:t>
              </a:r>
              <a:r>
                <a:rPr kumimoji="0" lang="ja-JP" altLang="en-US" sz="1050" b="0" i="0" u="none" strike="noStrike" kern="1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）</a:t>
              </a:r>
              <a:endParaRPr kumimoji="0" lang="en-US" altLang="ja-JP" sz="105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年齢　</a:t>
              </a:r>
              <a:r>
                <a:rPr kumimoji="0" 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20</a:t>
              </a:r>
              <a:r>
                <a: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歳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性別　女性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身長　</a:t>
              </a:r>
              <a:r>
                <a:rPr kumimoji="0" 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165cm</a:t>
              </a:r>
              <a:endPara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体重　</a:t>
              </a:r>
              <a:r>
                <a:rPr kumimoji="0" 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49kg</a:t>
              </a:r>
              <a:endPara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1004935" y="63374"/>
              <a:ext cx="902524" cy="1121410"/>
              <a:chOff x="142504" y="0"/>
              <a:chExt cx="902524" cy="1121410"/>
            </a:xfrm>
          </p:grpSpPr>
          <p:pic>
            <p:nvPicPr>
              <p:cNvPr id="38" name="図 37" descr="U:\01 【庁内ﾈｯﾄﾜｰｸに取込み】 出口\ファッションモデルのイラスト（女性）.png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504" y="0"/>
                <a:ext cx="864235" cy="112141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9" name="星 4 38"/>
              <p:cNvSpPr/>
              <p:nvPr/>
            </p:nvSpPr>
            <p:spPr>
              <a:xfrm>
                <a:off x="819397" y="237506"/>
                <a:ext cx="225631" cy="415603"/>
              </a:xfrm>
              <a:prstGeom prst="star4">
                <a:avLst>
                  <a:gd name="adj" fmla="val 18993"/>
                </a:avLst>
              </a:prstGeom>
              <a:gradFill rotWithShape="1">
                <a:gsLst>
                  <a:gs pos="0">
                    <a:srgbClr val="FFC000">
                      <a:lumMod val="110000"/>
                      <a:satMod val="105000"/>
                      <a:tint val="67000"/>
                    </a:srgbClr>
                  </a:gs>
                  <a:gs pos="50000">
                    <a:srgbClr val="FFC000">
                      <a:lumMod val="105000"/>
                      <a:satMod val="103000"/>
                      <a:tint val="73000"/>
                    </a:srgbClr>
                  </a:gs>
                  <a:gs pos="100000">
                    <a:srgbClr val="FFC000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" name="星 4 39"/>
              <p:cNvSpPr/>
              <p:nvPr/>
            </p:nvSpPr>
            <p:spPr>
              <a:xfrm>
                <a:off x="201881" y="522514"/>
                <a:ext cx="201880" cy="415636"/>
              </a:xfrm>
              <a:prstGeom prst="star4">
                <a:avLst>
                  <a:gd name="adj" fmla="val 18993"/>
                </a:avLst>
              </a:prstGeom>
              <a:gradFill rotWithShape="1">
                <a:gsLst>
                  <a:gs pos="0">
                    <a:srgbClr val="FFC000">
                      <a:lumMod val="110000"/>
                      <a:satMod val="105000"/>
                      <a:tint val="67000"/>
                    </a:srgbClr>
                  </a:gs>
                  <a:gs pos="50000">
                    <a:srgbClr val="FFC000">
                      <a:lumMod val="105000"/>
                      <a:satMod val="103000"/>
                      <a:tint val="73000"/>
                    </a:srgbClr>
                  </a:gs>
                  <a:gs pos="100000">
                    <a:srgbClr val="FFC000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41" name="グループ化 40"/>
          <p:cNvGrpSpPr/>
          <p:nvPr/>
        </p:nvGrpSpPr>
        <p:grpSpPr>
          <a:xfrm>
            <a:off x="3564859" y="4666818"/>
            <a:ext cx="1929973" cy="1232373"/>
            <a:chOff x="147631" y="-10412"/>
            <a:chExt cx="1930265" cy="1232535"/>
          </a:xfrm>
        </p:grpSpPr>
        <p:sp>
          <p:nvSpPr>
            <p:cNvPr id="42" name="テキスト ボックス 8"/>
            <p:cNvSpPr txBox="1"/>
            <p:nvPr/>
          </p:nvSpPr>
          <p:spPr>
            <a:xfrm>
              <a:off x="147631" y="-3213"/>
              <a:ext cx="1021080" cy="119888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（例２</a:t>
              </a:r>
              <a:r>
                <a:rPr lang="ja-JP" altLang="en-US" sz="1050" kern="100" dirty="0" smtClean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）</a:t>
              </a:r>
              <a:endParaRPr lang="en-US" altLang="ja-JP" sz="1050" kern="10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ja-JP" altLang="en-US" sz="105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年齢　</a:t>
              </a:r>
              <a:r>
                <a:rPr lang="en-US" sz="105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20</a:t>
              </a:r>
              <a:r>
                <a:rPr lang="ja-JP" altLang="en-US" sz="105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歳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性別　男性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身長　</a:t>
              </a:r>
              <a:r>
                <a:rPr lang="en-US" sz="105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175cm</a:t>
              </a:r>
              <a:endParaRPr lang="ja-JP" altLang="en-US" sz="105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体重　</a:t>
              </a:r>
              <a:r>
                <a:rPr lang="en-US" sz="105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57kg</a:t>
              </a:r>
              <a:endParaRPr lang="ja-JP" altLang="en-US" sz="105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43" name="グループ化 42"/>
            <p:cNvGrpSpPr/>
            <p:nvPr/>
          </p:nvGrpSpPr>
          <p:grpSpPr>
            <a:xfrm>
              <a:off x="1129005" y="-10412"/>
              <a:ext cx="948891" cy="1232535"/>
              <a:chOff x="-72395" y="-208661"/>
              <a:chExt cx="948975" cy="1233126"/>
            </a:xfrm>
          </p:grpSpPr>
          <p:pic>
            <p:nvPicPr>
              <p:cNvPr id="44" name="図 43" descr="U:\01 【庁内ﾈｯﾄﾜｰｸに取込み】 出口\ファッションモデルのイラスト（男性） 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72395" y="-208661"/>
                <a:ext cx="948975" cy="123312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5" name="星 4 44"/>
              <p:cNvSpPr/>
              <p:nvPr/>
            </p:nvSpPr>
            <p:spPr>
              <a:xfrm>
                <a:off x="606176" y="30822"/>
                <a:ext cx="225584" cy="415603"/>
              </a:xfrm>
              <a:prstGeom prst="star4">
                <a:avLst>
                  <a:gd name="adj" fmla="val 18993"/>
                </a:avLst>
              </a:prstGeom>
              <a:gradFill rotWithShape="1">
                <a:gsLst>
                  <a:gs pos="0">
                    <a:srgbClr val="FFC000">
                      <a:lumMod val="110000"/>
                      <a:satMod val="105000"/>
                      <a:tint val="67000"/>
                    </a:srgbClr>
                  </a:gs>
                  <a:gs pos="50000">
                    <a:srgbClr val="FFC000">
                      <a:lumMod val="105000"/>
                      <a:satMod val="103000"/>
                      <a:tint val="73000"/>
                    </a:srgbClr>
                  </a:gs>
                  <a:gs pos="100000">
                    <a:srgbClr val="FFC000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6" name="星 4 45"/>
              <p:cNvSpPr/>
              <p:nvPr/>
            </p:nvSpPr>
            <p:spPr>
              <a:xfrm>
                <a:off x="0" y="462337"/>
                <a:ext cx="201838" cy="415636"/>
              </a:xfrm>
              <a:prstGeom prst="star4">
                <a:avLst>
                  <a:gd name="adj" fmla="val 18993"/>
                </a:avLst>
              </a:prstGeom>
              <a:gradFill rotWithShape="1">
                <a:gsLst>
                  <a:gs pos="0">
                    <a:srgbClr val="FFC000">
                      <a:lumMod val="110000"/>
                      <a:satMod val="105000"/>
                      <a:tint val="67000"/>
                    </a:srgbClr>
                  </a:gs>
                  <a:gs pos="50000">
                    <a:srgbClr val="FFC000">
                      <a:lumMod val="105000"/>
                      <a:satMod val="103000"/>
                      <a:tint val="73000"/>
                    </a:srgbClr>
                  </a:gs>
                  <a:gs pos="100000">
                    <a:srgbClr val="FFC000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47" name="グループ化 46"/>
          <p:cNvGrpSpPr/>
          <p:nvPr/>
        </p:nvGrpSpPr>
        <p:grpSpPr>
          <a:xfrm>
            <a:off x="859881" y="6031318"/>
            <a:ext cx="5544000" cy="598207"/>
            <a:chOff x="0" y="656930"/>
            <a:chExt cx="5544000" cy="599028"/>
          </a:xfrm>
        </p:grpSpPr>
        <p:grpSp>
          <p:nvGrpSpPr>
            <p:cNvPr id="48" name="グループ化 47"/>
            <p:cNvGrpSpPr/>
            <p:nvPr/>
          </p:nvGrpSpPr>
          <p:grpSpPr>
            <a:xfrm>
              <a:off x="1755578" y="656930"/>
              <a:ext cx="2689380" cy="597963"/>
              <a:chOff x="-25721" y="656930"/>
              <a:chExt cx="2689380" cy="597963"/>
            </a:xfrm>
          </p:grpSpPr>
          <p:sp>
            <p:nvSpPr>
              <p:cNvPr id="58" name="テキスト ボックス 13"/>
              <p:cNvSpPr txBox="1"/>
              <p:nvPr/>
            </p:nvSpPr>
            <p:spPr>
              <a:xfrm>
                <a:off x="-25721" y="656930"/>
                <a:ext cx="1245870" cy="52205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kg</a:t>
                </a:r>
                <a:r>
                  <a:rPr kumimoji="0" lang="en-US" altLang="ja-JP" sz="14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÷ </a:t>
                </a:r>
                <a:r>
                  <a:rPr kumimoji="0" lang="en-US" sz="20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{ </a:t>
                </a:r>
                <a:r>
                  <a:rPr kumimoji="0" lang="ja-JP" altLang="en-US" sz="14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身長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テキスト ボックス 14"/>
              <p:cNvSpPr txBox="1"/>
              <p:nvPr/>
            </p:nvSpPr>
            <p:spPr>
              <a:xfrm>
                <a:off x="1778469" y="732840"/>
                <a:ext cx="885190" cy="522053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m</a:t>
                </a:r>
                <a:r>
                  <a:rPr kumimoji="0" lang="en-US" altLang="ja-JP" sz="14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×</a:t>
                </a:r>
                <a:r>
                  <a:rPr kumimoji="0" lang="ja-JP" altLang="en-US" sz="14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身長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9" name="グループ化 48"/>
            <p:cNvGrpSpPr/>
            <p:nvPr/>
          </p:nvGrpSpPr>
          <p:grpSpPr>
            <a:xfrm>
              <a:off x="0" y="665019"/>
              <a:ext cx="5544000" cy="590939"/>
              <a:chOff x="0" y="71252"/>
              <a:chExt cx="5544000" cy="590939"/>
            </a:xfrm>
          </p:grpSpPr>
          <p:grpSp>
            <p:nvGrpSpPr>
              <p:cNvPr id="50" name="グループ化 49"/>
              <p:cNvGrpSpPr/>
              <p:nvPr/>
            </p:nvGrpSpPr>
            <p:grpSpPr>
              <a:xfrm>
                <a:off x="0" y="71252"/>
                <a:ext cx="5544000" cy="590939"/>
                <a:chOff x="0" y="59377"/>
                <a:chExt cx="5544000" cy="590939"/>
              </a:xfrm>
            </p:grpSpPr>
            <p:grpSp>
              <p:nvGrpSpPr>
                <p:cNvPr id="52" name="グループ化 51"/>
                <p:cNvGrpSpPr/>
                <p:nvPr/>
              </p:nvGrpSpPr>
              <p:grpSpPr>
                <a:xfrm>
                  <a:off x="0" y="59377"/>
                  <a:ext cx="5544000" cy="461605"/>
                  <a:chOff x="0" y="0"/>
                  <a:chExt cx="5544000" cy="461638"/>
                </a:xfrm>
              </p:grpSpPr>
              <p:sp>
                <p:nvSpPr>
                  <p:cNvPr id="54" name="正方形/長方形 53"/>
                  <p:cNvSpPr/>
                  <p:nvPr/>
                </p:nvSpPr>
                <p:spPr>
                  <a:xfrm>
                    <a:off x="1163782" y="0"/>
                    <a:ext cx="647700" cy="379730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31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endParaRPr>
                  </a:p>
                </p:txBody>
              </p:sp>
              <p:sp>
                <p:nvSpPr>
                  <p:cNvPr id="55" name="正方形/長方形 54"/>
                  <p:cNvSpPr/>
                  <p:nvPr/>
                </p:nvSpPr>
                <p:spPr>
                  <a:xfrm>
                    <a:off x="2968826" y="12718"/>
                    <a:ext cx="647700" cy="379730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31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endParaRPr>
                  </a:p>
                </p:txBody>
              </p:sp>
              <p:sp>
                <p:nvSpPr>
                  <p:cNvPr id="56" name="正方形/長方形 55"/>
                  <p:cNvSpPr/>
                  <p:nvPr/>
                </p:nvSpPr>
                <p:spPr>
                  <a:xfrm>
                    <a:off x="4383391" y="0"/>
                    <a:ext cx="647700" cy="379730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31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endParaRPr>
                  </a:p>
                </p:txBody>
              </p:sp>
              <p:cxnSp>
                <p:nvCxnSpPr>
                  <p:cNvPr id="57" name="直線コネクタ 56"/>
                  <p:cNvCxnSpPr/>
                  <p:nvPr/>
                </p:nvCxnSpPr>
                <p:spPr>
                  <a:xfrm flipV="1">
                    <a:off x="0" y="449573"/>
                    <a:ext cx="5544000" cy="12065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53" name="テキスト ボックス 12"/>
                <p:cNvSpPr txBox="1"/>
                <p:nvPr/>
              </p:nvSpPr>
              <p:spPr>
                <a:xfrm>
                  <a:off x="142036" y="128263"/>
                  <a:ext cx="1075690" cy="522053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1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  <a:cs typeface="Times New Roman" panose="02020603050405020304" pitchFamily="18" charset="0"/>
                    </a:rPr>
                    <a:t>BMI</a:t>
                  </a:r>
                  <a:r>
                    <a:rPr kumimoji="0" lang="ja-JP" altLang="en-US" sz="1400" b="1" i="0" u="none" strike="noStrike" kern="1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  <a:cs typeface="Times New Roman" panose="02020603050405020304" pitchFamily="18" charset="0"/>
                    </a:rPr>
                    <a:t>＝体重</a:t>
                  </a:r>
                  <a:endPara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1" name="テキスト ボックス 16"/>
              <p:cNvSpPr txBox="1"/>
              <p:nvPr/>
            </p:nvSpPr>
            <p:spPr>
              <a:xfrm>
                <a:off x="5012055" y="82666"/>
                <a:ext cx="454025" cy="52205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m</a:t>
                </a:r>
                <a:r>
                  <a:rPr kumimoji="0" lang="en-US" sz="20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}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002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283881" y="427545"/>
            <a:ext cx="6120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0" lvl="0" indent="-304800">
              <a:lnSpc>
                <a:spcPts val="20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②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肥満度（</a:t>
            </a:r>
            <a:r>
              <a:rPr lang="ja-JP" altLang="en-US" sz="1200" b="1" u="dbl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小学生・中学生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の一般的判定方法）</a:t>
            </a:r>
            <a:endParaRPr lang="en-US" altLang="ja-JP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1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marR="0" lvl="0" indent="-30480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4" name="テキスト ボックス 24"/>
          <p:cNvSpPr txBox="1"/>
          <p:nvPr/>
        </p:nvSpPr>
        <p:spPr>
          <a:xfrm>
            <a:off x="369000" y="915836"/>
            <a:ext cx="6120000" cy="75628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rmAutofit fontScale="92500"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肥満度＝（実測</a:t>
            </a:r>
            <a:r>
              <a:rPr lang="ja-JP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体重</a:t>
            </a:r>
            <a:r>
              <a:rPr lang="en-US" altLang="ja-JP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kg</a:t>
            </a:r>
            <a:r>
              <a:rPr lang="ja-JP" altLang="en-US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－</a:t>
            </a:r>
            <a:r>
              <a:rPr lang="ja-JP" b="1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標準</a:t>
            </a:r>
            <a:r>
              <a:rPr lang="ja-JP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体重</a:t>
            </a:r>
            <a:r>
              <a:rPr 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kg</a:t>
            </a:r>
            <a:r>
              <a:rPr lang="ja-JP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）÷標準体重</a:t>
            </a:r>
            <a:r>
              <a:rPr 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kg</a:t>
            </a:r>
            <a:r>
              <a:rPr lang="ja-JP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×</a:t>
            </a:r>
            <a:r>
              <a:rPr 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100</a:t>
            </a:r>
            <a:r>
              <a:rPr lang="ja-JP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％</a:t>
            </a:r>
          </a:p>
          <a:p>
            <a:pPr indent="177800" algn="just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　　</a:t>
            </a:r>
            <a:r>
              <a:rPr lang="ja-JP" sz="1200" kern="100" dirty="0" smtClean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＊</a:t>
            </a:r>
            <a:r>
              <a:rPr lang="ja-JP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標準体重（</a:t>
            </a:r>
            <a:r>
              <a:rPr lang="en-US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kg</a:t>
            </a:r>
            <a:r>
              <a:rPr lang="ja-JP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）＝</a:t>
            </a:r>
            <a:r>
              <a:rPr lang="en-US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a</a:t>
            </a:r>
            <a:r>
              <a:rPr lang="ja-JP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×実測身長（</a:t>
            </a:r>
            <a:r>
              <a:rPr lang="en-US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cm</a:t>
            </a:r>
            <a:r>
              <a:rPr lang="ja-JP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）－</a:t>
            </a:r>
            <a:r>
              <a:rPr lang="en-US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b</a:t>
            </a:r>
            <a:r>
              <a:rPr lang="ja-JP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（</a:t>
            </a:r>
            <a:r>
              <a:rPr lang="en-US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a</a:t>
            </a:r>
            <a:r>
              <a:rPr lang="ja-JP" sz="1200" kern="100" dirty="0" err="1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、</a:t>
            </a:r>
            <a:r>
              <a:rPr lang="en-US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b</a:t>
            </a:r>
            <a:r>
              <a:rPr lang="ja-JP" sz="12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は表のとおり）</a:t>
            </a:r>
            <a:endParaRPr lang="ja-JP" sz="900" kern="10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377535"/>
              </p:ext>
            </p:extLst>
          </p:nvPr>
        </p:nvGraphicFramePr>
        <p:xfrm>
          <a:off x="441787" y="2086375"/>
          <a:ext cx="2915999" cy="2147999"/>
        </p:xfrm>
        <a:graphic>
          <a:graphicData uri="http://schemas.openxmlformats.org/drawingml/2006/table">
            <a:tbl>
              <a:tblPr firstRow="1" firstCol="1" bandRow="1"/>
              <a:tblGrid>
                <a:gridCol w="1159681">
                  <a:extLst>
                    <a:ext uri="{9D8B030D-6E8A-4147-A177-3AD203B41FA5}">
                      <a16:colId xmlns:a16="http://schemas.microsoft.com/office/drawing/2014/main" val="968725029"/>
                    </a:ext>
                  </a:extLst>
                </a:gridCol>
                <a:gridCol w="889958">
                  <a:extLst>
                    <a:ext uri="{9D8B030D-6E8A-4147-A177-3AD203B41FA5}">
                      <a16:colId xmlns:a16="http://schemas.microsoft.com/office/drawing/2014/main" val="1094438355"/>
                    </a:ext>
                  </a:extLst>
                </a:gridCol>
                <a:gridCol w="866360">
                  <a:extLst>
                    <a:ext uri="{9D8B030D-6E8A-4147-A177-3AD203B41FA5}">
                      <a16:colId xmlns:a16="http://schemas.microsoft.com/office/drawing/2014/main" val="975250765"/>
                    </a:ext>
                  </a:extLst>
                </a:gridCol>
              </a:tblGrid>
              <a:tr h="41999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肥満度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分類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やせ</a:t>
                      </a:r>
                      <a:r>
                        <a:rPr lang="ja-JP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傾向</a:t>
                      </a:r>
                      <a:endParaRPr lang="en-US" altLang="ja-JP" sz="900" kern="0" dirty="0" smtClean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ゴシック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・</a:t>
                      </a: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肥満傾向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78604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-30</a:t>
                      </a:r>
                      <a:r>
                        <a:rPr lang="ja-JP" alt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％</a:t>
                      </a:r>
                      <a:r>
                        <a:rPr lang="ja-JP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以下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高度やせ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やせ傾向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3883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-30</a:t>
                      </a:r>
                      <a:r>
                        <a:rPr lang="ja-JP" alt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％超</a:t>
                      </a:r>
                      <a:r>
                        <a:rPr 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-20</a:t>
                      </a:r>
                      <a:r>
                        <a:rPr lang="ja-JP" altLang="en-US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％</a:t>
                      </a:r>
                      <a:r>
                        <a:rPr lang="ja-JP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以下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やせ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64388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-20</a:t>
                      </a:r>
                      <a:r>
                        <a:rPr lang="ja-JP" alt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％超</a:t>
                      </a:r>
                      <a:r>
                        <a:rPr 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+20</a:t>
                      </a:r>
                      <a:r>
                        <a:rPr lang="ja-JP" alt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％</a:t>
                      </a:r>
                      <a:r>
                        <a:rPr lang="ja-JP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未満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ふつう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 </a:t>
                      </a:r>
                      <a:endParaRPr lang="ja-JP" sz="90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76451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20</a:t>
                      </a:r>
                      <a:r>
                        <a:rPr lang="ja-JP" alt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％</a:t>
                      </a:r>
                      <a:r>
                        <a:rPr lang="ja-JP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以上</a:t>
                      </a:r>
                      <a:r>
                        <a:rPr 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30</a:t>
                      </a:r>
                      <a:r>
                        <a:rPr lang="ja-JP" alt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％</a:t>
                      </a:r>
                      <a:r>
                        <a:rPr lang="ja-JP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未満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軽度肥満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肥満</a:t>
                      </a: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傾向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7324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30</a:t>
                      </a:r>
                      <a:r>
                        <a:rPr lang="ja-JP" alt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％</a:t>
                      </a:r>
                      <a:r>
                        <a:rPr lang="ja-JP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以上</a:t>
                      </a:r>
                      <a:r>
                        <a:rPr 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50</a:t>
                      </a:r>
                      <a:r>
                        <a:rPr lang="ja-JP" alt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％</a:t>
                      </a:r>
                      <a:r>
                        <a:rPr lang="ja-JP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未満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中等度肥満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37393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50</a:t>
                      </a:r>
                      <a:r>
                        <a:rPr lang="ja-JP" altLang="en-US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％</a:t>
                      </a:r>
                      <a:r>
                        <a:rPr lang="ja-JP" sz="900" kern="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以上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ＭＳゴシック"/>
                        </a:rPr>
                        <a:t>高度肥満</a:t>
                      </a:r>
                      <a:endParaRPr lang="ja-JP" sz="9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182646"/>
                  </a:ext>
                </a:extLst>
              </a:tr>
            </a:tbl>
          </a:graphicData>
        </a:graphic>
      </p:graphicFrame>
      <p:pic>
        <p:nvPicPr>
          <p:cNvPr id="35" name="図 3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429000" y="1716293"/>
            <a:ext cx="3046095" cy="27287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6" name="テキスト ボックス 1"/>
          <p:cNvSpPr txBox="1"/>
          <p:nvPr/>
        </p:nvSpPr>
        <p:spPr>
          <a:xfrm>
            <a:off x="2853689" y="4583042"/>
            <a:ext cx="3104515" cy="3238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 smtClean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900" kern="100" dirty="0" smtClean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公益財団法人</a:t>
            </a:r>
            <a:r>
              <a:rPr lang="ja-JP" sz="900" kern="100" dirty="0" smtClean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日本</a:t>
            </a:r>
            <a:r>
              <a:rPr lang="ja-JP" sz="9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学校保健会「児童生徒等の健康診断マニュアル」）</a:t>
            </a:r>
            <a:endParaRPr lang="ja-JP" sz="1050" kern="10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407</Words>
  <Application>Microsoft Office PowerPoint</Application>
  <PresentationFormat>画面に合わせる (4:3)</PresentationFormat>
  <Paragraphs>88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ＭＳゴシック</vt:lpstr>
      <vt:lpstr>UD デジタル 教科書体 NP-B</vt:lpstr>
      <vt:lpstr>UD デジタル 教科書体 NP-R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2021-11-10T04:46:25Z</dcterms:created>
  <dcterms:modified xsi:type="dcterms:W3CDTF">2021-11-10T04:46:30Z</dcterms:modified>
</cp:coreProperties>
</file>