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8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４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血液検査結果を振り返ってみよう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♦自分</a:t>
            </a: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の検査結果を記入し、基準値と照らし合わせて、自分の検査値が</a:t>
            </a: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当てはまる　　　</a:t>
            </a:r>
            <a:endParaRPr lang="en-US" altLang="ja-JP" sz="1200" b="1" kern="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ところ</a:t>
            </a: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に○をつけて、お家の方と確認してみましょう！</a:t>
            </a:r>
            <a:r>
              <a:rPr lang="ja-JP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44509"/>
              </p:ext>
            </p:extLst>
          </p:nvPr>
        </p:nvGraphicFramePr>
        <p:xfrm>
          <a:off x="471913" y="1583927"/>
          <a:ext cx="5971723" cy="2860964"/>
        </p:xfrm>
        <a:graphic>
          <a:graphicData uri="http://schemas.openxmlformats.org/drawingml/2006/table">
            <a:tbl>
              <a:tblPr firstRow="1" firstCol="1" bandRow="1"/>
              <a:tblGrid>
                <a:gridCol w="468000">
                  <a:extLst>
                    <a:ext uri="{9D8B030D-6E8A-4147-A177-3AD203B41FA5}">
                      <a16:colId xmlns:a16="http://schemas.microsoft.com/office/drawing/2014/main" val="257552175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75739177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271181868"/>
                    </a:ext>
                  </a:extLst>
                </a:gridCol>
                <a:gridCol w="139723">
                  <a:extLst>
                    <a:ext uri="{9D8B030D-6E8A-4147-A177-3AD203B41FA5}">
                      <a16:colId xmlns:a16="http://schemas.microsoft.com/office/drawing/2014/main" val="57686463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20728289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85228468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288634285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55307963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80160988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23219095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162567963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46356691"/>
                    </a:ext>
                  </a:extLst>
                </a:gridCol>
              </a:tblGrid>
              <a:tr h="30755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やせ・肥満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/>
                      </a:r>
                      <a:b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</a:b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（肥満度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%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）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検査値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rgbClr val="000000"/>
                        </a:solidFill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 panose="020B0600070205080204" pitchFamily="50" charset="-128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高度やせ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軽度やせ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やせぎみ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正常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軽度肥満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中等度肥満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高度肥満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524650"/>
                  </a:ext>
                </a:extLst>
              </a:tr>
              <a:tr h="30755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-30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以下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-29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-20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-19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-15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-14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19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29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30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49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50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899885"/>
                  </a:ext>
                </a:extLst>
              </a:tr>
              <a:tr h="307559">
                <a:tc rowSpan="6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脂質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(mg/</a:t>
                      </a:r>
                      <a:r>
                        <a:rPr lang="en-US" sz="900" b="1" kern="0" dirty="0" err="1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dL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)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8000" marR="1800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低値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正常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高値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直ち</a:t>
                      </a:r>
                      <a:r>
                        <a:rPr lang="ja-JP" sz="900" b="1" kern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に</a:t>
                      </a:r>
                      <a:endParaRPr lang="en-US" altLang="ja-JP" sz="900" b="1" kern="0" dirty="0" smtClean="0">
                        <a:solidFill>
                          <a:srgbClr val="000000"/>
                        </a:solidFill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医療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機関へ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022381"/>
                  </a:ext>
                </a:extLst>
              </a:tr>
              <a:tr h="2180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中性脂肪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(TG)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40</a:t>
                      </a: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未満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/>
                      </a:r>
                      <a:b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</a:b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（空腹時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30</a:t>
                      </a: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未満）</a:t>
                      </a: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40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149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(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空腹時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30-119)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150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500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448591"/>
                  </a:ext>
                </a:extLst>
              </a:tr>
              <a:tr h="1537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900" kern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(</a:t>
                      </a:r>
                      <a:r>
                        <a:rPr lang="ja-JP" sz="900" kern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空腹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時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120</a:t>
                      </a:r>
                      <a:r>
                        <a:rPr lang="ja-JP" sz="900" kern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982144"/>
                  </a:ext>
                </a:extLst>
              </a:tr>
              <a:tr h="4613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LDL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ｺﾚｽﾃﾛｰﾙ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20</a:t>
                      </a: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未満</a:t>
                      </a: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20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130</a:t>
                      </a:r>
                      <a:b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</a:b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境界域は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130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139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140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200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588149"/>
                  </a:ext>
                </a:extLst>
              </a:tr>
              <a:tr h="3075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HDL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ｺﾚｽﾃﾛｰﾙ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未満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40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99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100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77777"/>
                  </a:ext>
                </a:extLst>
              </a:tr>
              <a:tr h="3075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総ｺﾚｽﾃﾛｰﾙ（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TC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）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120</a:t>
                      </a: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未満</a:t>
                      </a: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120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219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220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61007"/>
                  </a:ext>
                </a:extLst>
              </a:tr>
              <a:tr h="18673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HbA1c(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％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)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低値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正常値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境界域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高値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110525"/>
                  </a:ext>
                </a:extLst>
              </a:tr>
              <a:tr h="21803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4.7</a:t>
                      </a:r>
                      <a:r>
                        <a:rPr lang="ja-JP" sz="900" kern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以下</a:t>
                      </a: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4.8</a:t>
                      </a:r>
                      <a:r>
                        <a:rPr lang="ja-JP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b="1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5.5</a:t>
                      </a:r>
                      <a:endParaRPr lang="ja-JP" sz="900" b="1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5.6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～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5.9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6.0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 Ｐゴシック" panose="020B0600070205080204" pitchFamily="50" charset="-128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928201"/>
                  </a:ext>
                </a:extLst>
              </a:tr>
            </a:tbl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2065158" y="2993447"/>
            <a:ext cx="4302278" cy="1774130"/>
            <a:chOff x="2141358" y="4250747"/>
            <a:chExt cx="4302278" cy="1774130"/>
          </a:xfrm>
        </p:grpSpPr>
        <p:sp>
          <p:nvSpPr>
            <p:cNvPr id="33" name="右矢印 32"/>
            <p:cNvSpPr/>
            <p:nvPr/>
          </p:nvSpPr>
          <p:spPr>
            <a:xfrm>
              <a:off x="2141358" y="4250747"/>
              <a:ext cx="108000" cy="266700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2401902" y="5770850"/>
              <a:ext cx="4041734" cy="254027"/>
              <a:chOff x="2401902" y="5770850"/>
              <a:chExt cx="4041734" cy="254027"/>
            </a:xfrm>
          </p:grpSpPr>
          <p:sp>
            <p:nvSpPr>
              <p:cNvPr id="34" name="右中かっこ 33"/>
              <p:cNvSpPr/>
              <p:nvPr/>
            </p:nvSpPr>
            <p:spPr>
              <a:xfrm rot="5400000">
                <a:off x="2916252" y="5272402"/>
                <a:ext cx="238125" cy="1266825"/>
              </a:xfrm>
              <a:prstGeom prst="rightBrac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5" name="右中かっこ 34"/>
              <p:cNvSpPr/>
              <p:nvPr/>
            </p:nvSpPr>
            <p:spPr>
              <a:xfrm rot="5400000">
                <a:off x="5495105" y="5060444"/>
                <a:ext cx="238125" cy="1658937"/>
              </a:xfrm>
              <a:prstGeom prst="rightBrac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36" name="テキスト ボックス 329966"/>
          <p:cNvSpPr txBox="1"/>
          <p:nvPr/>
        </p:nvSpPr>
        <p:spPr>
          <a:xfrm>
            <a:off x="2173158" y="4929528"/>
            <a:ext cx="4074795" cy="7715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 lvl="0" indent="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この部分に</a:t>
            </a:r>
            <a:r>
              <a:rPr 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が多かった方（高値や低値の項目が多かった方）は、今の生活習慣を見直してみましょう！</a:t>
            </a:r>
          </a:p>
        </p:txBody>
      </p:sp>
      <p:sp>
        <p:nvSpPr>
          <p:cNvPr id="37" name="テキスト ボックス 7"/>
          <p:cNvSpPr txBox="1"/>
          <p:nvPr/>
        </p:nvSpPr>
        <p:spPr>
          <a:xfrm>
            <a:off x="2213516" y="5555056"/>
            <a:ext cx="4190365" cy="3238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lnSpc>
                <a:spcPts val="1400"/>
              </a:lnSpc>
            </a:pPr>
            <a:r>
              <a:rPr kumimoji="1" lang="ja-JP" sz="900" kern="0" dirty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ＭＳ Ｐゴシック" panose="020B0600070205080204" pitchFamily="50" charset="-128"/>
              </a:rPr>
              <a:t>（香川県小児生活習慣病予防健診マニュアル－ダイジェスト版（医師編</a:t>
            </a:r>
            <a:r>
              <a:rPr kumimoji="1" lang="ja-JP" sz="900" kern="0" dirty="0" smtClean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ＭＳ Ｐゴシック" panose="020B0600070205080204" pitchFamily="50" charset="-128"/>
              </a:rPr>
              <a:t>））</a:t>
            </a:r>
            <a:endParaRPr kumimoji="1" lang="ja-JP" sz="900" kern="0" dirty="0">
              <a:solidFill>
                <a:srgbClr val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244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UD デジタル 教科書体 NP-B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2021-11-10T04:47:30Z</dcterms:created>
  <dcterms:modified xsi:type="dcterms:W3CDTF">2021-11-10T04:47:34Z</dcterms:modified>
</cp:coreProperties>
</file>