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7" r:id="rId2"/>
    <p:sldId id="258" r:id="rId3"/>
  </p:sldIdLst>
  <p:sldSz cx="6858000" cy="9144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4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3881" y="427545"/>
            <a:ext cx="61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５</a:t>
            </a:r>
            <a:r>
              <a:rPr lang="ja-JP" altLang="ja-JP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肥満とやせについて</a:t>
            </a:r>
            <a:endParaRPr lang="ja-JP" altLang="ja-JP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454816" y="1462752"/>
            <a:ext cx="2927987" cy="2259417"/>
            <a:chOff x="0" y="0"/>
            <a:chExt cx="2928491" cy="2454291"/>
          </a:xfrm>
        </p:grpSpPr>
        <p:grpSp>
          <p:nvGrpSpPr>
            <p:cNvPr id="43" name="グループ化 42"/>
            <p:cNvGrpSpPr/>
            <p:nvPr/>
          </p:nvGrpSpPr>
          <p:grpSpPr>
            <a:xfrm>
              <a:off x="0" y="0"/>
              <a:ext cx="2928491" cy="1895181"/>
              <a:chOff x="-8990" y="-11875"/>
              <a:chExt cx="3345915" cy="1895677"/>
            </a:xfrm>
          </p:grpSpPr>
          <p:sp>
            <p:nvSpPr>
              <p:cNvPr id="45" name="雲 44"/>
              <p:cNvSpPr/>
              <p:nvPr/>
            </p:nvSpPr>
            <p:spPr>
              <a:xfrm rot="1642816">
                <a:off x="2211808" y="-11875"/>
                <a:ext cx="807043" cy="661434"/>
              </a:xfrm>
              <a:prstGeom prst="cloud">
                <a:avLst/>
              </a:prstGeom>
              <a:solidFill>
                <a:srgbClr val="ED7D31">
                  <a:lumMod val="60000"/>
                  <a:lumOff val="4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46" name="グループ化 45"/>
              <p:cNvGrpSpPr/>
              <p:nvPr/>
            </p:nvGrpSpPr>
            <p:grpSpPr>
              <a:xfrm>
                <a:off x="-8990" y="21797"/>
                <a:ext cx="3345915" cy="1862005"/>
                <a:chOff x="-8990" y="21797"/>
                <a:chExt cx="3345915" cy="1862005"/>
              </a:xfrm>
            </p:grpSpPr>
            <p:sp>
              <p:nvSpPr>
                <p:cNvPr id="47" name="テキスト ボックス 329952"/>
                <p:cNvSpPr txBox="1"/>
                <p:nvPr/>
              </p:nvSpPr>
              <p:spPr>
                <a:xfrm>
                  <a:off x="2181189" y="21797"/>
                  <a:ext cx="909172" cy="559581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ts val="15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b="1" i="0" u="none" strike="noStrike" kern="1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" panose="020F0502020204030204"/>
                      <a:ea typeface="游ゴシック" panose="020B0400000000000000" pitchFamily="50" charset="-128"/>
                      <a:cs typeface="Times New Roman" panose="02020603050405020304" pitchFamily="18" charset="0"/>
                    </a:rPr>
                    <a:t>消費</a:t>
                  </a:r>
                  <a:endPara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  <a:p>
                  <a:pPr marL="0" marR="0" lvl="0" indent="0" algn="ctr" defTabSz="914400" eaLnBrk="1" fontAlgn="auto" latinLnBrk="0" hangingPunct="1">
                    <a:lnSpc>
                      <a:spcPts val="15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b="1" i="0" u="none" strike="noStrike" kern="1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" panose="020F0502020204030204"/>
                      <a:ea typeface="游ゴシック" panose="020B0400000000000000" pitchFamily="50" charset="-128"/>
                      <a:cs typeface="Times New Roman" panose="02020603050405020304" pitchFamily="18" charset="0"/>
                    </a:rPr>
                    <a:t>カロリー</a:t>
                  </a:r>
                  <a:endParaRPr kumimoji="0" lang="ja-JP" altLang="en-US" sz="1050" b="0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48" name="グループ化 47"/>
                <p:cNvGrpSpPr/>
                <p:nvPr/>
              </p:nvGrpSpPr>
              <p:grpSpPr>
                <a:xfrm>
                  <a:off x="-8990" y="37640"/>
                  <a:ext cx="3345915" cy="1846162"/>
                  <a:chOff x="-8990" y="37640"/>
                  <a:chExt cx="3345915" cy="1846162"/>
                </a:xfrm>
              </p:grpSpPr>
              <p:sp>
                <p:nvSpPr>
                  <p:cNvPr id="49" name="雲 48"/>
                  <p:cNvSpPr/>
                  <p:nvPr/>
                </p:nvSpPr>
                <p:spPr>
                  <a:xfrm rot="1534727">
                    <a:off x="-5679" y="37640"/>
                    <a:ext cx="1334458" cy="1084918"/>
                  </a:xfrm>
                  <a:prstGeom prst="cloud">
                    <a:avLst/>
                  </a:prstGeom>
                  <a:solidFill>
                    <a:srgbClr val="FFC000">
                      <a:lumMod val="60000"/>
                      <a:lumOff val="40000"/>
                    </a:srgbClr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50" name="テキスト ボックス 329955"/>
                  <p:cNvSpPr txBox="1"/>
                  <p:nvPr/>
                </p:nvSpPr>
                <p:spPr>
                  <a:xfrm>
                    <a:off x="-8990" y="231719"/>
                    <a:ext cx="1377749" cy="618148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ts val="2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20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entury" panose="020F0502020204030204"/>
                        <a:ea typeface="游ゴシック" panose="020B0400000000000000" pitchFamily="50" charset="-128"/>
                        <a:cs typeface="Times New Roman" panose="02020603050405020304" pitchFamily="18" charset="0"/>
                      </a:rPr>
                      <a:t>摂取</a:t>
                    </a:r>
                    <a:endParaRPr kumimoji="0" lang="ja-JP" altLang="en-US" sz="1050" b="0" i="0" u="none" strike="noStrike" kern="1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Times New Roman" panose="02020603050405020304" pitchFamily="18" charset="0"/>
                    </a:endParaRPr>
                  </a:p>
                  <a:p>
                    <a:pPr marL="0" marR="0" lvl="0" indent="0" algn="ctr" defTabSz="914400" eaLnBrk="1" fontAlgn="auto" latinLnBrk="0" hangingPunct="1">
                      <a:lnSpc>
                        <a:spcPts val="2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20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Century" panose="020F0502020204030204"/>
                        <a:ea typeface="游ゴシック" panose="020B0400000000000000" pitchFamily="50" charset="-128"/>
                        <a:cs typeface="Times New Roman" panose="02020603050405020304" pitchFamily="18" charset="0"/>
                      </a:rPr>
                      <a:t>カロリー</a:t>
                    </a:r>
                    <a:endParaRPr kumimoji="0" lang="ja-JP" altLang="en-US" sz="1050" b="0" i="0" u="none" strike="noStrike" kern="1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Times New Roman" panose="02020603050405020304" pitchFamily="18" charset="0"/>
                    </a:endParaRPr>
                  </a:p>
                </p:txBody>
              </p:sp>
              <p:pic>
                <p:nvPicPr>
                  <p:cNvPr id="51" name="図 50"/>
                  <p:cNvPicPr>
                    <a:picLocks noChangeAspect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0" y="475013"/>
                    <a:ext cx="3336925" cy="134175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52" name="テキスト ボックス 329957"/>
                  <p:cNvSpPr txBox="1"/>
                  <p:nvPr/>
                </p:nvSpPr>
                <p:spPr>
                  <a:xfrm>
                    <a:off x="656147" y="1462700"/>
                    <a:ext cx="2045220" cy="421102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just" defTabSz="914400" eaLnBrk="1" fontAlgn="auto" latinLnBrk="0" hangingPunct="1">
                      <a:lnSpc>
                        <a:spcPts val="2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18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entury" panose="020F0502020204030204"/>
                        <a:ea typeface="游ゴシック" panose="020B0400000000000000" pitchFamily="50" charset="-128"/>
                        <a:cs typeface="Times New Roman" panose="02020603050405020304" pitchFamily="18" charset="0"/>
                      </a:rPr>
                      <a:t>太るメカニズム</a:t>
                    </a:r>
                    <a:endParaRPr kumimoji="0" lang="ja-JP" altLang="en-US" sz="1050" b="0" i="0" u="none" strike="noStrike" kern="1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44" name="テキスト ボックス 329958"/>
            <p:cNvSpPr txBox="1"/>
            <p:nvPr/>
          </p:nvSpPr>
          <p:spPr>
            <a:xfrm>
              <a:off x="478334" y="1912823"/>
              <a:ext cx="1923746" cy="541468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摂取カロリー＞消費カロリー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→体重が増加</a:t>
              </a:r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3387997" y="1467732"/>
            <a:ext cx="3020695" cy="2208626"/>
            <a:chOff x="0" y="0"/>
            <a:chExt cx="3020695" cy="2375081"/>
          </a:xfrm>
        </p:grpSpPr>
        <p:grpSp>
          <p:nvGrpSpPr>
            <p:cNvPr id="35" name="グループ化 34"/>
            <p:cNvGrpSpPr/>
            <p:nvPr/>
          </p:nvGrpSpPr>
          <p:grpSpPr>
            <a:xfrm>
              <a:off x="0" y="0"/>
              <a:ext cx="3020695" cy="1825433"/>
              <a:chOff x="0" y="450377"/>
              <a:chExt cx="3020809" cy="1825433"/>
            </a:xfrm>
          </p:grpSpPr>
          <p:grpSp>
            <p:nvGrpSpPr>
              <p:cNvPr id="37" name="グループ化 36"/>
              <p:cNvGrpSpPr/>
              <p:nvPr/>
            </p:nvGrpSpPr>
            <p:grpSpPr>
              <a:xfrm>
                <a:off x="0" y="450377"/>
                <a:ext cx="3015615" cy="1825433"/>
                <a:chOff x="0" y="0"/>
                <a:chExt cx="3015615" cy="1825433"/>
              </a:xfrm>
            </p:grpSpPr>
            <p:grpSp>
              <p:nvGrpSpPr>
                <p:cNvPr id="39" name="グループ化 38"/>
                <p:cNvGrpSpPr/>
                <p:nvPr/>
              </p:nvGrpSpPr>
              <p:grpSpPr>
                <a:xfrm>
                  <a:off x="0" y="0"/>
                  <a:ext cx="3015615" cy="1825433"/>
                  <a:chOff x="0" y="0"/>
                  <a:chExt cx="3015615" cy="1825433"/>
                </a:xfrm>
              </p:grpSpPr>
              <p:pic>
                <p:nvPicPr>
                  <p:cNvPr id="41" name="図 40"/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0" y="0"/>
                    <a:ext cx="3015615" cy="179959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sp>
                <p:nvSpPr>
                  <p:cNvPr id="42" name="テキスト ボックス 329751"/>
                  <p:cNvSpPr txBox="1"/>
                  <p:nvPr/>
                </p:nvSpPr>
                <p:spPr>
                  <a:xfrm>
                    <a:off x="518615" y="1447293"/>
                    <a:ext cx="2018665" cy="378140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just" defTabSz="914400" eaLnBrk="1" fontAlgn="auto" latinLnBrk="0" hangingPunct="1">
                      <a:lnSpc>
                        <a:spcPts val="2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18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entury" panose="020F0502020204030204"/>
                        <a:ea typeface="游ゴシック" panose="020B0400000000000000" pitchFamily="50" charset="-128"/>
                        <a:cs typeface="Times New Roman" panose="02020603050405020304" pitchFamily="18" charset="0"/>
                      </a:rPr>
                      <a:t>やせるメカニズム</a:t>
                    </a:r>
                    <a:endParaRPr kumimoji="0" lang="ja-JP" altLang="en-US" sz="1050" b="0" i="0" u="none" strike="noStrike" kern="1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" panose="020F0502020204030204"/>
                      <a:ea typeface="ＭＳ 明朝" panose="02020609040205080304" pitchFamily="17" charset="-128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40" name="テキスト ボックス 329752"/>
                <p:cNvSpPr txBox="1"/>
                <p:nvPr/>
              </p:nvSpPr>
              <p:spPr>
                <a:xfrm>
                  <a:off x="221969" y="26006"/>
                  <a:ext cx="795610" cy="559434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txBody>
                <a:bodyPr rot="0" spcFirstLastPara="0" vert="horz" wrap="non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ts val="15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b="1" i="0" u="none" strike="noStrike" kern="10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" panose="020F0502020204030204"/>
                      <a:ea typeface="游ゴシック" panose="020B0400000000000000" pitchFamily="50" charset="-128"/>
                      <a:cs typeface="Times New Roman" panose="02020603050405020304" pitchFamily="18" charset="0"/>
                    </a:rPr>
                    <a:t>摂取</a:t>
                  </a:r>
                  <a:endParaRPr kumimoji="0" lang="ja-JP" altLang="en-US" sz="1050" b="0" i="0" u="none" strike="noStrike" kern="1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  <a:p>
                  <a:pPr marL="0" marR="0" lvl="0" indent="0" algn="ctr" defTabSz="914400" eaLnBrk="1" fontAlgn="auto" latinLnBrk="0" hangingPunct="1">
                    <a:lnSpc>
                      <a:spcPts val="15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ja-JP" altLang="en-US" sz="1200" b="1" i="0" u="none" strike="noStrike" kern="10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entury" panose="020F0502020204030204"/>
                      <a:ea typeface="游ゴシック" panose="020B0400000000000000" pitchFamily="50" charset="-128"/>
                      <a:cs typeface="Times New Roman" panose="02020603050405020304" pitchFamily="18" charset="0"/>
                    </a:rPr>
                    <a:t>カロリー</a:t>
                  </a:r>
                  <a:endParaRPr kumimoji="0" lang="ja-JP" altLang="en-US" sz="1050" b="0" i="0" u="none" strike="noStrike" kern="1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8" name="テキスト ボックス 329753"/>
              <p:cNvSpPr txBox="1"/>
              <p:nvPr/>
            </p:nvSpPr>
            <p:spPr>
              <a:xfrm>
                <a:off x="1815152" y="677657"/>
                <a:ext cx="1205657" cy="635861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2000" b="1" i="0" u="none" strike="noStrike" kern="1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" panose="020F0502020204030204"/>
                    <a:ea typeface="游ゴシック" panose="020B0400000000000000" pitchFamily="50" charset="-128"/>
                    <a:cs typeface="Times New Roman" panose="02020603050405020304" pitchFamily="18" charset="0"/>
                  </a:rPr>
                  <a:t>消費</a:t>
                </a:r>
                <a:endParaRPr kumimoji="0" lang="ja-JP" altLang="en-US" sz="105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2000" b="1" i="0" u="none" strike="noStrike" kern="1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" panose="020F0502020204030204"/>
                    <a:ea typeface="游ゴシック" panose="020B0400000000000000" pitchFamily="50" charset="-128"/>
                    <a:cs typeface="Times New Roman" panose="02020603050405020304" pitchFamily="18" charset="0"/>
                  </a:rPr>
                  <a:t>カロリー</a:t>
                </a:r>
                <a:endParaRPr kumimoji="0" lang="ja-JP" altLang="en-US" sz="105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6" name="テキスト ボックス 329754"/>
            <p:cNvSpPr txBox="1"/>
            <p:nvPr/>
          </p:nvSpPr>
          <p:spPr>
            <a:xfrm>
              <a:off x="592253" y="1833575"/>
              <a:ext cx="1923415" cy="54150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摂取カロリー＜消費カロリー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0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→体重が減少</a:t>
              </a: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420194" y="3966682"/>
            <a:ext cx="6120000" cy="280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①どうして肥満はいけないの？</a:t>
            </a:r>
            <a:endParaRPr lang="ja-JP" altLang="en-US" sz="105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81" name="グループ化 80"/>
          <p:cNvGrpSpPr/>
          <p:nvPr/>
        </p:nvGrpSpPr>
        <p:grpSpPr>
          <a:xfrm>
            <a:off x="520506" y="4333677"/>
            <a:ext cx="6014720" cy="1766888"/>
            <a:chOff x="0" y="57555"/>
            <a:chExt cx="6014720" cy="1766888"/>
          </a:xfrm>
        </p:grpSpPr>
        <p:grpSp>
          <p:nvGrpSpPr>
            <p:cNvPr id="82" name="グループ化 81"/>
            <p:cNvGrpSpPr/>
            <p:nvPr/>
          </p:nvGrpSpPr>
          <p:grpSpPr>
            <a:xfrm>
              <a:off x="0" y="127000"/>
              <a:ext cx="1578609" cy="1530446"/>
              <a:chOff x="0" y="0"/>
              <a:chExt cx="1579236" cy="1530975"/>
            </a:xfrm>
          </p:grpSpPr>
          <p:pic>
            <p:nvPicPr>
              <p:cNvPr id="105" name="図 104" descr="C:\Users\C14-1703\Documents\業務\12.イラスト\太った女性のイラスト（肥満）.pn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5646" y="0"/>
                <a:ext cx="783590" cy="118745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6" name="図 105" descr="C:\Users\C14-1703\Documents\業務\12.イラスト\お腹の肉をつまむ太った男性のイラスト（ダイエット前） .pn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33145" cy="124650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7" name="テキスト ボックス 329801"/>
              <p:cNvSpPr txBox="1"/>
              <p:nvPr/>
            </p:nvSpPr>
            <p:spPr>
              <a:xfrm>
                <a:off x="643483" y="1245725"/>
                <a:ext cx="528940" cy="2852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200" b="1" i="0" u="none" strike="noStrike" kern="1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+mn-ea"/>
                    <a:cs typeface="Times New Roman" panose="02020603050405020304" pitchFamily="18" charset="0"/>
                  </a:rPr>
                  <a:t>肥満</a:t>
                </a:r>
                <a:endParaRPr kumimoji="0" lang="ja-JP" altLang="en-US" sz="700" b="1" i="0" u="none" strike="noStrike" kern="1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+mn-ea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3" name="グループ化 82"/>
            <p:cNvGrpSpPr/>
            <p:nvPr/>
          </p:nvGrpSpPr>
          <p:grpSpPr>
            <a:xfrm>
              <a:off x="1549398" y="57555"/>
              <a:ext cx="4465322" cy="1766888"/>
              <a:chOff x="-2" y="57555"/>
              <a:chExt cx="4465322" cy="1766888"/>
            </a:xfrm>
          </p:grpSpPr>
          <p:grpSp>
            <p:nvGrpSpPr>
              <p:cNvPr id="98" name="グループ化 97"/>
              <p:cNvGrpSpPr/>
              <p:nvPr/>
            </p:nvGrpSpPr>
            <p:grpSpPr>
              <a:xfrm>
                <a:off x="-2" y="126319"/>
                <a:ext cx="1535086" cy="1103523"/>
                <a:chOff x="-2" y="-95716"/>
                <a:chExt cx="1535268" cy="1103887"/>
              </a:xfrm>
            </p:grpSpPr>
            <p:sp>
              <p:nvSpPr>
                <p:cNvPr id="103" name="アーチ 102"/>
                <p:cNvSpPr/>
                <p:nvPr/>
              </p:nvSpPr>
              <p:spPr>
                <a:xfrm rot="5596226">
                  <a:off x="435312" y="147209"/>
                  <a:ext cx="914400" cy="807523"/>
                </a:xfrm>
                <a:prstGeom prst="blockArc">
                  <a:avLst>
                    <a:gd name="adj1" fmla="val 10800000"/>
                    <a:gd name="adj2" fmla="val 21054580"/>
                    <a:gd name="adj3" fmla="val 8899"/>
                  </a:avLst>
                </a:prstGeom>
                <a:solidFill>
                  <a:srgbClr val="FF0000"/>
                </a:solidFill>
                <a:ln w="12700" cap="flat" cmpd="sng" algn="ctr">
                  <a:solidFill>
                    <a:srgbClr val="FF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+mn-cs"/>
                  </a:endParaRPr>
                </a:p>
              </p:txBody>
            </p:sp>
            <p:sp>
              <p:nvSpPr>
                <p:cNvPr id="100" name="円/楕円 329962"/>
                <p:cNvSpPr/>
                <p:nvPr/>
              </p:nvSpPr>
              <p:spPr>
                <a:xfrm>
                  <a:off x="-2" y="-95716"/>
                  <a:ext cx="1194138" cy="410491"/>
                </a:xfrm>
                <a:prstGeom prst="ellipse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FF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ja-JP" altLang="en-US" sz="1200" b="1" kern="0" dirty="0" smtClean="0">
                      <a:solidFill>
                        <a:sysClr val="window" lastClr="FFFFFF"/>
                      </a:solidFill>
                      <a:latin typeface="+mn-ea"/>
                    </a:rPr>
                    <a:t>脂質異常症</a:t>
                  </a:r>
                  <a:endParaRPr kumimoji="0" lang="ja-JP" alt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+mn-ea"/>
                  </a:endParaRPr>
                </a:p>
              </p:txBody>
            </p:sp>
            <p:sp>
              <p:nvSpPr>
                <p:cNvPr id="104" name="右矢印 103"/>
                <p:cNvSpPr/>
                <p:nvPr/>
              </p:nvSpPr>
              <p:spPr>
                <a:xfrm>
                  <a:off x="950026" y="308758"/>
                  <a:ext cx="585240" cy="484505"/>
                </a:xfrm>
                <a:prstGeom prst="rightArrow">
                  <a:avLst>
                    <a:gd name="adj1" fmla="val 30392"/>
                    <a:gd name="adj2" fmla="val 35294"/>
                  </a:avLst>
                </a:prstGeom>
                <a:solidFill>
                  <a:srgbClr val="FF0000"/>
                </a:solidFill>
                <a:ln w="12700" cap="flat" cmpd="sng" algn="ctr">
                  <a:solidFill>
                    <a:srgbClr val="FF0000"/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+mn-cs"/>
                  </a:endParaRPr>
                </a:p>
              </p:txBody>
            </p:sp>
          </p:grpSp>
          <p:grpSp>
            <p:nvGrpSpPr>
              <p:cNvPr id="85" name="グループ化 84"/>
              <p:cNvGrpSpPr/>
              <p:nvPr/>
            </p:nvGrpSpPr>
            <p:grpSpPr>
              <a:xfrm>
                <a:off x="1632042" y="57555"/>
                <a:ext cx="2833278" cy="1766888"/>
                <a:chOff x="69942" y="57555"/>
                <a:chExt cx="2833278" cy="1766888"/>
              </a:xfrm>
            </p:grpSpPr>
            <p:grpSp>
              <p:nvGrpSpPr>
                <p:cNvPr id="86" name="グループ化 85"/>
                <p:cNvGrpSpPr/>
                <p:nvPr/>
              </p:nvGrpSpPr>
              <p:grpSpPr>
                <a:xfrm>
                  <a:off x="69942" y="302781"/>
                  <a:ext cx="1380995" cy="1311586"/>
                  <a:chOff x="69973" y="36089"/>
                  <a:chExt cx="1381615" cy="1311872"/>
                </a:xfrm>
              </p:grpSpPr>
              <p:pic>
                <p:nvPicPr>
                  <p:cNvPr id="92" name="図 91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20177508">
                    <a:off x="69973" y="36089"/>
                    <a:ext cx="1047545" cy="860672"/>
                  </a:xfrm>
                  <a:prstGeom prst="rect">
                    <a:avLst/>
                  </a:prstGeom>
                </p:spPr>
              </p:pic>
              <p:sp>
                <p:nvSpPr>
                  <p:cNvPr id="93" name="テキスト ボックス 329812"/>
                  <p:cNvSpPr txBox="1"/>
                  <p:nvPr/>
                </p:nvSpPr>
                <p:spPr>
                  <a:xfrm>
                    <a:off x="245723" y="872981"/>
                    <a:ext cx="1205865" cy="474980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R="0" lvl="0" indent="0" algn="just" defTabSz="914400" fontAlgn="auto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1200" b="1" i="0" u="none" strike="noStrike" kern="100" cap="none" spc="0" normalizeH="0" baseline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ea"/>
                        <a:cs typeface="Times New Roman" panose="02020603050405020304" pitchFamily="18" charset="0"/>
                      </a:defRPr>
                    </a:lvl1pPr>
                  </a:lstStyle>
                  <a:p>
                    <a:r>
                      <a:rPr lang="ja-JP" altLang="en-US" dirty="0"/>
                      <a:t>動脈硬化</a:t>
                    </a:r>
                  </a:p>
                </p:txBody>
              </p:sp>
            </p:grpSp>
            <p:grpSp>
              <p:nvGrpSpPr>
                <p:cNvPr id="87" name="グループ化 86"/>
                <p:cNvGrpSpPr/>
                <p:nvPr/>
              </p:nvGrpSpPr>
              <p:grpSpPr>
                <a:xfrm>
                  <a:off x="1304983" y="57555"/>
                  <a:ext cx="1598237" cy="1766888"/>
                  <a:chOff x="22288" y="57556"/>
                  <a:chExt cx="1598595" cy="1766931"/>
                </a:xfrm>
              </p:grpSpPr>
              <p:pic>
                <p:nvPicPr>
                  <p:cNvPr id="88" name="図 87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653143" y="261258"/>
                    <a:ext cx="967740" cy="1139825"/>
                  </a:xfrm>
                  <a:prstGeom prst="rect">
                    <a:avLst/>
                  </a:prstGeom>
                </p:spPr>
              </p:pic>
              <p:pic>
                <p:nvPicPr>
                  <p:cNvPr id="89" name="図 88"/>
                  <p:cNvPicPr>
                    <a:picLocks noChangeAspect="1"/>
                  </p:cNvPicPr>
                  <p:nvPr/>
                </p:nvPicPr>
                <p:blipFill>
                  <a:blip r:embed="rId8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2288" y="57556"/>
                    <a:ext cx="718823" cy="904237"/>
                  </a:xfrm>
                  <a:prstGeom prst="rect">
                    <a:avLst/>
                  </a:prstGeom>
                </p:spPr>
              </p:pic>
              <p:sp>
                <p:nvSpPr>
                  <p:cNvPr id="90" name="テキスト ボックス 329818"/>
                  <p:cNvSpPr txBox="1"/>
                  <p:nvPr/>
                </p:nvSpPr>
                <p:spPr>
                  <a:xfrm>
                    <a:off x="30401" y="902029"/>
                    <a:ext cx="901065" cy="474980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R="0" lvl="0" indent="0" algn="just" defTabSz="914400" fontAlgn="auto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1200" b="1" i="0" u="none" strike="noStrike" kern="100" cap="none" spc="0" normalizeH="0" baseline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ea"/>
                        <a:cs typeface="Times New Roman" panose="02020603050405020304" pitchFamily="18" charset="0"/>
                      </a:defRPr>
                    </a:lvl1pPr>
                  </a:lstStyle>
                  <a:p>
                    <a:r>
                      <a:rPr lang="ja-JP" altLang="en-US" dirty="0"/>
                      <a:t>心筋梗塞</a:t>
                    </a:r>
                  </a:p>
                </p:txBody>
              </p:sp>
              <p:sp>
                <p:nvSpPr>
                  <p:cNvPr id="91" name="テキスト ボックス 329819"/>
                  <p:cNvSpPr txBox="1"/>
                  <p:nvPr/>
                </p:nvSpPr>
                <p:spPr>
                  <a:xfrm>
                    <a:off x="839056" y="1349507"/>
                    <a:ext cx="723265" cy="474980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txBody>
                  <a:bodyPr rot="0" spcFirstLastPara="0" vert="horz" wrap="non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R="0" lvl="0" indent="0" algn="just" defTabSz="914400" fontAlgn="auto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kumimoji="0" sz="1200" b="1" i="0" u="none" strike="noStrike" kern="100" cap="none" spc="0" normalizeH="0" baseline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+mn-ea"/>
                        <a:cs typeface="Times New Roman" panose="02020603050405020304" pitchFamily="18" charset="0"/>
                      </a:defRPr>
                    </a:lvl1pPr>
                  </a:lstStyle>
                  <a:p>
                    <a:r>
                      <a:rPr lang="ja-JP" altLang="en-US" dirty="0"/>
                      <a:t>脳卒中</a:t>
                    </a:r>
                  </a:p>
                </p:txBody>
              </p:sp>
            </p:grpSp>
          </p:grpSp>
        </p:grpSp>
      </p:grpSp>
      <p:sp>
        <p:nvSpPr>
          <p:cNvPr id="108" name="正方形/長方形 107"/>
          <p:cNvSpPr/>
          <p:nvPr/>
        </p:nvSpPr>
        <p:spPr>
          <a:xfrm>
            <a:off x="496346" y="6582308"/>
            <a:ext cx="6120000" cy="1438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・肥満は、</a:t>
            </a: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2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型糖尿病、脂質異常症、高血圧などの原因となり、これらは動脈硬化を促進し将来的に　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心臓病（狭心症、心筋梗塞）や脳卒中（脳出血、脳梗塞）を起こすリスクを高めます。</a:t>
            </a: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・生活習慣病は成人のみならず子どもにおいても見られ、子どもの頃から動脈硬化は進行します。　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できるだけ早いうちに改善しましょう。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　　　</a:t>
            </a: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          </a:t>
            </a:r>
            <a:r>
              <a:rPr lang="ja-JP" altLang="en-US" sz="100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＊生活習慣病とは、食事の量や質の偏り、運動不足、睡眠不足などの生活習慣の乱れが</a:t>
            </a:r>
            <a:endParaRPr lang="en-US" altLang="ja-JP" sz="100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0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　　　 　  主</a:t>
            </a:r>
            <a:r>
              <a:rPr lang="ja-JP" altLang="en-US" sz="100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な要因</a:t>
            </a:r>
            <a:r>
              <a:rPr lang="ja-JP" altLang="en-US" sz="100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となって起こる病気。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313588" y="1021902"/>
            <a:ext cx="6120000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★肥満とやせの関係</a:t>
            </a:r>
            <a:endParaRPr lang="ja-JP" altLang="en-US" sz="1200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5" name="円/楕円 329962"/>
          <p:cNvSpPr/>
          <p:nvPr/>
        </p:nvSpPr>
        <p:spPr>
          <a:xfrm>
            <a:off x="2063787" y="4850766"/>
            <a:ext cx="1193996" cy="410356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kern="0" noProof="0" dirty="0">
                <a:solidFill>
                  <a:sysClr val="window" lastClr="FFFFFF"/>
                </a:solidFill>
                <a:latin typeface="+mn-ea"/>
              </a:rPr>
              <a:t>糖尿病</a:t>
            </a:r>
            <a:endParaRPr kumimoji="0" lang="ja-JP" altLang="en-US" sz="12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ea"/>
            </a:endParaRPr>
          </a:p>
        </p:txBody>
      </p:sp>
      <p:sp>
        <p:nvSpPr>
          <p:cNvPr id="56" name="円/楕円 329962"/>
          <p:cNvSpPr/>
          <p:nvPr/>
        </p:nvSpPr>
        <p:spPr>
          <a:xfrm>
            <a:off x="2095156" y="5357141"/>
            <a:ext cx="1193996" cy="410356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ot="0" spcFirstLastPara="0" vert="horz" wrap="square" lIns="36000" tIns="4572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b="1" kern="0" dirty="0">
                <a:solidFill>
                  <a:sysClr val="window" lastClr="FFFFFF"/>
                </a:solidFill>
                <a:latin typeface="+mn-ea"/>
              </a:rPr>
              <a:t>高血圧</a:t>
            </a:r>
            <a:endParaRPr kumimoji="0" lang="ja-JP" altLang="en-US" sz="12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7015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正方形/長方形 2050"/>
          <p:cNvSpPr/>
          <p:nvPr/>
        </p:nvSpPr>
        <p:spPr>
          <a:xfrm>
            <a:off x="427541" y="408608"/>
            <a:ext cx="6120000" cy="280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②やせてるって良いこと？</a:t>
            </a:r>
          </a:p>
        </p:txBody>
      </p:sp>
      <p:grpSp>
        <p:nvGrpSpPr>
          <p:cNvPr id="52" name="グループ化 51"/>
          <p:cNvGrpSpPr/>
          <p:nvPr/>
        </p:nvGrpSpPr>
        <p:grpSpPr>
          <a:xfrm>
            <a:off x="1590675" y="749177"/>
            <a:ext cx="3194050" cy="1581785"/>
            <a:chOff x="0" y="0"/>
            <a:chExt cx="3194050" cy="1581785"/>
          </a:xfrm>
        </p:grpSpPr>
        <p:sp>
          <p:nvSpPr>
            <p:cNvPr id="53" name="テキスト ボックス 329974"/>
            <p:cNvSpPr txBox="1"/>
            <p:nvPr/>
          </p:nvSpPr>
          <p:spPr>
            <a:xfrm>
              <a:off x="541606" y="400929"/>
              <a:ext cx="1140031" cy="296883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F0502020204030204"/>
                  <a:ea typeface="游ゴシック" panose="020B0400000000000000" pitchFamily="50" charset="-128"/>
                  <a:cs typeface="Times New Roman" panose="02020603050405020304" pitchFamily="18" charset="0"/>
                </a:rPr>
                <a:t>やせたいなあ</a:t>
              </a:r>
              <a:endParaRPr kumimoji="0" lang="ja-JP" altLang="en-US" sz="1050" b="0" i="0" u="none" strike="noStrike" kern="1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" panose="020F0502020204030204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54" name="グループ化 53"/>
            <p:cNvGrpSpPr/>
            <p:nvPr/>
          </p:nvGrpSpPr>
          <p:grpSpPr>
            <a:xfrm>
              <a:off x="0" y="0"/>
              <a:ext cx="3194050" cy="1581785"/>
              <a:chOff x="0" y="-98474"/>
              <a:chExt cx="3194392" cy="1581834"/>
            </a:xfrm>
          </p:grpSpPr>
          <p:sp>
            <p:nvSpPr>
              <p:cNvPr id="58" name="雲形吹き出し 57"/>
              <p:cNvSpPr/>
              <p:nvPr/>
            </p:nvSpPr>
            <p:spPr>
              <a:xfrm>
                <a:off x="1710397" y="-98474"/>
                <a:ext cx="1483995" cy="1009015"/>
              </a:xfrm>
              <a:prstGeom prst="cloudCallout">
                <a:avLst>
                  <a:gd name="adj1" fmla="val -68150"/>
                  <a:gd name="adj2" fmla="val 31095"/>
                </a:avLst>
              </a:prstGeom>
              <a:solidFill>
                <a:sysClr val="window" lastClr="FFFFFF"/>
              </a:solidFill>
              <a:ln w="12700" cap="flat" cmpd="sng" algn="ctr">
                <a:solidFill>
                  <a:srgbClr val="FFC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1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" panose="020F0502020204030204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 </a:t>
                </a:r>
                <a:endParaRPr kumimoji="0" lang="ja-JP" altLang="en-US" sz="105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59" name="図 58" descr="U:\01 【庁内ﾈｯﾄﾜｰｸに取込み】 出口\やる気のない中学生・高校生のイラスト.png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5600"/>
                <a:ext cx="884555" cy="112776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0" name="テキスト ボックス 329814"/>
              <p:cNvSpPr txBox="1"/>
              <p:nvPr/>
            </p:nvSpPr>
            <p:spPr>
              <a:xfrm>
                <a:off x="990600" y="977900"/>
                <a:ext cx="1685925" cy="29654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050" b="0" i="0" u="none" strike="noStrike" kern="10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entury" panose="020F0502020204030204"/>
                    <a:ea typeface="游ゴシック" panose="020B0400000000000000" pitchFamily="50" charset="-128"/>
                    <a:cs typeface="Times New Roman" panose="02020603050405020304" pitchFamily="18" charset="0"/>
                  </a:rPr>
                  <a:t>細い方がかわいいなあ</a:t>
                </a:r>
                <a:endParaRPr kumimoji="0" lang="ja-JP" altLang="en-US" sz="1050" b="0" i="0" u="none" strike="noStrike" kern="1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entury" panose="020F0502020204030204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55" name="図 54" descr="U:\01 【庁内ﾈｯﾄﾜｰｸに取込み】 出口\ファッションモデルのイラスト（女性）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9816" y="49237"/>
              <a:ext cx="690880" cy="89598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星 4 55"/>
            <p:cNvSpPr/>
            <p:nvPr/>
          </p:nvSpPr>
          <p:spPr>
            <a:xfrm>
              <a:off x="1955410" y="478301"/>
              <a:ext cx="201880" cy="415636"/>
            </a:xfrm>
            <a:prstGeom prst="star4">
              <a:avLst>
                <a:gd name="adj" fmla="val 18993"/>
              </a:avLst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" panose="020F0502020204030204"/>
                <a:ea typeface="ＭＳ 明朝" panose="02020609040205080304" pitchFamily="17" charset="-128"/>
                <a:cs typeface="+mn-cs"/>
              </a:endParaRPr>
            </a:p>
          </p:txBody>
        </p:sp>
        <p:sp>
          <p:nvSpPr>
            <p:cNvPr id="57" name="星 4 56"/>
            <p:cNvSpPr/>
            <p:nvPr/>
          </p:nvSpPr>
          <p:spPr>
            <a:xfrm>
              <a:off x="2602523" y="168812"/>
              <a:ext cx="225425" cy="415290"/>
            </a:xfrm>
            <a:prstGeom prst="star4">
              <a:avLst>
                <a:gd name="adj" fmla="val 18993"/>
              </a:avLst>
            </a:prstGeom>
            <a:gradFill rotWithShape="1">
              <a:gsLst>
                <a:gs pos="0">
                  <a:srgbClr val="FFC000">
                    <a:lumMod val="110000"/>
                    <a:satMod val="105000"/>
                    <a:tint val="67000"/>
                  </a:srgbClr>
                </a:gs>
                <a:gs pos="50000">
                  <a:srgbClr val="FFC000">
                    <a:lumMod val="105000"/>
                    <a:satMod val="103000"/>
                    <a:tint val="73000"/>
                  </a:srgbClr>
                </a:gs>
                <a:gs pos="100000">
                  <a:srgbClr val="FFC000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FFC00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" panose="020F0502020204030204"/>
                <a:ea typeface="ＭＳ 明朝" panose="02020609040205080304" pitchFamily="17" charset="-128"/>
                <a:cs typeface="+mn-cs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485893" y="2709491"/>
            <a:ext cx="6120000" cy="4324261"/>
            <a:chOff x="485893" y="2709491"/>
            <a:chExt cx="6120000" cy="4324261"/>
          </a:xfrm>
        </p:grpSpPr>
        <p:sp>
          <p:nvSpPr>
            <p:cNvPr id="51" name="正方形/長方形 50"/>
            <p:cNvSpPr/>
            <p:nvPr/>
          </p:nvSpPr>
          <p:spPr>
            <a:xfrm>
              <a:off x="485893" y="2709491"/>
              <a:ext cx="6120000" cy="43242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ja-JP" altLang="en-US" sz="1200" b="1" kern="100" dirty="0">
                  <a:solidFill>
                    <a:prstClr val="black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Times New Roman" panose="02020603050405020304" pitchFamily="18" charset="0"/>
                </a:rPr>
                <a:t>★やせにはこんな問題点があるよ</a:t>
              </a:r>
              <a:endParaRPr lang="en-US" altLang="ja-JP" sz="1200" b="1" kern="100" dirty="0">
                <a:solidFill>
                  <a:prstClr val="black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　やせの１番の原因は</a:t>
              </a:r>
              <a:r>
                <a:rPr lang="ja-JP" altLang="en-US" sz="1050" kern="10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摂取カロリーが</a:t>
              </a: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少ないこと。過度な食事制限や運動などの無理なダイ　</a:t>
              </a: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　エットは肌荒れ、いらいら、月経不順、骨の発育不良などの原因になります。</a:t>
              </a: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　　過度なダイエットにより体重が減少しすぎてしまうことで、体内のホルモンのバランス</a:t>
              </a:r>
              <a:r>
                <a:rPr lang="ja-JP" altLang="en-US" sz="1050" kern="10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が</a:t>
              </a:r>
              <a:endPara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</a:t>
              </a:r>
              <a:r>
                <a:rPr lang="ja-JP" altLang="en-US" sz="1050" kern="10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　大きく</a:t>
              </a: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崩れ、無月経となることがあります</a:t>
              </a:r>
              <a:r>
                <a:rPr lang="ja-JP" altLang="en-US" sz="1050" kern="10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。</a:t>
              </a:r>
              <a:endPara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　　思春期は一生分の骨を作るのに重要な時期。この時に栄養やホルモンが不足すると、骨密度</a:t>
              </a: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　　が低くなり、骨粗鬆症のリスクが高まります。</a:t>
              </a: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endPara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　　栄養不足に</a:t>
              </a:r>
              <a:r>
                <a:rPr lang="ja-JP" altLang="en-US" sz="1050" kern="10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よるや</a:t>
              </a: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せ</a:t>
              </a:r>
              <a:r>
                <a:rPr lang="ja-JP" altLang="en-US" sz="1050" kern="100" dirty="0" smtClean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の</a:t>
              </a: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女性が妊娠・出産した場合、次世代の子どもたちの生活習慣病のリス</a:t>
              </a: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　　　クが高まります。</a:t>
              </a: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endPara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61" name="四角形: 角を丸くする 39"/>
            <p:cNvSpPr/>
            <p:nvPr/>
          </p:nvSpPr>
          <p:spPr>
            <a:xfrm>
              <a:off x="697144" y="3535714"/>
              <a:ext cx="684000" cy="288000"/>
            </a:xfrm>
            <a:prstGeom prst="roundRect">
              <a:avLst>
                <a:gd name="adj" fmla="val 6667"/>
              </a:avLst>
            </a:prstGeom>
            <a:gradFill rotWithShape="1">
              <a:gsLst>
                <a:gs pos="0">
                  <a:srgbClr val="ED7D31">
                    <a:lumMod val="110000"/>
                    <a:satMod val="105000"/>
                    <a:tint val="67000"/>
                  </a:srgbClr>
                </a:gs>
                <a:gs pos="50000">
                  <a:srgbClr val="ED7D31">
                    <a:lumMod val="105000"/>
                    <a:satMod val="103000"/>
                    <a:tint val="73000"/>
                  </a:srgbClr>
                </a:gs>
                <a:gs pos="100000">
                  <a:srgbClr val="ED7D31">
                    <a:lumMod val="105000"/>
                    <a:satMod val="109000"/>
                    <a:tint val="81000"/>
                  </a:srgbClr>
                </a:gs>
              </a:gsLst>
              <a:lin ang="5400000" scaled="0"/>
            </a:gradFill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500"/>
                </a:lnSpc>
                <a:spcAft>
                  <a:spcPts val="0"/>
                </a:spcAft>
              </a:pPr>
              <a:r>
                <a:rPr lang="ja-JP" sz="1200" b="1" kern="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  <a:cs typeface="Times New Roman" panose="02020603050405020304" pitchFamily="18" charset="0"/>
                </a:rPr>
                <a:t>無月経</a:t>
              </a:r>
            </a:p>
          </p:txBody>
        </p:sp>
        <p:sp>
          <p:nvSpPr>
            <p:cNvPr id="62" name="四角形: 角を丸くする 39"/>
            <p:cNvSpPr/>
            <p:nvPr/>
          </p:nvSpPr>
          <p:spPr>
            <a:xfrm>
              <a:off x="697144" y="4514337"/>
              <a:ext cx="828000" cy="288000"/>
            </a:xfrm>
            <a:prstGeom prst="roundRect">
              <a:avLst>
                <a:gd name="adj" fmla="val 666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6350" cap="flat" cmpd="sng" algn="ctr">
              <a:solidFill>
                <a:schemeClr val="accent4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500"/>
                </a:lnSpc>
                <a:spcAft>
                  <a:spcPts val="0"/>
                </a:spcAft>
              </a:pPr>
              <a:r>
                <a:rPr lang="ja-JP" altLang="en-US" sz="1200" b="1" kern="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  <a:cs typeface="Times New Roman" panose="02020603050405020304" pitchFamily="18" charset="0"/>
                </a:rPr>
                <a:t>骨粗鬆症</a:t>
              </a:r>
              <a:endParaRPr lang="ja-JP" sz="1200" b="1" kern="1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63" name="四角形: 角を丸くする 39"/>
            <p:cNvSpPr/>
            <p:nvPr/>
          </p:nvSpPr>
          <p:spPr>
            <a:xfrm>
              <a:off x="697144" y="5434424"/>
              <a:ext cx="3564000" cy="288000"/>
            </a:xfrm>
            <a:prstGeom prst="roundRect">
              <a:avLst>
                <a:gd name="adj" fmla="val 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6350" cap="flat" cmpd="sng" algn="ctr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ts val="1500"/>
                </a:lnSpc>
                <a:spcAft>
                  <a:spcPts val="0"/>
                </a:spcAft>
              </a:pPr>
              <a:r>
                <a:rPr lang="ja-JP" altLang="en-US" sz="1200" b="1" kern="100" dirty="0">
                  <a:solidFill>
                    <a:prstClr val="black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  <a:cs typeface="Times New Roman" panose="02020603050405020304" pitchFamily="18" charset="0"/>
                </a:rPr>
                <a:t>次世代の子どもたちの生活習慣病リスクが高まる</a:t>
              </a:r>
              <a:endParaRPr lang="ja-JP" sz="1200" b="1" kern="1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2581169" y="6910345"/>
            <a:ext cx="3852120" cy="1922642"/>
            <a:chOff x="2581169" y="6910345"/>
            <a:chExt cx="3852120" cy="1922642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A86287B3-F660-440B-9B0C-8A6A594C2F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5851" y="7137177"/>
              <a:ext cx="1087438" cy="1695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吹き出し: 円形 3">
              <a:extLst>
                <a:ext uri="{FF2B5EF4-FFF2-40B4-BE49-F238E27FC236}">
                  <a16:creationId xmlns:a16="http://schemas.microsoft.com/office/drawing/2014/main" id="{91506ABB-1C1A-4FA6-8438-35699675A457}"/>
                </a:ext>
              </a:extLst>
            </p:cNvPr>
            <p:cNvSpPr/>
            <p:nvPr/>
          </p:nvSpPr>
          <p:spPr>
            <a:xfrm>
              <a:off x="2581169" y="6910345"/>
              <a:ext cx="2592079" cy="1523770"/>
            </a:xfrm>
            <a:prstGeom prst="wedgeEllipseCallout">
              <a:avLst>
                <a:gd name="adj1" fmla="val 64106"/>
                <a:gd name="adj2" fmla="val -1024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09476BF4-DBE5-4D47-BC0F-70945F0FA477}"/>
                </a:ext>
              </a:extLst>
            </p:cNvPr>
            <p:cNvSpPr txBox="1"/>
            <p:nvPr/>
          </p:nvSpPr>
          <p:spPr>
            <a:xfrm>
              <a:off x="3210337" y="7187679"/>
              <a:ext cx="1531188" cy="8523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心配なことがあれば、</a:t>
              </a: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養護教諭や栄養教諭、</a:t>
              </a: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担任の先生や医師に</a:t>
              </a:r>
              <a:endParaRPr lang="en-US" altLang="ja-JP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endParaRPr>
            </a:p>
            <a:p>
              <a:pPr>
                <a:lnSpc>
                  <a:spcPts val="1500"/>
                </a:lnSpc>
              </a:pPr>
              <a:r>
                <a:rPr lang="ja-JP" altLang="en-US" sz="1050" kern="100" dirty="0"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Times New Roman" panose="02020603050405020304" pitchFamily="18" charset="0"/>
                </a:rPr>
                <a:t>気軽に相談してね。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8713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409</Words>
  <Application>Microsoft Office PowerPoint</Application>
  <PresentationFormat>画面に合わせる (4:3)</PresentationFormat>
  <Paragraphs>62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ＭＳ 明朝</vt:lpstr>
      <vt:lpstr>UD デジタル 教科書体 NP-B</vt:lpstr>
      <vt:lpstr>UD デジタル 教科書体 NP-R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2021-11-10T05:28:29Z</dcterms:created>
  <dcterms:modified xsi:type="dcterms:W3CDTF">2021-11-10T05:28:47Z</dcterms:modified>
</cp:coreProperties>
</file>