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sldIdLst>
    <p:sldId id="257" r:id="rId2"/>
  </p:sldIdLst>
  <p:sldSz cx="6858000" cy="9144000" type="screen4x3"/>
  <p:notesSz cx="6735763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40" autoAdjust="0"/>
    <p:restoredTop sz="94660"/>
  </p:normalViewPr>
  <p:slideViewPr>
    <p:cSldViewPr snapToGrid="0">
      <p:cViewPr varScale="1">
        <p:scale>
          <a:sx n="57" d="100"/>
          <a:sy n="57" d="100"/>
        </p:scale>
        <p:origin x="243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4545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203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3291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1947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8137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7229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4125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8427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3543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5113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5549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2242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283881" y="427545"/>
            <a:ext cx="6120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b="1" kern="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6</a:t>
            </a:r>
            <a:r>
              <a:rPr lang="ja-JP" altLang="ja-JP" b="1" kern="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　</a:t>
            </a:r>
            <a:r>
              <a:rPr lang="ja-JP" altLang="en-US" b="1" kern="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血液検査結果から分かること</a:t>
            </a:r>
            <a:endParaRPr lang="ja-JP" altLang="ja-JP" b="1" kern="1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374474" y="796877"/>
            <a:ext cx="6120000" cy="5270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500"/>
              </a:lnSpc>
            </a:pPr>
            <a:r>
              <a:rPr lang="ja-JP" altLang="en-US" sz="1200" b="1" kern="100" dirty="0">
                <a:solidFill>
                  <a:prstClr val="black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①糖代謝について（</a:t>
            </a:r>
            <a:r>
              <a:rPr lang="en-US" altLang="ja-JP" sz="1200" b="1" kern="100" dirty="0">
                <a:solidFill>
                  <a:prstClr val="black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HbA1</a:t>
            </a:r>
            <a:r>
              <a:rPr lang="ja-JP" altLang="en-US" sz="1200" b="1" kern="100" dirty="0">
                <a:solidFill>
                  <a:prstClr val="black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ｃ）</a:t>
            </a:r>
            <a:endParaRPr lang="en-US" altLang="ja-JP" sz="1050" kern="1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ja-JP" altLang="en-US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　この検査で分かること➡過去１～２ヶ月間の血糖の状態を知ることができます。</a:t>
            </a:r>
          </a:p>
        </p:txBody>
      </p:sp>
      <p:grpSp>
        <p:nvGrpSpPr>
          <p:cNvPr id="54" name="グループ化 53"/>
          <p:cNvGrpSpPr/>
          <p:nvPr/>
        </p:nvGrpSpPr>
        <p:grpSpPr>
          <a:xfrm>
            <a:off x="1340358" y="1538413"/>
            <a:ext cx="4396739" cy="1184277"/>
            <a:chOff x="0" y="-60893"/>
            <a:chExt cx="4396971" cy="1184843"/>
          </a:xfrm>
        </p:grpSpPr>
        <p:sp>
          <p:nvSpPr>
            <p:cNvPr id="55" name="テキスト ボックス 5"/>
            <p:cNvSpPr txBox="1"/>
            <p:nvPr/>
          </p:nvSpPr>
          <p:spPr>
            <a:xfrm>
              <a:off x="237506" y="130629"/>
              <a:ext cx="3645535" cy="320040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1050" kern="100" dirty="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血糖が高い状態が続くと、糖尿病へ進行します。</a:t>
              </a:r>
            </a:p>
          </p:txBody>
        </p:sp>
        <p:sp>
          <p:nvSpPr>
            <p:cNvPr id="56" name="テキスト ボックス 9"/>
            <p:cNvSpPr txBox="1"/>
            <p:nvPr/>
          </p:nvSpPr>
          <p:spPr>
            <a:xfrm>
              <a:off x="285008" y="558141"/>
              <a:ext cx="3645535" cy="546100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1050" kern="100" dirty="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香川県は糖尿病患者さんが多い県です！</a:t>
              </a:r>
            </a:p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1050" kern="100" dirty="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皆</a:t>
              </a:r>
              <a:r>
                <a:rPr lang="ja-JP" altLang="en-US" sz="1050" kern="100" dirty="0" smtClean="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さん今</a:t>
              </a:r>
              <a:r>
                <a:rPr lang="ja-JP" altLang="en-US" sz="1050" kern="100" dirty="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からしっかり気を付けて生活しましょう。</a:t>
              </a:r>
            </a:p>
          </p:txBody>
        </p:sp>
        <p:sp>
          <p:nvSpPr>
            <p:cNvPr id="57" name="正方形/長方形 56"/>
            <p:cNvSpPr/>
            <p:nvPr/>
          </p:nvSpPr>
          <p:spPr>
            <a:xfrm>
              <a:off x="0" y="0"/>
              <a:ext cx="4145915" cy="1123950"/>
            </a:xfrm>
            <a:prstGeom prst="rect">
              <a:avLst/>
            </a:prstGeom>
            <a:noFill/>
            <a:ln w="28575" cap="flat" cmpd="sng" algn="ctr">
              <a:solidFill>
                <a:srgbClr val="FFC00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entury" panose="020F0502020204030204"/>
                <a:ea typeface="ＭＳ 明朝" panose="02020609040205080304" pitchFamily="17" charset="-128"/>
                <a:cs typeface="+mn-cs"/>
              </a:endParaRPr>
            </a:p>
          </p:txBody>
        </p:sp>
        <p:pic>
          <p:nvPicPr>
            <p:cNvPr id="58" name="図 57" descr="C:\Users\C14-1703\Documents\安岐のデスクトップにあったもの。整理する\12.イラスト\ぽっちゃり（男の子）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52746" y="-60893"/>
              <a:ext cx="844225" cy="116513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9" name="テキスト ボックス 329751"/>
          <p:cNvSpPr txBox="1"/>
          <p:nvPr/>
        </p:nvSpPr>
        <p:spPr>
          <a:xfrm>
            <a:off x="1237097" y="2853257"/>
            <a:ext cx="941070" cy="259080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 defTabSz="914400"/>
            <a:r>
              <a:rPr lang="ja-JP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＜参考値＞</a:t>
            </a: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9264403"/>
              </p:ext>
            </p:extLst>
          </p:nvPr>
        </p:nvGraphicFramePr>
        <p:xfrm>
          <a:off x="1237097" y="3089190"/>
          <a:ext cx="4500000" cy="464040"/>
        </p:xfrm>
        <a:graphic>
          <a:graphicData uri="http://schemas.openxmlformats.org/drawingml/2006/table">
            <a:tbl>
              <a:tblPr firstRow="1" firstCol="1" bandRow="1"/>
              <a:tblGrid>
                <a:gridCol w="900000">
                  <a:extLst>
                    <a:ext uri="{9D8B030D-6E8A-4147-A177-3AD203B41FA5}">
                      <a16:colId xmlns:a16="http://schemas.microsoft.com/office/drawing/2014/main" val="1266691605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1486868554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3953889851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15011141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658390274"/>
                    </a:ext>
                  </a:extLst>
                </a:gridCol>
              </a:tblGrid>
              <a:tr h="17970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00" dirty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100" dirty="0">
                        <a:solidFill>
                          <a:schemeClr val="tx1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72000" marR="7200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sz="1050" kern="10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低値</a:t>
                      </a:r>
                    </a:p>
                  </a:txBody>
                  <a:tcPr marL="72000" marR="7200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sz="1050" kern="10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正常値</a:t>
                      </a:r>
                    </a:p>
                  </a:txBody>
                  <a:tcPr marL="72000" marR="7200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sz="1050" kern="10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境界域</a:t>
                      </a:r>
                    </a:p>
                  </a:txBody>
                  <a:tcPr marL="72000" marR="7200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sz="1050" kern="100" dirty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高値</a:t>
                      </a:r>
                    </a:p>
                  </a:txBody>
                  <a:tcPr marL="72000" marR="7200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4688734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00" dirty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HbA1c</a:t>
                      </a:r>
                      <a:r>
                        <a:rPr lang="ja-JP" sz="1050" kern="100" dirty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（％）</a:t>
                      </a:r>
                    </a:p>
                  </a:txBody>
                  <a:tcPr marL="72000" marR="7200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00" dirty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4.7</a:t>
                      </a:r>
                      <a:r>
                        <a:rPr lang="ja-JP" sz="1050" kern="100" dirty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以下</a:t>
                      </a:r>
                    </a:p>
                  </a:txBody>
                  <a:tcPr marL="72000" marR="7200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00" dirty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4.8</a:t>
                      </a:r>
                      <a:r>
                        <a:rPr lang="ja-JP" sz="1050" kern="100" dirty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～</a:t>
                      </a:r>
                      <a:r>
                        <a:rPr lang="en-US" sz="1050" kern="100" dirty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5.5</a:t>
                      </a:r>
                      <a:endParaRPr lang="ja-JP" sz="1050" kern="100" dirty="0">
                        <a:solidFill>
                          <a:schemeClr val="tx1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72000" marR="7200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00" dirty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5.6</a:t>
                      </a:r>
                      <a:r>
                        <a:rPr lang="ja-JP" sz="1050" kern="100" dirty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～</a:t>
                      </a:r>
                      <a:r>
                        <a:rPr lang="en-US" sz="1050" kern="100" dirty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5.9</a:t>
                      </a:r>
                      <a:endParaRPr lang="ja-JP" sz="1050" kern="100" dirty="0">
                        <a:solidFill>
                          <a:schemeClr val="tx1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72000" marR="7200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00" dirty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6.0</a:t>
                      </a:r>
                      <a:r>
                        <a:rPr lang="ja-JP" sz="1050" kern="100" dirty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以上</a:t>
                      </a:r>
                    </a:p>
                  </a:txBody>
                  <a:tcPr marL="72000" marR="7200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4983959"/>
                  </a:ext>
                </a:extLst>
              </a:tr>
            </a:tbl>
          </a:graphicData>
        </a:graphic>
      </p:graphicFrame>
      <p:sp>
        <p:nvSpPr>
          <p:cNvPr id="60" name="正方形/長方形 59"/>
          <p:cNvSpPr/>
          <p:nvPr/>
        </p:nvSpPr>
        <p:spPr>
          <a:xfrm>
            <a:off x="499442" y="3919730"/>
            <a:ext cx="6120000" cy="2807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500"/>
              </a:lnSpc>
            </a:pPr>
            <a:r>
              <a:rPr lang="ja-JP" altLang="en-US" sz="1200" b="1" kern="100">
                <a:solidFill>
                  <a:prstClr val="black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②血中脂質</a:t>
            </a:r>
            <a:r>
              <a:rPr lang="ja-JP" altLang="en-US" sz="1200" b="1" kern="100" dirty="0">
                <a:solidFill>
                  <a:prstClr val="black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について（総ｺﾚｽﾃﾛｰﾙ、</a:t>
            </a:r>
            <a:r>
              <a:rPr lang="en-US" altLang="ja-JP" sz="1200" b="1" kern="100" dirty="0">
                <a:solidFill>
                  <a:prstClr val="black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HDL</a:t>
            </a:r>
            <a:r>
              <a:rPr lang="ja-JP" altLang="en-US" sz="1200" b="1" kern="100" dirty="0">
                <a:solidFill>
                  <a:prstClr val="black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ｺﾚｽﾃﾛｰﾙ、</a:t>
            </a:r>
            <a:r>
              <a:rPr lang="en-US" altLang="ja-JP" sz="1200" b="1" kern="100" dirty="0">
                <a:solidFill>
                  <a:prstClr val="black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LDL</a:t>
            </a:r>
            <a:r>
              <a:rPr lang="ja-JP" altLang="en-US" sz="1200" b="1" kern="100" dirty="0">
                <a:solidFill>
                  <a:prstClr val="black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ｺﾚｽﾃﾛｰﾙ、中性脂肪）</a:t>
            </a:r>
            <a:r>
              <a:rPr lang="ja-JP" altLang="en-US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　</a:t>
            </a:r>
            <a:endParaRPr lang="en-US" altLang="ja-JP" sz="1050" kern="1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Times New Roman" panose="02020603050405020304" pitchFamily="18" charset="0"/>
            </a:endParaRPr>
          </a:p>
        </p:txBody>
      </p:sp>
      <p:grpSp>
        <p:nvGrpSpPr>
          <p:cNvPr id="61" name="グループ化 60"/>
          <p:cNvGrpSpPr/>
          <p:nvPr/>
        </p:nvGrpSpPr>
        <p:grpSpPr>
          <a:xfrm>
            <a:off x="3093962" y="4341342"/>
            <a:ext cx="3080153" cy="1337025"/>
            <a:chOff x="0" y="95002"/>
            <a:chExt cx="2821940" cy="1337609"/>
          </a:xfrm>
        </p:grpSpPr>
        <p:sp>
          <p:nvSpPr>
            <p:cNvPr id="78" name="テキスト ボックス 22"/>
            <p:cNvSpPr txBox="1"/>
            <p:nvPr/>
          </p:nvSpPr>
          <p:spPr>
            <a:xfrm>
              <a:off x="164951" y="212075"/>
              <a:ext cx="1294319" cy="486544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b="1" kern="100" dirty="0">
                  <a:solidFill>
                    <a:prstClr val="black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  <a:cs typeface="Times New Roman" panose="02020603050405020304" pitchFamily="18" charset="0"/>
                </a:rPr>
                <a:t>HDL</a:t>
              </a:r>
              <a:r>
                <a:rPr lang="ja-JP" altLang="en-US" sz="1200" b="1" kern="100" dirty="0">
                  <a:solidFill>
                    <a:prstClr val="black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  <a:cs typeface="Times New Roman" panose="02020603050405020304" pitchFamily="18" charset="0"/>
                </a:rPr>
                <a:t>コレステロール</a:t>
              </a:r>
            </a:p>
          </p:txBody>
        </p:sp>
        <p:grpSp>
          <p:nvGrpSpPr>
            <p:cNvPr id="79" name="グループ化 78"/>
            <p:cNvGrpSpPr/>
            <p:nvPr/>
          </p:nvGrpSpPr>
          <p:grpSpPr>
            <a:xfrm>
              <a:off x="0" y="95002"/>
              <a:ext cx="2821940" cy="1337609"/>
              <a:chOff x="0" y="0"/>
              <a:chExt cx="2821940" cy="1337609"/>
            </a:xfrm>
          </p:grpSpPr>
          <p:sp>
            <p:nvSpPr>
              <p:cNvPr id="80" name="テキスト ボックス 24"/>
              <p:cNvSpPr txBox="1"/>
              <p:nvPr/>
            </p:nvSpPr>
            <p:spPr>
              <a:xfrm>
                <a:off x="132575" y="360344"/>
                <a:ext cx="2546494" cy="977265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just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ja-JP" altLang="en-US" sz="1050" kern="100" dirty="0"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余分なコレステロールを回収する善玉コレステロール。</a:t>
                </a:r>
              </a:p>
              <a:p>
                <a:pPr marL="0" marR="0" lvl="0" indent="0" algn="just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ja-JP" altLang="en-US" sz="1050" kern="100" dirty="0"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運動不足、肥満などが原因で数値が低くなる。</a:t>
                </a:r>
              </a:p>
            </p:txBody>
          </p:sp>
          <p:sp>
            <p:nvSpPr>
              <p:cNvPr id="109" name="正方形/長方形 108"/>
              <p:cNvSpPr/>
              <p:nvPr/>
            </p:nvSpPr>
            <p:spPr>
              <a:xfrm>
                <a:off x="0" y="0"/>
                <a:ext cx="2821940" cy="1164130"/>
              </a:xfrm>
              <a:prstGeom prst="rect">
                <a:avLst/>
              </a:prstGeom>
              <a:noFill/>
              <a:ln w="28575" cap="flat" cmpd="sng" algn="ctr">
                <a:solidFill>
                  <a:srgbClr val="FFC000"/>
                </a:solidFill>
                <a:prstDash val="dash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entury" panose="020F0502020204030204"/>
                  <a:ea typeface="ＭＳ 明朝" panose="02020609040205080304" pitchFamily="17" charset="-128"/>
                  <a:cs typeface="+mn-cs"/>
                </a:endParaRPr>
              </a:p>
            </p:txBody>
          </p:sp>
        </p:grpSp>
      </p:grpSp>
      <p:grpSp>
        <p:nvGrpSpPr>
          <p:cNvPr id="62" name="グループ化 61"/>
          <p:cNvGrpSpPr/>
          <p:nvPr/>
        </p:nvGrpSpPr>
        <p:grpSpPr>
          <a:xfrm>
            <a:off x="945757" y="5576156"/>
            <a:ext cx="2529205" cy="1439886"/>
            <a:chOff x="0" y="71253"/>
            <a:chExt cx="2270234" cy="1440862"/>
          </a:xfrm>
        </p:grpSpPr>
        <p:sp>
          <p:nvSpPr>
            <p:cNvPr id="74" name="テキスト ボックス 27"/>
            <p:cNvSpPr txBox="1"/>
            <p:nvPr/>
          </p:nvSpPr>
          <p:spPr>
            <a:xfrm>
              <a:off x="83286" y="228037"/>
              <a:ext cx="1249865" cy="559666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b="1" kern="100" dirty="0">
                  <a:solidFill>
                    <a:prstClr val="black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  <a:cs typeface="Times New Roman" panose="02020603050405020304" pitchFamily="18" charset="0"/>
                </a:rPr>
                <a:t>LDL</a:t>
              </a:r>
              <a:r>
                <a:rPr lang="ja-JP" altLang="en-US" sz="1200" b="1" kern="100" dirty="0">
                  <a:solidFill>
                    <a:prstClr val="black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  <a:cs typeface="Times New Roman" panose="02020603050405020304" pitchFamily="18" charset="0"/>
                </a:rPr>
                <a:t>コレステロール</a:t>
              </a:r>
            </a:p>
          </p:txBody>
        </p:sp>
        <p:grpSp>
          <p:nvGrpSpPr>
            <p:cNvPr id="75" name="グループ化 74"/>
            <p:cNvGrpSpPr/>
            <p:nvPr/>
          </p:nvGrpSpPr>
          <p:grpSpPr>
            <a:xfrm>
              <a:off x="0" y="71253"/>
              <a:ext cx="2270234" cy="1440862"/>
              <a:chOff x="0" y="1"/>
              <a:chExt cx="2270234" cy="1440862"/>
            </a:xfrm>
          </p:grpSpPr>
          <p:sp>
            <p:nvSpPr>
              <p:cNvPr id="76" name="テキスト ボックス 29"/>
              <p:cNvSpPr txBox="1"/>
              <p:nvPr/>
            </p:nvSpPr>
            <p:spPr>
              <a:xfrm>
                <a:off x="85079" y="471218"/>
                <a:ext cx="2173225" cy="969645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just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ja-JP" altLang="en-US" sz="1050" kern="100" dirty="0"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全身にコレステロールを運ぶ悪玉コレステロール。</a:t>
                </a:r>
              </a:p>
              <a:p>
                <a:pPr marL="0" marR="0" lvl="0" indent="0" algn="just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ja-JP" altLang="en-US" sz="1050" kern="100" dirty="0"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増えすぎると動脈硬化の原因になる</a:t>
                </a:r>
                <a:r>
                  <a:rPr kumimoji="0" lang="ja-JP" altLang="en-US" sz="1050" b="0" i="0" u="none" strike="noStrike" kern="1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entury" panose="02040604050505020304" pitchFamily="18" charset="0"/>
                    <a:ea typeface="游ゴシック" panose="020B0400000000000000" pitchFamily="50" charset="-128"/>
                    <a:cs typeface="Times New Roman" panose="02020603050405020304" pitchFamily="18" charset="0"/>
                  </a:rPr>
                  <a:t>。</a:t>
                </a:r>
                <a:endParaRPr kumimoji="0" lang="ja-JP" altLang="en-US" sz="105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entury" panose="020406040505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77" name="正方形/長方形 76"/>
              <p:cNvSpPr/>
              <p:nvPr/>
            </p:nvSpPr>
            <p:spPr>
              <a:xfrm>
                <a:off x="0" y="1"/>
                <a:ext cx="2270234" cy="1128651"/>
              </a:xfrm>
              <a:prstGeom prst="rect">
                <a:avLst/>
              </a:prstGeom>
              <a:noFill/>
              <a:ln w="28575" cap="flat" cmpd="sng" algn="ctr">
                <a:solidFill>
                  <a:srgbClr val="FFC000"/>
                </a:solidFill>
                <a:prstDash val="dash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entury" panose="020F0502020204030204"/>
                  <a:ea typeface="ＭＳ 明朝" panose="02020609040205080304" pitchFamily="17" charset="-128"/>
                  <a:cs typeface="+mn-cs"/>
                </a:endParaRPr>
              </a:p>
            </p:txBody>
          </p:sp>
        </p:grpSp>
      </p:grpSp>
      <p:grpSp>
        <p:nvGrpSpPr>
          <p:cNvPr id="63" name="グループ化 62"/>
          <p:cNvGrpSpPr/>
          <p:nvPr/>
        </p:nvGrpSpPr>
        <p:grpSpPr>
          <a:xfrm>
            <a:off x="957823" y="4340996"/>
            <a:ext cx="2195196" cy="1245376"/>
            <a:chOff x="0" y="0"/>
            <a:chExt cx="2196264" cy="1246450"/>
          </a:xfrm>
        </p:grpSpPr>
        <p:sp>
          <p:nvSpPr>
            <p:cNvPr id="70" name="テキスト ボックス 329728"/>
            <p:cNvSpPr txBox="1"/>
            <p:nvPr/>
          </p:nvSpPr>
          <p:spPr>
            <a:xfrm>
              <a:off x="128447" y="116646"/>
              <a:ext cx="1706245" cy="284480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1200" b="1" kern="100" dirty="0">
                  <a:solidFill>
                    <a:prstClr val="black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  <a:cs typeface="Times New Roman" panose="02020603050405020304" pitchFamily="18" charset="0"/>
                </a:rPr>
                <a:t>総コレステロール（</a:t>
              </a:r>
              <a:r>
                <a:rPr lang="en-US" sz="1200" b="1" kern="100" dirty="0">
                  <a:solidFill>
                    <a:prstClr val="black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  <a:cs typeface="Times New Roman" panose="02020603050405020304" pitchFamily="18" charset="0"/>
                </a:rPr>
                <a:t>TC</a:t>
              </a:r>
              <a:r>
                <a:rPr lang="ja-JP" altLang="en-US" sz="1200" b="1" kern="100" dirty="0">
                  <a:solidFill>
                    <a:prstClr val="black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  <a:cs typeface="Times New Roman" panose="02020603050405020304" pitchFamily="18" charset="0"/>
                </a:rPr>
                <a:t>）</a:t>
              </a:r>
            </a:p>
          </p:txBody>
        </p:sp>
        <p:sp>
          <p:nvSpPr>
            <p:cNvPr id="71" name="テキスト ボックス 329729"/>
            <p:cNvSpPr txBox="1"/>
            <p:nvPr/>
          </p:nvSpPr>
          <p:spPr>
            <a:xfrm>
              <a:off x="128447" y="415235"/>
              <a:ext cx="1899920" cy="831215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1050" kern="100" dirty="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増えすぎると動脈硬化（血管</a:t>
              </a:r>
              <a:r>
                <a:rPr lang="ja-JP" altLang="en-US" sz="1050" kern="100" dirty="0" smtClean="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が硬くなる</a:t>
              </a:r>
              <a:r>
                <a:rPr lang="ja-JP" altLang="en-US" sz="1050" kern="100" dirty="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こと）を進行させる。</a:t>
              </a:r>
            </a:p>
          </p:txBody>
        </p:sp>
        <p:sp>
          <p:nvSpPr>
            <p:cNvPr id="72" name="正方形/長方形 71"/>
            <p:cNvSpPr/>
            <p:nvPr/>
          </p:nvSpPr>
          <p:spPr>
            <a:xfrm>
              <a:off x="0" y="0"/>
              <a:ext cx="2078719" cy="1140413"/>
            </a:xfrm>
            <a:prstGeom prst="rect">
              <a:avLst/>
            </a:prstGeom>
            <a:noFill/>
            <a:ln w="28575" cap="flat" cmpd="sng" algn="ctr">
              <a:solidFill>
                <a:srgbClr val="0070C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entury" panose="020F0502020204030204"/>
                <a:ea typeface="ＭＳ 明朝" panose="02020609040205080304" pitchFamily="17" charset="-128"/>
                <a:cs typeface="+mn-cs"/>
              </a:endParaRPr>
            </a:p>
          </p:txBody>
        </p:sp>
        <p:pic>
          <p:nvPicPr>
            <p:cNvPr id="73" name="図 72" descr="C:\Users\C14-1703\Documents\安岐のデスクトップにあったもの。整理する\12.イラスト\どろどろになった不健康な血液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279870">
              <a:off x="1443154" y="717311"/>
              <a:ext cx="753110" cy="48069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64" name="グループ化 63"/>
          <p:cNvGrpSpPr/>
          <p:nvPr/>
        </p:nvGrpSpPr>
        <p:grpSpPr>
          <a:xfrm>
            <a:off x="3534652" y="5576071"/>
            <a:ext cx="2716530" cy="1520346"/>
            <a:chOff x="0" y="-47524"/>
            <a:chExt cx="2908173" cy="1521689"/>
          </a:xfrm>
        </p:grpSpPr>
        <p:sp>
          <p:nvSpPr>
            <p:cNvPr id="65" name="テキスト ボックス 329736"/>
            <p:cNvSpPr txBox="1"/>
            <p:nvPr/>
          </p:nvSpPr>
          <p:spPr>
            <a:xfrm>
              <a:off x="99632" y="423875"/>
              <a:ext cx="2559092" cy="1050290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1050" kern="100" dirty="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動脈硬化の発症、進行にも関係する。</a:t>
              </a:r>
            </a:p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1050" kern="100" dirty="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高カロリー食品の過度の飲食、肥満によって数値が高くなる。</a:t>
              </a:r>
            </a:p>
          </p:txBody>
        </p:sp>
        <p:grpSp>
          <p:nvGrpSpPr>
            <p:cNvPr id="66" name="グループ化 65"/>
            <p:cNvGrpSpPr/>
            <p:nvPr/>
          </p:nvGrpSpPr>
          <p:grpSpPr>
            <a:xfrm>
              <a:off x="0" y="-47524"/>
              <a:ext cx="2821940" cy="1152678"/>
              <a:chOff x="0" y="-47524"/>
              <a:chExt cx="2821940" cy="1152678"/>
            </a:xfrm>
          </p:grpSpPr>
          <p:sp>
            <p:nvSpPr>
              <p:cNvPr id="68" name="テキスト ボックス 329739"/>
              <p:cNvSpPr txBox="1"/>
              <p:nvPr/>
            </p:nvSpPr>
            <p:spPr>
              <a:xfrm>
                <a:off x="99632" y="120445"/>
                <a:ext cx="1262072" cy="284035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txBody>
              <a:bodyPr rot="0" spcFirstLastPara="0" vert="horz" wrap="non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just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ja-JP" altLang="en-US" sz="1200" b="1" kern="100" dirty="0">
                    <a:solidFill>
                      <a:prstClr val="black"/>
                    </a:solidFill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  <a:cs typeface="Times New Roman" panose="02020603050405020304" pitchFamily="18" charset="0"/>
                  </a:rPr>
                  <a:t>中性脂肪（</a:t>
                </a:r>
                <a:r>
                  <a:rPr lang="en-US" sz="1200" b="1" kern="100" dirty="0">
                    <a:solidFill>
                      <a:prstClr val="black"/>
                    </a:solidFill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  <a:cs typeface="Times New Roman" panose="02020603050405020304" pitchFamily="18" charset="0"/>
                  </a:rPr>
                  <a:t>TG</a:t>
                </a:r>
                <a:r>
                  <a:rPr lang="ja-JP" altLang="en-US" sz="1200" b="1" kern="100" dirty="0">
                    <a:solidFill>
                      <a:prstClr val="black"/>
                    </a:solidFill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  <a:cs typeface="Times New Roman" panose="02020603050405020304" pitchFamily="18" charset="0"/>
                  </a:rPr>
                  <a:t>）</a:t>
                </a:r>
              </a:p>
            </p:txBody>
          </p:sp>
          <p:sp>
            <p:nvSpPr>
              <p:cNvPr id="69" name="正方形/長方形 68"/>
              <p:cNvSpPr/>
              <p:nvPr/>
            </p:nvSpPr>
            <p:spPr>
              <a:xfrm>
                <a:off x="0" y="-47524"/>
                <a:ext cx="2821940" cy="1152678"/>
              </a:xfrm>
              <a:prstGeom prst="rect">
                <a:avLst/>
              </a:prstGeom>
              <a:noFill/>
              <a:ln w="28575" cap="flat" cmpd="sng" algn="ctr">
                <a:solidFill>
                  <a:srgbClr val="0070C0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entury" panose="020F0502020204030204"/>
                  <a:ea typeface="ＭＳ 明朝" panose="02020609040205080304" pitchFamily="17" charset="-128"/>
                  <a:cs typeface="+mn-cs"/>
                </a:endParaRPr>
              </a:p>
            </p:txBody>
          </p:sp>
        </p:grpSp>
        <p:pic>
          <p:nvPicPr>
            <p:cNvPr id="67" name="図 66" descr="C:\Users\C14-1703\Documents\安岐のデスクトップにあったもの。整理する\12.イラスト\血栓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9661927">
              <a:off x="1845809" y="653784"/>
              <a:ext cx="1062364" cy="67849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10" name="テキスト ボックス 329751"/>
          <p:cNvSpPr txBox="1"/>
          <p:nvPr/>
        </p:nvSpPr>
        <p:spPr>
          <a:xfrm>
            <a:off x="1247595" y="7016042"/>
            <a:ext cx="941070" cy="259080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 defTabSz="914400"/>
            <a:r>
              <a:rPr lang="ja-JP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＜参考値＞</a:t>
            </a: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7663881"/>
              </p:ext>
            </p:extLst>
          </p:nvPr>
        </p:nvGraphicFramePr>
        <p:xfrm>
          <a:off x="1179475" y="7286837"/>
          <a:ext cx="4896485" cy="1500780"/>
        </p:xfrm>
        <a:graphic>
          <a:graphicData uri="http://schemas.openxmlformats.org/drawingml/2006/table">
            <a:tbl>
              <a:tblPr firstRow="1" firstCol="1" bandRow="1"/>
              <a:tblGrid>
                <a:gridCol w="1224280">
                  <a:extLst>
                    <a:ext uri="{9D8B030D-6E8A-4147-A177-3AD203B41FA5}">
                      <a16:colId xmlns:a16="http://schemas.microsoft.com/office/drawing/2014/main" val="1094186738"/>
                    </a:ext>
                  </a:extLst>
                </a:gridCol>
                <a:gridCol w="1151890">
                  <a:extLst>
                    <a:ext uri="{9D8B030D-6E8A-4147-A177-3AD203B41FA5}">
                      <a16:colId xmlns:a16="http://schemas.microsoft.com/office/drawing/2014/main" val="3503122405"/>
                    </a:ext>
                  </a:extLst>
                </a:gridCol>
                <a:gridCol w="1296035">
                  <a:extLst>
                    <a:ext uri="{9D8B030D-6E8A-4147-A177-3AD203B41FA5}">
                      <a16:colId xmlns:a16="http://schemas.microsoft.com/office/drawing/2014/main" val="532086860"/>
                    </a:ext>
                  </a:extLst>
                </a:gridCol>
                <a:gridCol w="1224280">
                  <a:extLst>
                    <a:ext uri="{9D8B030D-6E8A-4147-A177-3AD203B41FA5}">
                      <a16:colId xmlns:a16="http://schemas.microsoft.com/office/drawing/2014/main" val="1589486749"/>
                    </a:ext>
                  </a:extLst>
                </a:gridCol>
              </a:tblGrid>
              <a:tr h="160234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50" kern="100" dirty="0" smtClean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脂質（</a:t>
                      </a:r>
                      <a:r>
                        <a:rPr lang="en-US" altLang="ja-JP" sz="1050" kern="100" dirty="0" smtClean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mg/</a:t>
                      </a:r>
                      <a:r>
                        <a:rPr lang="en-US" altLang="ja-JP" sz="1050" kern="100" dirty="0" err="1" smtClean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dL</a:t>
                      </a:r>
                      <a:r>
                        <a:rPr lang="ja-JP" altLang="en-US" sz="1050" kern="100" dirty="0" smtClean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）</a:t>
                      </a:r>
                      <a:r>
                        <a:rPr lang="en-US" sz="1050" kern="10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100" dirty="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sz="1050" kern="10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低値</a:t>
                      </a:r>
                    </a:p>
                  </a:txBody>
                  <a:tcPr marL="68580" marR="6858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sz="1050" kern="10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正常</a:t>
                      </a:r>
                    </a:p>
                  </a:txBody>
                  <a:tcPr marL="68580" marR="6858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sz="1050" kern="10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高値</a:t>
                      </a:r>
                    </a:p>
                  </a:txBody>
                  <a:tcPr marL="68580" marR="6858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4590524"/>
                  </a:ext>
                </a:extLst>
              </a:tr>
              <a:tr h="14414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中性脂肪（</a:t>
                      </a:r>
                      <a:r>
                        <a:rPr lang="en-US" sz="1050" kern="10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TG</a:t>
                      </a:r>
                      <a:r>
                        <a:rPr lang="ja-JP" sz="1050" kern="10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）</a:t>
                      </a:r>
                    </a:p>
                  </a:txBody>
                  <a:tcPr marL="68580" marR="6858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40</a:t>
                      </a:r>
                      <a:r>
                        <a:rPr lang="ja-JP" sz="1050" kern="10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未満</a:t>
                      </a: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ja-JP" sz="1050" kern="10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空腹時</a:t>
                      </a:r>
                      <a:r>
                        <a:rPr lang="en-US" sz="1050" kern="10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30</a:t>
                      </a:r>
                      <a:r>
                        <a:rPr lang="ja-JP" sz="1050" kern="10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未満</a:t>
                      </a:r>
                      <a:r>
                        <a:rPr lang="en-US" sz="1050" kern="10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)</a:t>
                      </a:r>
                      <a:endParaRPr lang="ja-JP" sz="1050" kern="10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40</a:t>
                      </a:r>
                      <a:r>
                        <a:rPr lang="ja-JP" sz="1050" kern="10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～</a:t>
                      </a:r>
                      <a:r>
                        <a:rPr lang="en-US" sz="1050" kern="10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149</a:t>
                      </a:r>
                      <a:endParaRPr lang="ja-JP" sz="1050" kern="10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ja-JP" sz="1050" kern="10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空腹時</a:t>
                      </a:r>
                      <a:r>
                        <a:rPr lang="en-US" sz="1050" kern="10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30</a:t>
                      </a:r>
                      <a:r>
                        <a:rPr lang="ja-JP" sz="1050" kern="10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～</a:t>
                      </a:r>
                      <a:r>
                        <a:rPr lang="en-US" sz="1050" kern="10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119)</a:t>
                      </a:r>
                      <a:endParaRPr lang="ja-JP" sz="1050" kern="10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150</a:t>
                      </a:r>
                      <a:r>
                        <a:rPr lang="ja-JP" sz="1050" kern="10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以上</a:t>
                      </a: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ja-JP" sz="1050" kern="10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空腹時</a:t>
                      </a:r>
                      <a:r>
                        <a:rPr lang="en-US" sz="1050" kern="10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120</a:t>
                      </a:r>
                      <a:r>
                        <a:rPr lang="ja-JP" sz="1050" kern="10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以上</a:t>
                      </a:r>
                      <a:r>
                        <a:rPr lang="en-US" sz="1050" kern="10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)</a:t>
                      </a:r>
                      <a:endParaRPr lang="ja-JP" sz="1050" kern="10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8126738"/>
                  </a:ext>
                </a:extLst>
              </a:tr>
              <a:tr h="14414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LDL</a:t>
                      </a:r>
                      <a:r>
                        <a:rPr lang="ja-JP" sz="1050" kern="10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ｺﾚｽﾃﾛｰﾙ</a:t>
                      </a:r>
                    </a:p>
                  </a:txBody>
                  <a:tcPr marL="68580" marR="6858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ja-JP" sz="1050" kern="10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未満</a:t>
                      </a:r>
                    </a:p>
                  </a:txBody>
                  <a:tcPr marL="68580" marR="6858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ja-JP" sz="1050" kern="10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～</a:t>
                      </a:r>
                      <a:r>
                        <a:rPr lang="en-US" sz="1050" kern="10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130</a:t>
                      </a:r>
                      <a:endParaRPr lang="ja-JP" sz="1050" kern="10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sz="1050" kern="10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境界域は</a:t>
                      </a:r>
                      <a:r>
                        <a:rPr lang="en-US" sz="1050" kern="10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130</a:t>
                      </a:r>
                      <a:r>
                        <a:rPr lang="ja-JP" sz="1050" kern="10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～</a:t>
                      </a:r>
                      <a:r>
                        <a:rPr lang="en-US" sz="1050" kern="10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139</a:t>
                      </a:r>
                      <a:endParaRPr lang="ja-JP" sz="1050" kern="10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140</a:t>
                      </a:r>
                      <a:r>
                        <a:rPr lang="ja-JP" sz="1050" kern="10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以上</a:t>
                      </a:r>
                    </a:p>
                  </a:txBody>
                  <a:tcPr marL="68580" marR="6858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7657889"/>
                  </a:ext>
                </a:extLst>
              </a:tr>
              <a:tr h="144145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HDL</a:t>
                      </a:r>
                      <a:r>
                        <a:rPr lang="ja-JP" sz="1050" kern="10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ｺﾚｽﾃﾛｰﾙ</a:t>
                      </a:r>
                    </a:p>
                  </a:txBody>
                  <a:tcPr marL="68580" marR="6858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40</a:t>
                      </a:r>
                      <a:r>
                        <a:rPr lang="ja-JP" sz="1050" kern="10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未満</a:t>
                      </a:r>
                    </a:p>
                  </a:txBody>
                  <a:tcPr marL="68580" marR="6858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40</a:t>
                      </a:r>
                      <a:r>
                        <a:rPr lang="ja-JP" sz="1050" kern="10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～</a:t>
                      </a:r>
                      <a:r>
                        <a:rPr lang="en-US" sz="1050" kern="10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99</a:t>
                      </a:r>
                      <a:endParaRPr lang="ja-JP" sz="1050" kern="10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100</a:t>
                      </a:r>
                      <a:r>
                        <a:rPr lang="ja-JP" sz="1050" kern="10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以上</a:t>
                      </a:r>
                    </a:p>
                  </a:txBody>
                  <a:tcPr marL="68580" marR="6858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5920415"/>
                  </a:ext>
                </a:extLst>
              </a:tr>
              <a:tr h="144145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総ｺﾚｽﾃﾛｰﾙ（</a:t>
                      </a:r>
                      <a:r>
                        <a:rPr lang="en-US" sz="1050" kern="10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TC</a:t>
                      </a:r>
                      <a:r>
                        <a:rPr lang="ja-JP" sz="1050" kern="10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）</a:t>
                      </a:r>
                    </a:p>
                  </a:txBody>
                  <a:tcPr marL="68580" marR="6858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120</a:t>
                      </a:r>
                      <a:r>
                        <a:rPr lang="ja-JP" sz="1050" kern="10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未満</a:t>
                      </a:r>
                    </a:p>
                  </a:txBody>
                  <a:tcPr marL="68580" marR="6858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120</a:t>
                      </a:r>
                      <a:r>
                        <a:rPr lang="ja-JP" sz="1050" kern="10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～</a:t>
                      </a:r>
                      <a:r>
                        <a:rPr lang="en-US" sz="1050" kern="10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219</a:t>
                      </a:r>
                      <a:endParaRPr lang="ja-JP" sz="1050" kern="10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220</a:t>
                      </a:r>
                      <a:r>
                        <a:rPr lang="ja-JP" sz="1050" kern="10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以上</a:t>
                      </a:r>
                    </a:p>
                  </a:txBody>
                  <a:tcPr marL="68580" marR="6858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63862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0153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280</Words>
  <Application>Microsoft Office PowerPoint</Application>
  <PresentationFormat>画面に合わせる (4:3)</PresentationFormat>
  <Paragraphs>54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明朝</vt:lpstr>
      <vt:lpstr>UD デジタル 教科書体 NP-B</vt:lpstr>
      <vt:lpstr>UD デジタル 教科書体 N-R</vt:lpstr>
      <vt:lpstr>游ゴシック</vt:lpstr>
      <vt:lpstr>游ゴシック Light</vt:lpstr>
      <vt:lpstr>Arial</vt:lpstr>
      <vt:lpstr>Calibri</vt:lpstr>
      <vt:lpstr>Calibri Light</vt:lpstr>
      <vt:lpstr>Century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2021-11-10T05:29:12Z</dcterms:created>
  <dcterms:modified xsi:type="dcterms:W3CDTF">2021-11-10T05:29:17Z</dcterms:modified>
</cp:coreProperties>
</file>