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72" r:id="rId1"/>
  </p:sldMasterIdLst>
  <p:sldIdLst>
    <p:sldId id="257" r:id="rId2"/>
  </p:sldIdLst>
  <p:sldSz cx="6858000" cy="9144000" type="screen4x3"/>
  <p:notesSz cx="6735763" cy="987266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340" autoAdjust="0"/>
    <p:restoredTop sz="94660"/>
  </p:normalViewPr>
  <p:slideViewPr>
    <p:cSldViewPr snapToGrid="0">
      <p:cViewPr varScale="1">
        <p:scale>
          <a:sx n="57" d="100"/>
          <a:sy n="57" d="100"/>
        </p:scale>
        <p:origin x="243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51F23-B50E-46E1-A707-A019314F8393}" type="datetimeFigureOut">
              <a:rPr kumimoji="1" lang="ja-JP" altLang="en-US" smtClean="0"/>
              <a:t>2021/11/10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35EF5-4F05-4C49-A21F-8A6EC858D7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145452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51F23-B50E-46E1-A707-A019314F8393}" type="datetimeFigureOut">
              <a:rPr kumimoji="1" lang="ja-JP" altLang="en-US" smtClean="0"/>
              <a:t>2021/11/10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35EF5-4F05-4C49-A21F-8A6EC858D7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2037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51F23-B50E-46E1-A707-A019314F8393}" type="datetimeFigureOut">
              <a:rPr kumimoji="1" lang="ja-JP" altLang="en-US" smtClean="0"/>
              <a:t>2021/11/10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35EF5-4F05-4C49-A21F-8A6EC858D7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832914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51F23-B50E-46E1-A707-A019314F8393}" type="datetimeFigureOut">
              <a:rPr kumimoji="1" lang="ja-JP" altLang="en-US" smtClean="0"/>
              <a:t>2021/11/10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35EF5-4F05-4C49-A21F-8A6EC858D7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319472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51F23-B50E-46E1-A707-A019314F8393}" type="datetimeFigureOut">
              <a:rPr kumimoji="1" lang="ja-JP" altLang="en-US" smtClean="0"/>
              <a:t>2021/11/10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35EF5-4F05-4C49-A21F-8A6EC858D7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81373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51F23-B50E-46E1-A707-A019314F8393}" type="datetimeFigureOut">
              <a:rPr kumimoji="1" lang="ja-JP" altLang="en-US" smtClean="0"/>
              <a:t>2021/11/10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35EF5-4F05-4C49-A21F-8A6EC858D7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72296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51F23-B50E-46E1-A707-A019314F8393}" type="datetimeFigureOut">
              <a:rPr kumimoji="1" lang="ja-JP" altLang="en-US" smtClean="0"/>
              <a:t>2021/11/10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35EF5-4F05-4C49-A21F-8A6EC858D7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41253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51F23-B50E-46E1-A707-A019314F8393}" type="datetimeFigureOut">
              <a:rPr kumimoji="1" lang="ja-JP" altLang="en-US" smtClean="0"/>
              <a:t>2021/11/10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35EF5-4F05-4C49-A21F-8A6EC858D7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484270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51F23-B50E-46E1-A707-A019314F8393}" type="datetimeFigureOut">
              <a:rPr kumimoji="1" lang="ja-JP" altLang="en-US" smtClean="0"/>
              <a:t>2021/11/10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35EF5-4F05-4C49-A21F-8A6EC858D7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135435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51F23-B50E-46E1-A707-A019314F8393}" type="datetimeFigureOut">
              <a:rPr kumimoji="1" lang="ja-JP" altLang="en-US" smtClean="0"/>
              <a:t>2021/11/10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35EF5-4F05-4C49-A21F-8A6EC858D7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251135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51F23-B50E-46E1-A707-A019314F8393}" type="datetimeFigureOut">
              <a:rPr kumimoji="1" lang="ja-JP" altLang="en-US" smtClean="0"/>
              <a:t>2021/11/10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35EF5-4F05-4C49-A21F-8A6EC858D7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055494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F51F23-B50E-46E1-A707-A019314F8393}" type="datetimeFigureOut">
              <a:rPr kumimoji="1" lang="ja-JP" altLang="en-US" smtClean="0"/>
              <a:t>2021/11/10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735EF5-4F05-4C49-A21F-8A6EC858D7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522425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正方形/長方形 105">
            <a:extLst>
              <a:ext uri="{FF2B5EF4-FFF2-40B4-BE49-F238E27FC236}">
                <a16:creationId xmlns:a16="http://schemas.microsoft.com/office/drawing/2014/main" id="{5A07552D-0BE5-4080-97B4-D99756F9E435}"/>
              </a:ext>
            </a:extLst>
          </p:cNvPr>
          <p:cNvSpPr/>
          <p:nvPr/>
        </p:nvSpPr>
        <p:spPr>
          <a:xfrm>
            <a:off x="3565756" y="5318483"/>
            <a:ext cx="2892489" cy="1074995"/>
          </a:xfrm>
          <a:prstGeom prst="rect">
            <a:avLst/>
          </a:prstGeom>
          <a:solidFill>
            <a:srgbClr val="ACEAAC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entury" panose="020F0502020204030204"/>
              <a:ea typeface="ＭＳ 明朝" panose="02020609040205080304" pitchFamily="17" charset="-128"/>
              <a:cs typeface="+mn-cs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283881" y="427545"/>
            <a:ext cx="6120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b="1" kern="1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  <a:cs typeface="Times New Roman" panose="02020603050405020304" pitchFamily="18" charset="0"/>
              </a:rPr>
              <a:t>７　今日から始める健康習慣</a:t>
            </a:r>
            <a:endParaRPr lang="en-US" altLang="ja-JP" b="1" kern="1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  <a:cs typeface="Times New Roman" panose="02020603050405020304" pitchFamily="18" charset="0"/>
            </a:endParaRPr>
          </a:p>
          <a:p>
            <a:r>
              <a:rPr lang="en-US" altLang="ja-JP" b="1" kern="1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  <a:cs typeface="Times New Roman" panose="02020603050405020304" pitchFamily="18" charset="0"/>
              </a:rPr>
              <a:t>        </a:t>
            </a:r>
            <a:r>
              <a:rPr lang="en-US" altLang="ja-JP" sz="1400" b="1" kern="1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  <a:cs typeface="Times New Roman" panose="02020603050405020304" pitchFamily="18" charset="0"/>
              </a:rPr>
              <a:t>(</a:t>
            </a:r>
            <a:r>
              <a:rPr lang="ja-JP" altLang="en-US" sz="1400" b="1" kern="1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  <a:cs typeface="Times New Roman" panose="02020603050405020304" pitchFamily="18" charset="0"/>
              </a:rPr>
              <a:t>今日から実践したいことに☑してみよう</a:t>
            </a:r>
            <a:r>
              <a:rPr lang="en-US" altLang="ja-JP" sz="1400" b="1" kern="1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  <a:cs typeface="Times New Roman" panose="02020603050405020304" pitchFamily="18" charset="0"/>
              </a:rPr>
              <a:t>)</a:t>
            </a:r>
            <a:endParaRPr lang="ja-JP" altLang="ja-JP" sz="1400" b="1" kern="1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53" name="正方形/長方形 52"/>
          <p:cNvSpPr/>
          <p:nvPr/>
        </p:nvSpPr>
        <p:spPr>
          <a:xfrm>
            <a:off x="560005" y="1073876"/>
            <a:ext cx="6120000" cy="5270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500"/>
              </a:lnSpc>
            </a:pPr>
            <a:r>
              <a:rPr lang="ja-JP" altLang="en-US" sz="1050" kern="1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Times New Roman" panose="02020603050405020304" pitchFamily="18" charset="0"/>
              </a:rPr>
              <a:t>生活習慣病にならないために、みなさんは何から始めますか？</a:t>
            </a:r>
          </a:p>
          <a:p>
            <a:pPr>
              <a:lnSpc>
                <a:spcPct val="150000"/>
              </a:lnSpc>
            </a:pPr>
            <a:r>
              <a:rPr lang="ja-JP" altLang="en-US" sz="1050" kern="1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Times New Roman" panose="02020603050405020304" pitchFamily="18" charset="0"/>
              </a:rPr>
              <a:t>すでに実践していること、今日から実践したいことにチェックしてみましょう。</a:t>
            </a:r>
            <a:endParaRPr lang="en-US" altLang="ja-JP" sz="1050" kern="1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  <a:cs typeface="Times New Roman" panose="02020603050405020304" pitchFamily="18" charset="0"/>
            </a:endParaRPr>
          </a:p>
        </p:txBody>
      </p:sp>
      <p:grpSp>
        <p:nvGrpSpPr>
          <p:cNvPr id="35" name="グループ化 34"/>
          <p:cNvGrpSpPr/>
          <p:nvPr/>
        </p:nvGrpSpPr>
        <p:grpSpPr>
          <a:xfrm>
            <a:off x="562741" y="1940551"/>
            <a:ext cx="2926843" cy="972000"/>
            <a:chOff x="0" y="0"/>
            <a:chExt cx="2927459" cy="1087755"/>
          </a:xfrm>
        </p:grpSpPr>
        <p:grpSp>
          <p:nvGrpSpPr>
            <p:cNvPr id="101" name="グループ化 100"/>
            <p:cNvGrpSpPr/>
            <p:nvPr/>
          </p:nvGrpSpPr>
          <p:grpSpPr>
            <a:xfrm>
              <a:off x="0" y="0"/>
              <a:ext cx="2879090" cy="1087755"/>
              <a:chOff x="0" y="0"/>
              <a:chExt cx="1799590" cy="1214651"/>
            </a:xfrm>
          </p:grpSpPr>
          <p:sp>
            <p:nvSpPr>
              <p:cNvPr id="103" name="正方形/長方形 102"/>
              <p:cNvSpPr/>
              <p:nvPr/>
            </p:nvSpPr>
            <p:spPr>
              <a:xfrm>
                <a:off x="0" y="0"/>
                <a:ext cx="1799590" cy="1214651"/>
              </a:xfrm>
              <a:prstGeom prst="rect">
                <a:avLst/>
              </a:prstGeom>
              <a:solidFill>
                <a:srgbClr val="FFC000">
                  <a:lumMod val="40000"/>
                  <a:lumOff val="60000"/>
                </a:srgbClr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ja-JP" alt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entury" panose="020F0502020204030204"/>
                  <a:ea typeface="ＭＳ 明朝" panose="02020609040205080304" pitchFamily="17" charset="-128"/>
                  <a:cs typeface="+mn-cs"/>
                </a:endParaRPr>
              </a:p>
            </p:txBody>
          </p:sp>
          <p:sp>
            <p:nvSpPr>
              <p:cNvPr id="104" name="正方形/長方形 103"/>
              <p:cNvSpPr/>
              <p:nvPr/>
            </p:nvSpPr>
            <p:spPr>
              <a:xfrm>
                <a:off x="81887" y="54591"/>
                <a:ext cx="180016" cy="359897"/>
              </a:xfrm>
              <a:prstGeom prst="rect">
                <a:avLst/>
              </a:prstGeom>
              <a:solidFill>
                <a:sysClr val="window" lastClr="FFFFFF"/>
              </a:solidFill>
              <a:ln w="3175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ja-JP" alt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05" name="テキスト ボックス 5"/>
              <p:cNvSpPr txBox="1"/>
              <p:nvPr/>
            </p:nvSpPr>
            <p:spPr>
              <a:xfrm>
                <a:off x="241361" y="63385"/>
                <a:ext cx="785485" cy="308610"/>
              </a:xfrm>
              <a:prstGeom prst="rect">
                <a:avLst/>
              </a:prstGeom>
              <a:noFill/>
              <a:ln w="6350">
                <a:noFill/>
              </a:ln>
              <a:effectLst/>
            </p:spPr>
            <p:txBody>
              <a:bodyPr rot="0" spcFirstLastPara="0" vert="horz" wrap="non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just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ja-JP" altLang="en-US" sz="1200" b="1" kern="100" dirty="0">
                    <a:solidFill>
                      <a:sysClr val="windowText" lastClr="000000"/>
                    </a:solidFill>
                    <a:latin typeface="UD デジタル 教科書体 NP-B" panose="02020700000000000000" pitchFamily="18" charset="-128"/>
                    <a:ea typeface="UD デジタル 教科書体 NP-B" panose="02020700000000000000" pitchFamily="18" charset="-128"/>
                    <a:cs typeface="Times New Roman" panose="02020603050405020304" pitchFamily="18" charset="0"/>
                  </a:rPr>
                  <a:t>朝ごはんを食べる</a:t>
                </a:r>
              </a:p>
            </p:txBody>
          </p:sp>
        </p:grpSp>
        <p:sp>
          <p:nvSpPr>
            <p:cNvPr id="102" name="テキスト ボックス 329974"/>
            <p:cNvSpPr txBox="1"/>
            <p:nvPr/>
          </p:nvSpPr>
          <p:spPr>
            <a:xfrm>
              <a:off x="106789" y="358301"/>
              <a:ext cx="2820670" cy="701040"/>
            </a:xfrm>
            <a:prstGeom prst="rect">
              <a:avLst/>
            </a:prstGeom>
            <a:noFill/>
            <a:ln w="6350">
              <a:noFill/>
            </a:ln>
            <a:effectLst/>
          </p:spPr>
          <p:txBody>
            <a:bodyPr rot="0" spcFirstLastPara="0" vert="horz" wrap="non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just" defTabSz="914400" eaLnBrk="1" fontAlgn="auto" latinLnBrk="0" hangingPunct="1">
                <a:lnSpc>
                  <a:spcPts val="15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1000" b="0" i="0" u="none" strike="noStrike" kern="10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UD デジタル 教科書体 N-R" panose="02020400000000000000" pitchFamily="17" charset="-128"/>
                  <a:ea typeface="UD デジタル 教科書体 N-R" panose="02020400000000000000" pitchFamily="17" charset="-128"/>
                  <a:cs typeface="Times New Roman" panose="02020603050405020304" pitchFamily="18" charset="0"/>
                </a:rPr>
                <a:t>◎脳に栄養が届いて脳が働くスイッチ</a:t>
              </a:r>
              <a:r>
                <a:rPr kumimoji="0" lang="en-US" sz="1000" b="0" i="0" u="none" strike="noStrike" kern="10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UD デジタル 教科書体 N-R" panose="02020400000000000000" pitchFamily="17" charset="-128"/>
                  <a:ea typeface="UD デジタル 教科書体 N-R" panose="02020400000000000000" pitchFamily="17" charset="-128"/>
                  <a:cs typeface="Times New Roman" panose="02020603050405020304" pitchFamily="18" charset="0"/>
                </a:rPr>
                <a:t>ON</a:t>
              </a:r>
              <a:r>
                <a:rPr kumimoji="0" lang="ja-JP" altLang="en-US" sz="1000" b="0" i="0" u="none" strike="noStrike" kern="10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UD デジタル 教科書体 N-R" panose="02020400000000000000" pitchFamily="17" charset="-128"/>
                  <a:ea typeface="UD デジタル 教科書体 N-R" panose="02020400000000000000" pitchFamily="17" charset="-128"/>
                  <a:cs typeface="Times New Roman" panose="02020603050405020304" pitchFamily="18" charset="0"/>
                </a:rPr>
                <a:t>！</a:t>
              </a:r>
            </a:p>
            <a:p>
              <a:pPr marL="0" marR="0" lvl="0" indent="0" algn="just" defTabSz="914400" eaLnBrk="1" fontAlgn="auto" latinLnBrk="0" hangingPunct="1">
                <a:lnSpc>
                  <a:spcPts val="15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1000" b="0" i="0" u="none" strike="noStrike" kern="10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UD デジタル 教科書体 N-R" panose="02020400000000000000" pitchFamily="17" charset="-128"/>
                  <a:ea typeface="UD デジタル 教科書体 N-R" panose="02020400000000000000" pitchFamily="17" charset="-128"/>
                  <a:cs typeface="Times New Roman" panose="02020603050405020304" pitchFamily="18" charset="0"/>
                </a:rPr>
                <a:t>◎体温が上がって体を動かすスイッチ</a:t>
              </a:r>
              <a:r>
                <a:rPr kumimoji="0" lang="en-US" sz="1000" b="0" i="0" u="none" strike="noStrike" kern="10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UD デジタル 教科書体 N-R" panose="02020400000000000000" pitchFamily="17" charset="-128"/>
                  <a:ea typeface="UD デジタル 教科書体 N-R" panose="02020400000000000000" pitchFamily="17" charset="-128"/>
                  <a:cs typeface="Times New Roman" panose="02020603050405020304" pitchFamily="18" charset="0"/>
                </a:rPr>
                <a:t>ON</a:t>
              </a:r>
              <a:r>
                <a:rPr kumimoji="0" lang="ja-JP" altLang="en-US" sz="1000" b="0" i="0" u="none" strike="noStrike" kern="10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UD デジタル 教科書体 N-R" panose="02020400000000000000" pitchFamily="17" charset="-128"/>
                  <a:ea typeface="UD デジタル 教科書体 N-R" panose="02020400000000000000" pitchFamily="17" charset="-128"/>
                  <a:cs typeface="Times New Roman" panose="02020603050405020304" pitchFamily="18" charset="0"/>
                </a:rPr>
                <a:t>！</a:t>
              </a:r>
            </a:p>
            <a:p>
              <a:pPr marL="0" marR="0" lvl="0" indent="0" algn="just" defTabSz="914400" eaLnBrk="1" fontAlgn="auto" latinLnBrk="0" hangingPunct="1">
                <a:lnSpc>
                  <a:spcPts val="15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1000" b="0" i="0" u="none" strike="noStrike" kern="10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UD デジタル 教科書体 N-R" panose="02020400000000000000" pitchFamily="17" charset="-128"/>
                  <a:ea typeface="UD デジタル 教科書体 N-R" panose="02020400000000000000" pitchFamily="17" charset="-128"/>
                  <a:cs typeface="Times New Roman" panose="02020603050405020304" pitchFamily="18" charset="0"/>
                </a:rPr>
                <a:t>◎胃や腸を動かし排便のスイッチ</a:t>
              </a:r>
              <a:r>
                <a:rPr kumimoji="0" lang="en-US" sz="1000" b="0" i="0" u="none" strike="noStrike" kern="10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UD デジタル 教科書体 N-R" panose="02020400000000000000" pitchFamily="17" charset="-128"/>
                  <a:ea typeface="UD デジタル 教科書体 N-R" panose="02020400000000000000" pitchFamily="17" charset="-128"/>
                  <a:cs typeface="Times New Roman" panose="02020603050405020304" pitchFamily="18" charset="0"/>
                </a:rPr>
                <a:t>ON</a:t>
              </a:r>
              <a:r>
                <a:rPr kumimoji="0" lang="ja-JP" altLang="en-US" sz="1000" b="0" i="0" u="none" strike="noStrike" kern="10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UD デジタル 教科書体 N-R" panose="02020400000000000000" pitchFamily="17" charset="-128"/>
                  <a:ea typeface="UD デジタル 教科書体 N-R" panose="02020400000000000000" pitchFamily="17" charset="-128"/>
                  <a:cs typeface="Times New Roman" panose="02020603050405020304" pitchFamily="18" charset="0"/>
                </a:rPr>
                <a:t>！</a:t>
              </a:r>
            </a:p>
          </p:txBody>
        </p:sp>
      </p:grpSp>
      <p:grpSp>
        <p:nvGrpSpPr>
          <p:cNvPr id="36" name="グループ化 35"/>
          <p:cNvGrpSpPr/>
          <p:nvPr/>
        </p:nvGrpSpPr>
        <p:grpSpPr>
          <a:xfrm>
            <a:off x="3495840" y="1946045"/>
            <a:ext cx="1799590" cy="971999"/>
            <a:chOff x="0" y="-1"/>
            <a:chExt cx="1799590" cy="1098453"/>
          </a:xfrm>
        </p:grpSpPr>
        <p:grpSp>
          <p:nvGrpSpPr>
            <p:cNvPr id="96" name="グループ化 95"/>
            <p:cNvGrpSpPr/>
            <p:nvPr/>
          </p:nvGrpSpPr>
          <p:grpSpPr>
            <a:xfrm>
              <a:off x="0" y="-1"/>
              <a:ext cx="1799590" cy="1098453"/>
              <a:chOff x="0" y="-1"/>
              <a:chExt cx="1799590" cy="1098639"/>
            </a:xfrm>
          </p:grpSpPr>
          <p:sp>
            <p:nvSpPr>
              <p:cNvPr id="98" name="正方形/長方形 97"/>
              <p:cNvSpPr/>
              <p:nvPr/>
            </p:nvSpPr>
            <p:spPr>
              <a:xfrm>
                <a:off x="0" y="-1"/>
                <a:ext cx="1799590" cy="1098639"/>
              </a:xfrm>
              <a:prstGeom prst="rect">
                <a:avLst/>
              </a:prstGeom>
              <a:solidFill>
                <a:srgbClr val="ACEAAC"/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ja-JP" alt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entury" panose="020F0502020204030204"/>
                  <a:ea typeface="ＭＳ 明朝" panose="02020609040205080304" pitchFamily="17" charset="-128"/>
                  <a:cs typeface="+mn-cs"/>
                </a:endParaRPr>
              </a:p>
            </p:txBody>
          </p:sp>
          <p:sp>
            <p:nvSpPr>
              <p:cNvPr id="99" name="正方形/長方形 98"/>
              <p:cNvSpPr/>
              <p:nvPr/>
            </p:nvSpPr>
            <p:spPr>
              <a:xfrm>
                <a:off x="81887" y="54590"/>
                <a:ext cx="287655" cy="325523"/>
              </a:xfrm>
              <a:prstGeom prst="rect">
                <a:avLst/>
              </a:prstGeom>
              <a:solidFill>
                <a:sysClr val="window" lastClr="FFFFFF"/>
              </a:solidFill>
              <a:ln w="3175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ja-JP" alt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00" name="テキスト ボックス 7"/>
              <p:cNvSpPr txBox="1"/>
              <p:nvPr/>
            </p:nvSpPr>
            <p:spPr>
              <a:xfrm>
                <a:off x="368490" y="68239"/>
                <a:ext cx="1256665" cy="308610"/>
              </a:xfrm>
              <a:prstGeom prst="rect">
                <a:avLst/>
              </a:prstGeom>
              <a:noFill/>
              <a:ln w="6350">
                <a:noFill/>
              </a:ln>
              <a:effectLst/>
            </p:spPr>
            <p:txBody>
              <a:bodyPr rot="0" spcFirstLastPara="0" vert="horz" wrap="non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just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ja-JP" altLang="en-US" sz="1200" b="1" kern="100" dirty="0">
                    <a:solidFill>
                      <a:sysClr val="windowText" lastClr="000000"/>
                    </a:solidFill>
                    <a:latin typeface="UD デジタル 教科書体 NP-B" panose="02020700000000000000" pitchFamily="18" charset="-128"/>
                    <a:ea typeface="UD デジタル 教科書体 NP-B" panose="02020700000000000000" pitchFamily="18" charset="-128"/>
                    <a:cs typeface="Times New Roman" panose="02020603050405020304" pitchFamily="18" charset="0"/>
                  </a:rPr>
                  <a:t>よくかんで食べる</a:t>
                </a:r>
              </a:p>
            </p:txBody>
          </p:sp>
        </p:grpSp>
        <p:sp>
          <p:nvSpPr>
            <p:cNvPr id="97" name="テキスト ボックス 329975"/>
            <p:cNvSpPr txBox="1"/>
            <p:nvPr/>
          </p:nvSpPr>
          <p:spPr>
            <a:xfrm>
              <a:off x="124165" y="408371"/>
              <a:ext cx="1390015" cy="559435"/>
            </a:xfrm>
            <a:prstGeom prst="rect">
              <a:avLst/>
            </a:prstGeom>
            <a:noFill/>
            <a:ln w="6350">
              <a:noFill/>
            </a:ln>
            <a:effectLst/>
          </p:spPr>
          <p:txBody>
            <a:bodyPr rot="0" spcFirstLastPara="0" vert="horz" wrap="non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just" defTabSz="914400">
                <a:lnSpc>
                  <a:spcPts val="1500"/>
                </a:lnSpc>
              </a:pPr>
              <a:r>
                <a:rPr lang="ja-JP" altLang="en-US" sz="1000" kern="100" dirty="0">
                  <a:solidFill>
                    <a:sysClr val="windowText" lastClr="000000"/>
                  </a:solidFill>
                  <a:latin typeface="UD デジタル 教科書体 N-R" panose="02020400000000000000" pitchFamily="17" charset="-128"/>
                  <a:ea typeface="UD デジタル 教科書体 N-R" panose="02020400000000000000" pitchFamily="17" charset="-128"/>
                  <a:cs typeface="Times New Roman" panose="02020603050405020304" pitchFamily="18" charset="0"/>
                </a:rPr>
                <a:t>◎消化吸収を助ける</a:t>
              </a:r>
            </a:p>
            <a:p>
              <a:pPr algn="just" defTabSz="914400">
                <a:lnSpc>
                  <a:spcPts val="1500"/>
                </a:lnSpc>
              </a:pPr>
              <a:r>
                <a:rPr lang="ja-JP" altLang="en-US" sz="1000" kern="100" dirty="0">
                  <a:solidFill>
                    <a:sysClr val="windowText" lastClr="000000"/>
                  </a:solidFill>
                  <a:latin typeface="UD デジタル 教科書体 N-R" panose="02020400000000000000" pitchFamily="17" charset="-128"/>
                  <a:ea typeface="UD デジタル 教科書体 N-R" panose="02020400000000000000" pitchFamily="17" charset="-128"/>
                  <a:cs typeface="Times New Roman" panose="02020603050405020304" pitchFamily="18" charset="0"/>
                </a:rPr>
                <a:t>◎食べ過ぎを防ぐ</a:t>
              </a:r>
            </a:p>
          </p:txBody>
        </p:sp>
      </p:grpSp>
      <p:grpSp>
        <p:nvGrpSpPr>
          <p:cNvPr id="37" name="グループ化 36"/>
          <p:cNvGrpSpPr/>
          <p:nvPr/>
        </p:nvGrpSpPr>
        <p:grpSpPr>
          <a:xfrm>
            <a:off x="4988440" y="2926571"/>
            <a:ext cx="1665265" cy="1194763"/>
            <a:chOff x="13447" y="-18797"/>
            <a:chExt cx="1493882" cy="1339674"/>
          </a:xfrm>
        </p:grpSpPr>
        <p:grpSp>
          <p:nvGrpSpPr>
            <p:cNvPr id="91" name="グループ化 90"/>
            <p:cNvGrpSpPr/>
            <p:nvPr/>
          </p:nvGrpSpPr>
          <p:grpSpPr>
            <a:xfrm>
              <a:off x="13447" y="-18797"/>
              <a:ext cx="1399594" cy="1339674"/>
              <a:chOff x="13447" y="-18797"/>
              <a:chExt cx="1399594" cy="1339674"/>
            </a:xfrm>
          </p:grpSpPr>
          <p:sp>
            <p:nvSpPr>
              <p:cNvPr id="93" name="正方形/長方形 92"/>
              <p:cNvSpPr/>
              <p:nvPr/>
            </p:nvSpPr>
            <p:spPr>
              <a:xfrm>
                <a:off x="13447" y="13443"/>
                <a:ext cx="1375765" cy="1307434"/>
              </a:xfrm>
              <a:prstGeom prst="rect">
                <a:avLst/>
              </a:prstGeom>
              <a:solidFill>
                <a:srgbClr val="ACEAAC"/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ja-JP" alt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entury" panose="020F0502020204030204"/>
                  <a:ea typeface="ＭＳ 明朝" panose="02020609040205080304" pitchFamily="17" charset="-128"/>
                  <a:cs typeface="+mn-cs"/>
                </a:endParaRPr>
              </a:p>
            </p:txBody>
          </p:sp>
          <p:sp>
            <p:nvSpPr>
              <p:cNvPr id="94" name="正方形/長方形 93"/>
              <p:cNvSpPr/>
              <p:nvPr/>
            </p:nvSpPr>
            <p:spPr>
              <a:xfrm>
                <a:off x="68239" y="54592"/>
                <a:ext cx="258360" cy="322931"/>
              </a:xfrm>
              <a:prstGeom prst="rect">
                <a:avLst/>
              </a:prstGeom>
              <a:solidFill>
                <a:sysClr val="window" lastClr="FFFFFF"/>
              </a:solidFill>
              <a:ln w="3175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ja-JP" alt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95" name="テキスト ボックス 1"/>
              <p:cNvSpPr txBox="1"/>
              <p:nvPr/>
            </p:nvSpPr>
            <p:spPr>
              <a:xfrm>
                <a:off x="289278" y="-18797"/>
                <a:ext cx="1123763" cy="498546"/>
              </a:xfrm>
              <a:prstGeom prst="rect">
                <a:avLst/>
              </a:prstGeom>
              <a:noFill/>
              <a:ln w="6350">
                <a:noFill/>
              </a:ln>
              <a:effectLst/>
            </p:spPr>
            <p:txBody>
              <a:bodyPr rot="0" spcFirstLastPara="0" vert="horz" wrap="non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just" defTabSz="914400" eaLnBrk="1" fontAlgn="auto" latinLnBrk="0" hangingPunct="1">
                  <a:lnSpc>
                    <a:spcPts val="15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ja-JP" altLang="en-US" sz="1200" b="1" kern="100" dirty="0">
                    <a:solidFill>
                      <a:sysClr val="windowText" lastClr="000000"/>
                    </a:solidFill>
                    <a:latin typeface="UD デジタル 教科書体 NP-B" panose="02020700000000000000" pitchFamily="18" charset="-128"/>
                    <a:ea typeface="UD デジタル 教科書体 NP-B" panose="02020700000000000000" pitchFamily="18" charset="-128"/>
                    <a:cs typeface="Times New Roman" panose="02020603050405020304" pitchFamily="18" charset="0"/>
                  </a:rPr>
                  <a:t>赤・緑・黄を</a:t>
                </a:r>
              </a:p>
              <a:p>
                <a:pPr marL="0" marR="0" lvl="0" indent="0" algn="just" defTabSz="914400" eaLnBrk="1" fontAlgn="auto" latinLnBrk="0" hangingPunct="1">
                  <a:lnSpc>
                    <a:spcPts val="15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ja-JP" altLang="en-US" sz="1200" b="1" kern="100" dirty="0">
                    <a:solidFill>
                      <a:sysClr val="windowText" lastClr="000000"/>
                    </a:solidFill>
                    <a:latin typeface="UD デジタル 教科書体 NP-B" panose="02020700000000000000" pitchFamily="18" charset="-128"/>
                    <a:ea typeface="UD デジタル 教科書体 NP-B" panose="02020700000000000000" pitchFamily="18" charset="-128"/>
                    <a:cs typeface="Times New Roman" panose="02020603050405020304" pitchFamily="18" charset="0"/>
                  </a:rPr>
                  <a:t>そろえて食べる</a:t>
                </a:r>
              </a:p>
            </p:txBody>
          </p:sp>
        </p:grpSp>
        <p:sp>
          <p:nvSpPr>
            <p:cNvPr id="92" name="テキスト ボックス 329976"/>
            <p:cNvSpPr txBox="1"/>
            <p:nvPr/>
          </p:nvSpPr>
          <p:spPr>
            <a:xfrm>
              <a:off x="82735" y="505975"/>
              <a:ext cx="1424594" cy="666402"/>
            </a:xfrm>
            <a:prstGeom prst="rect">
              <a:avLst/>
            </a:prstGeom>
            <a:noFill/>
            <a:ln w="6350">
              <a:noFill/>
            </a:ln>
            <a:effectLst/>
          </p:spPr>
          <p:txBody>
            <a:bodyPr rot="0" spcFirstLastPara="0" vert="horz" wrap="non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just" defTabSz="914400">
                <a:lnSpc>
                  <a:spcPts val="1500"/>
                </a:lnSpc>
              </a:pPr>
              <a:r>
                <a:rPr lang="ja-JP" altLang="en-US" sz="1000" kern="100" dirty="0">
                  <a:solidFill>
                    <a:sysClr val="windowText" lastClr="000000"/>
                  </a:solidFill>
                  <a:latin typeface="UD デジタル 教科書体 N-R" panose="02020400000000000000" pitchFamily="17" charset="-128"/>
                  <a:ea typeface="UD デジタル 教科書体 N-R" panose="02020400000000000000" pitchFamily="17" charset="-128"/>
                  <a:cs typeface="Times New Roman" panose="02020603050405020304" pitchFamily="18" charset="0"/>
                </a:rPr>
                <a:t>◎体の調子が整い、</a:t>
              </a:r>
            </a:p>
            <a:p>
              <a:pPr algn="just" defTabSz="914400">
                <a:lnSpc>
                  <a:spcPts val="1500"/>
                </a:lnSpc>
              </a:pPr>
              <a:r>
                <a:rPr lang="ja-JP" altLang="en-US" sz="1000" kern="100" dirty="0">
                  <a:solidFill>
                    <a:sysClr val="windowText" lastClr="000000"/>
                  </a:solidFill>
                  <a:latin typeface="UD デジタル 教科書体 N-R" panose="02020400000000000000" pitchFamily="17" charset="-128"/>
                  <a:ea typeface="UD デジタル 教科書体 N-R" panose="02020400000000000000" pitchFamily="17" charset="-128"/>
                  <a:cs typeface="Times New Roman" panose="02020603050405020304" pitchFamily="18" charset="0"/>
                </a:rPr>
                <a:t>　病気になりにくく</a:t>
              </a:r>
              <a:endParaRPr lang="en-US" altLang="ja-JP" sz="1000" kern="100" dirty="0">
                <a:solidFill>
                  <a:sysClr val="windowText" lastClr="000000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Times New Roman" panose="02020603050405020304" pitchFamily="18" charset="0"/>
              </a:endParaRPr>
            </a:p>
            <a:p>
              <a:pPr algn="just" defTabSz="914400">
                <a:lnSpc>
                  <a:spcPts val="1500"/>
                </a:lnSpc>
              </a:pPr>
              <a:r>
                <a:rPr lang="ja-JP" altLang="en-US" sz="1000" kern="100" dirty="0">
                  <a:solidFill>
                    <a:sysClr val="windowText" lastClr="000000"/>
                  </a:solidFill>
                  <a:latin typeface="UD デジタル 教科書体 N-R" panose="02020400000000000000" pitchFamily="17" charset="-128"/>
                  <a:ea typeface="UD デジタル 教科書体 N-R" panose="02020400000000000000" pitchFamily="17" charset="-128"/>
                  <a:cs typeface="Times New Roman" panose="02020603050405020304" pitchFamily="18" charset="0"/>
                </a:rPr>
                <a:t>　なる。</a:t>
              </a:r>
            </a:p>
          </p:txBody>
        </p:sp>
      </p:grpSp>
      <p:grpSp>
        <p:nvGrpSpPr>
          <p:cNvPr id="38" name="グループ化 37"/>
          <p:cNvGrpSpPr/>
          <p:nvPr/>
        </p:nvGrpSpPr>
        <p:grpSpPr>
          <a:xfrm>
            <a:off x="563803" y="2959138"/>
            <a:ext cx="2590801" cy="1329164"/>
            <a:chOff x="141889" y="-2"/>
            <a:chExt cx="2591084" cy="1330075"/>
          </a:xfrm>
        </p:grpSpPr>
        <p:grpSp>
          <p:nvGrpSpPr>
            <p:cNvPr id="86" name="グループ化 85"/>
            <p:cNvGrpSpPr/>
            <p:nvPr/>
          </p:nvGrpSpPr>
          <p:grpSpPr>
            <a:xfrm>
              <a:off x="141889" y="-2"/>
              <a:ext cx="2360786" cy="1169013"/>
              <a:chOff x="-1" y="-2"/>
              <a:chExt cx="2360786" cy="1169013"/>
            </a:xfrm>
          </p:grpSpPr>
          <p:sp>
            <p:nvSpPr>
              <p:cNvPr id="88" name="正方形/長方形 87"/>
              <p:cNvSpPr/>
              <p:nvPr/>
            </p:nvSpPr>
            <p:spPr>
              <a:xfrm>
                <a:off x="-1" y="-2"/>
                <a:ext cx="2360786" cy="1169013"/>
              </a:xfrm>
              <a:prstGeom prst="rect">
                <a:avLst/>
              </a:prstGeom>
              <a:solidFill>
                <a:srgbClr val="FFD1FF"/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ja-JP" alt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entury" panose="020F0502020204030204"/>
                  <a:ea typeface="ＭＳ 明朝" panose="02020609040205080304" pitchFamily="17" charset="-128"/>
                  <a:cs typeface="+mn-cs"/>
                </a:endParaRPr>
              </a:p>
            </p:txBody>
          </p:sp>
          <p:sp>
            <p:nvSpPr>
              <p:cNvPr id="89" name="正方形/長方形 88"/>
              <p:cNvSpPr/>
              <p:nvPr/>
            </p:nvSpPr>
            <p:spPr>
              <a:xfrm>
                <a:off x="81886" y="40944"/>
                <a:ext cx="287655" cy="287655"/>
              </a:xfrm>
              <a:prstGeom prst="rect">
                <a:avLst/>
              </a:prstGeom>
              <a:solidFill>
                <a:sysClr val="window" lastClr="FFFFFF"/>
              </a:solidFill>
              <a:ln w="3175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ja-JP" alt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90" name="テキスト ボックス 329745"/>
              <p:cNvSpPr txBox="1"/>
              <p:nvPr/>
            </p:nvSpPr>
            <p:spPr>
              <a:xfrm>
                <a:off x="341834" y="7012"/>
                <a:ext cx="989965" cy="474980"/>
              </a:xfrm>
              <a:prstGeom prst="rect">
                <a:avLst/>
              </a:prstGeom>
              <a:noFill/>
              <a:ln w="6350">
                <a:noFill/>
              </a:ln>
              <a:effectLst/>
            </p:spPr>
            <p:txBody>
              <a:bodyPr rot="0" spcFirstLastPara="0" vert="horz" wrap="non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just" defTabSz="914400" eaLnBrk="1" fontAlgn="auto" latinLnBrk="0" hangingPunct="1">
                  <a:lnSpc>
                    <a:spcPts val="15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ja-JP" altLang="en-US" sz="1200" b="1" kern="100" dirty="0">
                    <a:solidFill>
                      <a:sysClr val="windowText" lastClr="000000"/>
                    </a:solidFill>
                    <a:latin typeface="UD デジタル 教科書体 NP-B" panose="02020700000000000000" pitchFamily="18" charset="-128"/>
                    <a:ea typeface="UD デジタル 教科書体 NP-B" panose="02020700000000000000" pitchFamily="18" charset="-128"/>
                    <a:cs typeface="Times New Roman" panose="02020603050405020304" pitchFamily="18" charset="0"/>
                  </a:rPr>
                  <a:t>野菜や果物を</a:t>
                </a:r>
              </a:p>
              <a:p>
                <a:pPr marL="0" marR="0" lvl="0" indent="0" algn="just" defTabSz="914400" eaLnBrk="1" fontAlgn="auto" latinLnBrk="0" hangingPunct="1">
                  <a:lnSpc>
                    <a:spcPts val="15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ja-JP" altLang="en-US" sz="1200" b="1" kern="100" dirty="0">
                    <a:solidFill>
                      <a:sysClr val="windowText" lastClr="000000"/>
                    </a:solidFill>
                    <a:latin typeface="UD デジタル 教科書体 NP-B" panose="02020700000000000000" pitchFamily="18" charset="-128"/>
                    <a:ea typeface="UD デジタル 教科書体 NP-B" panose="02020700000000000000" pitchFamily="18" charset="-128"/>
                    <a:cs typeface="Times New Roman" panose="02020603050405020304" pitchFamily="18" charset="0"/>
                  </a:rPr>
                  <a:t>しっかりとる</a:t>
                </a:r>
              </a:p>
            </p:txBody>
          </p:sp>
        </p:grpSp>
        <p:sp>
          <p:nvSpPr>
            <p:cNvPr id="87" name="テキスト ボックス 329747"/>
            <p:cNvSpPr txBox="1"/>
            <p:nvPr/>
          </p:nvSpPr>
          <p:spPr>
            <a:xfrm>
              <a:off x="154780" y="448209"/>
              <a:ext cx="2578193" cy="881864"/>
            </a:xfrm>
            <a:prstGeom prst="rect">
              <a:avLst/>
            </a:prstGeom>
            <a:noFill/>
            <a:ln w="6350">
              <a:noFill/>
            </a:ln>
            <a:effectLst/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just" defTabSz="914400">
                <a:lnSpc>
                  <a:spcPts val="1500"/>
                </a:lnSpc>
              </a:pPr>
              <a:r>
                <a:rPr lang="ja-JP" altLang="en-US" sz="1000" kern="100" dirty="0">
                  <a:solidFill>
                    <a:sysClr val="windowText" lastClr="000000"/>
                  </a:solidFill>
                  <a:latin typeface="UD デジタル 教科書体 N-R" panose="02020400000000000000" pitchFamily="17" charset="-128"/>
                  <a:ea typeface="UD デジタル 教科書体 N-R" panose="02020400000000000000" pitchFamily="17" charset="-128"/>
                  <a:cs typeface="Times New Roman" panose="02020603050405020304" pitchFamily="18" charset="0"/>
                </a:rPr>
                <a:t>◎野菜や果物には、体の調子を</a:t>
              </a:r>
              <a:endParaRPr lang="en-US" altLang="ja-JP" sz="1000" kern="100" dirty="0">
                <a:solidFill>
                  <a:sysClr val="windowText" lastClr="000000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Times New Roman" panose="02020603050405020304" pitchFamily="18" charset="0"/>
              </a:endParaRPr>
            </a:p>
            <a:p>
              <a:pPr algn="just" defTabSz="914400">
                <a:lnSpc>
                  <a:spcPts val="1500"/>
                </a:lnSpc>
              </a:pPr>
              <a:r>
                <a:rPr lang="ja-JP" altLang="en-US" sz="1000" kern="100" dirty="0">
                  <a:solidFill>
                    <a:sysClr val="windowText" lastClr="000000"/>
                  </a:solidFill>
                  <a:latin typeface="UD デジタル 教科書体 N-R" panose="02020400000000000000" pitchFamily="17" charset="-128"/>
                  <a:ea typeface="UD デジタル 教科書体 N-R" panose="02020400000000000000" pitchFamily="17" charset="-128"/>
                  <a:cs typeface="Times New Roman" panose="02020603050405020304" pitchFamily="18" charset="0"/>
                </a:rPr>
                <a:t>　整えるビタミン、ミネラル、</a:t>
              </a:r>
              <a:endParaRPr lang="en-US" altLang="ja-JP" sz="1000" kern="100" dirty="0">
                <a:solidFill>
                  <a:sysClr val="windowText" lastClr="000000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Times New Roman" panose="02020603050405020304" pitchFamily="18" charset="0"/>
              </a:endParaRPr>
            </a:p>
            <a:p>
              <a:pPr algn="just" defTabSz="914400">
                <a:lnSpc>
                  <a:spcPts val="1500"/>
                </a:lnSpc>
              </a:pPr>
              <a:r>
                <a:rPr lang="ja-JP" altLang="en-US" sz="1000" kern="100" dirty="0">
                  <a:solidFill>
                    <a:sysClr val="windowText" lastClr="000000"/>
                  </a:solidFill>
                  <a:latin typeface="UD デジタル 教科書体 N-R" panose="02020400000000000000" pitchFamily="17" charset="-128"/>
                  <a:ea typeface="UD デジタル 教科書体 N-R" panose="02020400000000000000" pitchFamily="17" charset="-128"/>
                  <a:cs typeface="Times New Roman" panose="02020603050405020304" pitchFamily="18" charset="0"/>
                </a:rPr>
                <a:t>　食物繊維がたくさん含まれています</a:t>
              </a:r>
              <a:r>
                <a:rPr lang="ja-JP" altLang="en-US" sz="1050" kern="100" dirty="0">
                  <a:solidFill>
                    <a:sysClr val="windowText" lastClr="000000"/>
                  </a:solidFill>
                  <a:latin typeface="UD デジタル 教科書体 N-R" panose="02020400000000000000" pitchFamily="17" charset="-128"/>
                  <a:ea typeface="UD デジタル 教科書体 N-R" panose="02020400000000000000" pitchFamily="17" charset="-128"/>
                  <a:cs typeface="Times New Roman" panose="02020603050405020304" pitchFamily="18" charset="0"/>
                </a:rPr>
                <a:t>。</a:t>
              </a:r>
            </a:p>
          </p:txBody>
        </p:sp>
      </p:grpSp>
      <p:grpSp>
        <p:nvGrpSpPr>
          <p:cNvPr id="39" name="グループ化 38"/>
          <p:cNvGrpSpPr/>
          <p:nvPr/>
        </p:nvGrpSpPr>
        <p:grpSpPr>
          <a:xfrm>
            <a:off x="2948766" y="4186781"/>
            <a:ext cx="3530808" cy="851275"/>
            <a:chOff x="-9988" y="13448"/>
            <a:chExt cx="2459756" cy="998361"/>
          </a:xfrm>
        </p:grpSpPr>
        <p:grpSp>
          <p:nvGrpSpPr>
            <p:cNvPr id="81" name="グループ化 80"/>
            <p:cNvGrpSpPr/>
            <p:nvPr/>
          </p:nvGrpSpPr>
          <p:grpSpPr>
            <a:xfrm>
              <a:off x="-9988" y="13448"/>
              <a:ext cx="2407024" cy="945330"/>
              <a:chOff x="-9988" y="13448"/>
              <a:chExt cx="2407024" cy="945330"/>
            </a:xfrm>
          </p:grpSpPr>
          <p:sp>
            <p:nvSpPr>
              <p:cNvPr id="83" name="正方形/長方形 82"/>
              <p:cNvSpPr/>
              <p:nvPr/>
            </p:nvSpPr>
            <p:spPr>
              <a:xfrm>
                <a:off x="-9988" y="13448"/>
                <a:ext cx="2407024" cy="945330"/>
              </a:xfrm>
              <a:prstGeom prst="rect">
                <a:avLst/>
              </a:prstGeom>
              <a:solidFill>
                <a:srgbClr val="FFD1FF"/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ja-JP" alt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entury" panose="020F0502020204030204"/>
                  <a:ea typeface="ＭＳ 明朝" panose="02020609040205080304" pitchFamily="17" charset="-128"/>
                  <a:cs typeface="+mn-cs"/>
                </a:endParaRPr>
              </a:p>
            </p:txBody>
          </p:sp>
          <p:sp>
            <p:nvSpPr>
              <p:cNvPr id="84" name="正方形/長方形 83"/>
              <p:cNvSpPr/>
              <p:nvPr/>
            </p:nvSpPr>
            <p:spPr>
              <a:xfrm>
                <a:off x="95535" y="54592"/>
                <a:ext cx="200637" cy="337762"/>
              </a:xfrm>
              <a:prstGeom prst="rect">
                <a:avLst/>
              </a:prstGeom>
              <a:solidFill>
                <a:sysClr val="window" lastClr="FFFFFF"/>
              </a:solidFill>
              <a:ln w="3175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ja-JP" alt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85" name="テキスト ボックス 329764"/>
              <p:cNvSpPr txBox="1"/>
              <p:nvPr/>
            </p:nvSpPr>
            <p:spPr>
              <a:xfrm>
                <a:off x="313784" y="81491"/>
                <a:ext cx="1923837" cy="348771"/>
              </a:xfrm>
              <a:prstGeom prst="rect">
                <a:avLst/>
              </a:prstGeom>
              <a:noFill/>
              <a:ln w="6350">
                <a:noFill/>
              </a:ln>
              <a:effectLst/>
            </p:spPr>
            <p:txBody>
              <a:bodyPr rot="0" spcFirstLastPara="0" vert="horz" wrap="non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just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ja-JP" altLang="en-US" sz="1200" b="1" kern="100" dirty="0">
                    <a:solidFill>
                      <a:sysClr val="windowText" lastClr="000000"/>
                    </a:solidFill>
                    <a:latin typeface="UD デジタル 教科書体 NP-B" panose="02020700000000000000" pitchFamily="18" charset="-128"/>
                    <a:ea typeface="UD デジタル 教科書体 NP-B" panose="02020700000000000000" pitchFamily="18" charset="-128"/>
                    <a:cs typeface="Times New Roman" panose="02020603050405020304" pitchFamily="18" charset="0"/>
                  </a:rPr>
                  <a:t>夜食や間食は、食べすぎないようにする</a:t>
                </a:r>
              </a:p>
            </p:txBody>
          </p:sp>
        </p:grpSp>
        <p:sp>
          <p:nvSpPr>
            <p:cNvPr id="82" name="テキスト ボックス 329765"/>
            <p:cNvSpPr txBox="1"/>
            <p:nvPr/>
          </p:nvSpPr>
          <p:spPr>
            <a:xfrm>
              <a:off x="146649" y="495984"/>
              <a:ext cx="2303119" cy="515825"/>
            </a:xfrm>
            <a:prstGeom prst="rect">
              <a:avLst/>
            </a:prstGeom>
            <a:noFill/>
            <a:ln w="6350">
              <a:noFill/>
            </a:ln>
            <a:effectLst/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just" defTabSz="914400" eaLnBrk="1" fontAlgn="auto" latinLnBrk="0" hangingPunct="1">
                <a:lnSpc>
                  <a:spcPts val="15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ja-JP" altLang="en-US" sz="1000" kern="100" dirty="0">
                  <a:solidFill>
                    <a:sysClr val="windowText" lastClr="000000"/>
                  </a:solidFill>
                  <a:latin typeface="UD デジタル 教科書体 N-R" panose="02020400000000000000" pitchFamily="17" charset="-128"/>
                  <a:ea typeface="UD デジタル 教科書体 N-R" panose="02020400000000000000" pitchFamily="17" charset="-128"/>
                  <a:cs typeface="Times New Roman" panose="02020603050405020304" pitchFamily="18" charset="0"/>
                </a:rPr>
                <a:t>◎余分なカロリー摂取は、肥満の原因</a:t>
              </a:r>
              <a:r>
                <a:rPr lang="ja-JP" altLang="en-US" sz="1000" kern="100">
                  <a:solidFill>
                    <a:sysClr val="windowText" lastClr="000000"/>
                  </a:solidFill>
                  <a:latin typeface="UD デジタル 教科書体 N-R" panose="02020400000000000000" pitchFamily="17" charset="-128"/>
                  <a:ea typeface="UD デジタル 教科書体 N-R" panose="02020400000000000000" pitchFamily="17" charset="-128"/>
                  <a:cs typeface="Times New Roman" panose="02020603050405020304" pitchFamily="18" charset="0"/>
                </a:rPr>
                <a:t>になります。</a:t>
              </a:r>
              <a:endParaRPr lang="ja-JP" altLang="en-US" sz="1000" kern="100" dirty="0">
                <a:solidFill>
                  <a:sysClr val="windowText" lastClr="000000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Times New Roman" panose="02020603050405020304" pitchFamily="18" charset="0"/>
              </a:endParaRPr>
            </a:p>
          </p:txBody>
        </p:sp>
      </p:grpSp>
      <p:grpSp>
        <p:nvGrpSpPr>
          <p:cNvPr id="40" name="グループ化 39"/>
          <p:cNvGrpSpPr/>
          <p:nvPr/>
        </p:nvGrpSpPr>
        <p:grpSpPr>
          <a:xfrm>
            <a:off x="591072" y="4187766"/>
            <a:ext cx="2327275" cy="810550"/>
            <a:chOff x="0" y="-1"/>
            <a:chExt cx="2327893" cy="1084211"/>
          </a:xfrm>
        </p:grpSpPr>
        <p:grpSp>
          <p:nvGrpSpPr>
            <p:cNvPr id="48" name="グループ化 47"/>
            <p:cNvGrpSpPr/>
            <p:nvPr/>
          </p:nvGrpSpPr>
          <p:grpSpPr>
            <a:xfrm>
              <a:off x="0" y="-1"/>
              <a:ext cx="2327893" cy="1084211"/>
              <a:chOff x="0" y="-1"/>
              <a:chExt cx="2327893" cy="1084211"/>
            </a:xfrm>
          </p:grpSpPr>
          <p:sp>
            <p:nvSpPr>
              <p:cNvPr id="50" name="正方形/長方形 49"/>
              <p:cNvSpPr/>
              <p:nvPr/>
            </p:nvSpPr>
            <p:spPr>
              <a:xfrm>
                <a:off x="0" y="-1"/>
                <a:ext cx="2327893" cy="1084211"/>
              </a:xfrm>
              <a:prstGeom prst="rect">
                <a:avLst/>
              </a:prstGeom>
              <a:solidFill>
                <a:srgbClr val="ACEAAC"/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ja-JP" alt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entury" panose="020F0502020204030204"/>
                  <a:ea typeface="ＭＳ 明朝" panose="02020609040205080304" pitchFamily="17" charset="-128"/>
                  <a:cs typeface="+mn-cs"/>
                </a:endParaRPr>
              </a:p>
            </p:txBody>
          </p:sp>
          <p:sp>
            <p:nvSpPr>
              <p:cNvPr id="51" name="正方形/長方形 50"/>
              <p:cNvSpPr/>
              <p:nvPr/>
            </p:nvSpPr>
            <p:spPr>
              <a:xfrm>
                <a:off x="81887" y="54590"/>
                <a:ext cx="287655" cy="385236"/>
              </a:xfrm>
              <a:prstGeom prst="rect">
                <a:avLst/>
              </a:prstGeom>
              <a:solidFill>
                <a:sysClr val="window" lastClr="FFFFFF"/>
              </a:solidFill>
              <a:ln w="3175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ja-JP" alt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52" name="テキスト ボックス 329785"/>
              <p:cNvSpPr txBox="1"/>
              <p:nvPr/>
            </p:nvSpPr>
            <p:spPr>
              <a:xfrm>
                <a:off x="341194" y="54591"/>
                <a:ext cx="1123315" cy="308610"/>
              </a:xfrm>
              <a:prstGeom prst="rect">
                <a:avLst/>
              </a:prstGeom>
              <a:noFill/>
              <a:ln w="6350">
                <a:noFill/>
              </a:ln>
              <a:effectLst/>
            </p:spPr>
            <p:txBody>
              <a:bodyPr rot="0" spcFirstLastPara="0" vert="horz" wrap="non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just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ja-JP" altLang="en-US" sz="1200" b="1" kern="100" dirty="0">
                    <a:solidFill>
                      <a:sysClr val="windowText" lastClr="000000"/>
                    </a:solidFill>
                    <a:latin typeface="UD デジタル 教科書体 NP-B" panose="02020700000000000000" pitchFamily="18" charset="-128"/>
                    <a:ea typeface="UD デジタル 教科書体 NP-B" panose="02020700000000000000" pitchFamily="18" charset="-128"/>
                    <a:cs typeface="Times New Roman" panose="02020603050405020304" pitchFamily="18" charset="0"/>
                  </a:rPr>
                  <a:t>食塩は控えめに</a:t>
                </a:r>
              </a:p>
            </p:txBody>
          </p:sp>
        </p:grpSp>
        <p:sp>
          <p:nvSpPr>
            <p:cNvPr id="49" name="テキスト ボックス 329786"/>
            <p:cNvSpPr txBox="1"/>
            <p:nvPr/>
          </p:nvSpPr>
          <p:spPr>
            <a:xfrm>
              <a:off x="81873" y="440802"/>
              <a:ext cx="2208957" cy="532176"/>
            </a:xfrm>
            <a:prstGeom prst="rect">
              <a:avLst/>
            </a:prstGeom>
            <a:noFill/>
            <a:ln w="6350">
              <a:noFill/>
            </a:ln>
            <a:effectLst/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just" defTabSz="914400" eaLnBrk="1" fontAlgn="auto" latinLnBrk="0" hangingPunct="1">
                <a:lnSpc>
                  <a:spcPts val="15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ja-JP" altLang="en-US" sz="1000" kern="100" dirty="0">
                  <a:solidFill>
                    <a:sysClr val="windowText" lastClr="000000"/>
                  </a:solidFill>
                  <a:latin typeface="UD デジタル 教科書体 N-R" panose="02020400000000000000" pitchFamily="17" charset="-128"/>
                  <a:ea typeface="UD デジタル 教科書体 N-R" panose="02020400000000000000" pitchFamily="17" charset="-128"/>
                  <a:cs typeface="Times New Roman" panose="02020603050405020304" pitchFamily="18" charset="0"/>
                </a:rPr>
                <a:t>◎食塩のとりすぎは、高血圧など　</a:t>
              </a:r>
              <a:endParaRPr lang="en-US" altLang="ja-JP" sz="1000" kern="100" dirty="0">
                <a:solidFill>
                  <a:sysClr val="windowText" lastClr="000000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Times New Roman" panose="02020603050405020304" pitchFamily="18" charset="0"/>
              </a:endParaRPr>
            </a:p>
            <a:p>
              <a:pPr marL="0" marR="0" lvl="0" indent="0" algn="just" defTabSz="914400" eaLnBrk="1" fontAlgn="auto" latinLnBrk="0" hangingPunct="1">
                <a:lnSpc>
                  <a:spcPts val="15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ja-JP" altLang="en-US" sz="1000" kern="100" dirty="0">
                  <a:solidFill>
                    <a:sysClr val="windowText" lastClr="000000"/>
                  </a:solidFill>
                  <a:latin typeface="UD デジタル 教科書体 N-R" panose="02020400000000000000" pitchFamily="17" charset="-128"/>
                  <a:ea typeface="UD デジタル 教科書体 N-R" panose="02020400000000000000" pitchFamily="17" charset="-128"/>
                  <a:cs typeface="Times New Roman" panose="02020603050405020304" pitchFamily="18" charset="0"/>
                </a:rPr>
                <a:t>　の原因になってしましいます。</a:t>
              </a:r>
            </a:p>
          </p:txBody>
        </p:sp>
      </p:grpSp>
      <p:grpSp>
        <p:nvGrpSpPr>
          <p:cNvPr id="41" name="グループ化 40"/>
          <p:cNvGrpSpPr/>
          <p:nvPr/>
        </p:nvGrpSpPr>
        <p:grpSpPr>
          <a:xfrm>
            <a:off x="2976975" y="2965561"/>
            <a:ext cx="2051817" cy="1168210"/>
            <a:chOff x="141868" y="1"/>
            <a:chExt cx="2052450" cy="1206642"/>
          </a:xfrm>
        </p:grpSpPr>
        <p:grpSp>
          <p:nvGrpSpPr>
            <p:cNvPr id="43" name="グループ化 42"/>
            <p:cNvGrpSpPr/>
            <p:nvPr/>
          </p:nvGrpSpPr>
          <p:grpSpPr>
            <a:xfrm>
              <a:off x="141868" y="1"/>
              <a:ext cx="1963297" cy="1206642"/>
              <a:chOff x="-22" y="1"/>
              <a:chExt cx="1963297" cy="1206642"/>
            </a:xfrm>
          </p:grpSpPr>
          <p:sp>
            <p:nvSpPr>
              <p:cNvPr id="45" name="正方形/長方形 44"/>
              <p:cNvSpPr/>
              <p:nvPr/>
            </p:nvSpPr>
            <p:spPr>
              <a:xfrm>
                <a:off x="-22" y="1"/>
                <a:ext cx="1963297" cy="1206642"/>
              </a:xfrm>
              <a:prstGeom prst="rect">
                <a:avLst/>
              </a:prstGeom>
              <a:solidFill>
                <a:srgbClr val="FFC000">
                  <a:lumMod val="40000"/>
                  <a:lumOff val="60000"/>
                </a:srgbClr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ja-JP" alt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entury" panose="020F0502020204030204"/>
                  <a:ea typeface="ＭＳ 明朝" panose="02020609040205080304" pitchFamily="17" charset="-128"/>
                  <a:cs typeface="+mn-cs"/>
                </a:endParaRPr>
              </a:p>
            </p:txBody>
          </p:sp>
          <p:sp>
            <p:nvSpPr>
              <p:cNvPr id="46" name="正方形/長方形 45"/>
              <p:cNvSpPr/>
              <p:nvPr/>
            </p:nvSpPr>
            <p:spPr>
              <a:xfrm>
                <a:off x="81886" y="40943"/>
                <a:ext cx="287655" cy="297475"/>
              </a:xfrm>
              <a:prstGeom prst="rect">
                <a:avLst/>
              </a:prstGeom>
              <a:solidFill>
                <a:sysClr val="window" lastClr="FFFFFF"/>
              </a:solidFill>
              <a:ln w="3175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ja-JP" alt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47" name="テキスト ボックス 69"/>
              <p:cNvSpPr txBox="1"/>
              <p:nvPr/>
            </p:nvSpPr>
            <p:spPr>
              <a:xfrm>
                <a:off x="353064" y="13523"/>
                <a:ext cx="1523365" cy="474345"/>
              </a:xfrm>
              <a:prstGeom prst="rect">
                <a:avLst/>
              </a:prstGeom>
              <a:noFill/>
              <a:ln w="6350">
                <a:noFill/>
              </a:ln>
              <a:effectLst/>
            </p:spPr>
            <p:txBody>
              <a:bodyPr rot="0" spcFirstLastPara="0" vert="horz" wrap="non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just" defTabSz="914400" eaLnBrk="1" fontAlgn="auto" latinLnBrk="0" hangingPunct="1">
                  <a:lnSpc>
                    <a:spcPts val="15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ja-JP" altLang="en-US" sz="1200" b="1" kern="100" dirty="0">
                    <a:solidFill>
                      <a:sysClr val="windowText" lastClr="000000"/>
                    </a:solidFill>
                    <a:latin typeface="UD デジタル 教科書体 NP-B" panose="02020700000000000000" pitchFamily="18" charset="-128"/>
                    <a:ea typeface="UD デジタル 教科書体 NP-B" panose="02020700000000000000" pitchFamily="18" charset="-128"/>
                    <a:cs typeface="Times New Roman" panose="02020603050405020304" pitchFamily="18" charset="0"/>
                  </a:rPr>
                  <a:t>牛乳・乳製品、豆類、</a:t>
                </a:r>
              </a:p>
              <a:p>
                <a:pPr marL="0" marR="0" lvl="0" indent="0" algn="just" defTabSz="914400" eaLnBrk="1" fontAlgn="auto" latinLnBrk="0" hangingPunct="1">
                  <a:lnSpc>
                    <a:spcPts val="15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ja-JP" altLang="en-US" sz="1200" b="1" kern="100" dirty="0">
                    <a:solidFill>
                      <a:sysClr val="windowText" lastClr="000000"/>
                    </a:solidFill>
                    <a:latin typeface="UD デジタル 教科書体 NP-B" panose="02020700000000000000" pitchFamily="18" charset="-128"/>
                    <a:ea typeface="UD デジタル 教科書体 NP-B" panose="02020700000000000000" pitchFamily="18" charset="-128"/>
                    <a:cs typeface="Times New Roman" panose="02020603050405020304" pitchFamily="18" charset="0"/>
                  </a:rPr>
                  <a:t>魚をしっかりとる</a:t>
                </a:r>
              </a:p>
            </p:txBody>
          </p:sp>
        </p:grpSp>
        <p:sp>
          <p:nvSpPr>
            <p:cNvPr id="44" name="テキスト ボックス 70"/>
            <p:cNvSpPr txBox="1"/>
            <p:nvPr/>
          </p:nvSpPr>
          <p:spPr>
            <a:xfrm>
              <a:off x="158797" y="450542"/>
              <a:ext cx="2035521" cy="652632"/>
            </a:xfrm>
            <a:prstGeom prst="rect">
              <a:avLst/>
            </a:prstGeom>
            <a:noFill/>
            <a:ln w="6350">
              <a:noFill/>
            </a:ln>
            <a:effectLst/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just" defTabSz="914400">
                <a:lnSpc>
                  <a:spcPts val="1500"/>
                </a:lnSpc>
              </a:pPr>
              <a:r>
                <a:rPr lang="ja-JP" altLang="en-US" sz="1000" kern="100" dirty="0">
                  <a:solidFill>
                    <a:sysClr val="windowText" lastClr="000000"/>
                  </a:solidFill>
                  <a:latin typeface="UD デジタル 教科書体 N-R" panose="02020400000000000000" pitchFamily="17" charset="-128"/>
                  <a:ea typeface="UD デジタル 教科書体 N-R" panose="02020400000000000000" pitchFamily="17" charset="-128"/>
                  <a:cs typeface="Times New Roman" panose="02020603050405020304" pitchFamily="18" charset="0"/>
                </a:rPr>
                <a:t>◎体の調子を整える、体を</a:t>
              </a:r>
              <a:endParaRPr lang="en-US" altLang="ja-JP" sz="1000" kern="100" dirty="0">
                <a:solidFill>
                  <a:sysClr val="windowText" lastClr="000000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Times New Roman" panose="02020603050405020304" pitchFamily="18" charset="0"/>
              </a:endParaRPr>
            </a:p>
            <a:p>
              <a:pPr algn="just" defTabSz="914400">
                <a:lnSpc>
                  <a:spcPts val="1500"/>
                </a:lnSpc>
              </a:pPr>
              <a:r>
                <a:rPr lang="ja-JP" altLang="en-US" sz="1000" kern="100" dirty="0">
                  <a:solidFill>
                    <a:sysClr val="windowText" lastClr="000000"/>
                  </a:solidFill>
                  <a:latin typeface="UD デジタル 教科書体 N-R" panose="02020400000000000000" pitchFamily="17" charset="-128"/>
                  <a:ea typeface="UD デジタル 教科書体 N-R" panose="02020400000000000000" pitchFamily="17" charset="-128"/>
                  <a:cs typeface="Times New Roman" panose="02020603050405020304" pitchFamily="18" charset="0"/>
                </a:rPr>
                <a:t>　作るもとになるカルシウムが　</a:t>
              </a:r>
              <a:endParaRPr lang="en-US" altLang="ja-JP" sz="1000" kern="100" dirty="0">
                <a:solidFill>
                  <a:sysClr val="windowText" lastClr="000000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Times New Roman" panose="02020603050405020304" pitchFamily="18" charset="0"/>
              </a:endParaRPr>
            </a:p>
            <a:p>
              <a:pPr algn="just" defTabSz="914400">
                <a:lnSpc>
                  <a:spcPts val="1500"/>
                </a:lnSpc>
              </a:pPr>
              <a:r>
                <a:rPr lang="ja-JP" altLang="en-US" sz="1000" kern="100" dirty="0">
                  <a:solidFill>
                    <a:sysClr val="windowText" lastClr="000000"/>
                  </a:solidFill>
                  <a:latin typeface="UD デジタル 教科書体 N-R" panose="02020400000000000000" pitchFamily="17" charset="-128"/>
                  <a:ea typeface="UD デジタル 教科書体 N-R" panose="02020400000000000000" pitchFamily="17" charset="-128"/>
                  <a:cs typeface="Times New Roman" panose="02020603050405020304" pitchFamily="18" charset="0"/>
                </a:rPr>
                <a:t>　たくさん含まれています</a:t>
              </a:r>
              <a:r>
                <a:rPr lang="ja-JP" altLang="en-US" sz="1050" kern="100" dirty="0">
                  <a:solidFill>
                    <a:sysClr val="windowText" lastClr="000000"/>
                  </a:solidFill>
                  <a:latin typeface="UD デジタル 教科書体 N-R" panose="02020400000000000000" pitchFamily="17" charset="-128"/>
                  <a:ea typeface="UD デジタル 教科書体 N-R" panose="02020400000000000000" pitchFamily="17" charset="-128"/>
                  <a:cs typeface="Times New Roman" panose="02020603050405020304" pitchFamily="18" charset="0"/>
                </a:rPr>
                <a:t>。</a:t>
              </a:r>
            </a:p>
          </p:txBody>
        </p:sp>
      </p:grpSp>
      <p:sp>
        <p:nvSpPr>
          <p:cNvPr id="42" name="テキスト ボックス 89"/>
          <p:cNvSpPr txBox="1"/>
          <p:nvPr/>
        </p:nvSpPr>
        <p:spPr>
          <a:xfrm>
            <a:off x="482758" y="1688028"/>
            <a:ext cx="901065" cy="483870"/>
          </a:xfrm>
          <a:prstGeom prst="rect">
            <a:avLst/>
          </a:prstGeom>
          <a:noFill/>
          <a:ln w="6350">
            <a:noFill/>
          </a:ln>
          <a:effectLst/>
        </p:spPr>
        <p:txBody>
          <a:bodyPr rot="0" spcFirstLastPara="0" vert="horz" wrap="non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200" b="1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  <a:cs typeface="Times New Roman" panose="02020603050405020304" pitchFamily="18" charset="0"/>
              </a:rPr>
              <a:t>＜食事＞</a:t>
            </a:r>
            <a:endParaRPr kumimoji="0" lang="ja-JP" altLang="en-US" sz="1000" b="0" i="0" u="none" strike="noStrike" kern="1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UD デジタル 教科書体 NP-B" panose="02020700000000000000" pitchFamily="18" charset="-128"/>
              <a:ea typeface="UD デジタル 教科書体 NP-B" panose="02020700000000000000" pitchFamily="18" charset="-128"/>
              <a:cs typeface="Times New Roman" panose="02020603050405020304" pitchFamily="18" charset="0"/>
            </a:endParaRPr>
          </a:p>
        </p:txBody>
      </p:sp>
      <p:grpSp>
        <p:nvGrpSpPr>
          <p:cNvPr id="117" name="グループ化 116"/>
          <p:cNvGrpSpPr/>
          <p:nvPr/>
        </p:nvGrpSpPr>
        <p:grpSpPr>
          <a:xfrm>
            <a:off x="567349" y="5065336"/>
            <a:ext cx="6578046" cy="1326537"/>
            <a:chOff x="16688" y="136753"/>
            <a:chExt cx="6578080" cy="1326537"/>
          </a:xfrm>
        </p:grpSpPr>
        <p:grpSp>
          <p:nvGrpSpPr>
            <p:cNvPr id="118" name="グループ化 117"/>
            <p:cNvGrpSpPr/>
            <p:nvPr/>
          </p:nvGrpSpPr>
          <p:grpSpPr>
            <a:xfrm>
              <a:off x="76200" y="393698"/>
              <a:ext cx="6518568" cy="1069592"/>
              <a:chOff x="0" y="-2"/>
              <a:chExt cx="6518568" cy="1069592"/>
            </a:xfrm>
          </p:grpSpPr>
          <p:grpSp>
            <p:nvGrpSpPr>
              <p:cNvPr id="120" name="グループ化 119"/>
              <p:cNvGrpSpPr/>
              <p:nvPr/>
            </p:nvGrpSpPr>
            <p:grpSpPr>
              <a:xfrm>
                <a:off x="0" y="-2"/>
                <a:ext cx="6518568" cy="1065933"/>
                <a:chOff x="0" y="-2"/>
                <a:chExt cx="6518568" cy="1138941"/>
              </a:xfrm>
            </p:grpSpPr>
            <p:grpSp>
              <p:nvGrpSpPr>
                <p:cNvPr id="122" name="グループ化 121"/>
                <p:cNvGrpSpPr/>
                <p:nvPr/>
              </p:nvGrpSpPr>
              <p:grpSpPr>
                <a:xfrm>
                  <a:off x="0" y="-2"/>
                  <a:ext cx="3280814" cy="1138941"/>
                  <a:chOff x="0" y="-2"/>
                  <a:chExt cx="3280814" cy="1138941"/>
                </a:xfrm>
              </p:grpSpPr>
              <p:grpSp>
                <p:nvGrpSpPr>
                  <p:cNvPr id="124" name="グループ化 123"/>
                  <p:cNvGrpSpPr/>
                  <p:nvPr/>
                </p:nvGrpSpPr>
                <p:grpSpPr>
                  <a:xfrm>
                    <a:off x="0" y="-2"/>
                    <a:ext cx="2879400" cy="1138941"/>
                    <a:chOff x="0" y="-2"/>
                    <a:chExt cx="2879400" cy="1138941"/>
                  </a:xfrm>
                </p:grpSpPr>
                <p:grpSp>
                  <p:nvGrpSpPr>
                    <p:cNvPr id="126" name="グループ化 125"/>
                    <p:cNvGrpSpPr/>
                    <p:nvPr/>
                  </p:nvGrpSpPr>
                  <p:grpSpPr>
                    <a:xfrm>
                      <a:off x="0" y="-2"/>
                      <a:ext cx="2879400" cy="1138941"/>
                      <a:chOff x="0" y="-2"/>
                      <a:chExt cx="2879400" cy="1138941"/>
                    </a:xfrm>
                  </p:grpSpPr>
                  <p:sp>
                    <p:nvSpPr>
                      <p:cNvPr id="128" name="正方形/長方形 127"/>
                      <p:cNvSpPr/>
                      <p:nvPr/>
                    </p:nvSpPr>
                    <p:spPr>
                      <a:xfrm>
                        <a:off x="0" y="-2"/>
                        <a:ext cx="2879400" cy="1138941"/>
                      </a:xfrm>
                      <a:prstGeom prst="rect">
                        <a:avLst/>
                      </a:prstGeom>
                      <a:solidFill>
                        <a:srgbClr val="FFC000">
                          <a:lumMod val="40000"/>
                          <a:lumOff val="60000"/>
                        </a:srgbClr>
                      </a:solidFill>
                      <a:ln w="12700" cap="flat" cmpd="sng" algn="ctr">
                        <a:noFill/>
                        <a:prstDash val="solid"/>
                        <a:miter lim="800000"/>
                      </a:ln>
                      <a:effectLst/>
                    </p:spPr>
                    <p:txBody>
                      <a:bodyPr rot="0" spcFirstLastPara="0" vert="horz" wrap="square" lIns="91440" tIns="45720" rIns="91440" bIns="45720" numCol="1" spcCol="0" rtlCol="0" fromWordArt="0" anchor="ctr" anchorCtr="0" forceAA="0" compatLnSpc="1">
                        <a:prstTxWarp prst="textNoShape">
                          <a:avLst/>
                        </a:prstTxWarp>
                        <a:noAutofit/>
                      </a:bodyPr>
                      <a:lstStyle/>
                      <a:p>
                        <a:pPr marL="0" marR="0" lvl="0" indent="0" defTabSz="914400" eaLnBrk="1" fontAlgn="auto" latinLnBrk="0" hangingPunct="1">
                          <a:lnSpc>
                            <a:spcPct val="100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  <a:buClrTx/>
                          <a:buSzTx/>
                          <a:buFontTx/>
                          <a:buNone/>
                          <a:tabLst/>
                          <a:defRPr/>
                        </a:pPr>
                        <a:endParaRPr kumimoji="0" lang="ja-JP" altLang="en-US" sz="1800" b="0" i="0" u="none" strike="noStrike" kern="0" cap="none" spc="0" normalizeH="0" baseline="0" noProof="0">
                          <a:ln>
                            <a:noFill/>
                          </a:ln>
                          <a:solidFill>
                            <a:sysClr val="window" lastClr="FFFFFF"/>
                          </a:solidFill>
                          <a:effectLst/>
                          <a:uLnTx/>
                          <a:uFillTx/>
                          <a:latin typeface="Century" panose="020F0502020204030204"/>
                          <a:ea typeface="ＭＳ 明朝" panose="02020609040205080304" pitchFamily="17" charset="-128"/>
                          <a:cs typeface="+mn-cs"/>
                        </a:endParaRPr>
                      </a:p>
                    </p:txBody>
                  </p:sp>
                  <p:sp>
                    <p:nvSpPr>
                      <p:cNvPr id="129" name="正方形/長方形 128"/>
                      <p:cNvSpPr/>
                      <p:nvPr/>
                    </p:nvSpPr>
                    <p:spPr>
                      <a:xfrm>
                        <a:off x="67235" y="80682"/>
                        <a:ext cx="287655" cy="307726"/>
                      </a:xfrm>
                      <a:prstGeom prst="rect">
                        <a:avLst/>
                      </a:prstGeom>
                      <a:solidFill>
                        <a:sysClr val="window" lastClr="FFFFFF"/>
                      </a:solidFill>
                      <a:ln w="3175" cap="flat" cmpd="sng" algn="ctr">
                        <a:solidFill>
                          <a:sysClr val="windowText" lastClr="000000"/>
                        </a:solidFill>
                        <a:prstDash val="solid"/>
                        <a:miter lim="800000"/>
                      </a:ln>
                      <a:effectLst/>
                    </p:spPr>
                    <p:txBody>
                      <a:bodyPr rot="0" spcFirstLastPara="0" vert="horz" wrap="square" lIns="91440" tIns="45720" rIns="91440" bIns="45720" numCol="1" spcCol="0" rtlCol="0" fromWordArt="0" anchor="ctr" anchorCtr="0" forceAA="0" compatLnSpc="1">
                        <a:prstTxWarp prst="textNoShape">
                          <a:avLst/>
                        </a:prstTxWarp>
                        <a:noAutofit/>
                      </a:bodyPr>
                      <a:lstStyle/>
                      <a:p>
                        <a:pPr marL="0" marR="0" lvl="0" indent="0" defTabSz="914400" eaLnBrk="1" fontAlgn="auto" latinLnBrk="0" hangingPunct="1">
                          <a:lnSpc>
                            <a:spcPct val="100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  <a:buClrTx/>
                          <a:buSzTx/>
                          <a:buFontTx/>
                          <a:buNone/>
                          <a:tabLst/>
                          <a:defRPr/>
                        </a:pPr>
                        <a:endParaRPr kumimoji="0" lang="ja-JP" altLang="en-US" sz="1800" b="0" i="0" u="none" strike="noStrike" kern="0" cap="none" spc="0" normalizeH="0" baseline="0" noProof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uLnTx/>
                          <a:uFillTx/>
                        </a:endParaRPr>
                      </a:p>
                    </p:txBody>
                  </p:sp>
                </p:grpSp>
                <p:sp>
                  <p:nvSpPr>
                    <p:cNvPr id="127" name="テキスト ボックス 76"/>
                    <p:cNvSpPr txBox="1"/>
                    <p:nvPr/>
                  </p:nvSpPr>
                  <p:spPr>
                    <a:xfrm>
                      <a:off x="359945" y="126093"/>
                      <a:ext cx="1390015" cy="295910"/>
                    </a:xfrm>
                    <a:prstGeom prst="rect">
                      <a:avLst/>
                    </a:prstGeom>
                    <a:noFill/>
                    <a:ln w="6350">
                      <a:noFill/>
                    </a:ln>
                    <a:effectLst/>
                  </p:spPr>
                  <p:txBody>
                    <a:bodyPr rot="0" spcFirstLastPara="0" vert="horz" wrap="none" lIns="91440" tIns="45720" rIns="91440" bIns="45720" numCol="1" spcCol="0" rtlCol="0" fromWordArt="0" anchor="t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marL="0" marR="0" lvl="0" indent="0" algn="just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b="1" kern="100" dirty="0">
                          <a:solidFill>
                            <a:sysClr val="windowText" lastClr="000000"/>
                          </a:solidFill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  <a:cs typeface="Times New Roman" panose="02020603050405020304" pitchFamily="18" charset="0"/>
                        </a:rPr>
                        <a:t>定期的に運動をする</a:t>
                      </a:r>
                    </a:p>
                  </p:txBody>
                </p:sp>
              </p:grpSp>
              <p:sp>
                <p:nvSpPr>
                  <p:cNvPr id="125" name="正方形/長方形 124"/>
                  <p:cNvSpPr/>
                  <p:nvPr/>
                </p:nvSpPr>
                <p:spPr>
                  <a:xfrm>
                    <a:off x="2993159" y="89420"/>
                    <a:ext cx="287655" cy="307726"/>
                  </a:xfrm>
                  <a:prstGeom prst="rect">
                    <a:avLst/>
                  </a:prstGeom>
                  <a:solidFill>
                    <a:sysClr val="window" lastClr="FFFFFF"/>
                  </a:solidFill>
                  <a:ln w="3175" cap="flat" cmpd="sng" algn="ctr">
                    <a:solidFill>
                      <a:sysClr val="windowText" lastClr="000000"/>
                    </a:solidFill>
                    <a:prstDash val="solid"/>
                    <a:miter lim="800000"/>
                  </a:ln>
                  <a:effectLst/>
                </p:spPr>
                <p:txBody>
                  <a:bodyPr rot="0" spcFirstLastPara="0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marL="0" marR="0" lvl="0" indent="0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ja-JP" altLang="en-US" sz="1800" b="0" i="0" u="none" strike="noStrike" kern="0" cap="none" spc="0" normalizeH="0" baseline="0" noProof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</a:endParaRPr>
                  </a:p>
                </p:txBody>
              </p:sp>
            </p:grpSp>
            <p:sp>
              <p:nvSpPr>
                <p:cNvPr id="123" name="テキスト ボックス 78"/>
                <p:cNvSpPr txBox="1"/>
                <p:nvPr/>
              </p:nvSpPr>
              <p:spPr>
                <a:xfrm>
                  <a:off x="3237486" y="99494"/>
                  <a:ext cx="3281082" cy="498475"/>
                </a:xfrm>
                <a:prstGeom prst="rect">
                  <a:avLst/>
                </a:prstGeom>
                <a:noFill/>
                <a:ln w="6350">
                  <a:noFill/>
                </a:ln>
                <a:effectLst/>
              </p:spPr>
              <p:txBody>
                <a:bodyPr rot="0" spcFirstLastPara="0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just" defTabSz="914400" eaLnBrk="1" fontAlgn="auto" latinLnBrk="0" hangingPunct="1">
                    <a:lnSpc>
                      <a:spcPts val="15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lang="ja-JP" altLang="en-US" sz="1200" b="1" kern="100" dirty="0">
                      <a:solidFill>
                        <a:sysClr val="windowText" lastClr="000000"/>
                      </a:solidFill>
                      <a:latin typeface="UD デジタル 教科書体 NP-B" panose="02020700000000000000" pitchFamily="18" charset="-128"/>
                      <a:ea typeface="UD デジタル 教科書体 NP-B" panose="02020700000000000000" pitchFamily="18" charset="-128"/>
                      <a:cs typeface="Times New Roman" panose="02020603050405020304" pitchFamily="18" charset="0"/>
                    </a:rPr>
                    <a:t>ゲームやスマホの時間は決めている</a:t>
                  </a:r>
                </a:p>
              </p:txBody>
            </p:sp>
          </p:grpSp>
          <p:sp>
            <p:nvSpPr>
              <p:cNvPr id="121" name="テキスト ボックス 88"/>
              <p:cNvSpPr txBox="1"/>
              <p:nvPr/>
            </p:nvSpPr>
            <p:spPr>
              <a:xfrm>
                <a:off x="106948" y="368550"/>
                <a:ext cx="2647265" cy="701040"/>
              </a:xfrm>
              <a:prstGeom prst="rect">
                <a:avLst/>
              </a:prstGeom>
              <a:noFill/>
              <a:ln w="6350">
                <a:noFill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just" defTabSz="914400" eaLnBrk="1" fontAlgn="auto" latinLnBrk="0" hangingPunct="1">
                  <a:lnSpc>
                    <a:spcPts val="15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ja-JP" altLang="en-US" sz="1000" kern="100" dirty="0">
                    <a:solidFill>
                      <a:sysClr val="windowText" lastClr="000000"/>
                    </a:solidFill>
                    <a:latin typeface="UD デジタル 教科書体 N-R" panose="02020400000000000000" pitchFamily="17" charset="-128"/>
                    <a:ea typeface="UD デジタル 教科書体 N-R" panose="02020400000000000000" pitchFamily="17" charset="-128"/>
                    <a:cs typeface="Times New Roman" panose="02020603050405020304" pitchFamily="18" charset="0"/>
                  </a:rPr>
                  <a:t>◎体力がつく、体の各器官を発達させる</a:t>
                </a:r>
                <a:endParaRPr lang="en-US" altLang="ja-JP" sz="1000" kern="100" dirty="0">
                  <a:solidFill>
                    <a:sysClr val="windowText" lastClr="000000"/>
                  </a:solidFill>
                  <a:latin typeface="UD デジタル 教科書体 N-R" panose="02020400000000000000" pitchFamily="17" charset="-128"/>
                  <a:ea typeface="UD デジタル 教科書体 N-R" panose="02020400000000000000" pitchFamily="17" charset="-128"/>
                  <a:cs typeface="Times New Roman" panose="02020603050405020304" pitchFamily="18" charset="0"/>
                </a:endParaRPr>
              </a:p>
              <a:p>
                <a:pPr marL="0" marR="0" lvl="0" indent="0" algn="just" defTabSz="914400" eaLnBrk="1" fontAlgn="auto" latinLnBrk="0" hangingPunct="1">
                  <a:lnSpc>
                    <a:spcPts val="15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ja-JP" altLang="en-US" sz="1000" kern="100" dirty="0">
                    <a:solidFill>
                      <a:sysClr val="windowText" lastClr="000000"/>
                    </a:solidFill>
                    <a:latin typeface="UD デジタル 教科書体 N-R" panose="02020400000000000000" pitchFamily="17" charset="-128"/>
                    <a:ea typeface="UD デジタル 教科書体 N-R" panose="02020400000000000000" pitchFamily="17" charset="-128"/>
                    <a:cs typeface="Times New Roman" panose="02020603050405020304" pitchFamily="18" charset="0"/>
                  </a:rPr>
                  <a:t>◎ぐっすり眠れる　</a:t>
                </a:r>
                <a:endParaRPr lang="en-US" altLang="ja-JP" sz="1000" kern="100" dirty="0">
                  <a:solidFill>
                    <a:sysClr val="windowText" lastClr="000000"/>
                  </a:solidFill>
                  <a:latin typeface="UD デジタル 教科書体 N-R" panose="02020400000000000000" pitchFamily="17" charset="-128"/>
                  <a:ea typeface="UD デジタル 教科書体 N-R" panose="02020400000000000000" pitchFamily="17" charset="-128"/>
                  <a:cs typeface="Times New Roman" panose="02020603050405020304" pitchFamily="18" charset="0"/>
                </a:endParaRPr>
              </a:p>
              <a:p>
                <a:pPr marL="0" marR="0" lvl="0" indent="0" algn="just" defTabSz="914400" eaLnBrk="1" fontAlgn="auto" latinLnBrk="0" hangingPunct="1">
                  <a:lnSpc>
                    <a:spcPts val="15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ja-JP" altLang="en-US" sz="1000" kern="100" dirty="0">
                    <a:solidFill>
                      <a:sysClr val="windowText" lastClr="000000"/>
                    </a:solidFill>
                    <a:latin typeface="UD デジタル 教科書体 N-R" panose="02020400000000000000" pitchFamily="17" charset="-128"/>
                    <a:ea typeface="UD デジタル 教科書体 N-R" panose="02020400000000000000" pitchFamily="17" charset="-128"/>
                    <a:cs typeface="Times New Roman" panose="02020603050405020304" pitchFamily="18" charset="0"/>
                  </a:rPr>
                  <a:t>◎気分がリフレッシュする</a:t>
                </a:r>
              </a:p>
              <a:p>
                <a:pPr marL="0" marR="0" lvl="0" indent="0" algn="just" defTabSz="914400" eaLnBrk="1" fontAlgn="auto" latinLnBrk="0" hangingPunct="1">
                  <a:lnSpc>
                    <a:spcPts val="15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lang="ja-JP" altLang="en-US" sz="1000" kern="100" dirty="0">
                  <a:solidFill>
                    <a:sysClr val="windowText" lastClr="000000"/>
                  </a:solidFill>
                  <a:latin typeface="UD デジタル 教科書体 N-R" panose="02020400000000000000" pitchFamily="17" charset="-128"/>
                  <a:ea typeface="UD デジタル 教科書体 N-R" panose="02020400000000000000" pitchFamily="17" charset="-128"/>
                  <a:cs typeface="Times New Roman" panose="02020603050405020304" pitchFamily="18" charset="0"/>
                </a:endParaRPr>
              </a:p>
            </p:txBody>
          </p:sp>
        </p:grpSp>
        <p:sp>
          <p:nvSpPr>
            <p:cNvPr id="119" name="テキスト ボックス 329990"/>
            <p:cNvSpPr txBox="1"/>
            <p:nvPr/>
          </p:nvSpPr>
          <p:spPr>
            <a:xfrm>
              <a:off x="16688" y="136753"/>
              <a:ext cx="901065" cy="483870"/>
            </a:xfrm>
            <a:prstGeom prst="rect">
              <a:avLst/>
            </a:prstGeom>
            <a:noFill/>
            <a:ln w="6350">
              <a:noFill/>
            </a:ln>
            <a:effectLst/>
          </p:spPr>
          <p:txBody>
            <a:bodyPr rot="0" spcFirstLastPara="0" vert="horz" wrap="non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just" defTabSz="914400"/>
              <a:r>
                <a:rPr lang="ja-JP" altLang="en-US" sz="1200" b="1" kern="100" dirty="0">
                  <a:solidFill>
                    <a:sysClr val="windowText" lastClr="000000"/>
                  </a:solidFill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  <a:cs typeface="Times New Roman" panose="02020603050405020304" pitchFamily="18" charset="0"/>
                </a:rPr>
                <a:t>＜運動＞</a:t>
              </a:r>
            </a:p>
          </p:txBody>
        </p:sp>
      </p:grpSp>
      <p:grpSp>
        <p:nvGrpSpPr>
          <p:cNvPr id="130" name="グループ化 129"/>
          <p:cNvGrpSpPr/>
          <p:nvPr/>
        </p:nvGrpSpPr>
        <p:grpSpPr>
          <a:xfrm>
            <a:off x="475089" y="6384509"/>
            <a:ext cx="2389797" cy="1415200"/>
            <a:chOff x="81895" y="39421"/>
            <a:chExt cx="2389986" cy="1415455"/>
          </a:xfrm>
        </p:grpSpPr>
        <p:sp>
          <p:nvSpPr>
            <p:cNvPr id="131" name="テキスト ボックス 90"/>
            <p:cNvSpPr txBox="1"/>
            <p:nvPr/>
          </p:nvSpPr>
          <p:spPr>
            <a:xfrm>
              <a:off x="81895" y="39421"/>
              <a:ext cx="1434465" cy="483870"/>
            </a:xfrm>
            <a:prstGeom prst="rect">
              <a:avLst/>
            </a:prstGeom>
            <a:no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en-US"/>
              </a:defPPr>
              <a:lvl1pPr marR="0" lvl="0" indent="0" defTabSz="914400"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b="0" i="0" u="none" strike="noStrike" kern="0" cap="none" spc="0" normalizeH="0" baseline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entury" panose="020F0502020204030204"/>
                  <a:ea typeface="ＭＳ 明朝" panose="02020609040205080304" pitchFamily="17" charset="-128"/>
                </a:defRPr>
              </a:lvl1pPr>
            </a:lstStyle>
            <a:p>
              <a:r>
                <a:rPr lang="ja-JP" altLang="en-US" sz="1200" b="1" kern="100" dirty="0">
                  <a:solidFill>
                    <a:sysClr val="windowText" lastClr="000000"/>
                  </a:solidFill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  <a:cs typeface="Times New Roman" panose="02020603050405020304" pitchFamily="18" charset="0"/>
                </a:rPr>
                <a:t>＜早寝早起き＞</a:t>
              </a:r>
            </a:p>
          </p:txBody>
        </p:sp>
        <p:grpSp>
          <p:nvGrpSpPr>
            <p:cNvPr id="132" name="グループ化 131"/>
            <p:cNvGrpSpPr/>
            <p:nvPr/>
          </p:nvGrpSpPr>
          <p:grpSpPr>
            <a:xfrm>
              <a:off x="222045" y="410688"/>
              <a:ext cx="2249836" cy="1044188"/>
              <a:chOff x="102776" y="-2780"/>
              <a:chExt cx="2249836" cy="1044188"/>
            </a:xfrm>
          </p:grpSpPr>
          <p:sp>
            <p:nvSpPr>
              <p:cNvPr id="133" name="正方形/長方形 132"/>
              <p:cNvSpPr/>
              <p:nvPr/>
            </p:nvSpPr>
            <p:spPr>
              <a:xfrm>
                <a:off x="102776" y="-2780"/>
                <a:ext cx="1735450" cy="1044188"/>
              </a:xfrm>
              <a:prstGeom prst="rect">
                <a:avLst/>
              </a:prstGeom>
              <a:solidFill>
                <a:srgbClr val="ACEAAC"/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defTabSz="914400"/>
                <a:endParaRPr lang="ja-JP" altLang="en-US" kern="0" dirty="0">
                  <a:solidFill>
                    <a:sysClr val="window" lastClr="FFFFFF"/>
                  </a:solidFill>
                  <a:latin typeface="Century" panose="020F0502020204030204"/>
                  <a:ea typeface="ＭＳ 明朝" panose="02020609040205080304" pitchFamily="17" charset="-128"/>
                </a:endParaRPr>
              </a:p>
            </p:txBody>
          </p:sp>
          <p:sp>
            <p:nvSpPr>
              <p:cNvPr id="135" name="正方形/長方形 134"/>
              <p:cNvSpPr/>
              <p:nvPr/>
            </p:nvSpPr>
            <p:spPr>
              <a:xfrm>
                <a:off x="148743" y="61013"/>
                <a:ext cx="287020" cy="288052"/>
              </a:xfrm>
              <a:prstGeom prst="rect">
                <a:avLst/>
              </a:prstGeom>
              <a:solidFill>
                <a:schemeClr val="bg1"/>
              </a:solidFill>
              <a:ln w="3175" cap="flat" cmpd="sng" algn="ctr">
                <a:solidFill>
                  <a:schemeClr val="tx1"/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defTabSz="914400"/>
                <a:endParaRPr lang="ja-JP" altLang="en-US" kern="0" dirty="0">
                  <a:solidFill>
                    <a:sysClr val="window" lastClr="FFFFFF"/>
                  </a:solidFill>
                  <a:latin typeface="Century" panose="020F0502020204030204"/>
                  <a:ea typeface="ＭＳ 明朝" panose="02020609040205080304" pitchFamily="17" charset="-128"/>
                </a:endParaRPr>
              </a:p>
            </p:txBody>
          </p:sp>
          <p:sp>
            <p:nvSpPr>
              <p:cNvPr id="136" name="テキスト ボックス 94"/>
              <p:cNvSpPr txBox="1"/>
              <p:nvPr/>
            </p:nvSpPr>
            <p:spPr>
              <a:xfrm>
                <a:off x="434375" y="74959"/>
                <a:ext cx="1918237" cy="308610"/>
              </a:xfrm>
              <a:prstGeom prst="rect">
                <a:avLst/>
              </a:prstGeom>
              <a:noFill/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>
                <a:defPPr>
                  <a:defRPr lang="en-US"/>
                </a:defPPr>
                <a:lvl1pPr marR="0" lvl="0" indent="0" defTabSz="914400" fontAlgn="auto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 kumimoji="0" b="0" i="0" u="none" strike="noStrike" kern="0" cap="none" spc="0" normalizeH="0" baseline="0">
                    <a:ln>
                      <a:noFill/>
                    </a:ln>
                    <a:solidFill>
                      <a:sysClr val="window" lastClr="FFFFFF"/>
                    </a:solidFill>
                    <a:effectLst/>
                    <a:uLnTx/>
                    <a:uFillTx/>
                    <a:latin typeface="Century" panose="020F0502020204030204"/>
                    <a:ea typeface="ＭＳ 明朝" panose="02020609040205080304" pitchFamily="17" charset="-128"/>
                  </a:defRPr>
                </a:lvl1pPr>
              </a:lstStyle>
              <a:p>
                <a:r>
                  <a:rPr lang="ja-JP" altLang="en-US" sz="1200" b="1" kern="100" dirty="0">
                    <a:solidFill>
                      <a:sysClr val="windowText" lastClr="000000"/>
                    </a:solidFill>
                    <a:latin typeface="UD デジタル 教科書体 NP-B" panose="02020700000000000000" pitchFamily="18" charset="-128"/>
                    <a:ea typeface="UD デジタル 教科書体 NP-B" panose="02020700000000000000" pitchFamily="18" charset="-128"/>
                    <a:cs typeface="Times New Roman" panose="02020603050405020304" pitchFamily="18" charset="0"/>
                  </a:rPr>
                  <a:t>早寝早起きをする</a:t>
                </a:r>
              </a:p>
            </p:txBody>
          </p:sp>
          <p:sp>
            <p:nvSpPr>
              <p:cNvPr id="134" name="テキスト ボックス 92"/>
              <p:cNvSpPr txBox="1"/>
              <p:nvPr/>
            </p:nvSpPr>
            <p:spPr>
              <a:xfrm>
                <a:off x="197636" y="280338"/>
                <a:ext cx="1703705" cy="671830"/>
              </a:xfrm>
              <a:prstGeom prst="rect">
                <a:avLst/>
              </a:prstGeom>
              <a:noFill/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>
                <a:defPPr>
                  <a:defRPr lang="en-US"/>
                </a:defPPr>
                <a:lvl1pPr marR="0" lvl="0" indent="0" defTabSz="914400" fontAlgn="auto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 kumimoji="0" b="0" i="0" u="none" strike="noStrike" kern="0" cap="none" spc="0" normalizeH="0" baseline="0">
                    <a:ln>
                      <a:noFill/>
                    </a:ln>
                    <a:solidFill>
                      <a:sysClr val="window" lastClr="FFFFFF"/>
                    </a:solidFill>
                    <a:effectLst/>
                    <a:uLnTx/>
                    <a:uFillTx/>
                    <a:latin typeface="Century" panose="020F0502020204030204"/>
                    <a:ea typeface="ＭＳ 明朝" panose="02020609040205080304" pitchFamily="17" charset="-128"/>
                  </a:defRPr>
                </a:lvl1pPr>
              </a:lstStyle>
              <a:p>
                <a:pPr algn="just">
                  <a:lnSpc>
                    <a:spcPts val="1500"/>
                  </a:lnSpc>
                  <a:defRPr/>
                </a:pPr>
                <a:r>
                  <a:rPr lang="ja-JP" altLang="en-US" sz="1000" kern="100" dirty="0">
                    <a:solidFill>
                      <a:sysClr val="windowText" lastClr="000000"/>
                    </a:solidFill>
                    <a:latin typeface="UD デジタル 教科書体 N-R" panose="02020400000000000000" pitchFamily="17" charset="-128"/>
                    <a:ea typeface="UD デジタル 教科書体 N-R" panose="02020400000000000000" pitchFamily="17" charset="-128"/>
                    <a:cs typeface="Times New Roman" panose="02020603050405020304" pitchFamily="18" charset="0"/>
                  </a:rPr>
                  <a:t>◎疲れをとる</a:t>
                </a:r>
              </a:p>
              <a:p>
                <a:pPr algn="just">
                  <a:lnSpc>
                    <a:spcPts val="1500"/>
                  </a:lnSpc>
                  <a:defRPr/>
                </a:pPr>
                <a:r>
                  <a:rPr lang="ja-JP" altLang="en-US" sz="1000" kern="100" dirty="0">
                    <a:solidFill>
                      <a:sysClr val="windowText" lastClr="000000"/>
                    </a:solidFill>
                    <a:latin typeface="UD デジタル 教科書体 N-R" panose="02020400000000000000" pitchFamily="17" charset="-128"/>
                    <a:ea typeface="UD デジタル 教科書体 N-R" panose="02020400000000000000" pitchFamily="17" charset="-128"/>
                    <a:cs typeface="Times New Roman" panose="02020603050405020304" pitchFamily="18" charset="0"/>
                  </a:rPr>
                  <a:t>◎覚える力がアップする</a:t>
                </a:r>
              </a:p>
            </p:txBody>
          </p:sp>
        </p:grpSp>
      </p:grpSp>
      <p:grpSp>
        <p:nvGrpSpPr>
          <p:cNvPr id="140" name="グループ化 139"/>
          <p:cNvGrpSpPr/>
          <p:nvPr/>
        </p:nvGrpSpPr>
        <p:grpSpPr>
          <a:xfrm>
            <a:off x="2312668" y="6469061"/>
            <a:ext cx="1992793" cy="1334819"/>
            <a:chOff x="-26999" y="243116"/>
            <a:chExt cx="1992793" cy="1335887"/>
          </a:xfrm>
        </p:grpSpPr>
        <p:grpSp>
          <p:nvGrpSpPr>
            <p:cNvPr id="141" name="グループ化 140"/>
            <p:cNvGrpSpPr/>
            <p:nvPr/>
          </p:nvGrpSpPr>
          <p:grpSpPr>
            <a:xfrm>
              <a:off x="-26999" y="243116"/>
              <a:ext cx="1992793" cy="1335887"/>
              <a:chOff x="-26999" y="155651"/>
              <a:chExt cx="1992793" cy="1335887"/>
            </a:xfrm>
          </p:grpSpPr>
          <p:grpSp>
            <p:nvGrpSpPr>
              <p:cNvPr id="143" name="グループ化 142"/>
              <p:cNvGrpSpPr/>
              <p:nvPr/>
            </p:nvGrpSpPr>
            <p:grpSpPr>
              <a:xfrm>
                <a:off x="-26999" y="155651"/>
                <a:ext cx="1992793" cy="1335887"/>
                <a:chOff x="-26999" y="155651"/>
                <a:chExt cx="1992793" cy="1335887"/>
              </a:xfrm>
            </p:grpSpPr>
            <p:sp>
              <p:nvSpPr>
                <p:cNvPr id="146" name="テキスト ボックス 329797"/>
                <p:cNvSpPr txBox="1"/>
                <p:nvPr/>
              </p:nvSpPr>
              <p:spPr>
                <a:xfrm>
                  <a:off x="-26999" y="155651"/>
                  <a:ext cx="1256665" cy="483870"/>
                </a:xfrm>
                <a:prstGeom prst="rect">
                  <a:avLst/>
                </a:prstGeom>
                <a:noFill/>
                <a:ln w="6350">
                  <a:noFill/>
                </a:ln>
                <a:effectLst/>
              </p:spPr>
              <p:txBody>
                <a:bodyPr rot="0" spcFirstLastPara="0" vert="horz" wrap="non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just" defTabSz="914400"/>
                  <a:r>
                    <a:rPr lang="ja-JP" altLang="en-US" sz="1200" b="1" kern="100" dirty="0">
                      <a:solidFill>
                        <a:sysClr val="windowText" lastClr="000000"/>
                      </a:solidFill>
                      <a:latin typeface="UD デジタル 教科書体 NP-B" panose="02020700000000000000" pitchFamily="18" charset="-128"/>
                      <a:ea typeface="UD デジタル 教科書体 NP-B" panose="02020700000000000000" pitchFamily="18" charset="-128"/>
                      <a:cs typeface="Times New Roman" panose="02020603050405020304" pitchFamily="18" charset="0"/>
                    </a:rPr>
                    <a:t>＜歯みがき＞</a:t>
                  </a:r>
                </a:p>
              </p:txBody>
            </p:sp>
            <p:sp>
              <p:nvSpPr>
                <p:cNvPr id="147" name="正方形/長方形 146"/>
                <p:cNvSpPr/>
                <p:nvPr/>
              </p:nvSpPr>
              <p:spPr>
                <a:xfrm>
                  <a:off x="47707" y="429370"/>
                  <a:ext cx="1918087" cy="1062168"/>
                </a:xfrm>
                <a:prstGeom prst="rect">
                  <a:avLst/>
                </a:prstGeom>
                <a:solidFill>
                  <a:srgbClr val="FFC000">
                    <a:lumMod val="40000"/>
                    <a:lumOff val="60000"/>
                  </a:srgbClr>
                </a:solidFill>
                <a:ln w="12700" cap="flat" cmpd="sng" algn="ctr">
                  <a:noFill/>
                  <a:prstDash val="solid"/>
                  <a:miter lim="800000"/>
                </a:ln>
                <a:effectLst/>
              </p:spPr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ja-JP" alt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" lastClr="FFFFFF"/>
                    </a:solidFill>
                    <a:effectLst/>
                    <a:uLnTx/>
                    <a:uFillTx/>
                    <a:latin typeface="Century" panose="020F0502020204030204"/>
                    <a:ea typeface="ＭＳ 明朝" panose="02020609040205080304" pitchFamily="17" charset="-128"/>
                    <a:cs typeface="+mn-cs"/>
                  </a:endParaRPr>
                </a:p>
              </p:txBody>
            </p:sp>
          </p:grpSp>
          <p:sp>
            <p:nvSpPr>
              <p:cNvPr id="144" name="正方形/長方形 143"/>
              <p:cNvSpPr/>
              <p:nvPr/>
            </p:nvSpPr>
            <p:spPr>
              <a:xfrm>
                <a:off x="103367" y="516834"/>
                <a:ext cx="287655" cy="287655"/>
              </a:xfrm>
              <a:prstGeom prst="rect">
                <a:avLst/>
              </a:prstGeom>
              <a:solidFill>
                <a:sysClr val="window" lastClr="FFFFFF"/>
              </a:solidFill>
              <a:ln w="3175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ja-JP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45" name="テキスト ボックス 329817"/>
              <p:cNvSpPr txBox="1"/>
              <p:nvPr/>
            </p:nvSpPr>
            <p:spPr>
              <a:xfrm>
                <a:off x="182880" y="882594"/>
                <a:ext cx="1703705" cy="551180"/>
              </a:xfrm>
              <a:prstGeom prst="rect">
                <a:avLst/>
              </a:prstGeom>
              <a:noFill/>
              <a:ln w="6350">
                <a:noFill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just" defTabSz="914400" eaLnBrk="1" fontAlgn="auto" latinLnBrk="0" hangingPunct="1">
                  <a:lnSpc>
                    <a:spcPts val="15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ja-JP" altLang="en-US" sz="1000" kern="100" dirty="0">
                    <a:solidFill>
                      <a:sysClr val="windowText" lastClr="000000"/>
                    </a:solidFill>
                    <a:latin typeface="UD デジタル 教科書体 N-R" panose="02020400000000000000" pitchFamily="17" charset="-128"/>
                    <a:ea typeface="UD デジタル 教科書体 N-R" panose="02020400000000000000" pitchFamily="17" charset="-128"/>
                    <a:cs typeface="Times New Roman" panose="02020603050405020304" pitchFamily="18" charset="0"/>
                  </a:rPr>
                  <a:t>◎虫歯を防ぐ</a:t>
                </a:r>
              </a:p>
              <a:p>
                <a:pPr marL="0" marR="0" lvl="0" indent="0" algn="just" defTabSz="914400" eaLnBrk="1" fontAlgn="auto" latinLnBrk="0" hangingPunct="1">
                  <a:lnSpc>
                    <a:spcPts val="15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ja-JP" altLang="en-US" sz="1000" kern="100" dirty="0">
                    <a:solidFill>
                      <a:sysClr val="windowText" lastClr="000000"/>
                    </a:solidFill>
                    <a:latin typeface="UD デジタル 教科書体 N-R" panose="02020400000000000000" pitchFamily="17" charset="-128"/>
                    <a:ea typeface="UD デジタル 教科書体 N-R" panose="02020400000000000000" pitchFamily="17" charset="-128"/>
                    <a:cs typeface="Times New Roman" panose="02020603050405020304" pitchFamily="18" charset="0"/>
                  </a:rPr>
                  <a:t>◎口の中を清潔に保つ</a:t>
                </a:r>
              </a:p>
            </p:txBody>
          </p:sp>
        </p:grpSp>
        <p:sp>
          <p:nvSpPr>
            <p:cNvPr id="142" name="テキスト ボックス 329815"/>
            <p:cNvSpPr txBox="1"/>
            <p:nvPr/>
          </p:nvSpPr>
          <p:spPr>
            <a:xfrm>
              <a:off x="391022" y="536324"/>
              <a:ext cx="1390015" cy="546100"/>
            </a:xfrm>
            <a:prstGeom prst="rect">
              <a:avLst/>
            </a:prstGeom>
            <a:noFill/>
            <a:ln w="6350">
              <a:noFill/>
            </a:ln>
            <a:effectLst/>
          </p:spPr>
          <p:txBody>
            <a:bodyPr rot="0" spcFirstLastPara="0" vert="horz" wrap="non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just" defTabSz="914400" eaLnBrk="1" fontAlgn="auto" latinLnBrk="0" hangingPunct="1">
                <a:lnSpc>
                  <a:spcPts val="15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ja-JP" altLang="en-US" sz="1200" b="1" kern="100" dirty="0">
                  <a:solidFill>
                    <a:sysClr val="windowText" lastClr="000000"/>
                  </a:solidFill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  <a:cs typeface="Times New Roman" panose="02020603050405020304" pitchFamily="18" charset="0"/>
                </a:rPr>
                <a:t>ごはんを食べた後に</a:t>
              </a:r>
            </a:p>
            <a:p>
              <a:pPr marL="0" marR="0" lvl="0" indent="0" algn="just" defTabSz="914400" eaLnBrk="1" fontAlgn="auto" latinLnBrk="0" hangingPunct="1">
                <a:lnSpc>
                  <a:spcPts val="15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ja-JP" altLang="en-US" sz="1200" b="1" kern="100" dirty="0">
                  <a:solidFill>
                    <a:sysClr val="windowText" lastClr="000000"/>
                  </a:solidFill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  <a:cs typeface="Times New Roman" panose="02020603050405020304" pitchFamily="18" charset="0"/>
                </a:rPr>
                <a:t>歯みがきをする</a:t>
              </a:r>
            </a:p>
          </p:txBody>
        </p:sp>
      </p:grpSp>
      <p:grpSp>
        <p:nvGrpSpPr>
          <p:cNvPr id="148" name="グループ化 147"/>
          <p:cNvGrpSpPr/>
          <p:nvPr/>
        </p:nvGrpSpPr>
        <p:grpSpPr>
          <a:xfrm>
            <a:off x="4297538" y="6363213"/>
            <a:ext cx="1998095" cy="1445607"/>
            <a:chOff x="-14308" y="-37363"/>
            <a:chExt cx="1998581" cy="1445687"/>
          </a:xfrm>
        </p:grpSpPr>
        <p:grpSp>
          <p:nvGrpSpPr>
            <p:cNvPr id="149" name="グループ化 148"/>
            <p:cNvGrpSpPr/>
            <p:nvPr/>
          </p:nvGrpSpPr>
          <p:grpSpPr>
            <a:xfrm>
              <a:off x="48794" y="333269"/>
              <a:ext cx="1935479" cy="1075055"/>
              <a:chOff x="-54589" y="547901"/>
              <a:chExt cx="1936039" cy="1075765"/>
            </a:xfrm>
          </p:grpSpPr>
          <p:grpSp>
            <p:nvGrpSpPr>
              <p:cNvPr id="151" name="グループ化 150"/>
              <p:cNvGrpSpPr/>
              <p:nvPr/>
            </p:nvGrpSpPr>
            <p:grpSpPr>
              <a:xfrm>
                <a:off x="-54589" y="547901"/>
                <a:ext cx="1936039" cy="1075765"/>
                <a:chOff x="-54589" y="-80252"/>
                <a:chExt cx="1936039" cy="1075765"/>
              </a:xfrm>
            </p:grpSpPr>
            <p:grpSp>
              <p:nvGrpSpPr>
                <p:cNvPr id="153" name="グループ化 152"/>
                <p:cNvGrpSpPr/>
                <p:nvPr/>
              </p:nvGrpSpPr>
              <p:grpSpPr>
                <a:xfrm>
                  <a:off x="-54589" y="-80252"/>
                  <a:ext cx="1936039" cy="1075765"/>
                  <a:chOff x="-50742" y="-67125"/>
                  <a:chExt cx="1799590" cy="899795"/>
                </a:xfrm>
              </p:grpSpPr>
              <p:sp>
                <p:nvSpPr>
                  <p:cNvPr id="155" name="正方形/長方形 154"/>
                  <p:cNvSpPr/>
                  <p:nvPr/>
                </p:nvSpPr>
                <p:spPr>
                  <a:xfrm>
                    <a:off x="-50742" y="-67125"/>
                    <a:ext cx="1799590" cy="899795"/>
                  </a:xfrm>
                  <a:prstGeom prst="rect">
                    <a:avLst/>
                  </a:prstGeom>
                  <a:solidFill>
                    <a:srgbClr val="FFD1FF"/>
                  </a:solidFill>
                  <a:ln w="12700" cap="flat" cmpd="sng" algn="ctr">
                    <a:noFill/>
                    <a:prstDash val="solid"/>
                    <a:miter lim="800000"/>
                  </a:ln>
                  <a:effectLst/>
                </p:spPr>
                <p:txBody>
                  <a:bodyPr rot="0" spcFirstLastPara="0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defTabSz="914400"/>
                    <a:endParaRPr lang="ja-JP" altLang="en-US" kern="0">
                      <a:solidFill>
                        <a:sysClr val="window" lastClr="FFFFFF"/>
                      </a:solidFill>
                      <a:latin typeface="Century" panose="020F0502020204030204"/>
                      <a:ea typeface="ＭＳ 明朝" panose="02020609040205080304" pitchFamily="17" charset="-128"/>
                    </a:endParaRPr>
                  </a:p>
                </p:txBody>
              </p:sp>
              <p:sp>
                <p:nvSpPr>
                  <p:cNvPr id="156" name="正方形/長方形 155"/>
                  <p:cNvSpPr/>
                  <p:nvPr/>
                </p:nvSpPr>
                <p:spPr>
                  <a:xfrm>
                    <a:off x="68196" y="2437"/>
                    <a:ext cx="267702" cy="240890"/>
                  </a:xfrm>
                  <a:prstGeom prst="rect">
                    <a:avLst/>
                  </a:prstGeom>
                  <a:solidFill>
                    <a:schemeClr val="bg1"/>
                  </a:solidFill>
                  <a:ln w="3175" cap="flat" cmpd="sng" algn="ctr">
                    <a:solidFill>
                      <a:schemeClr val="tx1"/>
                    </a:solidFill>
                    <a:prstDash val="solid"/>
                    <a:miter lim="800000"/>
                  </a:ln>
                  <a:effectLst/>
                </p:spPr>
                <p:txBody>
                  <a:bodyPr rot="0" spcFirstLastPara="0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defTabSz="914400"/>
                    <a:endParaRPr lang="ja-JP" altLang="en-US" kern="0">
                      <a:solidFill>
                        <a:sysClr val="window" lastClr="FFFFFF"/>
                      </a:solidFill>
                      <a:latin typeface="Century" panose="020F0502020204030204"/>
                      <a:ea typeface="ＭＳ 明朝" panose="02020609040205080304" pitchFamily="17" charset="-128"/>
                    </a:endParaRPr>
                  </a:p>
                </p:txBody>
              </p:sp>
            </p:grpSp>
            <p:sp>
              <p:nvSpPr>
                <p:cNvPr id="154" name="テキスト ボックス 329988"/>
                <p:cNvSpPr txBox="1"/>
                <p:nvPr/>
              </p:nvSpPr>
              <p:spPr>
                <a:xfrm>
                  <a:off x="73367" y="277802"/>
                  <a:ext cx="1703705" cy="645160"/>
                </a:xfrm>
                <a:prstGeom prst="rect">
                  <a:avLst/>
                </a:prstGeom>
                <a:noFill/>
                <a:ln w="12700" cap="flat" cmpd="sng" algn="ctr">
                  <a:noFill/>
                  <a:prstDash val="solid"/>
                  <a:miter lim="800000"/>
                </a:ln>
                <a:effectLst/>
              </p:spPr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>
                  <a:defPPr>
                    <a:defRPr lang="en-US"/>
                  </a:defPPr>
                  <a:lvl1pPr marR="0" lvl="0" indent="0" defTabSz="914400" fontAlgn="auto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 kumimoji="0" b="0" i="0" u="none" strike="noStrike" kern="0" cap="none" spc="0" normalizeH="0" baseline="0">
                      <a:ln>
                        <a:noFill/>
                      </a:ln>
                      <a:solidFill>
                        <a:sysClr val="window" lastClr="FFFFFF"/>
                      </a:solidFill>
                      <a:effectLst/>
                      <a:uLnTx/>
                      <a:uFillTx/>
                      <a:latin typeface="Century" panose="020F0502020204030204"/>
                      <a:ea typeface="ＭＳ 明朝" panose="02020609040205080304" pitchFamily="17" charset="-128"/>
                    </a:defRPr>
                  </a:lvl1pPr>
                </a:lstStyle>
                <a:p>
                  <a:pPr algn="just">
                    <a:lnSpc>
                      <a:spcPts val="1500"/>
                    </a:lnSpc>
                    <a:defRPr/>
                  </a:pPr>
                  <a:r>
                    <a:rPr lang="ja-JP" altLang="en-US" sz="1000" kern="100" dirty="0">
                      <a:solidFill>
                        <a:sysClr val="windowText" lastClr="000000"/>
                      </a:solidFill>
                      <a:latin typeface="UD デジタル 教科書体 N-R" panose="02020400000000000000" pitchFamily="17" charset="-128"/>
                      <a:ea typeface="UD デジタル 教科書体 N-R" panose="02020400000000000000" pitchFamily="17" charset="-128"/>
                      <a:cs typeface="Times New Roman" panose="02020603050405020304" pitchFamily="18" charset="0"/>
                    </a:rPr>
                    <a:t>◎腸の掃除ができる</a:t>
                  </a:r>
                </a:p>
                <a:p>
                  <a:pPr algn="just">
                    <a:lnSpc>
                      <a:spcPts val="1500"/>
                    </a:lnSpc>
                    <a:defRPr/>
                  </a:pPr>
                  <a:r>
                    <a:rPr lang="ja-JP" altLang="en-US" sz="1000" kern="100" dirty="0">
                      <a:solidFill>
                        <a:sysClr val="windowText" lastClr="000000"/>
                      </a:solidFill>
                      <a:latin typeface="UD デジタル 教科書体 N-R" panose="02020400000000000000" pitchFamily="17" charset="-128"/>
                      <a:ea typeface="UD デジタル 教科書体 N-R" panose="02020400000000000000" pitchFamily="17" charset="-128"/>
                      <a:cs typeface="Times New Roman" panose="02020603050405020304" pitchFamily="18" charset="0"/>
                    </a:rPr>
                    <a:t>◎スッキリして気分も</a:t>
                  </a:r>
                  <a:endParaRPr lang="en-US" altLang="ja-JP" sz="1000" kern="100" dirty="0">
                    <a:solidFill>
                      <a:sysClr val="windowText" lastClr="000000"/>
                    </a:solidFill>
                    <a:latin typeface="UD デジタル 教科書体 N-R" panose="02020400000000000000" pitchFamily="17" charset="-128"/>
                    <a:ea typeface="UD デジタル 教科書体 N-R" panose="02020400000000000000" pitchFamily="17" charset="-128"/>
                    <a:cs typeface="Times New Roman" panose="02020603050405020304" pitchFamily="18" charset="0"/>
                  </a:endParaRPr>
                </a:p>
                <a:p>
                  <a:pPr algn="just">
                    <a:lnSpc>
                      <a:spcPts val="1500"/>
                    </a:lnSpc>
                    <a:defRPr/>
                  </a:pPr>
                  <a:r>
                    <a:rPr lang="ja-JP" altLang="en-US" sz="1000" kern="100" dirty="0">
                      <a:solidFill>
                        <a:sysClr val="windowText" lastClr="000000"/>
                      </a:solidFill>
                      <a:latin typeface="UD デジタル 教科書体 N-R" panose="02020400000000000000" pitchFamily="17" charset="-128"/>
                      <a:ea typeface="UD デジタル 教科書体 N-R" panose="02020400000000000000" pitchFamily="17" charset="-128"/>
                      <a:cs typeface="Times New Roman" panose="02020603050405020304" pitchFamily="18" charset="0"/>
                    </a:rPr>
                    <a:t>　よくなる</a:t>
                  </a:r>
                </a:p>
              </p:txBody>
            </p:sp>
          </p:grpSp>
          <p:sp>
            <p:nvSpPr>
              <p:cNvPr id="152" name="テキスト ボックス 329987"/>
              <p:cNvSpPr txBox="1"/>
              <p:nvPr/>
            </p:nvSpPr>
            <p:spPr>
              <a:xfrm>
                <a:off x="329685" y="637489"/>
                <a:ext cx="1229113" cy="320040"/>
              </a:xfrm>
              <a:prstGeom prst="rect">
                <a:avLst/>
              </a:prstGeom>
              <a:noFill/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>
                <a:defPPr>
                  <a:defRPr lang="en-US"/>
                </a:defPPr>
                <a:lvl1pPr marR="0" lvl="0" indent="0" defTabSz="914400" fontAlgn="auto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 kumimoji="0" b="0" i="0" u="none" strike="noStrike" kern="0" cap="none" spc="0" normalizeH="0" baseline="0">
                    <a:ln>
                      <a:noFill/>
                    </a:ln>
                    <a:solidFill>
                      <a:sysClr val="window" lastClr="FFFFFF"/>
                    </a:solidFill>
                    <a:effectLst/>
                    <a:uLnTx/>
                    <a:uFillTx/>
                    <a:latin typeface="Century" panose="020F0502020204030204"/>
                    <a:ea typeface="ＭＳ 明朝" panose="02020609040205080304" pitchFamily="17" charset="-128"/>
                  </a:defRPr>
                </a:lvl1pPr>
              </a:lstStyle>
              <a:p>
                <a:r>
                  <a:rPr lang="ja-JP" altLang="en-US" sz="1200" b="1" kern="100" dirty="0">
                    <a:solidFill>
                      <a:sysClr val="windowText" lastClr="000000"/>
                    </a:solidFill>
                    <a:latin typeface="UD デジタル 教科書体 NP-B" panose="02020700000000000000" pitchFamily="18" charset="-128"/>
                    <a:ea typeface="UD デジタル 教科書体 NP-B" panose="02020700000000000000" pitchFamily="18" charset="-128"/>
                    <a:cs typeface="Times New Roman" panose="02020603050405020304" pitchFamily="18" charset="0"/>
                  </a:rPr>
                  <a:t>毎日便が出る</a:t>
                </a:r>
              </a:p>
            </p:txBody>
          </p:sp>
        </p:grpSp>
        <p:sp>
          <p:nvSpPr>
            <p:cNvPr id="150" name="テキスト ボックス 329989"/>
            <p:cNvSpPr txBox="1"/>
            <p:nvPr/>
          </p:nvSpPr>
          <p:spPr>
            <a:xfrm>
              <a:off x="-14308" y="-37363"/>
              <a:ext cx="1080135" cy="483870"/>
            </a:xfrm>
            <a:prstGeom prst="rect">
              <a:avLst/>
            </a:prstGeom>
            <a:no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en-US"/>
              </a:defPPr>
              <a:lvl1pPr marR="0" lvl="0" indent="0" defTabSz="914400"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b="0" i="0" u="none" strike="noStrike" kern="0" cap="none" spc="0" normalizeH="0" baseline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entury" panose="020F0502020204030204"/>
                  <a:ea typeface="ＭＳ 明朝" panose="02020609040205080304" pitchFamily="17" charset="-128"/>
                </a:defRPr>
              </a:lvl1pPr>
            </a:lstStyle>
            <a:p>
              <a:r>
                <a:rPr lang="ja-JP" altLang="en-US" sz="1200" b="1" kern="100" dirty="0">
                  <a:solidFill>
                    <a:sysClr val="windowText" lastClr="000000"/>
                  </a:solidFill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  <a:cs typeface="Times New Roman" panose="02020603050405020304" pitchFamily="18" charset="0"/>
                </a:rPr>
                <a:t>＜排便＞</a:t>
              </a:r>
            </a:p>
          </p:txBody>
        </p:sp>
      </p:grpSp>
      <p:grpSp>
        <p:nvGrpSpPr>
          <p:cNvPr id="157" name="グループ化 156"/>
          <p:cNvGrpSpPr/>
          <p:nvPr/>
        </p:nvGrpSpPr>
        <p:grpSpPr>
          <a:xfrm>
            <a:off x="503311" y="7943450"/>
            <a:ext cx="4384108" cy="1067224"/>
            <a:chOff x="48829" y="145671"/>
            <a:chExt cx="4384327" cy="1067565"/>
          </a:xfrm>
        </p:grpSpPr>
        <p:grpSp>
          <p:nvGrpSpPr>
            <p:cNvPr id="158" name="グループ化 157"/>
            <p:cNvGrpSpPr/>
            <p:nvPr/>
          </p:nvGrpSpPr>
          <p:grpSpPr>
            <a:xfrm>
              <a:off x="48829" y="145671"/>
              <a:ext cx="4384327" cy="1067565"/>
              <a:chOff x="48829" y="145671"/>
              <a:chExt cx="4384327" cy="1067565"/>
            </a:xfrm>
          </p:grpSpPr>
          <p:sp>
            <p:nvSpPr>
              <p:cNvPr id="160" name="テキスト ボックス 329821"/>
              <p:cNvSpPr txBox="1"/>
              <p:nvPr/>
            </p:nvSpPr>
            <p:spPr>
              <a:xfrm>
                <a:off x="48829" y="145671"/>
                <a:ext cx="1236976" cy="483870"/>
              </a:xfrm>
              <a:prstGeom prst="rect">
                <a:avLst/>
              </a:prstGeom>
              <a:noFill/>
              <a:ln w="6350">
                <a:noFill/>
              </a:ln>
              <a:effectLst/>
            </p:spPr>
            <p:txBody>
              <a:bodyPr rot="0" spcFirstLastPara="0" vert="horz" wrap="non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just" defTabSz="914400"/>
                <a:r>
                  <a:rPr lang="ja-JP" altLang="en-US" sz="1200" b="1" kern="100" dirty="0">
                    <a:solidFill>
                      <a:sysClr val="windowText" lastClr="000000"/>
                    </a:solidFill>
                    <a:latin typeface="UD デジタル 教科書体 NP-B" panose="02020700000000000000" pitchFamily="18" charset="-128"/>
                    <a:ea typeface="UD デジタル 教科書体 NP-B" panose="02020700000000000000" pitchFamily="18" charset="-128"/>
                    <a:cs typeface="Times New Roman" panose="02020603050405020304" pitchFamily="18" charset="0"/>
                  </a:rPr>
                  <a:t>＜適正体重＞</a:t>
                </a:r>
              </a:p>
            </p:txBody>
          </p:sp>
          <p:sp>
            <p:nvSpPr>
              <p:cNvPr id="161" name="正方形/長方形 160"/>
              <p:cNvSpPr/>
              <p:nvPr/>
            </p:nvSpPr>
            <p:spPr>
              <a:xfrm>
                <a:off x="127221" y="405516"/>
                <a:ext cx="4305935" cy="807720"/>
              </a:xfrm>
              <a:prstGeom prst="rect">
                <a:avLst/>
              </a:prstGeom>
              <a:solidFill>
                <a:srgbClr val="FFC000">
                  <a:lumMod val="40000"/>
                  <a:lumOff val="60000"/>
                </a:srgbClr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ja-JP" alt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entury" panose="020F0502020204030204"/>
                  <a:ea typeface="ＭＳ 明朝" panose="02020609040205080304" pitchFamily="17" charset="-128"/>
                  <a:cs typeface="+mn-cs"/>
                </a:endParaRPr>
              </a:p>
            </p:txBody>
          </p:sp>
          <p:sp>
            <p:nvSpPr>
              <p:cNvPr id="162" name="正方形/長方形 161"/>
              <p:cNvSpPr/>
              <p:nvPr/>
            </p:nvSpPr>
            <p:spPr>
              <a:xfrm>
                <a:off x="174929" y="469126"/>
                <a:ext cx="286961" cy="288092"/>
              </a:xfrm>
              <a:prstGeom prst="rect">
                <a:avLst/>
              </a:prstGeom>
              <a:solidFill>
                <a:sysClr val="window" lastClr="FFFFFF"/>
              </a:solidFill>
              <a:ln w="3175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ja-JP" alt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63" name="テキスト ボックス 9"/>
              <p:cNvSpPr txBox="1"/>
              <p:nvPr/>
            </p:nvSpPr>
            <p:spPr>
              <a:xfrm>
                <a:off x="205628" y="726288"/>
                <a:ext cx="4173855" cy="457200"/>
              </a:xfrm>
              <a:prstGeom prst="rect">
                <a:avLst/>
              </a:prstGeom>
              <a:noFill/>
              <a:ln w="6350">
                <a:noFill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133350" marR="0" lvl="0" indent="-133350" algn="just" defTabSz="914400" eaLnBrk="1" fontAlgn="auto" latinLnBrk="0" hangingPunct="1">
                  <a:lnSpc>
                    <a:spcPts val="15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ja-JP" altLang="en-US" sz="1000" kern="100" dirty="0">
                    <a:solidFill>
                      <a:sysClr val="windowText" lastClr="000000"/>
                    </a:solidFill>
                    <a:latin typeface="UD デジタル 教科書体 N-R" panose="02020400000000000000" pitchFamily="17" charset="-128"/>
                    <a:ea typeface="UD デジタル 教科書体 N-R" panose="02020400000000000000" pitchFamily="17" charset="-128"/>
                    <a:cs typeface="Times New Roman" panose="02020603050405020304" pitchFamily="18" charset="0"/>
                  </a:rPr>
                  <a:t>◎無理なダイエット</a:t>
                </a:r>
                <a:r>
                  <a:rPr lang="ja-JP" altLang="en-US" sz="1000" kern="100">
                    <a:solidFill>
                      <a:sysClr val="windowText" lastClr="000000"/>
                    </a:solidFill>
                    <a:latin typeface="UD デジタル 教科書体 N-R" panose="02020400000000000000" pitchFamily="17" charset="-128"/>
                    <a:ea typeface="UD デジタル 教科書体 N-R" panose="02020400000000000000" pitchFamily="17" charset="-128"/>
                    <a:cs typeface="Times New Roman" panose="02020603050405020304" pitchFamily="18" charset="0"/>
                  </a:rPr>
                  <a:t>は、肌あれ</a:t>
                </a:r>
                <a:r>
                  <a:rPr lang="ja-JP" altLang="en-US" sz="1000" kern="100" dirty="0">
                    <a:solidFill>
                      <a:sysClr val="windowText" lastClr="000000"/>
                    </a:solidFill>
                    <a:latin typeface="UD デジタル 教科書体 N-R" panose="02020400000000000000" pitchFamily="17" charset="-128"/>
                    <a:ea typeface="UD デジタル 教科書体 N-R" panose="02020400000000000000" pitchFamily="17" charset="-128"/>
                    <a:cs typeface="Times New Roman" panose="02020603050405020304" pitchFamily="18" charset="0"/>
                  </a:rPr>
                  <a:t>、いらいら、骨の発育不良、</a:t>
                </a:r>
              </a:p>
              <a:p>
                <a:pPr marL="133350" marR="0" lvl="0" indent="0" algn="just" defTabSz="914400" eaLnBrk="1" fontAlgn="auto" latinLnBrk="0" hangingPunct="1">
                  <a:lnSpc>
                    <a:spcPts val="15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ja-JP" altLang="en-US" sz="1000" kern="100" dirty="0">
                    <a:solidFill>
                      <a:sysClr val="windowText" lastClr="000000"/>
                    </a:solidFill>
                    <a:latin typeface="UD デジタル 教科書体 N-R" panose="02020400000000000000" pitchFamily="17" charset="-128"/>
                    <a:ea typeface="UD デジタル 教科書体 N-R" panose="02020400000000000000" pitchFamily="17" charset="-128"/>
                    <a:cs typeface="Times New Roman" panose="02020603050405020304" pitchFamily="18" charset="0"/>
                  </a:rPr>
                  <a:t>月経不順などの原因になります。適正体重を維持しましょう！</a:t>
                </a:r>
              </a:p>
            </p:txBody>
          </p:sp>
        </p:grpSp>
        <p:sp>
          <p:nvSpPr>
            <p:cNvPr id="159" name="テキスト ボックス 329819"/>
            <p:cNvSpPr txBox="1"/>
            <p:nvPr/>
          </p:nvSpPr>
          <p:spPr>
            <a:xfrm>
              <a:off x="475001" y="442957"/>
              <a:ext cx="2299201" cy="294511"/>
            </a:xfrm>
            <a:prstGeom prst="rect">
              <a:avLst/>
            </a:prstGeom>
            <a:noFill/>
            <a:ln w="6350">
              <a:noFill/>
            </a:ln>
            <a:effectLst/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just" defTabSz="914400" eaLnBrk="1" fontAlgn="auto" latinLnBrk="0" hangingPunct="1">
                <a:lnSpc>
                  <a:spcPts val="15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ja-JP" altLang="en-US" sz="1200" b="1" kern="100" dirty="0">
                  <a:solidFill>
                    <a:sysClr val="windowText" lastClr="000000"/>
                  </a:solidFill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  <a:cs typeface="Times New Roman" panose="02020603050405020304" pitchFamily="18" charset="0"/>
                </a:rPr>
                <a:t>過度なダイエットはしない</a:t>
              </a:r>
            </a:p>
          </p:txBody>
        </p:sp>
      </p:grpSp>
      <p:sp>
        <p:nvSpPr>
          <p:cNvPr id="107" name="テキスト ボックス 88">
            <a:extLst>
              <a:ext uri="{FF2B5EF4-FFF2-40B4-BE49-F238E27FC236}">
                <a16:creationId xmlns:a16="http://schemas.microsoft.com/office/drawing/2014/main" id="{4EAD4561-174E-4A84-B156-D8CE8570B27C}"/>
              </a:ext>
            </a:extLst>
          </p:cNvPr>
          <p:cNvSpPr txBox="1"/>
          <p:nvPr/>
        </p:nvSpPr>
        <p:spPr>
          <a:xfrm>
            <a:off x="3673014" y="5679799"/>
            <a:ext cx="2745611" cy="701040"/>
          </a:xfrm>
          <a:prstGeom prst="rect">
            <a:avLst/>
          </a:prstGeom>
          <a:noFill/>
          <a:ln w="6350">
            <a:noFill/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just" defTabSz="914400" eaLnBrk="1" fontAlgn="auto" latinLnBrk="0" hangingPunct="1">
              <a:lnSpc>
                <a:spcPts val="15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000" kern="100" dirty="0">
                <a:solidFill>
                  <a:sysClr val="windowText" lastClr="000000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Times New Roman" panose="02020603050405020304" pitchFamily="18" charset="0"/>
              </a:rPr>
              <a:t>◎インターネットやゲームの過剰な利用は、</a:t>
            </a:r>
            <a:endParaRPr lang="en-US" altLang="ja-JP" sz="1000" kern="100" dirty="0">
              <a:solidFill>
                <a:sysClr val="windowText" lastClr="000000"/>
              </a:solidFill>
              <a:latin typeface="UD デジタル 教科書体 N-R" panose="02020400000000000000" pitchFamily="17" charset="-128"/>
              <a:ea typeface="UD デジタル 教科書体 N-R" panose="02020400000000000000" pitchFamily="17" charset="-128"/>
              <a:cs typeface="Times New Roman" panose="02020603050405020304" pitchFamily="18" charset="0"/>
            </a:endParaRPr>
          </a:p>
          <a:p>
            <a:pPr marL="0" marR="0" lvl="0" indent="0" algn="just" defTabSz="914400" eaLnBrk="1" fontAlgn="auto" latinLnBrk="0" hangingPunct="1">
              <a:lnSpc>
                <a:spcPts val="15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000" kern="100" dirty="0">
                <a:solidFill>
                  <a:sysClr val="windowText" lastClr="000000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Times New Roman" panose="02020603050405020304" pitchFamily="18" charset="0"/>
              </a:rPr>
              <a:t>　視力の低下や体力の低下、睡眠不足などを</a:t>
            </a:r>
            <a:endParaRPr lang="en-US" altLang="ja-JP" sz="1000" kern="100" dirty="0">
              <a:solidFill>
                <a:sysClr val="windowText" lastClr="000000"/>
              </a:solidFill>
              <a:latin typeface="UD デジタル 教科書体 N-R" panose="02020400000000000000" pitchFamily="17" charset="-128"/>
              <a:ea typeface="UD デジタル 教科書体 N-R" panose="02020400000000000000" pitchFamily="17" charset="-128"/>
              <a:cs typeface="Times New Roman" panose="02020603050405020304" pitchFamily="18" charset="0"/>
            </a:endParaRPr>
          </a:p>
          <a:p>
            <a:pPr marL="0" marR="0" lvl="0" indent="0" algn="just" defTabSz="914400" eaLnBrk="1" fontAlgn="auto" latinLnBrk="0" hangingPunct="1">
              <a:lnSpc>
                <a:spcPts val="15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000" kern="100" dirty="0">
                <a:solidFill>
                  <a:sysClr val="windowText" lastClr="000000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Times New Roman" panose="02020603050405020304" pitchFamily="18" charset="0"/>
              </a:rPr>
              <a:t>　引き起こします。</a:t>
            </a:r>
          </a:p>
        </p:txBody>
      </p:sp>
      <p:sp>
        <p:nvSpPr>
          <p:cNvPr id="108" name="テキスト ボックス 329990">
            <a:extLst>
              <a:ext uri="{FF2B5EF4-FFF2-40B4-BE49-F238E27FC236}">
                <a16:creationId xmlns:a16="http://schemas.microsoft.com/office/drawing/2014/main" id="{55CF0A93-6CB9-4C61-9018-8C07306ED22B}"/>
              </a:ext>
            </a:extLst>
          </p:cNvPr>
          <p:cNvSpPr txBox="1"/>
          <p:nvPr/>
        </p:nvSpPr>
        <p:spPr>
          <a:xfrm>
            <a:off x="3507790" y="5073505"/>
            <a:ext cx="901060" cy="483870"/>
          </a:xfrm>
          <a:prstGeom prst="rect">
            <a:avLst/>
          </a:prstGeom>
          <a:noFill/>
          <a:ln w="6350">
            <a:noFill/>
          </a:ln>
          <a:effectLst/>
        </p:spPr>
        <p:txBody>
          <a:bodyPr rot="0" spcFirstLastPara="0" vert="horz" wrap="non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just" defTabSz="914400"/>
            <a:r>
              <a:rPr lang="ja-JP" altLang="en-US" sz="1200" b="1" kern="100" dirty="0">
                <a:solidFill>
                  <a:sysClr val="windowText" lastClr="0000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  <a:cs typeface="Times New Roman" panose="02020603050405020304" pitchFamily="18" charset="0"/>
              </a:rPr>
              <a:t>＜ゲーム・スマホ＞</a:t>
            </a:r>
          </a:p>
        </p:txBody>
      </p:sp>
    </p:spTree>
    <p:extLst>
      <p:ext uri="{BB962C8B-B14F-4D97-AF65-F5344CB8AC3E}">
        <p14:creationId xmlns:p14="http://schemas.microsoft.com/office/powerpoint/2010/main" val="22701534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ysClr val="window" lastClr="FFFFFF"/>
        </a:solidFill>
        <a:ln w="3175" cap="flat" cmpd="sng" algn="ctr">
          <a:solidFill>
            <a:sysClr val="windowText" lastClr="000000"/>
          </a:solidFill>
          <a:prstDash val="solid"/>
          <a:miter lim="800000"/>
        </a:ln>
        <a:effectLst/>
      </a:spPr>
      <a:bodyPr rot="0" spcFirstLastPara="0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marL="0" marR="0" indent="0" algn="l" defTabSz="914400" eaLnBrk="1" fontAlgn="auto" latinLnBrk="0" hangingPunct="1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kern="0" cap="none" spc="0" normalizeH="0" baseline="0" noProof="0" dirty="0">
            <a:ln>
              <a:noFill/>
            </a:ln>
            <a:solidFill>
              <a:sysClr val="windowText" lastClr="000000"/>
            </a:solidFill>
            <a:effectLst/>
            <a:uLnTx/>
            <a:uFillTx/>
          </a:defRPr>
        </a:defPPr>
      </a:lst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401</Words>
  <Application>Microsoft Office PowerPoint</Application>
  <PresentationFormat>画面に合わせる (4:3)</PresentationFormat>
  <Paragraphs>60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10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2" baseType="lpstr">
      <vt:lpstr>ＭＳ 明朝</vt:lpstr>
      <vt:lpstr>UD デジタル 教科書体 NP-B</vt:lpstr>
      <vt:lpstr>UD デジタル 教科書体 N-R</vt:lpstr>
      <vt:lpstr>游ゴシック</vt:lpstr>
      <vt:lpstr>游ゴシック Light</vt:lpstr>
      <vt:lpstr>Arial</vt:lpstr>
      <vt:lpstr>Calibri</vt:lpstr>
      <vt:lpstr>Calibri Light</vt:lpstr>
      <vt:lpstr>Century</vt:lpstr>
      <vt:lpstr>Times New Roman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2021-11-10T05:29:43Z</dcterms:created>
  <dcterms:modified xsi:type="dcterms:W3CDTF">2021-11-10T05:29:47Z</dcterms:modified>
</cp:coreProperties>
</file>