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5A07552D-0BE5-4080-97B4-D99756F9E435}"/>
              </a:ext>
            </a:extLst>
          </p:cNvPr>
          <p:cNvSpPr/>
          <p:nvPr/>
        </p:nvSpPr>
        <p:spPr>
          <a:xfrm>
            <a:off x="3565756" y="5318483"/>
            <a:ext cx="2892489" cy="1074995"/>
          </a:xfrm>
          <a:prstGeom prst="rect">
            <a:avLst/>
          </a:prstGeom>
          <a:solidFill>
            <a:srgbClr val="ACEA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" panose="020F0502020204030204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3881" y="427545"/>
            <a:ext cx="61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７　今日から始める健康習慣</a:t>
            </a:r>
            <a:endParaRPr lang="en-US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        </a:t>
            </a:r>
            <a:r>
              <a:rPr lang="en-US" altLang="ja-JP" sz="14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4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今日から実践したいことに☑してみよう</a:t>
            </a:r>
            <a:r>
              <a:rPr lang="en-US" altLang="ja-JP" sz="14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)</a:t>
            </a:r>
            <a:endParaRPr lang="ja-JP" altLang="ja-JP" sz="1400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60005" y="1073876"/>
            <a:ext cx="6120000" cy="527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生活習慣病にならないために、みなさんは何から始めますか？</a:t>
            </a:r>
          </a:p>
          <a:p>
            <a:pPr>
              <a:lnSpc>
                <a:spcPct val="1500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すでに実践していること、今日から実践したいことにチェックしてみましょう。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562741" y="1940551"/>
            <a:ext cx="2926843" cy="972000"/>
            <a:chOff x="0" y="0"/>
            <a:chExt cx="2927459" cy="1087755"/>
          </a:xfrm>
        </p:grpSpPr>
        <p:grpSp>
          <p:nvGrpSpPr>
            <p:cNvPr id="101" name="グループ化 100"/>
            <p:cNvGrpSpPr/>
            <p:nvPr/>
          </p:nvGrpSpPr>
          <p:grpSpPr>
            <a:xfrm>
              <a:off x="0" y="0"/>
              <a:ext cx="2879090" cy="1087755"/>
              <a:chOff x="0" y="0"/>
              <a:chExt cx="1799590" cy="1214651"/>
            </a:xfrm>
          </p:grpSpPr>
          <p:sp>
            <p:nvSpPr>
              <p:cNvPr id="103" name="正方形/長方形 102"/>
              <p:cNvSpPr/>
              <p:nvPr/>
            </p:nvSpPr>
            <p:spPr>
              <a:xfrm>
                <a:off x="0" y="0"/>
                <a:ext cx="1799590" cy="1214651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81887" y="54591"/>
                <a:ext cx="180016" cy="359897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テキスト ボックス 5"/>
              <p:cNvSpPr txBox="1"/>
              <p:nvPr/>
            </p:nvSpPr>
            <p:spPr>
              <a:xfrm>
                <a:off x="241361" y="63385"/>
                <a:ext cx="785485" cy="30861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朝ごはんを食べる</a:t>
                </a:r>
              </a:p>
            </p:txBody>
          </p:sp>
        </p:grpSp>
        <p:sp>
          <p:nvSpPr>
            <p:cNvPr id="102" name="テキスト ボックス 329974"/>
            <p:cNvSpPr txBox="1"/>
            <p:nvPr/>
          </p:nvSpPr>
          <p:spPr>
            <a:xfrm>
              <a:off x="106789" y="358301"/>
              <a:ext cx="2820670" cy="70104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◎脳に栄養が届いて脳が働くスイッチ</a:t>
              </a:r>
              <a:r>
                <a:rPr kumimoji="0" 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ON</a:t>
              </a: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！</a:t>
              </a:r>
            </a:p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◎体温が上がって体を動かすスイッチ</a:t>
              </a:r>
              <a:r>
                <a:rPr kumimoji="0" 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ON</a:t>
              </a: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！</a:t>
              </a:r>
            </a:p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◎胃や腸を動かし排便のスイッチ</a:t>
              </a:r>
              <a:r>
                <a:rPr kumimoji="0" 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ON</a:t>
              </a: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！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495840" y="1946045"/>
            <a:ext cx="1799590" cy="971999"/>
            <a:chOff x="0" y="-1"/>
            <a:chExt cx="1799590" cy="1098453"/>
          </a:xfrm>
        </p:grpSpPr>
        <p:grpSp>
          <p:nvGrpSpPr>
            <p:cNvPr id="96" name="グループ化 95"/>
            <p:cNvGrpSpPr/>
            <p:nvPr/>
          </p:nvGrpSpPr>
          <p:grpSpPr>
            <a:xfrm>
              <a:off x="0" y="-1"/>
              <a:ext cx="1799590" cy="1098453"/>
              <a:chOff x="0" y="-1"/>
              <a:chExt cx="1799590" cy="1098639"/>
            </a:xfrm>
          </p:grpSpPr>
          <p:sp>
            <p:nvSpPr>
              <p:cNvPr id="98" name="正方形/長方形 97"/>
              <p:cNvSpPr/>
              <p:nvPr/>
            </p:nvSpPr>
            <p:spPr>
              <a:xfrm>
                <a:off x="0" y="-1"/>
                <a:ext cx="1799590" cy="1098639"/>
              </a:xfrm>
              <a:prstGeom prst="rect">
                <a:avLst/>
              </a:prstGeom>
              <a:solidFill>
                <a:srgbClr val="ACEAA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81887" y="54590"/>
                <a:ext cx="287655" cy="32552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テキスト ボックス 7"/>
              <p:cNvSpPr txBox="1"/>
              <p:nvPr/>
            </p:nvSpPr>
            <p:spPr>
              <a:xfrm>
                <a:off x="368490" y="68239"/>
                <a:ext cx="1256665" cy="30861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よくかんで食べる</a:t>
                </a:r>
              </a:p>
            </p:txBody>
          </p:sp>
        </p:grpSp>
        <p:sp>
          <p:nvSpPr>
            <p:cNvPr id="97" name="テキスト ボックス 329975"/>
            <p:cNvSpPr txBox="1"/>
            <p:nvPr/>
          </p:nvSpPr>
          <p:spPr>
            <a:xfrm>
              <a:off x="124165" y="408371"/>
              <a:ext cx="1390015" cy="55943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◎消化吸収を助ける</a:t>
              </a:r>
            </a:p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◎食べ過ぎを防ぐ</a:t>
              </a: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4988440" y="2926571"/>
            <a:ext cx="1665265" cy="1194763"/>
            <a:chOff x="13447" y="-18797"/>
            <a:chExt cx="1493882" cy="1339674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13447" y="-18797"/>
              <a:ext cx="1399594" cy="1339674"/>
              <a:chOff x="13447" y="-18797"/>
              <a:chExt cx="1399594" cy="1339674"/>
            </a:xfrm>
          </p:grpSpPr>
          <p:sp>
            <p:nvSpPr>
              <p:cNvPr id="93" name="正方形/長方形 92"/>
              <p:cNvSpPr/>
              <p:nvPr/>
            </p:nvSpPr>
            <p:spPr>
              <a:xfrm>
                <a:off x="13447" y="13443"/>
                <a:ext cx="1375765" cy="1307434"/>
              </a:xfrm>
              <a:prstGeom prst="rect">
                <a:avLst/>
              </a:prstGeom>
              <a:solidFill>
                <a:srgbClr val="ACEAA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68239" y="54592"/>
                <a:ext cx="258360" cy="322931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テキスト ボックス 1"/>
              <p:cNvSpPr txBox="1"/>
              <p:nvPr/>
            </p:nvSpPr>
            <p:spPr>
              <a:xfrm>
                <a:off x="289278" y="-18797"/>
                <a:ext cx="1123763" cy="49854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赤・緑・黄を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そろえて食べる</a:t>
                </a:r>
              </a:p>
            </p:txBody>
          </p:sp>
        </p:grpSp>
        <p:sp>
          <p:nvSpPr>
            <p:cNvPr id="92" name="テキスト ボックス 329976"/>
            <p:cNvSpPr txBox="1"/>
            <p:nvPr/>
          </p:nvSpPr>
          <p:spPr>
            <a:xfrm>
              <a:off x="82735" y="505975"/>
              <a:ext cx="1424594" cy="66640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◎体の調子が整い、</a:t>
              </a:r>
            </a:p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病気になりにくく</a:t>
              </a:r>
              <a:endPara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なる。</a:t>
              </a: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563803" y="2959138"/>
            <a:ext cx="2590801" cy="1329164"/>
            <a:chOff x="141889" y="-2"/>
            <a:chExt cx="2591084" cy="1330075"/>
          </a:xfrm>
        </p:grpSpPr>
        <p:grpSp>
          <p:nvGrpSpPr>
            <p:cNvPr id="86" name="グループ化 85"/>
            <p:cNvGrpSpPr/>
            <p:nvPr/>
          </p:nvGrpSpPr>
          <p:grpSpPr>
            <a:xfrm>
              <a:off x="141889" y="-2"/>
              <a:ext cx="2360786" cy="1169013"/>
              <a:chOff x="-1" y="-2"/>
              <a:chExt cx="2360786" cy="1169013"/>
            </a:xfrm>
          </p:grpSpPr>
          <p:sp>
            <p:nvSpPr>
              <p:cNvPr id="88" name="正方形/長方形 87"/>
              <p:cNvSpPr/>
              <p:nvPr/>
            </p:nvSpPr>
            <p:spPr>
              <a:xfrm>
                <a:off x="-1" y="-2"/>
                <a:ext cx="2360786" cy="1169013"/>
              </a:xfrm>
              <a:prstGeom prst="rect">
                <a:avLst/>
              </a:prstGeom>
              <a:solidFill>
                <a:srgbClr val="FFD1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81886" y="40944"/>
                <a:ext cx="287655" cy="287655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テキスト ボックス 329745"/>
              <p:cNvSpPr txBox="1"/>
              <p:nvPr/>
            </p:nvSpPr>
            <p:spPr>
              <a:xfrm>
                <a:off x="341834" y="7012"/>
                <a:ext cx="989965" cy="4749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野菜や果物を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しっかりとる</a:t>
                </a:r>
              </a:p>
            </p:txBody>
          </p:sp>
        </p:grpSp>
        <p:sp>
          <p:nvSpPr>
            <p:cNvPr id="87" name="テキスト ボックス 329747"/>
            <p:cNvSpPr txBox="1"/>
            <p:nvPr/>
          </p:nvSpPr>
          <p:spPr>
            <a:xfrm>
              <a:off x="154780" y="448209"/>
              <a:ext cx="2578193" cy="88186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◎野菜や果物には、体の調子を</a:t>
              </a:r>
              <a:endPara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整えるビタミン、ミネラル、</a:t>
              </a:r>
              <a:endPara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食物繊維がたくさん含まれています</a:t>
              </a: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。</a:t>
              </a: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2948766" y="4186781"/>
            <a:ext cx="3530808" cy="851275"/>
            <a:chOff x="-9988" y="13448"/>
            <a:chExt cx="2459756" cy="998361"/>
          </a:xfrm>
        </p:grpSpPr>
        <p:grpSp>
          <p:nvGrpSpPr>
            <p:cNvPr id="81" name="グループ化 80"/>
            <p:cNvGrpSpPr/>
            <p:nvPr/>
          </p:nvGrpSpPr>
          <p:grpSpPr>
            <a:xfrm>
              <a:off x="-9988" y="13448"/>
              <a:ext cx="2407024" cy="945330"/>
              <a:chOff x="-9988" y="13448"/>
              <a:chExt cx="2407024" cy="945330"/>
            </a:xfrm>
          </p:grpSpPr>
          <p:sp>
            <p:nvSpPr>
              <p:cNvPr id="83" name="正方形/長方形 82"/>
              <p:cNvSpPr/>
              <p:nvPr/>
            </p:nvSpPr>
            <p:spPr>
              <a:xfrm>
                <a:off x="-9988" y="13448"/>
                <a:ext cx="2407024" cy="945330"/>
              </a:xfrm>
              <a:prstGeom prst="rect">
                <a:avLst/>
              </a:prstGeom>
              <a:solidFill>
                <a:srgbClr val="FFD1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>
                <a:off x="95535" y="54592"/>
                <a:ext cx="200637" cy="33776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テキスト ボックス 329764"/>
              <p:cNvSpPr txBox="1"/>
              <p:nvPr/>
            </p:nvSpPr>
            <p:spPr>
              <a:xfrm>
                <a:off x="313784" y="81491"/>
                <a:ext cx="1923837" cy="348771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夜食や間食は、食べすぎないようにする</a:t>
                </a:r>
              </a:p>
            </p:txBody>
          </p:sp>
        </p:grpSp>
        <p:sp>
          <p:nvSpPr>
            <p:cNvPr id="82" name="テキスト ボックス 329765"/>
            <p:cNvSpPr txBox="1"/>
            <p:nvPr/>
          </p:nvSpPr>
          <p:spPr>
            <a:xfrm>
              <a:off x="146649" y="495984"/>
              <a:ext cx="2303119" cy="5158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◎余分なカロリー摂取は、肥満の原因</a:t>
              </a:r>
              <a:r>
                <a:rPr lang="ja-JP" altLang="en-US" sz="1000" kern="10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になります。</a:t>
              </a:r>
              <a:endParaRPr lang="ja-JP" altLang="en-US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91072" y="4187766"/>
            <a:ext cx="2327275" cy="810550"/>
            <a:chOff x="0" y="-1"/>
            <a:chExt cx="2327893" cy="1084211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0" y="-1"/>
              <a:ext cx="2327893" cy="1084211"/>
              <a:chOff x="0" y="-1"/>
              <a:chExt cx="2327893" cy="1084211"/>
            </a:xfrm>
          </p:grpSpPr>
          <p:sp>
            <p:nvSpPr>
              <p:cNvPr id="50" name="正方形/長方形 49"/>
              <p:cNvSpPr/>
              <p:nvPr/>
            </p:nvSpPr>
            <p:spPr>
              <a:xfrm>
                <a:off x="0" y="-1"/>
                <a:ext cx="2327893" cy="1084211"/>
              </a:xfrm>
              <a:prstGeom prst="rect">
                <a:avLst/>
              </a:prstGeom>
              <a:solidFill>
                <a:srgbClr val="ACEAA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81887" y="54590"/>
                <a:ext cx="287655" cy="38523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テキスト ボックス 329785"/>
              <p:cNvSpPr txBox="1"/>
              <p:nvPr/>
            </p:nvSpPr>
            <p:spPr>
              <a:xfrm>
                <a:off x="341194" y="54591"/>
                <a:ext cx="1123315" cy="30861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食塩は控えめに</a:t>
                </a:r>
              </a:p>
            </p:txBody>
          </p:sp>
        </p:grpSp>
        <p:sp>
          <p:nvSpPr>
            <p:cNvPr id="49" name="テキスト ボックス 329786"/>
            <p:cNvSpPr txBox="1"/>
            <p:nvPr/>
          </p:nvSpPr>
          <p:spPr>
            <a:xfrm>
              <a:off x="81873" y="440802"/>
              <a:ext cx="2208957" cy="53217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◎食塩のとりすぎは、高血圧など　</a:t>
              </a:r>
              <a:endPara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の原因になってしましいます。</a:t>
              </a: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2976975" y="2965561"/>
            <a:ext cx="2051817" cy="1168210"/>
            <a:chOff x="141868" y="1"/>
            <a:chExt cx="2052450" cy="1206642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141868" y="1"/>
              <a:ext cx="1963297" cy="1206642"/>
              <a:chOff x="-22" y="1"/>
              <a:chExt cx="1963297" cy="1206642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-22" y="1"/>
                <a:ext cx="1963297" cy="1206642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81886" y="40943"/>
                <a:ext cx="287655" cy="297475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テキスト ボックス 69"/>
              <p:cNvSpPr txBox="1"/>
              <p:nvPr/>
            </p:nvSpPr>
            <p:spPr>
              <a:xfrm>
                <a:off x="353064" y="13523"/>
                <a:ext cx="1523365" cy="47434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牛乳・乳製品、豆類、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魚をしっかりとる</a:t>
                </a:r>
              </a:p>
            </p:txBody>
          </p:sp>
        </p:grpSp>
        <p:sp>
          <p:nvSpPr>
            <p:cNvPr id="44" name="テキスト ボックス 70"/>
            <p:cNvSpPr txBox="1"/>
            <p:nvPr/>
          </p:nvSpPr>
          <p:spPr>
            <a:xfrm>
              <a:off x="158797" y="450542"/>
              <a:ext cx="2035521" cy="6526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◎体の調子を整える、体を</a:t>
              </a:r>
              <a:endPara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作るもとになるカルシウムが　</a:t>
              </a:r>
              <a:endPara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 defTabSz="914400">
                <a:lnSpc>
                  <a:spcPts val="1500"/>
                </a:lnSpc>
              </a:pPr>
              <a:r>
                <a: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たくさん含まれています</a:t>
              </a: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。</a:t>
              </a:r>
            </a:p>
          </p:txBody>
        </p:sp>
      </p:grpSp>
      <p:sp>
        <p:nvSpPr>
          <p:cNvPr id="42" name="テキスト ボックス 89"/>
          <p:cNvSpPr txBox="1"/>
          <p:nvPr/>
        </p:nvSpPr>
        <p:spPr>
          <a:xfrm>
            <a:off x="482758" y="1688028"/>
            <a:ext cx="901065" cy="4838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＜食事＞</a:t>
            </a:r>
            <a:endParaRPr kumimoji="0" lang="ja-JP" altLang="en-US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17" name="グループ化 116"/>
          <p:cNvGrpSpPr/>
          <p:nvPr/>
        </p:nvGrpSpPr>
        <p:grpSpPr>
          <a:xfrm>
            <a:off x="567349" y="5065336"/>
            <a:ext cx="6578046" cy="1326537"/>
            <a:chOff x="16688" y="136753"/>
            <a:chExt cx="6578080" cy="1326537"/>
          </a:xfrm>
        </p:grpSpPr>
        <p:grpSp>
          <p:nvGrpSpPr>
            <p:cNvPr id="118" name="グループ化 117"/>
            <p:cNvGrpSpPr/>
            <p:nvPr/>
          </p:nvGrpSpPr>
          <p:grpSpPr>
            <a:xfrm>
              <a:off x="76200" y="393698"/>
              <a:ext cx="6518568" cy="1069592"/>
              <a:chOff x="0" y="-2"/>
              <a:chExt cx="6518568" cy="1069592"/>
            </a:xfrm>
          </p:grpSpPr>
          <p:grpSp>
            <p:nvGrpSpPr>
              <p:cNvPr id="120" name="グループ化 119"/>
              <p:cNvGrpSpPr/>
              <p:nvPr/>
            </p:nvGrpSpPr>
            <p:grpSpPr>
              <a:xfrm>
                <a:off x="0" y="-2"/>
                <a:ext cx="6518568" cy="1065933"/>
                <a:chOff x="0" y="-2"/>
                <a:chExt cx="6518568" cy="1138941"/>
              </a:xfrm>
            </p:grpSpPr>
            <p:grpSp>
              <p:nvGrpSpPr>
                <p:cNvPr id="122" name="グループ化 121"/>
                <p:cNvGrpSpPr/>
                <p:nvPr/>
              </p:nvGrpSpPr>
              <p:grpSpPr>
                <a:xfrm>
                  <a:off x="0" y="-2"/>
                  <a:ext cx="3280814" cy="1138941"/>
                  <a:chOff x="0" y="-2"/>
                  <a:chExt cx="3280814" cy="1138941"/>
                </a:xfrm>
              </p:grpSpPr>
              <p:grpSp>
                <p:nvGrpSpPr>
                  <p:cNvPr id="124" name="グループ化 123"/>
                  <p:cNvGrpSpPr/>
                  <p:nvPr/>
                </p:nvGrpSpPr>
                <p:grpSpPr>
                  <a:xfrm>
                    <a:off x="0" y="-2"/>
                    <a:ext cx="2879400" cy="1138941"/>
                    <a:chOff x="0" y="-2"/>
                    <a:chExt cx="2879400" cy="1138941"/>
                  </a:xfrm>
                </p:grpSpPr>
                <p:grpSp>
                  <p:nvGrpSpPr>
                    <p:cNvPr id="126" name="グループ化 125"/>
                    <p:cNvGrpSpPr/>
                    <p:nvPr/>
                  </p:nvGrpSpPr>
                  <p:grpSpPr>
                    <a:xfrm>
                      <a:off x="0" y="-2"/>
                      <a:ext cx="2879400" cy="1138941"/>
                      <a:chOff x="0" y="-2"/>
                      <a:chExt cx="2879400" cy="1138941"/>
                    </a:xfrm>
                  </p:grpSpPr>
                  <p:sp>
                    <p:nvSpPr>
                      <p:cNvPr id="128" name="正方形/長方形 127"/>
                      <p:cNvSpPr/>
                      <p:nvPr/>
                    </p:nvSpPr>
                    <p:spPr>
                      <a:xfrm>
                        <a:off x="0" y="-2"/>
                        <a:ext cx="2879400" cy="1138941"/>
                      </a:xfrm>
                      <a:prstGeom prst="rect">
                        <a:avLst/>
                      </a:prstGeom>
                      <a:solidFill>
                        <a:srgbClr val="FFC000">
                          <a:lumMod val="40000"/>
                          <a:lumOff val="60000"/>
                        </a:srgb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ja-JP" alt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entury" panose="020F0502020204030204"/>
                          <a:ea typeface="ＭＳ 明朝" panose="02020609040205080304" pitchFamily="17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129" name="正方形/長方形 128"/>
                      <p:cNvSpPr/>
                      <p:nvPr/>
                    </p:nvSpPr>
                    <p:spPr>
                      <a:xfrm>
                        <a:off x="67235" y="80682"/>
                        <a:ext cx="287655" cy="307726"/>
                      </a:xfrm>
                      <a:prstGeom prst="rect">
                        <a:avLst/>
                      </a:prstGeom>
                      <a:solidFill>
                        <a:sysClr val="window" lastClr="FFFFFF"/>
                      </a:solidFill>
                      <a:ln w="3175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ja-JP" alt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</p:grpSp>
                <p:sp>
                  <p:nvSpPr>
                    <p:cNvPr id="127" name="テキスト ボックス 76"/>
                    <p:cNvSpPr txBox="1"/>
                    <p:nvPr/>
                  </p:nvSpPr>
                  <p:spPr>
                    <a:xfrm>
                      <a:off x="359945" y="126093"/>
                      <a:ext cx="1390015" cy="29591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>
                          <a:solidFill>
                            <a:sysClr val="windowText" lastClr="000000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Times New Roman" panose="02020603050405020304" pitchFamily="18" charset="0"/>
                        </a:rPr>
                        <a:t>定期的に運動をする</a:t>
                      </a:r>
                    </a:p>
                  </p:txBody>
                </p:sp>
              </p:grpSp>
              <p:sp>
                <p:nvSpPr>
                  <p:cNvPr id="125" name="正方形/長方形 124"/>
                  <p:cNvSpPr/>
                  <p:nvPr/>
                </p:nvSpPr>
                <p:spPr>
                  <a:xfrm>
                    <a:off x="2993159" y="89420"/>
                    <a:ext cx="287655" cy="30772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31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23" name="テキスト ボックス 78"/>
                <p:cNvSpPr txBox="1"/>
                <p:nvPr/>
              </p:nvSpPr>
              <p:spPr>
                <a:xfrm>
                  <a:off x="3237486" y="99494"/>
                  <a:ext cx="3281082" cy="49847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ts val="15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200" b="1" kern="100" dirty="0">
                      <a:solidFill>
                        <a:sysClr val="windowText" lastClr="000000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  <a:cs typeface="Times New Roman" panose="02020603050405020304" pitchFamily="18" charset="0"/>
                    </a:rPr>
                    <a:t>ゲームやスマホの時間は決めている</a:t>
                  </a:r>
                </a:p>
              </p:txBody>
            </p:sp>
          </p:grpSp>
          <p:sp>
            <p:nvSpPr>
              <p:cNvPr id="121" name="テキスト ボックス 88"/>
              <p:cNvSpPr txBox="1"/>
              <p:nvPr/>
            </p:nvSpPr>
            <p:spPr>
              <a:xfrm>
                <a:off x="106948" y="368550"/>
                <a:ext cx="2647265" cy="70104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◎体力がつく、体の各器官を発達させる</a:t>
                </a:r>
                <a:endParaRPr lang="en-US" altLang="ja-JP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◎ぐっすり眠れる　</a:t>
                </a:r>
                <a:endParaRPr lang="en-US" altLang="ja-JP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◎気分がリフレッシュする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ja-JP" altLang="en-US" sz="100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9" name="テキスト ボックス 329990"/>
            <p:cNvSpPr txBox="1"/>
            <p:nvPr/>
          </p:nvSpPr>
          <p:spPr>
            <a:xfrm>
              <a:off x="16688" y="136753"/>
              <a:ext cx="901065" cy="48387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400"/>
              <a:r>
                <a:rPr lang="ja-JP" altLang="en-US" sz="1200" b="1" kern="100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＜運動＞</a:t>
              </a:r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475089" y="6384509"/>
            <a:ext cx="2389797" cy="1415200"/>
            <a:chOff x="81895" y="39421"/>
            <a:chExt cx="2389986" cy="1415455"/>
          </a:xfrm>
        </p:grpSpPr>
        <p:sp>
          <p:nvSpPr>
            <p:cNvPr id="131" name="テキスト ボックス 90"/>
            <p:cNvSpPr txBox="1"/>
            <p:nvPr/>
          </p:nvSpPr>
          <p:spPr>
            <a:xfrm>
              <a:off x="81895" y="39421"/>
              <a:ext cx="1434465" cy="48387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0" i="0" u="none" strike="noStrike" kern="0" cap="none" spc="0" normalizeH="0" baseline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</a:defRPr>
              </a:lvl1pPr>
            </a:lstStyle>
            <a:p>
              <a:r>
                <a:rPr lang="ja-JP" altLang="en-US" sz="1200" b="1" kern="100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＜早寝早起き＞</a:t>
              </a:r>
            </a:p>
          </p:txBody>
        </p:sp>
        <p:grpSp>
          <p:nvGrpSpPr>
            <p:cNvPr id="132" name="グループ化 131"/>
            <p:cNvGrpSpPr/>
            <p:nvPr/>
          </p:nvGrpSpPr>
          <p:grpSpPr>
            <a:xfrm>
              <a:off x="222045" y="410688"/>
              <a:ext cx="2249836" cy="1044188"/>
              <a:chOff x="102776" y="-2780"/>
              <a:chExt cx="2249836" cy="1044188"/>
            </a:xfrm>
          </p:grpSpPr>
          <p:sp>
            <p:nvSpPr>
              <p:cNvPr id="133" name="正方形/長方形 132"/>
              <p:cNvSpPr/>
              <p:nvPr/>
            </p:nvSpPr>
            <p:spPr>
              <a:xfrm>
                <a:off x="102776" y="-2780"/>
                <a:ext cx="1735450" cy="1044188"/>
              </a:xfrm>
              <a:prstGeom prst="rect">
                <a:avLst/>
              </a:prstGeom>
              <a:solidFill>
                <a:srgbClr val="ACEAA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14400"/>
                <a:endParaRPr lang="ja-JP" altLang="en-US" kern="0" dirty="0">
                  <a:solidFill>
                    <a:sysClr val="window" lastClr="FFFFFF"/>
                  </a:solidFill>
                  <a:latin typeface="Century" panose="020F0502020204030204"/>
                  <a:ea typeface="ＭＳ 明朝" panose="02020609040205080304" pitchFamily="17" charset="-128"/>
                </a:endParaRP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148743" y="61013"/>
                <a:ext cx="287020" cy="288052"/>
              </a:xfrm>
              <a:prstGeom prst="rect">
                <a:avLst/>
              </a:prstGeom>
              <a:solidFill>
                <a:schemeClr val="bg1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14400"/>
                <a:endParaRPr lang="ja-JP" altLang="en-US" kern="0" dirty="0">
                  <a:solidFill>
                    <a:sysClr val="window" lastClr="FFFFFF"/>
                  </a:solidFill>
                  <a:latin typeface="Century" panose="020F0502020204030204"/>
                  <a:ea typeface="ＭＳ 明朝" panose="02020609040205080304" pitchFamily="17" charset="-128"/>
                </a:endParaRPr>
              </a:p>
            </p:txBody>
          </p:sp>
          <p:sp>
            <p:nvSpPr>
              <p:cNvPr id="136" name="テキスト ボックス 94"/>
              <p:cNvSpPr txBox="1"/>
              <p:nvPr/>
            </p:nvSpPr>
            <p:spPr>
              <a:xfrm>
                <a:off x="434375" y="74959"/>
                <a:ext cx="1918237" cy="30861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b="0" i="0" u="none" strike="noStrike" kern="0" cap="none" spc="0" normalizeH="0" baseline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</a:defRPr>
                </a:lvl1pPr>
              </a:lstStyle>
              <a:p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早寝早起きをする</a:t>
                </a:r>
              </a:p>
            </p:txBody>
          </p:sp>
          <p:sp>
            <p:nvSpPr>
              <p:cNvPr id="134" name="テキスト ボックス 92"/>
              <p:cNvSpPr txBox="1"/>
              <p:nvPr/>
            </p:nvSpPr>
            <p:spPr>
              <a:xfrm>
                <a:off x="197636" y="280338"/>
                <a:ext cx="1703705" cy="67183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b="0" i="0" u="none" strike="noStrike" kern="0" cap="none" spc="0" normalizeH="0" baseline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</a:defRPr>
                </a:lvl1pPr>
              </a:lstStyle>
              <a:p>
                <a:pPr algn="just">
                  <a:lnSpc>
                    <a:spcPts val="1500"/>
                  </a:lnSpc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◎疲れをとる</a:t>
                </a:r>
              </a:p>
              <a:p>
                <a:pPr algn="just">
                  <a:lnSpc>
                    <a:spcPts val="1500"/>
                  </a:lnSpc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◎覚える力がアップする</a:t>
                </a:r>
              </a:p>
            </p:txBody>
          </p:sp>
        </p:grpSp>
      </p:grpSp>
      <p:grpSp>
        <p:nvGrpSpPr>
          <p:cNvPr id="140" name="グループ化 139"/>
          <p:cNvGrpSpPr/>
          <p:nvPr/>
        </p:nvGrpSpPr>
        <p:grpSpPr>
          <a:xfrm>
            <a:off x="2312668" y="6469061"/>
            <a:ext cx="1992793" cy="1334819"/>
            <a:chOff x="-26999" y="243116"/>
            <a:chExt cx="1992793" cy="1335887"/>
          </a:xfrm>
        </p:grpSpPr>
        <p:grpSp>
          <p:nvGrpSpPr>
            <p:cNvPr id="141" name="グループ化 140"/>
            <p:cNvGrpSpPr/>
            <p:nvPr/>
          </p:nvGrpSpPr>
          <p:grpSpPr>
            <a:xfrm>
              <a:off x="-26999" y="243116"/>
              <a:ext cx="1992793" cy="1335887"/>
              <a:chOff x="-26999" y="155651"/>
              <a:chExt cx="1992793" cy="1335887"/>
            </a:xfrm>
          </p:grpSpPr>
          <p:grpSp>
            <p:nvGrpSpPr>
              <p:cNvPr id="143" name="グループ化 142"/>
              <p:cNvGrpSpPr/>
              <p:nvPr/>
            </p:nvGrpSpPr>
            <p:grpSpPr>
              <a:xfrm>
                <a:off x="-26999" y="155651"/>
                <a:ext cx="1992793" cy="1335887"/>
                <a:chOff x="-26999" y="155651"/>
                <a:chExt cx="1992793" cy="1335887"/>
              </a:xfrm>
            </p:grpSpPr>
            <p:sp>
              <p:nvSpPr>
                <p:cNvPr id="146" name="テキスト ボックス 329797"/>
                <p:cNvSpPr txBox="1"/>
                <p:nvPr/>
              </p:nvSpPr>
              <p:spPr>
                <a:xfrm>
                  <a:off x="-26999" y="155651"/>
                  <a:ext cx="1256665" cy="48387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 defTabSz="914400"/>
                  <a:r>
                    <a:rPr lang="ja-JP" altLang="en-US" sz="1200" b="1" kern="100" dirty="0">
                      <a:solidFill>
                        <a:sysClr val="windowText" lastClr="000000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  <a:cs typeface="Times New Roman" panose="02020603050405020304" pitchFamily="18" charset="0"/>
                    </a:rPr>
                    <a:t>＜歯みがき＞</a:t>
                  </a:r>
                </a:p>
              </p:txBody>
            </p:sp>
            <p:sp>
              <p:nvSpPr>
                <p:cNvPr id="147" name="正方形/長方形 146"/>
                <p:cNvSpPr/>
                <p:nvPr/>
              </p:nvSpPr>
              <p:spPr>
                <a:xfrm>
                  <a:off x="47707" y="429370"/>
                  <a:ext cx="1918087" cy="1062168"/>
                </a:xfrm>
                <a:prstGeom prst="rect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+mn-cs"/>
                  </a:endParaRPr>
                </a:p>
              </p:txBody>
            </p:sp>
          </p:grpSp>
          <p:sp>
            <p:nvSpPr>
              <p:cNvPr id="144" name="正方形/長方形 143"/>
              <p:cNvSpPr/>
              <p:nvPr/>
            </p:nvSpPr>
            <p:spPr>
              <a:xfrm>
                <a:off x="103367" y="516834"/>
                <a:ext cx="287655" cy="287655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テキスト ボックス 329817"/>
              <p:cNvSpPr txBox="1"/>
              <p:nvPr/>
            </p:nvSpPr>
            <p:spPr>
              <a:xfrm>
                <a:off x="182880" y="882594"/>
                <a:ext cx="1703705" cy="5511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◎虫歯を防ぐ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◎口の中を清潔に保つ</a:t>
                </a:r>
              </a:p>
            </p:txBody>
          </p:sp>
        </p:grpSp>
        <p:sp>
          <p:nvSpPr>
            <p:cNvPr id="142" name="テキスト ボックス 329815"/>
            <p:cNvSpPr txBox="1"/>
            <p:nvPr/>
          </p:nvSpPr>
          <p:spPr>
            <a:xfrm>
              <a:off x="391022" y="536324"/>
              <a:ext cx="1390015" cy="5461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kern="100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ごはんを食べた後に</a:t>
              </a:r>
            </a:p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kern="100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歯みがきをする</a:t>
              </a:r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4297538" y="6363213"/>
            <a:ext cx="1998095" cy="1445607"/>
            <a:chOff x="-14308" y="-37363"/>
            <a:chExt cx="1998581" cy="1445687"/>
          </a:xfrm>
        </p:grpSpPr>
        <p:grpSp>
          <p:nvGrpSpPr>
            <p:cNvPr id="149" name="グループ化 148"/>
            <p:cNvGrpSpPr/>
            <p:nvPr/>
          </p:nvGrpSpPr>
          <p:grpSpPr>
            <a:xfrm>
              <a:off x="48794" y="333269"/>
              <a:ext cx="1935479" cy="1075055"/>
              <a:chOff x="-54589" y="547901"/>
              <a:chExt cx="1936039" cy="1075765"/>
            </a:xfrm>
          </p:grpSpPr>
          <p:grpSp>
            <p:nvGrpSpPr>
              <p:cNvPr id="151" name="グループ化 150"/>
              <p:cNvGrpSpPr/>
              <p:nvPr/>
            </p:nvGrpSpPr>
            <p:grpSpPr>
              <a:xfrm>
                <a:off x="-54589" y="547901"/>
                <a:ext cx="1936039" cy="1075765"/>
                <a:chOff x="-54589" y="-80252"/>
                <a:chExt cx="1936039" cy="1075765"/>
              </a:xfrm>
            </p:grpSpPr>
            <p:grpSp>
              <p:nvGrpSpPr>
                <p:cNvPr id="153" name="グループ化 152"/>
                <p:cNvGrpSpPr/>
                <p:nvPr/>
              </p:nvGrpSpPr>
              <p:grpSpPr>
                <a:xfrm>
                  <a:off x="-54589" y="-80252"/>
                  <a:ext cx="1936039" cy="1075765"/>
                  <a:chOff x="-50742" y="-67125"/>
                  <a:chExt cx="1799590" cy="899795"/>
                </a:xfrm>
              </p:grpSpPr>
              <p:sp>
                <p:nvSpPr>
                  <p:cNvPr id="155" name="正方形/長方形 154"/>
                  <p:cNvSpPr/>
                  <p:nvPr/>
                </p:nvSpPr>
                <p:spPr>
                  <a:xfrm>
                    <a:off x="-50742" y="-67125"/>
                    <a:ext cx="1799590" cy="899795"/>
                  </a:xfrm>
                  <a:prstGeom prst="rect">
                    <a:avLst/>
                  </a:prstGeom>
                  <a:solidFill>
                    <a:srgbClr val="FFD1FF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914400"/>
                    <a:endParaRPr lang="ja-JP" altLang="en-US" kern="0">
                      <a:solidFill>
                        <a:sysClr val="window" lastClr="FFFFFF"/>
                      </a:solidFill>
                      <a:latin typeface="Century" panose="020F0502020204030204"/>
                      <a:ea typeface="ＭＳ 明朝" panose="02020609040205080304" pitchFamily="17" charset="-128"/>
                    </a:endParaRPr>
                  </a:p>
                </p:txBody>
              </p:sp>
              <p:sp>
                <p:nvSpPr>
                  <p:cNvPr id="156" name="正方形/長方形 155"/>
                  <p:cNvSpPr/>
                  <p:nvPr/>
                </p:nvSpPr>
                <p:spPr>
                  <a:xfrm>
                    <a:off x="68196" y="2437"/>
                    <a:ext cx="267702" cy="24089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914400"/>
                    <a:endParaRPr lang="ja-JP" altLang="en-US" kern="0">
                      <a:solidFill>
                        <a:sysClr val="window" lastClr="FFFFFF"/>
                      </a:solidFill>
                      <a:latin typeface="Century" panose="020F0502020204030204"/>
                      <a:ea typeface="ＭＳ 明朝" panose="02020609040205080304" pitchFamily="17" charset="-128"/>
                    </a:endParaRPr>
                  </a:p>
                </p:txBody>
              </p:sp>
            </p:grpSp>
            <p:sp>
              <p:nvSpPr>
                <p:cNvPr id="154" name="テキスト ボックス 329988"/>
                <p:cNvSpPr txBox="1"/>
                <p:nvPr/>
              </p:nvSpPr>
              <p:spPr>
                <a:xfrm>
                  <a:off x="73367" y="277802"/>
                  <a:ext cx="1703705" cy="645160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R="0" lvl="0" indent="0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b="0" i="0" u="none" strike="noStrike" kern="0" cap="none" spc="0" normalizeH="0" baseline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</a:defRPr>
                  </a:lvl1pPr>
                </a:lstStyle>
                <a:p>
                  <a:pPr algn="just">
                    <a:lnSpc>
                      <a:spcPts val="1500"/>
                    </a:lnSpc>
                    <a:defRPr/>
                  </a:pPr>
                  <a:r>
                    <a:rPr lang="ja-JP" altLang="en-US" sz="1000" kern="100" dirty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◎腸の掃除ができる</a:t>
                  </a:r>
                </a:p>
                <a:p>
                  <a:pPr algn="just">
                    <a:lnSpc>
                      <a:spcPts val="1500"/>
                    </a:lnSpc>
                    <a:defRPr/>
                  </a:pPr>
                  <a:r>
                    <a:rPr lang="ja-JP" altLang="en-US" sz="1000" kern="100" dirty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◎スッキリして気分も</a:t>
                  </a:r>
                  <a:endParaRPr lang="en-US" altLang="ja-JP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  <a:p>
                  <a:pPr algn="just">
                    <a:lnSpc>
                      <a:spcPts val="1500"/>
                    </a:lnSpc>
                    <a:defRPr/>
                  </a:pPr>
                  <a:r>
                    <a:rPr lang="ja-JP" altLang="en-US" sz="1000" kern="100" dirty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Times New Roman" panose="02020603050405020304" pitchFamily="18" charset="0"/>
                    </a:rPr>
                    <a:t>　よくなる</a:t>
                  </a:r>
                </a:p>
              </p:txBody>
            </p:sp>
          </p:grpSp>
          <p:sp>
            <p:nvSpPr>
              <p:cNvPr id="152" name="テキスト ボックス 329987"/>
              <p:cNvSpPr txBox="1"/>
              <p:nvPr/>
            </p:nvSpPr>
            <p:spPr>
              <a:xfrm>
                <a:off x="329685" y="637489"/>
                <a:ext cx="1229113" cy="32004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b="0" i="0" u="none" strike="noStrike" kern="0" cap="none" spc="0" normalizeH="0" baseline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</a:defRPr>
                </a:lvl1pPr>
              </a:lstStyle>
              <a:p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毎日便が出る</a:t>
                </a:r>
              </a:p>
            </p:txBody>
          </p:sp>
        </p:grpSp>
        <p:sp>
          <p:nvSpPr>
            <p:cNvPr id="150" name="テキスト ボックス 329989"/>
            <p:cNvSpPr txBox="1"/>
            <p:nvPr/>
          </p:nvSpPr>
          <p:spPr>
            <a:xfrm>
              <a:off x="-14308" y="-37363"/>
              <a:ext cx="1080135" cy="48387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0" i="0" u="none" strike="noStrike" kern="0" cap="none" spc="0" normalizeH="0" baseline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</a:defRPr>
              </a:lvl1pPr>
            </a:lstStyle>
            <a:p>
              <a:r>
                <a:rPr lang="ja-JP" altLang="en-US" sz="1200" b="1" kern="100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＜排便＞</a:t>
              </a: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503311" y="7943450"/>
            <a:ext cx="4384108" cy="1067224"/>
            <a:chOff x="48829" y="145671"/>
            <a:chExt cx="4384327" cy="1067565"/>
          </a:xfrm>
        </p:grpSpPr>
        <p:grpSp>
          <p:nvGrpSpPr>
            <p:cNvPr id="158" name="グループ化 157"/>
            <p:cNvGrpSpPr/>
            <p:nvPr/>
          </p:nvGrpSpPr>
          <p:grpSpPr>
            <a:xfrm>
              <a:off x="48829" y="145671"/>
              <a:ext cx="4384327" cy="1067565"/>
              <a:chOff x="48829" y="145671"/>
              <a:chExt cx="4384327" cy="1067565"/>
            </a:xfrm>
          </p:grpSpPr>
          <p:sp>
            <p:nvSpPr>
              <p:cNvPr id="160" name="テキスト ボックス 329821"/>
              <p:cNvSpPr txBox="1"/>
              <p:nvPr/>
            </p:nvSpPr>
            <p:spPr>
              <a:xfrm>
                <a:off x="48829" y="145671"/>
                <a:ext cx="1236976" cy="48387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 defTabSz="914400"/>
                <a:r>
                  <a:rPr lang="ja-JP" altLang="en-US" sz="1200" b="1" kern="100" dirty="0">
                    <a:solidFill>
                      <a:sysClr val="windowText" lastClr="00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＜適正体重＞</a:t>
                </a:r>
              </a:p>
            </p:txBody>
          </p:sp>
          <p:sp>
            <p:nvSpPr>
              <p:cNvPr id="161" name="正方形/長方形 160"/>
              <p:cNvSpPr/>
              <p:nvPr/>
            </p:nvSpPr>
            <p:spPr>
              <a:xfrm>
                <a:off x="127221" y="405516"/>
                <a:ext cx="4305935" cy="807720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162" name="正方形/長方形 161"/>
              <p:cNvSpPr/>
              <p:nvPr/>
            </p:nvSpPr>
            <p:spPr>
              <a:xfrm>
                <a:off x="174929" y="469126"/>
                <a:ext cx="286961" cy="28809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3" name="テキスト ボックス 9"/>
              <p:cNvSpPr txBox="1"/>
              <p:nvPr/>
            </p:nvSpPr>
            <p:spPr>
              <a:xfrm>
                <a:off x="205628" y="726288"/>
                <a:ext cx="4173855" cy="4572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33350" marR="0" lvl="0" indent="-13335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◎無理なダイエット</a:t>
                </a:r>
                <a:r>
                  <a:rPr lang="ja-JP" altLang="en-US" sz="1000" kern="10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は、肌あれ</a:t>
                </a: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、いらいら、骨の発育不良、</a:t>
                </a:r>
              </a:p>
              <a:p>
                <a:pPr marL="13335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月経不順などの原因になります。適正体重を維持しましょう！</a:t>
                </a:r>
              </a:p>
            </p:txBody>
          </p:sp>
        </p:grpSp>
        <p:sp>
          <p:nvSpPr>
            <p:cNvPr id="159" name="テキスト ボックス 329819"/>
            <p:cNvSpPr txBox="1"/>
            <p:nvPr/>
          </p:nvSpPr>
          <p:spPr>
            <a:xfrm>
              <a:off x="475001" y="442957"/>
              <a:ext cx="2299201" cy="29451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kern="100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過度なダイエットはしない</a:t>
              </a:r>
            </a:p>
          </p:txBody>
        </p:sp>
      </p:grpSp>
      <p:sp>
        <p:nvSpPr>
          <p:cNvPr id="107" name="テキスト ボックス 88">
            <a:extLst>
              <a:ext uri="{FF2B5EF4-FFF2-40B4-BE49-F238E27FC236}">
                <a16:creationId xmlns:a16="http://schemas.microsoft.com/office/drawing/2014/main" id="{4EAD4561-174E-4A84-B156-D8CE8570B27C}"/>
              </a:ext>
            </a:extLst>
          </p:cNvPr>
          <p:cNvSpPr txBox="1"/>
          <p:nvPr/>
        </p:nvSpPr>
        <p:spPr>
          <a:xfrm>
            <a:off x="3673014" y="5679799"/>
            <a:ext cx="2745611" cy="70104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◎インターネットやゲームの過剰な利用は、</a:t>
            </a:r>
            <a:endParaRPr lang="en-US" altLang="ja-JP" sz="1000" kern="100" dirty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視力の低下や体力の低下、睡眠不足などを</a:t>
            </a:r>
            <a:endParaRPr lang="en-US" altLang="ja-JP" sz="1000" kern="100" dirty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引き起こします。</a:t>
            </a:r>
          </a:p>
        </p:txBody>
      </p:sp>
      <p:sp>
        <p:nvSpPr>
          <p:cNvPr id="108" name="テキスト ボックス 329990">
            <a:extLst>
              <a:ext uri="{FF2B5EF4-FFF2-40B4-BE49-F238E27FC236}">
                <a16:creationId xmlns:a16="http://schemas.microsoft.com/office/drawing/2014/main" id="{55CF0A93-6CB9-4C61-9018-8C07306ED22B}"/>
              </a:ext>
            </a:extLst>
          </p:cNvPr>
          <p:cNvSpPr txBox="1"/>
          <p:nvPr/>
        </p:nvSpPr>
        <p:spPr>
          <a:xfrm>
            <a:off x="3507790" y="5073505"/>
            <a:ext cx="901060" cy="4838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defTabSz="914400"/>
            <a:r>
              <a:rPr lang="ja-JP" altLang="en-US" sz="1200" b="1" kern="100" dirty="0"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＜ゲーム・スマホ＞</a:t>
            </a: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ysClr val="window" lastClr="FFFFFF"/>
        </a:solidFill>
        <a:ln w="3175" cap="flat" cmpd="sng" algn="ctr">
          <a:solidFill>
            <a:sysClr val="windowText" lastClr="000000"/>
          </a:solidFill>
          <a:prstDash val="solid"/>
          <a:miter lim="800000"/>
        </a:ln>
        <a:effectLst/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401</Words>
  <Application>Microsoft Office PowerPoint</Application>
  <PresentationFormat>画面に合わせる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明朝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2021-11-10T05:29:43Z</dcterms:created>
  <dcterms:modified xsi:type="dcterms:W3CDTF">2021-11-10T05:29:47Z</dcterms:modified>
</cp:coreProperties>
</file>