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4"/>
  </p:notesMasterIdLst>
  <p:sldIdLst>
    <p:sldId id="257" r:id="rId2"/>
    <p:sldId id="258" r:id="rId3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40" autoAdjust="0"/>
    <p:restoredTop sz="94660"/>
  </p:normalViewPr>
  <p:slideViewPr>
    <p:cSldViewPr snapToGrid="0">
      <p:cViewPr varScale="1">
        <p:scale>
          <a:sx n="57" d="100"/>
          <a:sy n="57" d="100"/>
        </p:scale>
        <p:origin x="24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645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645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r">
              <a:defRPr sz="1200"/>
            </a:lvl1pPr>
          </a:lstStyle>
          <a:p>
            <a:fld id="{61990D1B-278D-41CB-8B91-32338261EC1A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1425"/>
            <a:ext cx="2514600" cy="3354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9" tIns="46099" rIns="92199" bIns="4609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83477"/>
            <a:ext cx="5446723" cy="3914043"/>
          </a:xfrm>
          <a:prstGeom prst="rect">
            <a:avLst/>
          </a:prstGeom>
        </p:spPr>
        <p:txBody>
          <a:bodyPr vert="horz" lIns="92199" tIns="46099" rIns="92199" bIns="4609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93"/>
            <a:ext cx="2950375" cy="498645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693"/>
            <a:ext cx="2950374" cy="498645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r">
              <a:defRPr sz="1200"/>
            </a:lvl1pPr>
          </a:lstStyle>
          <a:p>
            <a:fld id="{A4DFA121-F0A9-4A52-A5AC-CE09A7155B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306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FA121-F0A9-4A52-A5AC-CE09A7155B2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884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545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0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29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94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13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229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125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427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54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11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54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24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gif"/><Relationship Id="rId5" Type="http://schemas.openxmlformats.org/officeDocument/2006/relationships/image" Target="../media/image3.png"/><Relationship Id="rId15" Type="http://schemas.openxmlformats.org/officeDocument/2006/relationships/image" Target="../media/image13.gif"/><Relationship Id="rId23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openxmlformats.org/officeDocument/2006/relationships/image" Target="../media/image17.gif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gif"/><Relationship Id="rId22" Type="http://schemas.openxmlformats.org/officeDocument/2006/relationships/image" Target="../media/image20.png"/><Relationship Id="rId27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83881" y="427545"/>
            <a:ext cx="6120000" cy="1514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8</a:t>
            </a:r>
            <a:r>
              <a:rPr lang="ja-JP" altLang="ja-JP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バランスの良い食事</a:t>
            </a:r>
            <a:endParaRPr lang="ja-JP" altLang="ja-JP" b="1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</a:pPr>
            <a:endParaRPr lang="en-US" altLang="ja-JP" sz="1050" kern="1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私たちが生きていくためには、「糖質」「脂質」「タンパク質」「ビタミン」「ミネラル」など様々な栄養素が必要です。これらの栄養素は、体を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作るもとに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なったり、動かすエネルギーになったり、調子を整える役割を担っています。栄養素は、それぞれ助け合って様々な働きをするため、一つでも不足すると、体が正常に働かなくなり、体調を崩してしまいます。以下の６つの食品群からバランス良く食品を組み合わせることで、バランスの良い食事をとることができます。</a:t>
            </a:r>
            <a:endParaRPr lang="en-US" altLang="ja-JP" sz="1050" kern="1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  <p:grpSp>
        <p:nvGrpSpPr>
          <p:cNvPr id="33" name="グループ化 32"/>
          <p:cNvGrpSpPr/>
          <p:nvPr/>
        </p:nvGrpSpPr>
        <p:grpSpPr>
          <a:xfrm>
            <a:off x="675869" y="2029818"/>
            <a:ext cx="5760000" cy="3132648"/>
            <a:chOff x="-164611" y="0"/>
            <a:chExt cx="5760320" cy="3132717"/>
          </a:xfrm>
        </p:grpSpPr>
        <p:pic>
          <p:nvPicPr>
            <p:cNvPr id="34" name="図 33" descr="U:\01 【庁内ﾈｯﾄﾜｰｸに取込み】 出口\走る（女の子）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2000" y="495300"/>
              <a:ext cx="685800" cy="122999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5" name="図 34" descr="U:\01 【庁内ﾈｯﾄﾜｰｸに取込み】 出口\走る（男の子）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1600" y="495300"/>
              <a:ext cx="668655" cy="12001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6" name="角丸四角形 35"/>
            <p:cNvSpPr/>
            <p:nvPr/>
          </p:nvSpPr>
          <p:spPr>
            <a:xfrm>
              <a:off x="-164611" y="0"/>
              <a:ext cx="5760320" cy="189865"/>
            </a:xfrm>
            <a:prstGeom prst="roundRect">
              <a:avLst>
                <a:gd name="adj" fmla="val 28667"/>
              </a:avLst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0" rIns="9144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50" b="1" i="0" u="none" strike="noStrike" kern="0" cap="none" spc="17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体に必要な栄養素（</a:t>
              </a:r>
              <a:r>
                <a:rPr kumimoji="0" lang="en-US" altLang="ja-JP" sz="1050" b="1" i="0" u="none" strike="noStrike" kern="0" cap="none" spc="17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6</a:t>
              </a:r>
              <a:r>
                <a:rPr kumimoji="0" lang="ja-JP" altLang="en-US" sz="1050" b="1" i="0" u="none" strike="noStrike" kern="0" cap="none" spc="17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つの食品群）</a:t>
              </a:r>
              <a:endParaRPr kumimoji="0" lang="ja-JP" altLang="en-US" sz="1050" b="1" i="0" u="none" strike="noStrike" kern="1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</p:txBody>
        </p:sp>
        <p:grpSp>
          <p:nvGrpSpPr>
            <p:cNvPr id="70" name="グループ化 69"/>
            <p:cNvGrpSpPr/>
            <p:nvPr/>
          </p:nvGrpSpPr>
          <p:grpSpPr>
            <a:xfrm>
              <a:off x="7066" y="590663"/>
              <a:ext cx="1862256" cy="2542054"/>
              <a:chOff x="-30797" y="-1241067"/>
              <a:chExt cx="1862256" cy="2542054"/>
            </a:xfrm>
          </p:grpSpPr>
          <p:grpSp>
            <p:nvGrpSpPr>
              <p:cNvPr id="71" name="グループ化 70"/>
              <p:cNvGrpSpPr/>
              <p:nvPr/>
            </p:nvGrpSpPr>
            <p:grpSpPr>
              <a:xfrm>
                <a:off x="237" y="-1241067"/>
                <a:ext cx="1831222" cy="2542054"/>
                <a:chOff x="703385" y="-1333021"/>
                <a:chExt cx="1831310" cy="2543030"/>
              </a:xfrm>
            </p:grpSpPr>
            <p:pic>
              <p:nvPicPr>
                <p:cNvPr id="73" name="図 72" descr="C:\Users\C14-1784\Desktop\画像,写真\食べ物\鮭の切り身.png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45673" y="-1306329"/>
                  <a:ext cx="456565" cy="32766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74" name="四角形吹き出し 73"/>
                <p:cNvSpPr/>
                <p:nvPr/>
              </p:nvSpPr>
              <p:spPr>
                <a:xfrm>
                  <a:off x="703385" y="-195351"/>
                  <a:ext cx="1831309" cy="1405360"/>
                </a:xfrm>
                <a:prstGeom prst="wedgeRectCallout">
                  <a:avLst>
                    <a:gd name="adj1" fmla="val 66234"/>
                    <a:gd name="adj2" fmla="val 2785"/>
                  </a:avLst>
                </a:prstGeom>
                <a:noFill/>
                <a:ln w="12700" cap="flat" cmpd="sng" algn="ctr">
                  <a:solidFill>
                    <a:srgbClr val="70AD47">
                      <a:lumMod val="7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50" b="0" i="0" u="none" strike="noStrike" kern="10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游ゴシック" panose="020B0400000000000000" pitchFamily="50" charset="-128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 </a:t>
                  </a:r>
                  <a:endParaRPr kumimoji="0" lang="ja-JP" altLang="en-US" sz="1050" b="0" i="0" u="none" strike="noStrike" kern="10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entury" panose="020F0502020204030204"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75" name="グループ化 74"/>
                <p:cNvGrpSpPr/>
                <p:nvPr/>
              </p:nvGrpSpPr>
              <p:grpSpPr>
                <a:xfrm>
                  <a:off x="703385" y="-1333021"/>
                  <a:ext cx="1831310" cy="1340867"/>
                  <a:chOff x="0" y="-1333021"/>
                  <a:chExt cx="1831310" cy="1340867"/>
                </a:xfrm>
              </p:grpSpPr>
              <p:sp>
                <p:nvSpPr>
                  <p:cNvPr id="76" name="正方形/長方形 75"/>
                  <p:cNvSpPr/>
                  <p:nvPr/>
                </p:nvSpPr>
                <p:spPr>
                  <a:xfrm>
                    <a:off x="0" y="-195354"/>
                    <a:ext cx="1831310" cy="203200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accent6">
                        <a:lumMod val="75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entury" panose="020F0502020204030204"/>
                      <a:ea typeface="ＭＳ 明朝" panose="02020609040205080304" pitchFamily="17" charset="-128"/>
                      <a:cs typeface="+mn-cs"/>
                    </a:endParaRPr>
                  </a:p>
                </p:txBody>
              </p:sp>
              <p:pic>
                <p:nvPicPr>
                  <p:cNvPr id="77" name="図 76" descr="U:\01 【庁内ﾈｯﾄﾜｰｸに取込み】 出口\肉.png"/>
                  <p:cNvPicPr>
                    <a:picLocks noChangeAspect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00615" y="-1329645"/>
                    <a:ext cx="551146" cy="37497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pic>
                <p:nvPicPr>
                  <p:cNvPr id="78" name="図 77" descr="U:\01 【庁内ﾈｯﾄﾜｰｸに取込み】 出口\大豆.png"/>
                  <p:cNvPicPr>
                    <a:picLocks noChangeAspect="1"/>
                  </p:cNvPicPr>
                  <p:nvPr/>
                </p:nvPicPr>
                <p:blipFill>
                  <a:blip r:embed="rId7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1222858" y="-1333021"/>
                    <a:ext cx="413885" cy="36549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</p:grpSp>
          </p:grpSp>
          <p:sp>
            <p:nvSpPr>
              <p:cNvPr id="72" name="テキスト ボックス 329958"/>
              <p:cNvSpPr txBox="1"/>
              <p:nvPr/>
            </p:nvSpPr>
            <p:spPr>
              <a:xfrm>
                <a:off x="-30797" y="-123726"/>
                <a:ext cx="1854016" cy="2984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R="0" lvl="0" indent="0" algn="just" defTabSz="914400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1050" b="1" i="0" u="none" strike="noStrike" kern="100" cap="none" spc="0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defRPr>
                </a:lvl1pPr>
              </a:lstStyle>
              <a:p>
                <a:r>
                  <a:rPr lang="ja-JP" altLang="en-US" dirty="0">
                    <a:solidFill>
                      <a:schemeClr val="tx1"/>
                    </a:solidFill>
                  </a:rPr>
                  <a:t>体の調子を整えるもとになる</a:t>
                </a:r>
              </a:p>
            </p:txBody>
          </p:sp>
        </p:grpSp>
        <p:grpSp>
          <p:nvGrpSpPr>
            <p:cNvPr id="38" name="グループ化 37"/>
            <p:cNvGrpSpPr/>
            <p:nvPr/>
          </p:nvGrpSpPr>
          <p:grpSpPr>
            <a:xfrm>
              <a:off x="42611" y="222370"/>
              <a:ext cx="1729740" cy="2226389"/>
              <a:chOff x="873734" y="57270"/>
              <a:chExt cx="1729740" cy="2226389"/>
            </a:xfrm>
          </p:grpSpPr>
          <p:sp>
            <p:nvSpPr>
              <p:cNvPr id="67" name="テキスト ボックス 13"/>
              <p:cNvSpPr txBox="1"/>
              <p:nvPr/>
            </p:nvSpPr>
            <p:spPr>
              <a:xfrm>
                <a:off x="908337" y="306359"/>
                <a:ext cx="540030" cy="162003"/>
              </a:xfrm>
              <a:prstGeom prst="rect">
                <a:avLst/>
              </a:prstGeom>
              <a:solidFill>
                <a:srgbClr val="FF9999"/>
              </a:solidFill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none" lIns="90000" tIns="18000" rIns="91440" bIns="3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400">
                  <a:defRPr/>
                </a:pPr>
                <a:r>
                  <a:rPr lang="ja-JP" altLang="en-US" sz="900" b="1" kern="100" dirty="0"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１群</a:t>
                </a:r>
              </a:p>
            </p:txBody>
          </p:sp>
          <p:grpSp>
            <p:nvGrpSpPr>
              <p:cNvPr id="55" name="グループ化 54"/>
              <p:cNvGrpSpPr/>
              <p:nvPr/>
            </p:nvGrpSpPr>
            <p:grpSpPr>
              <a:xfrm>
                <a:off x="873734" y="57270"/>
                <a:ext cx="1729740" cy="2226389"/>
                <a:chOff x="-155" y="57270"/>
                <a:chExt cx="1729740" cy="2226389"/>
              </a:xfrm>
            </p:grpSpPr>
            <p:pic>
              <p:nvPicPr>
                <p:cNvPr id="56" name="図 55" descr="C:\Users\C14-1784\Desktop\画像,写真\食べ物\ninjin_carrot.png"/>
                <p:cNvPicPr>
                  <a:picLocks noChangeAspect="1"/>
                </p:cNvPicPr>
                <p:nvPr/>
              </p:nvPicPr>
              <p:blipFill>
                <a:blip r:embed="rId8" cstate="email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659078">
                  <a:off x="671828" y="1907308"/>
                  <a:ext cx="298316" cy="372606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grpSp>
              <p:nvGrpSpPr>
                <p:cNvPr id="57" name="グループ化 56"/>
                <p:cNvGrpSpPr/>
                <p:nvPr/>
              </p:nvGrpSpPr>
              <p:grpSpPr>
                <a:xfrm>
                  <a:off x="-155" y="75235"/>
                  <a:ext cx="1729740" cy="2208424"/>
                  <a:chOff x="-155" y="5787"/>
                  <a:chExt cx="1729740" cy="2208424"/>
                </a:xfrm>
              </p:grpSpPr>
              <p:sp>
                <p:nvSpPr>
                  <p:cNvPr id="59" name="四角形吹き出し 58"/>
                  <p:cNvSpPr/>
                  <p:nvPr/>
                </p:nvSpPr>
                <p:spPr>
                  <a:xfrm>
                    <a:off x="-155" y="5951"/>
                    <a:ext cx="1729740" cy="1444822"/>
                  </a:xfrm>
                  <a:prstGeom prst="wedgeRectCallout">
                    <a:avLst>
                      <a:gd name="adj1" fmla="val 63557"/>
                      <a:gd name="adj2" fmla="val 23318"/>
                    </a:avLst>
                  </a:prstGeom>
                  <a:noFill/>
                  <a:ln w="12700" cap="flat" cmpd="sng" algn="ctr">
                    <a:solidFill>
                      <a:srgbClr val="FF7C80"/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5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ysClr val="window" lastClr="FFFFFF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rPr>
                      <a:t> </a:t>
                    </a:r>
                    <a:endParaRPr kumimoji="0" lang="ja-JP" altLang="en-US" sz="1050" b="0" i="0" u="none" strike="noStrike" kern="100" cap="none" spc="0" normalizeH="0" baseline="0" noProof="0" dirty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entury" panose="020F0502020204030204"/>
                      <a:ea typeface="ＭＳ 明朝" panose="02020609040205080304" pitchFamily="17" charset="-128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60" name="正方形/長方形 59"/>
                  <p:cNvSpPr/>
                  <p:nvPr/>
                </p:nvSpPr>
                <p:spPr>
                  <a:xfrm>
                    <a:off x="0" y="5787"/>
                    <a:ext cx="1729585" cy="203200"/>
                  </a:xfrm>
                  <a:prstGeom prst="rect">
                    <a:avLst/>
                  </a:prstGeom>
                  <a:solidFill>
                    <a:srgbClr val="FF9999"/>
                  </a:solidFill>
                  <a:ln w="12700" cap="flat" cmpd="sng" algn="ctr">
                    <a:solidFill>
                      <a:srgbClr val="FF7C80"/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0" cap="none" spc="0" normalizeH="0" baseline="0" noProof="0">
                      <a:ln>
                        <a:noFill/>
                      </a:ln>
                      <a:effectLst/>
                      <a:uLnTx/>
                      <a:uFillTx/>
                      <a:latin typeface="Century" panose="020F0502020204030204"/>
                      <a:ea typeface="ＭＳ 明朝" panose="02020609040205080304" pitchFamily="17" charset="-128"/>
                      <a:cs typeface="+mn-cs"/>
                    </a:endParaRPr>
                  </a:p>
                </p:txBody>
              </p:sp>
              <p:pic>
                <p:nvPicPr>
                  <p:cNvPr id="62" name="図 61" descr="C:\Users\C14-1784\Desktop\画像,写真\食べ物\小松菜.png"/>
                  <p:cNvPicPr>
                    <a:picLocks noChangeAspect="1"/>
                  </p:cNvPicPr>
                  <p:nvPr/>
                </p:nvPicPr>
                <p:blipFill>
                  <a:blip r:embed="rId9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120005" y="1864627"/>
                    <a:ext cx="318300" cy="32608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pic>
                <p:nvPicPr>
                  <p:cNvPr id="63" name="図 62"/>
                  <p:cNvPicPr>
                    <a:picLocks noChangeAspect="1"/>
                  </p:cNvPicPr>
                  <p:nvPr/>
                </p:nvPicPr>
                <p:blipFill>
                  <a:blip r:embed="rId10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03422" y="940634"/>
                    <a:ext cx="315672" cy="42903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pic>
                <p:nvPicPr>
                  <p:cNvPr id="64" name="図 63" descr="C:\Users\C14-1784\Desktop\画像,写真\食べ物\ひじき.png"/>
                  <p:cNvPicPr>
                    <a:picLocks noChangeAspect="1"/>
                  </p:cNvPicPr>
                  <p:nvPr/>
                </p:nvPicPr>
                <p:blipFill>
                  <a:blip r:embed="rId11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048597" y="968976"/>
                    <a:ext cx="438828" cy="38542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pic>
                <p:nvPicPr>
                  <p:cNvPr id="65" name="図 64" descr="U:\01 【庁内ﾈｯﾄﾜｰｸに取込み】 出口\ピーマン.png"/>
                  <p:cNvPicPr>
                    <a:picLocks noChangeAspect="1"/>
                  </p:cNvPicPr>
                  <p:nvPr/>
                </p:nvPicPr>
                <p:blipFill>
                  <a:blip r:embed="rId1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07150" y="1874019"/>
                    <a:ext cx="296207" cy="34019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pic>
                <p:nvPicPr>
                  <p:cNvPr id="66" name="図 65" descr="U:\01 【庁内ﾈｯﾄﾜｰｸに取込み】 出口\昆布.png"/>
                  <p:cNvPicPr>
                    <a:picLocks noChangeAspect="1"/>
                  </p:cNvPicPr>
                  <p:nvPr/>
                </p:nvPicPr>
                <p:blipFill>
                  <a:blip r:embed="rId1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2275575">
                    <a:off x="637207" y="977327"/>
                    <a:ext cx="286698" cy="37331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</p:grpSp>
            <p:sp>
              <p:nvSpPr>
                <p:cNvPr id="58" name="テキスト ボックス 3"/>
                <p:cNvSpPr txBox="1"/>
                <p:nvPr/>
              </p:nvSpPr>
              <p:spPr>
                <a:xfrm>
                  <a:off x="171600" y="57270"/>
                  <a:ext cx="749004" cy="298450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horz" wrap="non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050" b="1" i="0" u="none" strike="noStrike" kern="1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Times New Roman" panose="02020603050405020304" pitchFamily="18" charset="0"/>
                    </a:rPr>
                    <a:t>体を作るもとになる</a:t>
                  </a:r>
                  <a:endParaRPr kumimoji="0" lang="ja-JP" altLang="en-US" sz="1050" b="0" i="0" u="none" strike="noStrike" kern="1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41" name="グループ化 40"/>
            <p:cNvGrpSpPr/>
            <p:nvPr/>
          </p:nvGrpSpPr>
          <p:grpSpPr>
            <a:xfrm>
              <a:off x="3477550" y="270796"/>
              <a:ext cx="1729740" cy="1641840"/>
              <a:chOff x="0" y="42196"/>
              <a:chExt cx="1729740" cy="1641840"/>
            </a:xfrm>
          </p:grpSpPr>
          <p:pic>
            <p:nvPicPr>
              <p:cNvPr id="44" name="図 43" descr="M:\040_健康政策\１糖尿病対策\１小児生活習慣病対策\１７業務\12.イラスト\illust_img_gpA\illust_img_005.gif"/>
              <p:cNvPicPr>
                <a:picLocks noChangeAspect="1"/>
              </p:cNvPicPr>
              <p:nvPr/>
            </p:nvPicPr>
            <p:blipFill rotWithShape="1"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-1612" t="18782" r="1612" b="14163"/>
              <a:stretch/>
            </p:blipFill>
            <p:spPr bwMode="auto">
              <a:xfrm>
                <a:off x="73625" y="490832"/>
                <a:ext cx="502920" cy="337233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45" name="図 44" descr="M:\040_健康政策\１糖尿病対策\１小児生活習慣病対策\１７業務\12.イラスト\illust_img_gpA\illust_img_016.gif"/>
              <p:cNvPicPr>
                <a:picLocks noChangeAspect="1"/>
              </p:cNvPicPr>
              <p:nvPr/>
            </p:nvPicPr>
            <p:blipFill rotWithShape="1"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7502" b="13042"/>
              <a:stretch/>
            </p:blipFill>
            <p:spPr bwMode="auto">
              <a:xfrm>
                <a:off x="635272" y="459772"/>
                <a:ext cx="497205" cy="345339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2" name="四角形吹き出し 41"/>
              <p:cNvSpPr/>
              <p:nvPr/>
            </p:nvSpPr>
            <p:spPr>
              <a:xfrm>
                <a:off x="0" y="52086"/>
                <a:ext cx="1729740" cy="1631950"/>
              </a:xfrm>
              <a:prstGeom prst="wedgeRectCallout">
                <a:avLst>
                  <a:gd name="adj1" fmla="val -60572"/>
                  <a:gd name="adj2" fmla="val 8069"/>
                </a:avLst>
              </a:prstGeom>
              <a:noFill/>
              <a:ln w="127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10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kumimoji="0" lang="ja-JP" altLang="en-US" sz="1050" b="0" i="0" u="none" strike="noStrike" kern="10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entury" panose="020F0502020204030204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" name="正方形/長方形 42"/>
              <p:cNvSpPr/>
              <p:nvPr/>
            </p:nvSpPr>
            <p:spPr>
              <a:xfrm>
                <a:off x="0" y="63661"/>
                <a:ext cx="1729585" cy="203200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127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entury" panose="020F0502020204030204"/>
                  <a:ea typeface="ＭＳ 明朝" panose="02020609040205080304" pitchFamily="17" charset="-128"/>
                  <a:cs typeface="+mn-cs"/>
                </a:endParaRPr>
              </a:p>
            </p:txBody>
          </p:sp>
          <p:pic>
            <p:nvPicPr>
              <p:cNvPr id="46" name="図 45" descr="U:\01 【庁内ﾈｯﾄﾜｰｸに取込み】 出口\マーガリン.png"/>
              <p:cNvPicPr>
                <a:picLocks noChangeAspect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7333" y="1084096"/>
                <a:ext cx="452120" cy="41783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47" name="図 46" descr="U:\01 【庁内ﾈｯﾄﾜｰｸに取込み】 出口\マヨネーズ.png"/>
              <p:cNvPicPr>
                <a:picLocks noChangeAspect="1"/>
              </p:cNvPicPr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1334" y="1060418"/>
                <a:ext cx="334645" cy="47053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48" name="図 47" descr="U:\01 【庁内ﾈｯﾄﾜｰｸに取込み】 出口\パスタ.png"/>
              <p:cNvPicPr>
                <a:picLocks noChangeAspect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54865" y="415748"/>
                <a:ext cx="501015" cy="43434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9" name="テキスト ボックス 329952"/>
              <p:cNvSpPr txBox="1"/>
              <p:nvPr/>
            </p:nvSpPr>
            <p:spPr>
              <a:xfrm>
                <a:off x="66988" y="42196"/>
                <a:ext cx="1256665" cy="2984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R="0" lvl="0" indent="0" algn="just" defTabSz="914400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1050" b="1" i="0" u="none" strike="noStrike" kern="100" cap="none" spc="0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defRPr>
                </a:lvl1pPr>
              </a:lstStyle>
              <a:p>
                <a:r>
                  <a:rPr lang="ja-JP" altLang="en-US" dirty="0">
                    <a:solidFill>
                      <a:schemeClr val="tx1"/>
                    </a:solidFill>
                  </a:rPr>
                  <a:t>エネルギーのもとになる</a:t>
                </a:r>
              </a:p>
            </p:txBody>
          </p:sp>
        </p:grpSp>
      </p:grpSp>
      <p:sp>
        <p:nvSpPr>
          <p:cNvPr id="79" name="テキスト ボックス 24"/>
          <p:cNvSpPr txBox="1"/>
          <p:nvPr/>
        </p:nvSpPr>
        <p:spPr>
          <a:xfrm>
            <a:off x="3493787" y="4220715"/>
            <a:ext cx="3077845" cy="658356"/>
          </a:xfrm>
          <a:prstGeom prst="rect">
            <a:avLst/>
          </a:prstGeom>
          <a:solidFill>
            <a:srgbClr val="ED7D31">
              <a:lumMod val="40000"/>
              <a:lumOff val="60000"/>
            </a:srgbClr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全ての人にとって栄養バランスの良い食事は重要ですが、運動・スポーツを頑張っている人や、体が成長中の中高生には、特に重要です！</a:t>
            </a:r>
          </a:p>
        </p:txBody>
      </p:sp>
      <p:sp>
        <p:nvSpPr>
          <p:cNvPr id="80" name="正方形/長方形 79"/>
          <p:cNvSpPr/>
          <p:nvPr/>
        </p:nvSpPr>
        <p:spPr>
          <a:xfrm>
            <a:off x="495771" y="5194705"/>
            <a:ext cx="6120000" cy="669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最も重要なのは、栄養バランスを整えることです。</a:t>
            </a:r>
          </a:p>
          <a:p>
            <a:pPr>
              <a:lnSpc>
                <a:spcPts val="15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主食・主菜・副菜に牛乳・乳製品と果物を組み合わせた食事メニューが、栄養バランスのとれた理想の食事メニューです。</a:t>
            </a:r>
          </a:p>
        </p:txBody>
      </p:sp>
      <p:grpSp>
        <p:nvGrpSpPr>
          <p:cNvPr id="81" name="グループ化 80"/>
          <p:cNvGrpSpPr/>
          <p:nvPr/>
        </p:nvGrpSpPr>
        <p:grpSpPr>
          <a:xfrm>
            <a:off x="684605" y="5909473"/>
            <a:ext cx="5760002" cy="2060448"/>
            <a:chOff x="-107856" y="73168"/>
            <a:chExt cx="5760286" cy="2061013"/>
          </a:xfrm>
        </p:grpSpPr>
        <p:grpSp>
          <p:nvGrpSpPr>
            <p:cNvPr id="82" name="グループ化 81"/>
            <p:cNvGrpSpPr/>
            <p:nvPr/>
          </p:nvGrpSpPr>
          <p:grpSpPr>
            <a:xfrm>
              <a:off x="-107856" y="73168"/>
              <a:ext cx="5760286" cy="1929614"/>
              <a:chOff x="-107872" y="-116674"/>
              <a:chExt cx="5760946" cy="1929738"/>
            </a:xfrm>
          </p:grpSpPr>
          <p:pic>
            <p:nvPicPr>
              <p:cNvPr id="90" name="図 89" descr="U:\01 【庁内ﾈｯﾄﾜｰｸに取込み】 出口\illust_img_046.gif"/>
              <p:cNvPicPr>
                <a:picLocks noChangeAspect="1"/>
              </p:cNvPicPr>
              <p:nvPr/>
            </p:nvPicPr>
            <p:blipFill rotWithShape="1"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8000" t="31999" r="24000" b="23001"/>
              <a:stretch/>
            </p:blipFill>
            <p:spPr bwMode="auto">
              <a:xfrm>
                <a:off x="1783533" y="1376127"/>
                <a:ext cx="419735" cy="393700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1" name="角丸四角形 90"/>
              <p:cNvSpPr/>
              <p:nvPr/>
            </p:nvSpPr>
            <p:spPr>
              <a:xfrm>
                <a:off x="-107872" y="-116674"/>
                <a:ext cx="5760946" cy="189865"/>
              </a:xfrm>
              <a:prstGeom prst="roundRect">
                <a:avLst>
                  <a:gd name="adj" fmla="val 28667"/>
                </a:avLst>
              </a:prstGeom>
              <a:solidFill>
                <a:schemeClr val="bg1">
                  <a:lumMod val="85000"/>
                </a:schemeClr>
              </a:solidFill>
              <a:ln w="12700" cap="flat" cmpd="sng" algn="ctr">
                <a:solidFill>
                  <a:schemeClr val="bg1">
                    <a:lumMod val="75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0" rIns="9144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400">
                  <a:lnSpc>
                    <a:spcPts val="1300"/>
                  </a:lnSpc>
                  <a:defRPr/>
                </a:pPr>
                <a:r>
                  <a:rPr lang="ja-JP" altLang="en-US" sz="1050" b="1" kern="0" spc="170" dirty="0">
                    <a:solidFill>
                      <a:srgbClr val="0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バランスの良い食事</a:t>
                </a:r>
              </a:p>
            </p:txBody>
          </p:sp>
          <p:pic>
            <p:nvPicPr>
              <p:cNvPr id="92" name="図 91"/>
              <p:cNvPicPr>
                <a:picLocks noChangeAspect="1"/>
              </p:cNvPicPr>
              <p:nvPr/>
            </p:nvPicPr>
            <p:blipFill>
              <a:blip r:embed="rId2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4194" y="1299172"/>
                <a:ext cx="466090" cy="466090"/>
              </a:xfrm>
              <a:prstGeom prst="rect">
                <a:avLst/>
              </a:prstGeom>
            </p:spPr>
          </p:pic>
          <p:pic>
            <p:nvPicPr>
              <p:cNvPr id="93" name="図 92"/>
              <p:cNvPicPr>
                <a:picLocks noChangeAspect="1"/>
              </p:cNvPicPr>
              <p:nvPr/>
            </p:nvPicPr>
            <p:blipFill>
              <a:blip r:embed="rId2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04515" y="977774"/>
                <a:ext cx="307340" cy="373380"/>
              </a:xfrm>
              <a:prstGeom prst="rect">
                <a:avLst/>
              </a:prstGeom>
            </p:spPr>
          </p:pic>
          <p:pic>
            <p:nvPicPr>
              <p:cNvPr id="94" name="図 93"/>
              <p:cNvPicPr>
                <a:picLocks noChangeAspect="1"/>
              </p:cNvPicPr>
              <p:nvPr/>
            </p:nvPicPr>
            <p:blipFill>
              <a:blip r:embed="rId2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2994" y="1027568"/>
                <a:ext cx="316865" cy="316865"/>
              </a:xfrm>
              <a:prstGeom prst="rect">
                <a:avLst/>
              </a:prstGeom>
            </p:spPr>
          </p:pic>
          <p:pic>
            <p:nvPicPr>
              <p:cNvPr id="95" name="図 94"/>
              <p:cNvPicPr>
                <a:picLocks noChangeAspect="1"/>
              </p:cNvPicPr>
              <p:nvPr/>
            </p:nvPicPr>
            <p:blipFill>
              <a:blip r:embed="rId2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7363" y="624689"/>
                <a:ext cx="868680" cy="758825"/>
              </a:xfrm>
              <a:prstGeom prst="rect">
                <a:avLst/>
              </a:prstGeom>
            </p:spPr>
          </p:pic>
          <p:pic>
            <p:nvPicPr>
              <p:cNvPr id="96" name="図 95" descr="U:\01 【庁内ﾈｯﾄﾜｰｸに取込み】 出口\illust_img_039.gif"/>
              <p:cNvPicPr>
                <a:picLocks noChangeAspect="1"/>
              </p:cNvPicPr>
              <p:nvPr/>
            </p:nvPicPr>
            <p:blipFill rotWithShape="1">
              <a:blip r:embed="rId2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2826" t="22827" r="22826" b="16304"/>
              <a:stretch/>
            </p:blipFill>
            <p:spPr bwMode="auto">
              <a:xfrm>
                <a:off x="2014396" y="801231"/>
                <a:ext cx="506730" cy="567690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7" name="テキスト ボックス 68"/>
              <p:cNvSpPr txBox="1"/>
              <p:nvPr/>
            </p:nvSpPr>
            <p:spPr>
              <a:xfrm>
                <a:off x="2789730" y="1379363"/>
                <a:ext cx="360059" cy="180061"/>
              </a:xfrm>
              <a:prstGeom prst="rect">
                <a:avLst/>
              </a:prstGeom>
              <a:solidFill>
                <a:srgbClr val="ED7D31">
                  <a:lumMod val="60000"/>
                  <a:lumOff val="40000"/>
                </a:srgbClr>
              </a:solidFill>
              <a:ln>
                <a:solidFill>
                  <a:srgbClr val="ED7D31">
                    <a:lumMod val="75000"/>
                  </a:srgbClr>
                </a:solidFill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ts val="11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1050" b="1" dirty="0">
                    <a:solidFill>
                      <a:srgbClr val="0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果物</a:t>
                </a:r>
              </a:p>
            </p:txBody>
          </p:sp>
          <p:sp>
            <p:nvSpPr>
              <p:cNvPr id="98" name="テキスト ボックス 68"/>
              <p:cNvSpPr txBox="1"/>
              <p:nvPr/>
            </p:nvSpPr>
            <p:spPr>
              <a:xfrm>
                <a:off x="3254052" y="1376127"/>
                <a:ext cx="504083" cy="180061"/>
              </a:xfrm>
              <a:prstGeom prst="rect">
                <a:avLst/>
              </a:prstGeom>
              <a:solidFill>
                <a:srgbClr val="4472C4">
                  <a:lumMod val="40000"/>
                  <a:lumOff val="60000"/>
                </a:srgbClr>
              </a:solidFill>
              <a:ln>
                <a:solidFill>
                  <a:srgbClr val="4472C4">
                    <a:lumMod val="75000"/>
                  </a:srgbClr>
                </a:solidFill>
              </a:ln>
            </p:spPr>
            <p:txBody>
              <a:bodyPr wrap="square" lIns="36000" tIns="36000" rIns="36000" bIns="3600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ts val="11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1050" b="1" dirty="0">
                    <a:solidFill>
                      <a:srgbClr val="0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乳製品</a:t>
                </a:r>
              </a:p>
            </p:txBody>
          </p:sp>
          <p:grpSp>
            <p:nvGrpSpPr>
              <p:cNvPr id="99" name="グループ化 98"/>
              <p:cNvGrpSpPr/>
              <p:nvPr/>
            </p:nvGrpSpPr>
            <p:grpSpPr>
              <a:xfrm>
                <a:off x="2064191" y="339505"/>
                <a:ext cx="1130935" cy="387484"/>
                <a:chOff x="-54320" y="0"/>
                <a:chExt cx="1130935" cy="387484"/>
              </a:xfrm>
            </p:grpSpPr>
            <p:sp>
              <p:nvSpPr>
                <p:cNvPr id="107" name="四角形吹き出し 106"/>
                <p:cNvSpPr/>
                <p:nvPr/>
              </p:nvSpPr>
              <p:spPr>
                <a:xfrm>
                  <a:off x="0" y="0"/>
                  <a:ext cx="735330" cy="382905"/>
                </a:xfrm>
                <a:prstGeom prst="wedgeRectCallout">
                  <a:avLst>
                    <a:gd name="adj1" fmla="val -34739"/>
                    <a:gd name="adj2" fmla="val 73574"/>
                  </a:avLst>
                </a:prstGeom>
                <a:solidFill>
                  <a:srgbClr val="70AD47">
                    <a:lumMod val="60000"/>
                    <a:lumOff val="40000"/>
                  </a:srgbClr>
                </a:solidFill>
                <a:ln w="12700" cap="flat" cmpd="sng" algn="ctr">
                  <a:solidFill>
                    <a:srgbClr val="70AD47">
                      <a:lumMod val="7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50" b="0" i="0" u="none" strike="noStrike" kern="10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entury" panose="020F0502020204030204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 </a:t>
                  </a:r>
                  <a:endParaRPr kumimoji="0" lang="ja-JP" altLang="en-US" sz="1050" b="0" i="0" u="none" strike="noStrike" kern="10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entury" panose="020F0502020204030204"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8" name="テキスト ボックス 67"/>
                <p:cNvSpPr txBox="1"/>
                <p:nvPr/>
              </p:nvSpPr>
              <p:spPr>
                <a:xfrm>
                  <a:off x="-54320" y="12897"/>
                  <a:ext cx="1130935" cy="3745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ts val="11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ja-JP" altLang="en-US" sz="1050" b="1" dirty="0">
                      <a:solidFill>
                        <a:srgbClr val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Times New Roman" panose="02020603050405020304" pitchFamily="18" charset="0"/>
                    </a:rPr>
                    <a:t>副菜</a:t>
                  </a:r>
                  <a:r>
                    <a:rPr kumimoji="0" lang="ja-JP" altLang="en-US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Times New Roman" panose="02020603050405020304" pitchFamily="18" charset="0"/>
                    </a:rPr>
                    <a:t>（サラダ・</a:t>
                  </a:r>
                  <a:endParaRPr kumimoji="0" lang="ja-JP" alt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endParaRPr>
                </a:p>
                <a:p>
                  <a:pPr marL="0" marR="0" lvl="0" indent="88900" defTabSz="914400" eaLnBrk="1" fontAlgn="auto" latinLnBrk="0" hangingPunct="1">
                    <a:lnSpc>
                      <a:spcPts val="11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Times New Roman" panose="02020603050405020304" pitchFamily="18" charset="0"/>
                    </a:rPr>
                    <a:t>野菜の煮物等）</a:t>
                  </a:r>
                  <a:endParaRPr kumimoji="0" lang="ja-JP" alt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00" name="グループ化 99"/>
              <p:cNvGrpSpPr/>
              <p:nvPr/>
            </p:nvGrpSpPr>
            <p:grpSpPr>
              <a:xfrm>
                <a:off x="0" y="1442399"/>
                <a:ext cx="931318" cy="370665"/>
                <a:chOff x="0" y="-5080"/>
                <a:chExt cx="1099873" cy="370840"/>
              </a:xfrm>
            </p:grpSpPr>
            <p:sp>
              <p:nvSpPr>
                <p:cNvPr id="105" name="四角形吹き出し 104"/>
                <p:cNvSpPr/>
                <p:nvPr/>
              </p:nvSpPr>
              <p:spPr>
                <a:xfrm>
                  <a:off x="0" y="6350"/>
                  <a:ext cx="1000125" cy="347980"/>
                </a:xfrm>
                <a:prstGeom prst="wedgeRectCallout">
                  <a:avLst>
                    <a:gd name="adj1" fmla="val 46287"/>
                    <a:gd name="adj2" fmla="val -82487"/>
                  </a:avLst>
                </a:prstGeom>
                <a:solidFill>
                  <a:srgbClr val="FFC000">
                    <a:lumMod val="60000"/>
                    <a:lumOff val="40000"/>
                  </a:srgbClr>
                </a:solidFill>
                <a:ln w="12700" cap="flat" cmpd="sng" algn="ctr">
                  <a:solidFill>
                    <a:srgbClr val="FFC000">
                      <a:lumMod val="7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50" b="0" i="0" u="none" strike="noStrike" kern="10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entury" panose="020F0502020204030204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 </a:t>
                  </a:r>
                  <a:endParaRPr kumimoji="0" lang="ja-JP" altLang="en-US" sz="1050" b="0" i="0" u="none" strike="noStrike" kern="10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entury" panose="020F0502020204030204"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6" name="テキスト ボックス 67"/>
                <p:cNvSpPr txBox="1"/>
                <p:nvPr/>
              </p:nvSpPr>
              <p:spPr>
                <a:xfrm>
                  <a:off x="39565" y="-5080"/>
                  <a:ext cx="1060308" cy="37084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ts val="11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ja-JP" altLang="en-US" sz="1050" b="1" dirty="0">
                      <a:solidFill>
                        <a:srgbClr val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Times New Roman" panose="02020603050405020304" pitchFamily="18" charset="0"/>
                    </a:rPr>
                    <a:t>主食</a:t>
                  </a:r>
                  <a:r>
                    <a:rPr kumimoji="0" lang="ja-JP" altLang="en-US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Times New Roman" panose="02020603050405020304" pitchFamily="18" charset="0"/>
                    </a:rPr>
                    <a:t>（ごはん・</a:t>
                  </a:r>
                  <a:endParaRPr kumimoji="0" lang="ja-JP" alt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endParaRPr>
                </a:p>
                <a:p>
                  <a:pPr marL="0" marR="0" lvl="0" indent="88900" defTabSz="914400" eaLnBrk="1" fontAlgn="auto" latinLnBrk="0" hangingPunct="1">
                    <a:lnSpc>
                      <a:spcPts val="11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Times New Roman" panose="02020603050405020304" pitchFamily="18" charset="0"/>
                    </a:rPr>
                    <a:t>パン・麺類）</a:t>
                  </a:r>
                  <a:endParaRPr kumimoji="0" lang="ja-JP" alt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01" name="グループ化 100"/>
              <p:cNvGrpSpPr/>
              <p:nvPr/>
            </p:nvGrpSpPr>
            <p:grpSpPr>
              <a:xfrm>
                <a:off x="31689" y="312344"/>
                <a:ext cx="1104448" cy="395573"/>
                <a:chOff x="27161" y="0"/>
                <a:chExt cx="1104448" cy="395573"/>
              </a:xfrm>
            </p:grpSpPr>
            <p:sp>
              <p:nvSpPr>
                <p:cNvPr id="103" name="四角形吹き出し 102"/>
                <p:cNvSpPr/>
                <p:nvPr/>
              </p:nvSpPr>
              <p:spPr>
                <a:xfrm>
                  <a:off x="27161" y="0"/>
                  <a:ext cx="1000125" cy="384175"/>
                </a:xfrm>
                <a:prstGeom prst="wedgeRectCallout">
                  <a:avLst>
                    <a:gd name="adj1" fmla="val 56691"/>
                    <a:gd name="adj2" fmla="val 47658"/>
                  </a:avLst>
                </a:prstGeom>
                <a:solidFill>
                  <a:srgbClr val="FF9999"/>
                </a:solidFill>
                <a:ln w="12700" cap="flat" cmpd="sng" algn="ctr">
                  <a:solidFill>
                    <a:srgbClr val="FF660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50" b="0" i="0" u="none" strike="noStrike" kern="10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entury" panose="020F0502020204030204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 </a:t>
                  </a:r>
                  <a:endParaRPr kumimoji="0" lang="ja-JP" altLang="en-US" sz="1050" b="0" i="0" u="none" strike="noStrike" kern="10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entury" panose="020F0502020204030204"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4" name="テキスト ボックス 68"/>
                <p:cNvSpPr txBox="1"/>
                <p:nvPr/>
              </p:nvSpPr>
              <p:spPr>
                <a:xfrm>
                  <a:off x="50839" y="20985"/>
                  <a:ext cx="1080770" cy="3745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ts val="11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05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Times New Roman" panose="02020603050405020304" pitchFamily="18" charset="0"/>
                    </a:rPr>
                    <a:t>主菜</a:t>
                  </a:r>
                  <a:r>
                    <a:rPr kumimoji="0" lang="ja-JP" altLang="en-US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Times New Roman" panose="02020603050405020304" pitchFamily="18" charset="0"/>
                    </a:rPr>
                    <a:t>（肉・魚・卵・</a:t>
                  </a:r>
                  <a:endParaRPr kumimoji="0" lang="ja-JP" alt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endParaRPr>
                </a:p>
                <a:p>
                  <a:pPr marL="0" marR="0" lvl="0" indent="88900" defTabSz="914400" eaLnBrk="1" fontAlgn="auto" latinLnBrk="0" hangingPunct="1">
                    <a:lnSpc>
                      <a:spcPts val="11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Times New Roman" panose="02020603050405020304" pitchFamily="18" charset="0"/>
                    </a:rPr>
                    <a:t>大豆製品のおかず）</a:t>
                  </a:r>
                  <a:endParaRPr kumimoji="0" lang="ja-JP" alt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02" name="加算 101"/>
              <p:cNvSpPr/>
              <p:nvPr/>
            </p:nvSpPr>
            <p:spPr>
              <a:xfrm>
                <a:off x="2507810" y="1158843"/>
                <a:ext cx="266700" cy="266700"/>
              </a:xfrm>
              <a:prstGeom prst="mathPlus">
                <a:avLst>
                  <a:gd name="adj1" fmla="val 13336"/>
                </a:avLst>
              </a:prstGeom>
              <a:solidFill>
                <a:sysClr val="windowText" lastClr="000000"/>
              </a:solidFill>
              <a:ln w="12700" cap="flat" cmpd="sng" algn="ctr">
                <a:solidFill>
                  <a:sysClr val="windowText" lastClr="000000">
                    <a:shade val="50000"/>
                  </a:sys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entury" panose="020F0502020204030204"/>
                  <a:ea typeface="ＭＳ 明朝" panose="02020609040205080304" pitchFamily="17" charset="-128"/>
                  <a:cs typeface="+mn-cs"/>
                </a:endParaRPr>
              </a:p>
            </p:txBody>
          </p:sp>
        </p:grpSp>
        <p:grpSp>
          <p:nvGrpSpPr>
            <p:cNvPr id="83" name="グループ化 82"/>
            <p:cNvGrpSpPr/>
            <p:nvPr/>
          </p:nvGrpSpPr>
          <p:grpSpPr>
            <a:xfrm>
              <a:off x="3816626" y="333955"/>
              <a:ext cx="1753015" cy="1800226"/>
              <a:chOff x="47708" y="-38024"/>
              <a:chExt cx="1753431" cy="1800665"/>
            </a:xfrm>
          </p:grpSpPr>
          <p:grpSp>
            <p:nvGrpSpPr>
              <p:cNvPr id="84" name="グループ化 83"/>
              <p:cNvGrpSpPr/>
              <p:nvPr/>
            </p:nvGrpSpPr>
            <p:grpSpPr>
              <a:xfrm>
                <a:off x="270723" y="822222"/>
                <a:ext cx="1154757" cy="774700"/>
                <a:chOff x="-5407" y="-1644"/>
                <a:chExt cx="1154757" cy="774700"/>
              </a:xfrm>
            </p:grpSpPr>
            <p:sp>
              <p:nvSpPr>
                <p:cNvPr id="87" name="正方形/長方形 86"/>
                <p:cNvSpPr/>
                <p:nvPr/>
              </p:nvSpPr>
              <p:spPr>
                <a:xfrm>
                  <a:off x="-5407" y="-1644"/>
                  <a:ext cx="571500" cy="774700"/>
                </a:xfrm>
                <a:prstGeom prst="rect">
                  <a:avLst/>
                </a:prstGeom>
                <a:solidFill>
                  <a:srgbClr val="FFC000">
                    <a:lumMod val="60000"/>
                    <a:lumOff val="40000"/>
                  </a:srgbClr>
                </a:solidFill>
                <a:ln w="12700" cap="flat" cmpd="sng" algn="ctr">
                  <a:solidFill>
                    <a:srgbClr val="FFC000">
                      <a:lumMod val="7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ja-JP" altLang="en-US" sz="1050" b="1" dirty="0">
                      <a:solidFill>
                        <a:srgbClr val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Times New Roman" panose="02020603050405020304" pitchFamily="18" charset="0"/>
                    </a:rPr>
                    <a:t>主食</a:t>
                  </a:r>
                </a:p>
              </p:txBody>
            </p:sp>
            <p:sp>
              <p:nvSpPr>
                <p:cNvPr id="88" name="正方形/長方形 87"/>
                <p:cNvSpPr/>
                <p:nvPr/>
              </p:nvSpPr>
              <p:spPr>
                <a:xfrm>
                  <a:off x="577850" y="0"/>
                  <a:ext cx="571500" cy="520700"/>
                </a:xfrm>
                <a:prstGeom prst="rect">
                  <a:avLst/>
                </a:prstGeom>
                <a:solidFill>
                  <a:srgbClr val="70AD47">
                    <a:lumMod val="60000"/>
                    <a:lumOff val="40000"/>
                  </a:srgbClr>
                </a:solidFill>
                <a:ln w="12700" cap="flat" cmpd="sng" algn="ctr">
                  <a:solidFill>
                    <a:srgbClr val="70AD47">
                      <a:lumMod val="7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ja-JP" altLang="en-US" sz="1050" b="1" dirty="0">
                      <a:solidFill>
                        <a:srgbClr val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Times New Roman" panose="02020603050405020304" pitchFamily="18" charset="0"/>
                    </a:rPr>
                    <a:t>副菜</a:t>
                  </a:r>
                </a:p>
              </p:txBody>
            </p:sp>
            <p:sp>
              <p:nvSpPr>
                <p:cNvPr id="89" name="正方形/長方形 88"/>
                <p:cNvSpPr/>
                <p:nvPr/>
              </p:nvSpPr>
              <p:spPr>
                <a:xfrm>
                  <a:off x="577850" y="520700"/>
                  <a:ext cx="571500" cy="252000"/>
                </a:xfrm>
                <a:prstGeom prst="rect">
                  <a:avLst/>
                </a:prstGeom>
                <a:solidFill>
                  <a:srgbClr val="FF9999"/>
                </a:solidFill>
                <a:ln w="12700" cap="flat" cmpd="sng" algn="ctr">
                  <a:solidFill>
                    <a:srgbClr val="FF660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0" rIns="9144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ja-JP" altLang="en-US" sz="1050" b="1" dirty="0">
                      <a:solidFill>
                        <a:srgbClr val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Times New Roman" panose="02020603050405020304" pitchFamily="18" charset="0"/>
                    </a:rPr>
                    <a:t>主菜</a:t>
                  </a:r>
                </a:p>
              </p:txBody>
            </p:sp>
          </p:grpSp>
          <p:sp>
            <p:nvSpPr>
              <p:cNvPr id="85" name="角丸四角形 84"/>
              <p:cNvSpPr/>
              <p:nvPr/>
            </p:nvSpPr>
            <p:spPr>
              <a:xfrm>
                <a:off x="47708" y="-38024"/>
                <a:ext cx="1644089" cy="1800665"/>
              </a:xfrm>
              <a:prstGeom prst="roundRect">
                <a:avLst>
                  <a:gd name="adj" fmla="val 2507"/>
                </a:avLst>
              </a:prstGeom>
              <a:noFill/>
              <a:ln w="1270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dash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entury" panose="020F0502020204030204"/>
                  <a:ea typeface="ＭＳ 明朝" panose="02020609040205080304" pitchFamily="17" charset="-128"/>
                  <a:cs typeface="+mn-cs"/>
                </a:endParaRPr>
              </a:p>
            </p:txBody>
          </p:sp>
          <p:sp>
            <p:nvSpPr>
              <p:cNvPr id="86" name="テキスト ボックス 329978"/>
              <p:cNvSpPr txBox="1"/>
              <p:nvPr/>
            </p:nvSpPr>
            <p:spPr>
              <a:xfrm>
                <a:off x="232689" y="113232"/>
                <a:ext cx="1568450" cy="91440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お弁当の場合は、</a:t>
                </a:r>
              </a:p>
              <a:p>
                <a:pPr marL="0" marR="0" lvl="0" indent="0" algn="just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主食：主菜：副菜</a:t>
                </a:r>
              </a:p>
              <a:p>
                <a:pPr marL="0" marR="0" lvl="0" indent="133350" algn="just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＝３：１：２</a:t>
                </a:r>
              </a:p>
            </p:txBody>
          </p:sp>
        </p:grpSp>
      </p:grpSp>
      <p:sp>
        <p:nvSpPr>
          <p:cNvPr id="109" name="正方形/長方形 108"/>
          <p:cNvSpPr/>
          <p:nvPr/>
        </p:nvSpPr>
        <p:spPr>
          <a:xfrm>
            <a:off x="398896" y="8190318"/>
            <a:ext cx="61200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スポーツをしている人は、していない人に比べて、１日に必要なエネルギー量が多くなります。</a:t>
            </a:r>
          </a:p>
          <a:p>
            <a:pPr>
              <a:lnSpc>
                <a:spcPts val="15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また、特に中高生は、１日の推定エネルギー必要量が最も高い時期です。</a:t>
            </a:r>
          </a:p>
          <a:p>
            <a:pPr>
              <a:lnSpc>
                <a:spcPts val="15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１日３食しっかり食べて、エネルギーをしっかり確保しましょう！</a:t>
            </a:r>
          </a:p>
          <a:p>
            <a:pPr>
              <a:lnSpc>
                <a:spcPts val="15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　（朝食もしっかり食べる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ことが大切です！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）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27486" y="4431478"/>
            <a:ext cx="45397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小松菜</a:t>
            </a: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1386324" y="4434499"/>
            <a:ext cx="54373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にんじん</a:t>
            </a: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913767" y="4435840"/>
            <a:ext cx="54373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ピーマン</a:t>
            </a: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1036659" y="3567473"/>
            <a:ext cx="36420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牛乳</a:t>
            </a: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1930415" y="3548361"/>
            <a:ext cx="47597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ひじき</a:t>
            </a: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1483985" y="3545429"/>
            <a:ext cx="47597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海藻</a:t>
            </a: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4390583" y="3739270"/>
            <a:ext cx="66247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マーガリン</a:t>
            </a: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4920322" y="3736137"/>
            <a:ext cx="66247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マヨネーズ</a:t>
            </a: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4448022" y="3037256"/>
            <a:ext cx="45968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ごはん</a:t>
            </a: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5029039" y="3032599"/>
            <a:ext cx="46687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パン</a:t>
            </a: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5524743" y="3026731"/>
            <a:ext cx="46687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パスタ</a:t>
            </a: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2130164" y="2933990"/>
            <a:ext cx="45968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大豆</a:t>
            </a: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1648793" y="2920934"/>
            <a:ext cx="45968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肉</a:t>
            </a: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1118704" y="2905989"/>
            <a:ext cx="45968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魚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1466922-666B-417D-A9BA-4EE9EE8F5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034" y="4774751"/>
            <a:ext cx="239563" cy="2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74BDBA4F-23A8-4291-86E5-FAFBF281E1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170" y="4752596"/>
            <a:ext cx="283235" cy="297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03EB399E-86CC-46DB-AF0B-6A7CF578EA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5269" y="4751757"/>
            <a:ext cx="289539" cy="289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9" name="テキスト ボックス 13">
            <a:extLst>
              <a:ext uri="{FF2B5EF4-FFF2-40B4-BE49-F238E27FC236}">
                <a16:creationId xmlns:a16="http://schemas.microsoft.com/office/drawing/2014/main" id="{D877FBF5-1B69-4014-AC3C-E0A7399F88A4}"/>
              </a:ext>
            </a:extLst>
          </p:cNvPr>
          <p:cNvSpPr txBox="1"/>
          <p:nvPr/>
        </p:nvSpPr>
        <p:spPr>
          <a:xfrm>
            <a:off x="916617" y="3063506"/>
            <a:ext cx="540000" cy="162000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none" lIns="90000" tIns="18000" rIns="9144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>
              <a:defRPr/>
            </a:pPr>
            <a:r>
              <a:rPr lang="ja-JP" altLang="en-US" sz="900" b="1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２群</a:t>
            </a:r>
          </a:p>
        </p:txBody>
      </p:sp>
      <p:sp>
        <p:nvSpPr>
          <p:cNvPr id="130" name="テキスト ボックス 13">
            <a:extLst>
              <a:ext uri="{FF2B5EF4-FFF2-40B4-BE49-F238E27FC236}">
                <a16:creationId xmlns:a16="http://schemas.microsoft.com/office/drawing/2014/main" id="{B526EFE2-4905-4613-A2D3-4BE220B91708}"/>
              </a:ext>
            </a:extLst>
          </p:cNvPr>
          <p:cNvSpPr txBox="1"/>
          <p:nvPr/>
        </p:nvSpPr>
        <p:spPr>
          <a:xfrm>
            <a:off x="905345" y="3989170"/>
            <a:ext cx="540000" cy="162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none" lIns="90000" tIns="18000" rIns="9144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>
              <a:defRPr/>
            </a:pPr>
            <a:r>
              <a:rPr lang="ja-JP" altLang="en-US" sz="900" b="1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３群</a:t>
            </a:r>
          </a:p>
        </p:txBody>
      </p:sp>
      <p:sp>
        <p:nvSpPr>
          <p:cNvPr id="131" name="テキスト ボックス 13">
            <a:extLst>
              <a:ext uri="{FF2B5EF4-FFF2-40B4-BE49-F238E27FC236}">
                <a16:creationId xmlns:a16="http://schemas.microsoft.com/office/drawing/2014/main" id="{BCA47E9F-0693-4F3F-A6C4-B751CCE94148}"/>
              </a:ext>
            </a:extLst>
          </p:cNvPr>
          <p:cNvSpPr txBox="1"/>
          <p:nvPr/>
        </p:nvSpPr>
        <p:spPr>
          <a:xfrm>
            <a:off x="905972" y="4598398"/>
            <a:ext cx="540000" cy="162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none" lIns="90000" tIns="18000" rIns="9144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>
              <a:defRPr/>
            </a:pPr>
            <a:r>
              <a:rPr lang="ja-JP" altLang="en-US" sz="900" b="1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４群</a:t>
            </a: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542C6090-67ED-416A-BF89-1B2332FF2178}"/>
              </a:ext>
            </a:extLst>
          </p:cNvPr>
          <p:cNvSpPr txBox="1"/>
          <p:nvPr/>
        </p:nvSpPr>
        <p:spPr>
          <a:xfrm>
            <a:off x="1037137" y="5005095"/>
            <a:ext cx="36420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大根</a:t>
            </a:r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19CE8635-A93E-4D9A-B6B7-6C7A18267EAA}"/>
              </a:ext>
            </a:extLst>
          </p:cNvPr>
          <p:cNvSpPr txBox="1"/>
          <p:nvPr/>
        </p:nvSpPr>
        <p:spPr>
          <a:xfrm>
            <a:off x="1512804" y="5005769"/>
            <a:ext cx="45397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玉ねぎ</a:t>
            </a:r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A225FDEC-8FF9-4D79-926B-B99F870B9A99}"/>
              </a:ext>
            </a:extLst>
          </p:cNvPr>
          <p:cNvSpPr txBox="1"/>
          <p:nvPr/>
        </p:nvSpPr>
        <p:spPr>
          <a:xfrm>
            <a:off x="1998649" y="5006347"/>
            <a:ext cx="45397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バナナ</a:t>
            </a:r>
          </a:p>
        </p:txBody>
      </p:sp>
      <p:sp>
        <p:nvSpPr>
          <p:cNvPr id="135" name="テキスト ボックス 13">
            <a:extLst>
              <a:ext uri="{FF2B5EF4-FFF2-40B4-BE49-F238E27FC236}">
                <a16:creationId xmlns:a16="http://schemas.microsoft.com/office/drawing/2014/main" id="{86E6D19B-8B86-45EA-80AB-16F4F3CB4D2D}"/>
              </a:ext>
            </a:extLst>
          </p:cNvPr>
          <p:cNvSpPr txBox="1"/>
          <p:nvPr/>
        </p:nvSpPr>
        <p:spPr>
          <a:xfrm>
            <a:off x="4346691" y="2559656"/>
            <a:ext cx="540000" cy="162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none" lIns="90000" tIns="18000" rIns="9144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>
              <a:defRPr/>
            </a:pPr>
            <a:r>
              <a:rPr lang="ja-JP" altLang="en-US" sz="900" b="1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５群</a:t>
            </a:r>
          </a:p>
        </p:txBody>
      </p:sp>
      <p:sp>
        <p:nvSpPr>
          <p:cNvPr id="136" name="テキスト ボックス 13">
            <a:extLst>
              <a:ext uri="{FF2B5EF4-FFF2-40B4-BE49-F238E27FC236}">
                <a16:creationId xmlns:a16="http://schemas.microsoft.com/office/drawing/2014/main" id="{00E474A8-281E-437E-AD58-57D1D0A7480F}"/>
              </a:ext>
            </a:extLst>
          </p:cNvPr>
          <p:cNvSpPr txBox="1"/>
          <p:nvPr/>
        </p:nvSpPr>
        <p:spPr>
          <a:xfrm>
            <a:off x="4355547" y="3207287"/>
            <a:ext cx="540000" cy="162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none" lIns="90000" tIns="18000" rIns="9144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>
              <a:defRPr/>
            </a:pPr>
            <a:r>
              <a:rPr lang="ja-JP" altLang="en-US" sz="900" b="1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６群</a:t>
            </a:r>
          </a:p>
        </p:txBody>
      </p:sp>
    </p:spTree>
    <p:extLst>
      <p:ext uri="{BB962C8B-B14F-4D97-AF65-F5344CB8AC3E}">
        <p14:creationId xmlns:p14="http://schemas.microsoft.com/office/powerpoint/2010/main" val="2270153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9950D69-3B48-4AEC-B8DE-9042A085723C}"/>
              </a:ext>
            </a:extLst>
          </p:cNvPr>
          <p:cNvSpPr/>
          <p:nvPr/>
        </p:nvSpPr>
        <p:spPr>
          <a:xfrm>
            <a:off x="283881" y="487637"/>
            <a:ext cx="6120000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u="sng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★コンビニなどで自分で買う場合のバランスの良い食事のとり方</a:t>
            </a:r>
            <a:endParaRPr lang="en-US" altLang="ja-JP" sz="1050" kern="1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</a:pPr>
            <a:endParaRPr lang="en-US" altLang="ja-JP" sz="1050" kern="1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簡単に手早くパンやおにぎりだけですましていませんか？少し組合せを工夫すると、栄養のバランスがとれます。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24288D6C-C099-4A8A-B384-3E4E6DAD0084}"/>
              </a:ext>
            </a:extLst>
          </p:cNvPr>
          <p:cNvGrpSpPr/>
          <p:nvPr/>
        </p:nvGrpSpPr>
        <p:grpSpPr>
          <a:xfrm>
            <a:off x="540893" y="1534841"/>
            <a:ext cx="5426075" cy="1330325"/>
            <a:chOff x="0" y="0"/>
            <a:chExt cx="5426075" cy="1330861"/>
          </a:xfrm>
        </p:grpSpPr>
        <p:sp>
          <p:nvSpPr>
            <p:cNvPr id="4" name="角丸四角形 145">
              <a:extLst>
                <a:ext uri="{FF2B5EF4-FFF2-40B4-BE49-F238E27FC236}">
                  <a16:creationId xmlns:a16="http://schemas.microsoft.com/office/drawing/2014/main" id="{8142253E-0515-4E60-82C7-9D4700E5CC4C}"/>
                </a:ext>
              </a:extLst>
            </p:cNvPr>
            <p:cNvSpPr/>
            <p:nvPr/>
          </p:nvSpPr>
          <p:spPr>
            <a:xfrm>
              <a:off x="0" y="12700"/>
              <a:ext cx="2505075" cy="1318161"/>
            </a:xfrm>
            <a:prstGeom prst="roundRect">
              <a:avLst/>
            </a:prstGeom>
            <a:solidFill>
              <a:srgbClr val="FFC000">
                <a:lumMod val="40000"/>
                <a:lumOff val="60000"/>
              </a:srgbClr>
            </a:solidFill>
            <a:ln w="12700" cap="flat" cmpd="sng" algn="ctr">
              <a:solidFill>
                <a:srgbClr val="FFC000">
                  <a:lumMod val="40000"/>
                  <a:lumOff val="6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entury" panose="020F0502020204030204"/>
                <a:ea typeface="ＭＳ 明朝" panose="02020609040205080304" pitchFamily="17" charset="-128"/>
                <a:cs typeface="+mn-cs"/>
              </a:endParaRPr>
            </a:p>
          </p:txBody>
        </p:sp>
        <p:sp>
          <p:nvSpPr>
            <p:cNvPr id="5" name="テキスト ボックス 329952">
              <a:extLst>
                <a:ext uri="{FF2B5EF4-FFF2-40B4-BE49-F238E27FC236}">
                  <a16:creationId xmlns:a16="http://schemas.microsoft.com/office/drawing/2014/main" id="{5FEF43B1-53CA-4A90-BA54-C184DBA904C3}"/>
                </a:ext>
              </a:extLst>
            </p:cNvPr>
            <p:cNvSpPr txBox="1"/>
            <p:nvPr/>
          </p:nvSpPr>
          <p:spPr>
            <a:xfrm>
              <a:off x="82550" y="768350"/>
              <a:ext cx="2380615" cy="49911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50" kern="1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パンやごはん中心の食事は炭水化物が主になるので、ビタミン、ミネラル、食物繊維が</a:t>
              </a:r>
              <a:r>
                <a:rPr lang="ja-JP" altLang="en-US" sz="1050" kern="100" dirty="0" smtClean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不足気味になります。</a:t>
              </a:r>
              <a:endPara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6" name="角丸四角形 147">
              <a:extLst>
                <a:ext uri="{FF2B5EF4-FFF2-40B4-BE49-F238E27FC236}">
                  <a16:creationId xmlns:a16="http://schemas.microsoft.com/office/drawing/2014/main" id="{BBC35DE3-E506-44EA-8774-F4E0582C1C4A}"/>
                </a:ext>
              </a:extLst>
            </p:cNvPr>
            <p:cNvSpPr/>
            <p:nvPr/>
          </p:nvSpPr>
          <p:spPr>
            <a:xfrm>
              <a:off x="2921000" y="0"/>
              <a:ext cx="2505075" cy="1306285"/>
            </a:xfrm>
            <a:prstGeom prst="roundRect">
              <a:avLst/>
            </a:prstGeom>
            <a:solidFill>
              <a:srgbClr val="FFC000">
                <a:lumMod val="40000"/>
                <a:lumOff val="60000"/>
              </a:srgbClr>
            </a:solidFill>
            <a:ln w="12700" cap="flat" cmpd="sng" algn="ctr">
              <a:solidFill>
                <a:srgbClr val="FFC000">
                  <a:lumMod val="40000"/>
                  <a:lumOff val="6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entury" panose="020F0502020204030204"/>
                <a:ea typeface="ＭＳ 明朝" panose="02020609040205080304" pitchFamily="17" charset="-128"/>
                <a:cs typeface="+mn-cs"/>
              </a:endParaRPr>
            </a:p>
          </p:txBody>
        </p:sp>
        <p:sp>
          <p:nvSpPr>
            <p:cNvPr id="7" name="テキスト ボックス 329955">
              <a:extLst>
                <a:ext uri="{FF2B5EF4-FFF2-40B4-BE49-F238E27FC236}">
                  <a16:creationId xmlns:a16="http://schemas.microsoft.com/office/drawing/2014/main" id="{47ADD211-22F4-41E0-9231-5F8584D76BAE}"/>
                </a:ext>
              </a:extLst>
            </p:cNvPr>
            <p:cNvSpPr txBox="1"/>
            <p:nvPr/>
          </p:nvSpPr>
          <p:spPr>
            <a:xfrm>
              <a:off x="2978150" y="806450"/>
              <a:ext cx="2372360" cy="45148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50" kern="1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サラダ</a:t>
              </a:r>
              <a:r>
                <a:rPr lang="ja-JP" altLang="en-US" sz="1050" kern="100" dirty="0" smtClean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（ビタミン・ミネラル</a:t>
              </a:r>
              <a:r>
                <a:rPr lang="ja-JP" altLang="en-US" sz="1050" kern="1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・</a:t>
              </a:r>
              <a:r>
                <a:rPr lang="ja-JP" altLang="en-US" sz="1050" kern="100" dirty="0" smtClean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食物</a:t>
              </a:r>
              <a:r>
                <a:rPr lang="ja-JP" altLang="en-US" sz="1050" kern="1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繊維）やお肉（たんぱく質）を追加してみましょう</a:t>
              </a:r>
              <a:r>
                <a:rPr kumimoji="0" lang="ja-JP" altLang="en-US" sz="10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" panose="02040604050505020304" pitchFamily="18" charset="0"/>
                  <a:ea typeface="游ゴシック" panose="020B0400000000000000" pitchFamily="50" charset="-128"/>
                  <a:cs typeface="Times New Roman" panose="02020603050405020304" pitchFamily="18" charset="0"/>
                </a:rPr>
                <a:t>。</a:t>
              </a:r>
              <a:endPara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pic>
          <p:nvPicPr>
            <p:cNvPr id="8" name="図 7" descr="C:\Users\C14-1872\Desktop\おにぎり.png">
              <a:extLst>
                <a:ext uri="{FF2B5EF4-FFF2-40B4-BE49-F238E27FC236}">
                  <a16:creationId xmlns:a16="http://schemas.microsoft.com/office/drawing/2014/main" id="{7557FD34-192F-4201-B10F-500E23F9DA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400" y="44450"/>
              <a:ext cx="735965" cy="6699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図 8" descr="C:\Users\C14-1703\Documents\安岐のデスクトップにあったもの。整理する\12.イラスト\菓子パンのイラスト.png">
              <a:extLst>
                <a:ext uri="{FF2B5EF4-FFF2-40B4-BE49-F238E27FC236}">
                  <a16:creationId xmlns:a16="http://schemas.microsoft.com/office/drawing/2014/main" id="{041A111D-616C-4662-B389-35B90354DC0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200150" y="165100"/>
              <a:ext cx="879475" cy="46799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0" name="図 9" descr="C:\Users\C14-1703\Documents\安岐のデスクトップにあったもの。整理する\12.イラスト\ダウンロード\salad-1.png">
              <a:extLst>
                <a:ext uri="{FF2B5EF4-FFF2-40B4-BE49-F238E27FC236}">
                  <a16:creationId xmlns:a16="http://schemas.microsoft.com/office/drawing/2014/main" id="{FFFF4BA3-48B7-4D7C-80B8-B419D29A09E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6250" y="190500"/>
              <a:ext cx="640715" cy="49085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図 10" descr="C:\Users\C14-1703\Documents\安岐のデスクトップにあったもの。整理する\12.イラスト\からあげのイラスト「紙袋入り」.png">
              <a:extLst>
                <a:ext uri="{FF2B5EF4-FFF2-40B4-BE49-F238E27FC236}">
                  <a16:creationId xmlns:a16="http://schemas.microsoft.com/office/drawing/2014/main" id="{10FB2865-221E-467C-AEF4-B36732788A3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4400" y="82550"/>
              <a:ext cx="617220" cy="62928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" name="加算記号 329963">
              <a:extLst>
                <a:ext uri="{FF2B5EF4-FFF2-40B4-BE49-F238E27FC236}">
                  <a16:creationId xmlns:a16="http://schemas.microsoft.com/office/drawing/2014/main" id="{8DDB00DE-676C-4BA9-A3CE-E4505A8702DE}"/>
                </a:ext>
              </a:extLst>
            </p:cNvPr>
            <p:cNvSpPr/>
            <p:nvPr/>
          </p:nvSpPr>
          <p:spPr>
            <a:xfrm>
              <a:off x="2559050" y="552450"/>
              <a:ext cx="295275" cy="259715"/>
            </a:xfrm>
            <a:prstGeom prst="mathPlus">
              <a:avLst>
                <a:gd name="adj1" fmla="val 13258"/>
              </a:avLst>
            </a:prstGeom>
            <a:solidFill>
              <a:sysClr val="windowText" lastClr="000000"/>
            </a:solidFill>
            <a:ln w="12700" cap="flat" cmpd="sng" algn="ctr">
              <a:solidFill>
                <a:sysClr val="windowText" lastClr="000000">
                  <a:shade val="50000"/>
                </a:sys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38647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464</Words>
  <Application>Microsoft Office PowerPoint</Application>
  <PresentationFormat>画面に合わせる (4:3)</PresentationFormat>
  <Paragraphs>64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ＭＳ 明朝</vt:lpstr>
      <vt:lpstr>UD デジタル 教科書体 NP-B</vt:lpstr>
      <vt:lpstr>UD デジタル 教科書体 N-R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2021-11-10T05:30:16Z</dcterms:created>
  <dcterms:modified xsi:type="dcterms:W3CDTF">2021-11-10T05:30:23Z</dcterms:modified>
</cp:coreProperties>
</file>