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60" r:id="rId2"/>
    <p:sldId id="262" r:id="rId3"/>
  </p:sldIdLst>
  <p:sldSz cx="6858000" cy="9144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guide id="3" pos="368" userDrawn="1">
          <p15:clr>
            <a:srgbClr val="A4A3A4"/>
          </p15:clr>
        </p15:guide>
        <p15:guide id="4" pos="3974" userDrawn="1">
          <p15:clr>
            <a:srgbClr val="A4A3A4"/>
          </p15:clr>
        </p15:guide>
        <p15:guide id="5" pos="164" userDrawn="1">
          <p15:clr>
            <a:srgbClr val="A4A3A4"/>
          </p15:clr>
        </p15:guide>
        <p15:guide id="6" pos="4156" userDrawn="1">
          <p15:clr>
            <a:srgbClr val="A4A3A4"/>
          </p15:clr>
        </p15:guide>
        <p15:guide id="7" orient="horz" pos="195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FF6600"/>
    <a:srgbClr val="E33951"/>
    <a:srgbClr val="FFBC8F"/>
    <a:srgbClr val="123F6A"/>
    <a:srgbClr val="698DB2"/>
    <a:srgbClr val="375766"/>
    <a:srgbClr val="FFFF99"/>
    <a:srgbClr val="FFFF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15" autoAdjust="0"/>
    <p:restoredTop sz="94424" autoAdjust="0"/>
  </p:normalViewPr>
  <p:slideViewPr>
    <p:cSldViewPr snapToGrid="0">
      <p:cViewPr varScale="1">
        <p:scale>
          <a:sx n="60" d="100"/>
          <a:sy n="60" d="100"/>
        </p:scale>
        <p:origin x="2418" y="90"/>
      </p:cViewPr>
      <p:guideLst>
        <p:guide orient="horz" pos="2880"/>
        <p:guide pos="2160"/>
        <p:guide pos="368"/>
        <p:guide pos="3974"/>
        <p:guide pos="164"/>
        <p:guide pos="4156"/>
        <p:guide orient="horz" pos="195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19413" cy="495300"/>
          </a:xfrm>
          <a:prstGeom prst="rect">
            <a:avLst/>
          </a:prstGeom>
        </p:spPr>
        <p:txBody>
          <a:bodyPr vert="horz" lIns="91403" tIns="45697" rIns="91403" bIns="4569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03" tIns="45697" rIns="91403" bIns="45697" rtlCol="0"/>
          <a:lstStyle>
            <a:lvl1pPr algn="r">
              <a:defRPr sz="1200"/>
            </a:lvl1pPr>
          </a:lstStyle>
          <a:p>
            <a:fld id="{1DF25FEB-D6F2-4493-AEAB-5EB574A107DB}" type="datetimeFigureOut">
              <a:rPr kumimoji="1" lang="ja-JP" altLang="en-US" smtClean="0"/>
              <a:t>2021/11/10</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2162"/>
          </a:xfrm>
          <a:prstGeom prst="rect">
            <a:avLst/>
          </a:prstGeom>
          <a:noFill/>
          <a:ln w="12700">
            <a:solidFill>
              <a:prstClr val="black"/>
            </a:solidFill>
          </a:ln>
        </p:spPr>
        <p:txBody>
          <a:bodyPr vert="horz" lIns="91403" tIns="45697" rIns="91403" bIns="45697" rtlCol="0" anchor="ctr"/>
          <a:lstStyle/>
          <a:p>
            <a:endParaRPr lang="ja-JP" altLang="en-US"/>
          </a:p>
        </p:txBody>
      </p:sp>
      <p:sp>
        <p:nvSpPr>
          <p:cNvPr id="5" name="ノート プレースホルダー 4"/>
          <p:cNvSpPr>
            <a:spLocks noGrp="1"/>
          </p:cNvSpPr>
          <p:nvPr>
            <p:ph type="body" sz="quarter" idx="3"/>
          </p:nvPr>
        </p:nvSpPr>
        <p:spPr>
          <a:xfrm>
            <a:off x="673105" y="4751393"/>
            <a:ext cx="5389563" cy="3887787"/>
          </a:xfrm>
          <a:prstGeom prst="rect">
            <a:avLst/>
          </a:prstGeom>
        </p:spPr>
        <p:txBody>
          <a:bodyPr vert="horz" lIns="91403" tIns="45697" rIns="91403" bIns="4569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377364"/>
            <a:ext cx="2919413" cy="495300"/>
          </a:xfrm>
          <a:prstGeom prst="rect">
            <a:avLst/>
          </a:prstGeom>
        </p:spPr>
        <p:txBody>
          <a:bodyPr vert="horz" lIns="91403" tIns="45697" rIns="91403" bIns="4569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364"/>
            <a:ext cx="2919412" cy="495300"/>
          </a:xfrm>
          <a:prstGeom prst="rect">
            <a:avLst/>
          </a:prstGeom>
        </p:spPr>
        <p:txBody>
          <a:bodyPr vert="horz" lIns="91403" tIns="45697" rIns="91403" bIns="45697" rtlCol="0" anchor="b"/>
          <a:lstStyle>
            <a:lvl1pPr algn="r">
              <a:defRPr sz="1200"/>
            </a:lvl1pPr>
          </a:lstStyle>
          <a:p>
            <a:fld id="{B412A6FE-D1B4-4C0E-8784-F18DFB150461}" type="slidenum">
              <a:rPr kumimoji="1" lang="ja-JP" altLang="en-US" smtClean="0"/>
              <a:t>‹#›</a:t>
            </a:fld>
            <a:endParaRPr kumimoji="1" lang="ja-JP" altLang="en-US"/>
          </a:p>
        </p:txBody>
      </p:sp>
    </p:spTree>
    <p:extLst>
      <p:ext uri="{BB962C8B-B14F-4D97-AF65-F5344CB8AC3E}">
        <p14:creationId xmlns:p14="http://schemas.microsoft.com/office/powerpoint/2010/main" val="19183569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2176976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2602935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300195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2738635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119047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138463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59586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427134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236953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4077187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F29E8A-DB35-4B30-B45F-32B2EF042FF9}" type="datetimeFigureOut">
              <a:rPr kumimoji="1" lang="ja-JP" altLang="en-US" smtClean="0"/>
              <a:t>2021/11/10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174063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3F29E8A-DB35-4B30-B45F-32B2EF042FF9}" type="datetimeFigureOut">
              <a:rPr kumimoji="1" lang="ja-JP" altLang="en-US" smtClean="0"/>
              <a:t>2021/11/10</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D6A975C-81F5-4EBF-86C7-9592E0AE1200}" type="slidenum">
              <a:rPr kumimoji="1" lang="ja-JP" altLang="en-US" smtClean="0"/>
              <a:t>‹#›</a:t>
            </a:fld>
            <a:endParaRPr kumimoji="1" lang="ja-JP" altLang="en-US"/>
          </a:p>
        </p:txBody>
      </p:sp>
    </p:spTree>
    <p:extLst>
      <p:ext uri="{BB962C8B-B14F-4D97-AF65-F5344CB8AC3E}">
        <p14:creationId xmlns:p14="http://schemas.microsoft.com/office/powerpoint/2010/main" val="31372116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295125" y="1725388"/>
            <a:ext cx="6300000" cy="740009"/>
          </a:xfrm>
          <a:prstGeom prst="roundRect">
            <a:avLst>
              <a:gd name="adj" fmla="val 9204"/>
            </a:avLst>
          </a:prstGeom>
          <a:noFill/>
          <a:ln w="571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a:solidFill>
                  <a:schemeClr val="accent5">
                    <a:lumMod val="75000"/>
                  </a:schemeClr>
                </a:solidFill>
              </a:ln>
              <a:latin typeface="游ゴシック" panose="020B0400000000000000" pitchFamily="50" charset="-128"/>
              <a:ea typeface="游ゴシック" panose="020B0400000000000000" pitchFamily="50" charset="-128"/>
            </a:endParaRPr>
          </a:p>
        </p:txBody>
      </p:sp>
      <p:sp>
        <p:nvSpPr>
          <p:cNvPr id="3" name="テキスト ボックス 2"/>
          <p:cNvSpPr txBox="1"/>
          <p:nvPr/>
        </p:nvSpPr>
        <p:spPr>
          <a:xfrm>
            <a:off x="469002" y="1166077"/>
            <a:ext cx="5929828" cy="426463"/>
          </a:xfrm>
          <a:prstGeom prst="rect">
            <a:avLst/>
          </a:prstGeom>
          <a:noFill/>
        </p:spPr>
        <p:txBody>
          <a:bodyPr wrap="none" rtlCol="0">
            <a:spAutoFit/>
          </a:bodyPr>
          <a:lstStyle/>
          <a:p>
            <a:pPr>
              <a:lnSpc>
                <a:spcPct val="150000"/>
              </a:lnSpc>
            </a:pPr>
            <a:r>
              <a:rPr kumimoji="1" lang="ja-JP" altLang="en-US" sz="1600" b="1" dirty="0" smtClean="0">
                <a:latin typeface="游ゴシック" panose="020B0400000000000000" pitchFamily="50" charset="-128"/>
                <a:ea typeface="游ゴシック" panose="020B0400000000000000" pitchFamily="50" charset="-128"/>
              </a:rPr>
              <a:t>小児生活習慣病予防健診で</a:t>
            </a:r>
            <a:r>
              <a:rPr lang="ja-JP" altLang="en-US" sz="1600" b="1" dirty="0" smtClean="0">
                <a:latin typeface="游ゴシック" panose="020B0400000000000000" pitchFamily="50" charset="-128"/>
                <a:ea typeface="游ゴシック" panose="020B0400000000000000" pitchFamily="50" charset="-128"/>
              </a:rPr>
              <a:t>「受診が必要」と判定された皆様へ</a:t>
            </a:r>
            <a:endParaRPr kumimoji="1" lang="ja-JP" altLang="en-US" sz="1600" b="1" dirty="0">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483516" y="1855028"/>
            <a:ext cx="5889517" cy="492443"/>
          </a:xfrm>
          <a:prstGeom prst="rect">
            <a:avLst/>
          </a:prstGeom>
        </p:spPr>
        <p:txBody>
          <a:bodyPr wrap="square">
            <a:spAutoFit/>
          </a:bodyPr>
          <a:lstStyle/>
          <a:p>
            <a:pPr lvl="0" algn="ctr" eaLnBrk="0" fontAlgn="base" hangingPunct="0">
              <a:spcBef>
                <a:spcPts val="600"/>
              </a:spcBef>
              <a:spcAft>
                <a:spcPct val="0"/>
              </a:spcAft>
            </a:pPr>
            <a:r>
              <a:rPr kumimoji="0" lang="ja-JP" altLang="en-US" sz="2600" b="1" dirty="0" smtClean="0">
                <a:solidFill>
                  <a:srgbClr val="FF6600"/>
                </a:solidFill>
                <a:latin typeface="游ゴシック" panose="020B0400000000000000" pitchFamily="50" charset="-128"/>
                <a:ea typeface="游ゴシック" panose="020B0400000000000000" pitchFamily="50" charset="-128"/>
              </a:rPr>
              <a:t>かかりつけ医への受診をお願いします</a:t>
            </a:r>
            <a:endParaRPr kumimoji="0" lang="en-US" altLang="ja-JP" sz="2600" b="1" dirty="0" smtClean="0">
              <a:solidFill>
                <a:srgbClr val="FF6600"/>
              </a:solidFill>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9721" y="8154483"/>
            <a:ext cx="6876000" cy="989517"/>
          </a:xfrm>
          <a:prstGeom prst="rect">
            <a:avLst/>
          </a:prstGeom>
          <a:pattFill prst="pct70">
            <a:fgClr>
              <a:schemeClr val="bg2">
                <a:lumMod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游ゴシック" panose="020B0400000000000000" pitchFamily="50" charset="-128"/>
                <a:ea typeface="游ゴシック" panose="020B0400000000000000" pitchFamily="50" charset="-128"/>
              </a:rPr>
              <a:t>例）</a:t>
            </a:r>
            <a:r>
              <a:rPr lang="ja-JP" altLang="en-US" sz="2400" b="1" dirty="0" smtClean="0">
                <a:solidFill>
                  <a:schemeClr val="tx1"/>
                </a:solidFill>
                <a:latin typeface="游ゴシック" panose="020B0400000000000000" pitchFamily="50" charset="-128"/>
                <a:ea typeface="游ゴシック" panose="020B0400000000000000" pitchFamily="50" charset="-128"/>
              </a:rPr>
              <a:t>○○</a:t>
            </a:r>
            <a:r>
              <a:rPr kumimoji="1" lang="ja-JP" altLang="en-US" sz="2400" b="1" dirty="0" smtClean="0">
                <a:solidFill>
                  <a:schemeClr val="tx1"/>
                </a:solidFill>
                <a:latin typeface="游ゴシック" panose="020B0400000000000000" pitchFamily="50" charset="-128"/>
                <a:ea typeface="游ゴシック" panose="020B0400000000000000" pitchFamily="50" charset="-128"/>
              </a:rPr>
              <a:t>市立○○小学校（☎</a:t>
            </a:r>
            <a:r>
              <a:rPr lang="en-US" altLang="ja-JP" sz="2400" b="1" dirty="0" smtClean="0">
                <a:solidFill>
                  <a:schemeClr val="tx1"/>
                </a:solidFill>
                <a:latin typeface="游ゴシック" panose="020B0400000000000000" pitchFamily="50" charset="-128"/>
                <a:ea typeface="游ゴシック" panose="020B0400000000000000" pitchFamily="50" charset="-128"/>
              </a:rPr>
              <a:t>087-</a:t>
            </a:r>
            <a:r>
              <a:rPr lang="ja-JP" altLang="en-US" sz="2400" b="1" dirty="0" smtClean="0">
                <a:solidFill>
                  <a:schemeClr val="tx1"/>
                </a:solidFill>
                <a:latin typeface="游ゴシック" panose="020B0400000000000000" pitchFamily="50" charset="-128"/>
                <a:ea typeface="游ゴシック" panose="020B0400000000000000" pitchFamily="50" charset="-128"/>
              </a:rPr>
              <a:t>○○</a:t>
            </a:r>
            <a:r>
              <a:rPr lang="en-US" altLang="ja-JP" sz="2400" b="1" dirty="0" smtClean="0">
                <a:solidFill>
                  <a:schemeClr val="tx1"/>
                </a:solidFill>
                <a:latin typeface="游ゴシック" panose="020B0400000000000000" pitchFamily="50" charset="-128"/>
                <a:ea typeface="游ゴシック" panose="020B0400000000000000" pitchFamily="50" charset="-128"/>
              </a:rPr>
              <a:t>-</a:t>
            </a:r>
            <a:r>
              <a:rPr lang="ja-JP" altLang="en-US" sz="2400" b="1" dirty="0" smtClean="0">
                <a:solidFill>
                  <a:schemeClr val="tx1"/>
                </a:solidFill>
                <a:latin typeface="游ゴシック" panose="020B0400000000000000" pitchFamily="50" charset="-128"/>
                <a:ea typeface="游ゴシック" panose="020B0400000000000000" pitchFamily="50" charset="-128"/>
              </a:rPr>
              <a:t>○○）</a:t>
            </a:r>
            <a:endParaRPr lang="en-US" altLang="ja-JP" sz="2400" b="1" dirty="0" smtClean="0">
              <a:solidFill>
                <a:schemeClr val="tx1"/>
              </a:solidFill>
              <a:latin typeface="游ゴシック" panose="020B0400000000000000" pitchFamily="50" charset="-128"/>
              <a:ea typeface="游ゴシック" panose="020B0400000000000000" pitchFamily="50" charset="-128"/>
            </a:endParaRPr>
          </a:p>
        </p:txBody>
      </p:sp>
      <p:sp>
        <p:nvSpPr>
          <p:cNvPr id="25" name="正方形/長方形 24"/>
          <p:cNvSpPr/>
          <p:nvPr/>
        </p:nvSpPr>
        <p:spPr>
          <a:xfrm>
            <a:off x="352220" y="3722048"/>
            <a:ext cx="6156775" cy="350865"/>
          </a:xfrm>
          <a:prstGeom prst="rect">
            <a:avLst/>
          </a:prstGeom>
        </p:spPr>
        <p:txBody>
          <a:bodyPr wrap="square">
            <a:spAutoFit/>
          </a:bodyPr>
          <a:lstStyle/>
          <a:p>
            <a:pPr algn="ctr">
              <a:lnSpc>
                <a:spcPct val="140000"/>
              </a:lnSpc>
            </a:pPr>
            <a:r>
              <a:rPr lang="en-US" altLang="ja-JP" sz="1200" dirty="0" smtClean="0">
                <a:solidFill>
                  <a:prstClr val="black"/>
                </a:solidFill>
                <a:latin typeface="游ゴシック" panose="020B0400000000000000" pitchFamily="50" charset="-128"/>
                <a:ea typeface="游ゴシック" panose="020B0400000000000000" pitchFamily="50" charset="-128"/>
              </a:rPr>
              <a:t>※ </a:t>
            </a:r>
            <a:r>
              <a:rPr lang="ja-JP" altLang="en-US" sz="1200" dirty="0" smtClean="0">
                <a:solidFill>
                  <a:prstClr val="black"/>
                </a:solidFill>
                <a:latin typeface="游ゴシック" panose="020B0400000000000000" pitchFamily="50" charset="-128"/>
                <a:ea typeface="游ゴシック" panose="020B0400000000000000" pitchFamily="50" charset="-128"/>
              </a:rPr>
              <a:t>通院中・診断済み等で、</a:t>
            </a:r>
            <a:r>
              <a:rPr lang="ja-JP" altLang="en-US" sz="1200" u="sng" dirty="0" smtClean="0">
                <a:solidFill>
                  <a:prstClr val="black"/>
                </a:solidFill>
                <a:latin typeface="游ゴシック" panose="020B0400000000000000" pitchFamily="50" charset="-128"/>
                <a:ea typeface="游ゴシック" panose="020B0400000000000000" pitchFamily="50" charset="-128"/>
              </a:rPr>
              <a:t>すぐに受診しない場合はその旨をご連絡ください</a:t>
            </a:r>
            <a:r>
              <a:rPr lang="ja-JP" altLang="en-US" sz="1200" dirty="0" smtClean="0">
                <a:solidFill>
                  <a:prstClr val="black"/>
                </a:solidFill>
                <a:latin typeface="游ゴシック" panose="020B0400000000000000" pitchFamily="50" charset="-128"/>
                <a:ea typeface="游ゴシック" panose="020B0400000000000000" pitchFamily="50" charset="-128"/>
              </a:rPr>
              <a:t>。</a:t>
            </a:r>
            <a:endParaRPr lang="en-US" altLang="ja-JP" sz="1200" dirty="0" smtClean="0">
              <a:solidFill>
                <a:prstClr val="black"/>
              </a:solidFill>
              <a:latin typeface="游ゴシック" panose="020B0400000000000000" pitchFamily="50" charset="-128"/>
              <a:ea typeface="游ゴシック" panose="020B0400000000000000" pitchFamily="50" charset="-128"/>
            </a:endParaRPr>
          </a:p>
        </p:txBody>
      </p:sp>
      <p:grpSp>
        <p:nvGrpSpPr>
          <p:cNvPr id="10" name="グループ化 9"/>
          <p:cNvGrpSpPr/>
          <p:nvPr/>
        </p:nvGrpSpPr>
        <p:grpSpPr>
          <a:xfrm>
            <a:off x="439974" y="5975696"/>
            <a:ext cx="4227293" cy="1040580"/>
            <a:chOff x="273117" y="4493480"/>
            <a:chExt cx="4227293" cy="1040580"/>
          </a:xfrm>
        </p:grpSpPr>
        <p:sp>
          <p:nvSpPr>
            <p:cNvPr id="28" name="角丸四角形吹き出し 27"/>
            <p:cNvSpPr/>
            <p:nvPr/>
          </p:nvSpPr>
          <p:spPr>
            <a:xfrm>
              <a:off x="1388417" y="4493480"/>
              <a:ext cx="3111993" cy="1040580"/>
            </a:xfrm>
            <a:prstGeom prst="wedgeRoundRectCallout">
              <a:avLst>
                <a:gd name="adj1" fmla="val -55503"/>
                <a:gd name="adj2" fmla="val 20057"/>
                <a:gd name="adj3" fmla="val 16667"/>
              </a:avLst>
            </a:prstGeom>
            <a:solidFill>
              <a:srgbClr val="FFBC8F">
                <a:alpha val="69804"/>
              </a:srgbClr>
            </a:solidFill>
            <a:ln w="12700">
              <a:noFill/>
            </a:ln>
          </p:spPr>
          <p:style>
            <a:lnRef idx="1">
              <a:schemeClr val="accent4"/>
            </a:lnRef>
            <a:fillRef idx="2">
              <a:schemeClr val="accent4"/>
            </a:fillRef>
            <a:effectRef idx="1">
              <a:schemeClr val="accent4"/>
            </a:effectRef>
            <a:fontRef idx="minor">
              <a:schemeClr val="dk1"/>
            </a:fontRef>
          </p:style>
          <p:txBody>
            <a:bodyPr rtlCol="0" anchor="ctr"/>
            <a:lstStyle/>
            <a:p>
              <a:pPr lvl="0" eaLnBrk="0" fontAlgn="base" hangingPunct="0">
                <a:lnSpc>
                  <a:spcPct val="140000"/>
                </a:lnSpc>
                <a:spcBef>
                  <a:spcPct val="0"/>
                </a:spcBef>
                <a:spcAft>
                  <a:spcPct val="0"/>
                </a:spcAft>
              </a:pPr>
              <a:r>
                <a:rPr kumimoji="0" lang="ja-JP" altLang="en-US" sz="1200" dirty="0" smtClean="0">
                  <a:solidFill>
                    <a:schemeClr val="tx1"/>
                  </a:solidFill>
                  <a:latin typeface="游ゴシック" panose="020B0400000000000000" pitchFamily="50" charset="-128"/>
                  <a:ea typeface="游ゴシック" panose="020B0400000000000000" pitchFamily="50" charset="-128"/>
                </a:rPr>
                <a:t> やせすぎのため受診しました。</a:t>
              </a:r>
              <a:endParaRPr kumimoji="0" lang="en-US" altLang="ja-JP" sz="1200" dirty="0" smtClean="0">
                <a:solidFill>
                  <a:schemeClr val="tx1"/>
                </a:solidFill>
                <a:latin typeface="游ゴシック" panose="020B0400000000000000" pitchFamily="50" charset="-128"/>
                <a:ea typeface="游ゴシック" panose="020B0400000000000000" pitchFamily="50" charset="-128"/>
              </a:endParaRPr>
            </a:p>
            <a:p>
              <a:pPr lvl="0" eaLnBrk="0" fontAlgn="base" hangingPunct="0">
                <a:lnSpc>
                  <a:spcPct val="140000"/>
                </a:lnSpc>
                <a:spcBef>
                  <a:spcPct val="0"/>
                </a:spcBef>
                <a:spcAft>
                  <a:spcPct val="0"/>
                </a:spcAft>
              </a:pPr>
              <a:r>
                <a:rPr kumimoji="0" lang="ja-JP" altLang="en-US" sz="1200" dirty="0" smtClean="0">
                  <a:solidFill>
                    <a:schemeClr val="tx1"/>
                  </a:solidFill>
                  <a:latin typeface="游ゴシック" panose="020B0400000000000000" pitchFamily="50" charset="-128"/>
                  <a:ea typeface="游ゴシック" panose="020B0400000000000000" pitchFamily="50" charset="-128"/>
                </a:rPr>
                <a:t> 精密検査で病気</a:t>
              </a:r>
              <a:r>
                <a:rPr kumimoji="0" lang="ja-JP" altLang="en-US" sz="1200" dirty="0">
                  <a:solidFill>
                    <a:schemeClr val="tx1"/>
                  </a:solidFill>
                  <a:latin typeface="游ゴシック" panose="020B0400000000000000" pitchFamily="50" charset="-128"/>
                  <a:ea typeface="游ゴシック" panose="020B0400000000000000" pitchFamily="50" charset="-128"/>
                </a:rPr>
                <a:t>が発見され</a:t>
              </a:r>
              <a:r>
                <a:rPr kumimoji="0" lang="ja-JP" altLang="en-US" sz="1200" dirty="0" smtClean="0">
                  <a:solidFill>
                    <a:schemeClr val="tx1"/>
                  </a:solidFill>
                  <a:latin typeface="游ゴシック" panose="020B0400000000000000" pitchFamily="50" charset="-128"/>
                  <a:ea typeface="游ゴシック" panose="020B0400000000000000" pitchFamily="50" charset="-128"/>
                </a:rPr>
                <a:t>、</a:t>
              </a:r>
              <a:endParaRPr kumimoji="0" lang="en-US" altLang="ja-JP" sz="1200" dirty="0" smtClean="0">
                <a:solidFill>
                  <a:schemeClr val="tx1"/>
                </a:solidFill>
                <a:latin typeface="游ゴシック" panose="020B0400000000000000" pitchFamily="50" charset="-128"/>
                <a:ea typeface="游ゴシック" panose="020B0400000000000000" pitchFamily="50" charset="-128"/>
              </a:endParaRPr>
            </a:p>
            <a:p>
              <a:pPr lvl="0" eaLnBrk="0" fontAlgn="base" hangingPunct="0">
                <a:lnSpc>
                  <a:spcPct val="140000"/>
                </a:lnSpc>
                <a:spcBef>
                  <a:spcPct val="0"/>
                </a:spcBef>
                <a:spcAft>
                  <a:spcPct val="0"/>
                </a:spcAft>
              </a:pPr>
              <a:r>
                <a:rPr kumimoji="0" lang="ja-JP" altLang="en-US" sz="1200" dirty="0" smtClean="0">
                  <a:solidFill>
                    <a:schemeClr val="tx1"/>
                  </a:solidFill>
                  <a:latin typeface="游ゴシック" panose="020B0400000000000000" pitchFamily="50" charset="-128"/>
                  <a:ea typeface="游ゴシック" panose="020B0400000000000000" pitchFamily="50" charset="-128"/>
                </a:rPr>
                <a:t> 早期</a:t>
              </a:r>
              <a:r>
                <a:rPr kumimoji="0" lang="ja-JP" altLang="en-US" sz="1200" dirty="0">
                  <a:solidFill>
                    <a:schemeClr val="tx1"/>
                  </a:solidFill>
                  <a:latin typeface="游ゴシック" panose="020B0400000000000000" pitchFamily="50" charset="-128"/>
                  <a:ea typeface="游ゴシック" panose="020B0400000000000000" pitchFamily="50" charset="-128"/>
                </a:rPr>
                <a:t>に治療を始めることができました</a:t>
              </a:r>
              <a:r>
                <a:rPr kumimoji="0" lang="ja-JP" altLang="en-US" sz="1200" dirty="0" smtClean="0">
                  <a:solidFill>
                    <a:schemeClr val="tx1"/>
                  </a:solidFill>
                  <a:latin typeface="游ゴシック" panose="020B0400000000000000" pitchFamily="50" charset="-128"/>
                  <a:ea typeface="游ゴシック" panose="020B0400000000000000" pitchFamily="50" charset="-128"/>
                </a:rPr>
                <a:t>。</a:t>
              </a:r>
              <a:endParaRPr kumimoji="0" lang="ja-JP" altLang="ja-JP" sz="1200" dirty="0">
                <a:solidFill>
                  <a:schemeClr val="tx1"/>
                </a:solidFill>
                <a:latin typeface="游ゴシック" panose="020B0400000000000000" pitchFamily="50" charset="-128"/>
                <a:ea typeface="游ゴシック" panose="020B0400000000000000" pitchFamily="50" charset="-128"/>
              </a:endParaRPr>
            </a:p>
          </p:txBody>
        </p:sp>
        <p:pic>
          <p:nvPicPr>
            <p:cNvPr id="31" name="図 30"/>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73117" y="4494793"/>
              <a:ext cx="772209" cy="1002037"/>
            </a:xfrm>
            <a:prstGeom prst="rect">
              <a:avLst/>
            </a:prstGeom>
          </p:spPr>
        </p:pic>
      </p:grpSp>
      <p:grpSp>
        <p:nvGrpSpPr>
          <p:cNvPr id="11" name="グループ化 10"/>
          <p:cNvGrpSpPr/>
          <p:nvPr/>
        </p:nvGrpSpPr>
        <p:grpSpPr>
          <a:xfrm>
            <a:off x="352220" y="4676461"/>
            <a:ext cx="5996925" cy="1145224"/>
            <a:chOff x="565144" y="4567277"/>
            <a:chExt cx="6088795" cy="1145224"/>
          </a:xfrm>
        </p:grpSpPr>
        <p:sp>
          <p:nvSpPr>
            <p:cNvPr id="29" name="角丸四角形吹き出し 28"/>
            <p:cNvSpPr/>
            <p:nvPr/>
          </p:nvSpPr>
          <p:spPr>
            <a:xfrm>
              <a:off x="565144" y="4622945"/>
              <a:ext cx="4783218" cy="1053905"/>
            </a:xfrm>
            <a:prstGeom prst="wedgeRoundRectCallout">
              <a:avLst>
                <a:gd name="adj1" fmla="val 53686"/>
                <a:gd name="adj2" fmla="val -20140"/>
                <a:gd name="adj3" fmla="val 16667"/>
              </a:avLst>
            </a:prstGeom>
            <a:solidFill>
              <a:srgbClr val="FFBC8F">
                <a:alpha val="69804"/>
              </a:srgbClr>
            </a:solidFill>
            <a:ln w="12700">
              <a:noFill/>
            </a:ln>
          </p:spPr>
          <p:style>
            <a:lnRef idx="1">
              <a:schemeClr val="accent4"/>
            </a:lnRef>
            <a:fillRef idx="2">
              <a:schemeClr val="accent4"/>
            </a:fillRef>
            <a:effectRef idx="1">
              <a:schemeClr val="accent4"/>
            </a:effectRef>
            <a:fontRef idx="minor">
              <a:schemeClr val="dk1"/>
            </a:fontRef>
          </p:style>
          <p:txBody>
            <a:bodyPr rtlCol="0" anchor="ctr"/>
            <a:lstStyle/>
            <a:p>
              <a:pPr lvl="0" eaLnBrk="0" fontAlgn="base" hangingPunct="0">
                <a:lnSpc>
                  <a:spcPct val="140000"/>
                </a:lnSpc>
                <a:spcBef>
                  <a:spcPct val="0"/>
                </a:spcBef>
                <a:spcAft>
                  <a:spcPct val="0"/>
                </a:spcAft>
              </a:pPr>
              <a:r>
                <a:rPr kumimoji="0" lang="ja-JP" altLang="en-US" sz="1200" dirty="0" smtClean="0">
                  <a:solidFill>
                    <a:schemeClr val="tx1"/>
                  </a:solidFill>
                  <a:latin typeface="游ゴシック" panose="020B0400000000000000" pitchFamily="50" charset="-128"/>
                  <a:ea typeface="游ゴシック" panose="020B0400000000000000" pitchFamily="50" charset="-128"/>
                </a:rPr>
                <a:t> 肥満は前から気になっていましたが、改善</a:t>
              </a:r>
              <a:r>
                <a:rPr kumimoji="0" lang="ja-JP" altLang="en-US" sz="1200" dirty="0">
                  <a:solidFill>
                    <a:schemeClr val="tx1"/>
                  </a:solidFill>
                  <a:latin typeface="游ゴシック" panose="020B0400000000000000" pitchFamily="50" charset="-128"/>
                  <a:ea typeface="游ゴシック" panose="020B0400000000000000" pitchFamily="50" charset="-128"/>
                </a:rPr>
                <a:t>に</a:t>
              </a:r>
              <a:r>
                <a:rPr kumimoji="0" lang="ja-JP" altLang="en-US" sz="1200" dirty="0" smtClean="0">
                  <a:solidFill>
                    <a:schemeClr val="tx1"/>
                  </a:solidFill>
                  <a:latin typeface="游ゴシック" panose="020B0400000000000000" pitchFamily="50" charset="-128"/>
                  <a:ea typeface="游ゴシック" panose="020B0400000000000000" pitchFamily="50" charset="-128"/>
                </a:rPr>
                <a:t>むけて</a:t>
              </a:r>
              <a:endParaRPr kumimoji="0" lang="en-US" altLang="ja-JP" sz="1200" dirty="0" smtClean="0">
                <a:solidFill>
                  <a:schemeClr val="tx1"/>
                </a:solidFill>
                <a:latin typeface="游ゴシック" panose="020B0400000000000000" pitchFamily="50" charset="-128"/>
                <a:ea typeface="游ゴシック" panose="020B0400000000000000" pitchFamily="50" charset="-128"/>
              </a:endParaRPr>
            </a:p>
            <a:p>
              <a:pPr lvl="0" eaLnBrk="0" fontAlgn="base" hangingPunct="0">
                <a:lnSpc>
                  <a:spcPct val="140000"/>
                </a:lnSpc>
                <a:spcBef>
                  <a:spcPct val="0"/>
                </a:spcBef>
                <a:spcAft>
                  <a:spcPct val="0"/>
                </a:spcAft>
              </a:pPr>
              <a:r>
                <a:rPr kumimoji="0" lang="ja-JP" altLang="en-US" sz="1200" dirty="0" smtClean="0">
                  <a:solidFill>
                    <a:schemeClr val="tx1"/>
                  </a:solidFill>
                  <a:latin typeface="游ゴシック" panose="020B0400000000000000" pitchFamily="50" charset="-128"/>
                  <a:ea typeface="游ゴシック" panose="020B0400000000000000" pitchFamily="50" charset="-128"/>
                </a:rPr>
                <a:t> どんなふうに取り組めば</a:t>
              </a:r>
              <a:r>
                <a:rPr kumimoji="0" lang="ja-JP" altLang="en-US" sz="1200" dirty="0">
                  <a:solidFill>
                    <a:schemeClr val="tx1"/>
                  </a:solidFill>
                  <a:latin typeface="游ゴシック" panose="020B0400000000000000" pitchFamily="50" charset="-128"/>
                  <a:ea typeface="游ゴシック" panose="020B0400000000000000" pitchFamily="50" charset="-128"/>
                </a:rPr>
                <a:t>いいか</a:t>
              </a:r>
              <a:r>
                <a:rPr kumimoji="0" lang="ja-JP" altLang="en-US" sz="1200" dirty="0" smtClean="0">
                  <a:solidFill>
                    <a:schemeClr val="tx1"/>
                  </a:solidFill>
                  <a:latin typeface="游ゴシック" panose="020B0400000000000000" pitchFamily="50" charset="-128"/>
                  <a:ea typeface="游ゴシック" panose="020B0400000000000000" pitchFamily="50" charset="-128"/>
                </a:rPr>
                <a:t>分かりませんでした。</a:t>
              </a:r>
              <a:endParaRPr kumimoji="0" lang="en-US" altLang="ja-JP" sz="1200" dirty="0">
                <a:solidFill>
                  <a:schemeClr val="tx1"/>
                </a:solidFill>
                <a:latin typeface="游ゴシック" panose="020B0400000000000000" pitchFamily="50" charset="-128"/>
                <a:ea typeface="游ゴシック" panose="020B0400000000000000" pitchFamily="50" charset="-128"/>
              </a:endParaRPr>
            </a:p>
            <a:p>
              <a:pPr lvl="0" eaLnBrk="0" fontAlgn="base" hangingPunct="0">
                <a:lnSpc>
                  <a:spcPct val="140000"/>
                </a:lnSpc>
                <a:spcBef>
                  <a:spcPct val="0"/>
                </a:spcBef>
                <a:spcAft>
                  <a:spcPct val="0"/>
                </a:spcAft>
              </a:pPr>
              <a:r>
                <a:rPr kumimoji="0" lang="ja-JP" altLang="en-US" sz="1200" dirty="0" smtClean="0">
                  <a:solidFill>
                    <a:schemeClr val="tx1"/>
                  </a:solidFill>
                  <a:latin typeface="游ゴシック" panose="020B0400000000000000" pitchFamily="50" charset="-128"/>
                  <a:ea typeface="游ゴシック" panose="020B0400000000000000" pitchFamily="50" charset="-128"/>
                </a:rPr>
                <a:t> 運動</a:t>
              </a:r>
              <a:r>
                <a:rPr kumimoji="0" lang="ja-JP" altLang="en-US" sz="1200" dirty="0">
                  <a:solidFill>
                    <a:schemeClr val="tx1"/>
                  </a:solidFill>
                  <a:latin typeface="游ゴシック" panose="020B0400000000000000" pitchFamily="50" charset="-128"/>
                  <a:ea typeface="游ゴシック" panose="020B0400000000000000" pitchFamily="50" charset="-128"/>
                </a:rPr>
                <a:t>指導</a:t>
              </a:r>
              <a:r>
                <a:rPr kumimoji="0" lang="ja-JP" altLang="en-US" sz="1200" dirty="0" smtClean="0">
                  <a:solidFill>
                    <a:schemeClr val="tx1"/>
                  </a:solidFill>
                  <a:latin typeface="游ゴシック" panose="020B0400000000000000" pitchFamily="50" charset="-128"/>
                  <a:ea typeface="游ゴシック" panose="020B0400000000000000" pitchFamily="50" charset="-128"/>
                </a:rPr>
                <a:t>などの具体的</a:t>
              </a:r>
              <a:r>
                <a:rPr kumimoji="0" lang="ja-JP" altLang="en-US" sz="1200" dirty="0">
                  <a:solidFill>
                    <a:schemeClr val="tx1"/>
                  </a:solidFill>
                  <a:latin typeface="游ゴシック" panose="020B0400000000000000" pitchFamily="50" charset="-128"/>
                  <a:ea typeface="游ゴシック" panose="020B0400000000000000" pitchFamily="50" charset="-128"/>
                </a:rPr>
                <a:t>な計画をたてて</a:t>
              </a:r>
              <a:r>
                <a:rPr kumimoji="0" lang="ja-JP" altLang="en-US" sz="1200" dirty="0" smtClean="0">
                  <a:solidFill>
                    <a:schemeClr val="tx1"/>
                  </a:solidFill>
                  <a:latin typeface="游ゴシック" panose="020B0400000000000000" pitchFamily="50" charset="-128"/>
                  <a:ea typeface="游ゴシック" panose="020B0400000000000000" pitchFamily="50" charset="-128"/>
                </a:rPr>
                <a:t>もらえて良かった</a:t>
              </a:r>
              <a:r>
                <a:rPr kumimoji="0" lang="ja-JP" altLang="en-US" sz="1200" dirty="0">
                  <a:solidFill>
                    <a:schemeClr val="tx1"/>
                  </a:solidFill>
                  <a:latin typeface="游ゴシック" panose="020B0400000000000000" pitchFamily="50" charset="-128"/>
                  <a:ea typeface="游ゴシック" panose="020B0400000000000000" pitchFamily="50" charset="-128"/>
                </a:rPr>
                <a:t>です</a:t>
              </a:r>
              <a:r>
                <a:rPr kumimoji="0" lang="ja-JP" altLang="en-US" sz="1200" dirty="0" smtClean="0">
                  <a:solidFill>
                    <a:schemeClr val="tx1"/>
                  </a:solidFill>
                  <a:latin typeface="游ゴシック" panose="020B0400000000000000" pitchFamily="50" charset="-128"/>
                  <a:ea typeface="游ゴシック" panose="020B0400000000000000" pitchFamily="50" charset="-128"/>
                </a:rPr>
                <a:t>。  </a:t>
              </a:r>
              <a:endParaRPr kumimoji="0" lang="ja-JP" altLang="ja-JP" sz="1200" dirty="0">
                <a:solidFill>
                  <a:schemeClr val="tx1"/>
                </a:solidFill>
                <a:latin typeface="游ゴシック" panose="020B0400000000000000" pitchFamily="50" charset="-128"/>
                <a:ea typeface="游ゴシック" panose="020B0400000000000000" pitchFamily="50" charset="-128"/>
              </a:endParaRPr>
            </a:p>
          </p:txBody>
        </p:sp>
        <p:pic>
          <p:nvPicPr>
            <p:cNvPr id="33" name="図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02500" y="4567277"/>
              <a:ext cx="1251439" cy="1145224"/>
            </a:xfrm>
            <a:prstGeom prst="rect">
              <a:avLst/>
            </a:prstGeom>
          </p:spPr>
        </p:pic>
      </p:grpSp>
      <p:sp>
        <p:nvSpPr>
          <p:cNvPr id="34" name="正方形/長方形 33"/>
          <p:cNvSpPr/>
          <p:nvPr/>
        </p:nvSpPr>
        <p:spPr>
          <a:xfrm>
            <a:off x="469002" y="4262213"/>
            <a:ext cx="4623293" cy="338554"/>
          </a:xfrm>
          <a:prstGeom prst="rect">
            <a:avLst/>
          </a:prstGeom>
        </p:spPr>
        <p:txBody>
          <a:bodyPr wrap="square">
            <a:spAutoFit/>
          </a:bodyPr>
          <a:lstStyle/>
          <a:p>
            <a:pPr lvl="0" eaLnBrk="0" fontAlgn="base" hangingPunct="0">
              <a:spcBef>
                <a:spcPct val="0"/>
              </a:spcBef>
              <a:spcAft>
                <a:spcPct val="0"/>
              </a:spcAft>
            </a:pPr>
            <a:r>
              <a:rPr kumimoji="0" lang="ja-JP" altLang="en-US" sz="1600" b="1" dirty="0" smtClean="0">
                <a:solidFill>
                  <a:prstClr val="black"/>
                </a:solidFill>
                <a:latin typeface="游ゴシック" panose="020B0400000000000000" pitchFamily="50" charset="-128"/>
                <a:ea typeface="游ゴシック" panose="020B0400000000000000" pitchFamily="50" charset="-128"/>
              </a:rPr>
              <a:t>これまでにいただいた受診後の</a:t>
            </a:r>
            <a:r>
              <a:rPr kumimoji="0" lang="ja-JP" altLang="en-US" sz="1600" b="1" dirty="0">
                <a:solidFill>
                  <a:prstClr val="black"/>
                </a:solidFill>
                <a:latin typeface="游ゴシック" panose="020B0400000000000000" pitchFamily="50" charset="-128"/>
                <a:ea typeface="游ゴシック" panose="020B0400000000000000" pitchFamily="50" charset="-128"/>
              </a:rPr>
              <a:t>感想</a:t>
            </a:r>
            <a:endParaRPr kumimoji="0" lang="en-US" altLang="ja-JP" sz="1600" b="1" dirty="0">
              <a:solidFill>
                <a:prstClr val="black"/>
              </a:solidFill>
              <a:latin typeface="游ゴシック" panose="020B0400000000000000" pitchFamily="50" charset="-128"/>
              <a:ea typeface="游ゴシック" panose="020B0400000000000000" pitchFamily="50" charset="-128"/>
            </a:endParaRPr>
          </a:p>
        </p:txBody>
      </p:sp>
      <p:sp>
        <p:nvSpPr>
          <p:cNvPr id="12" name="正方形/長方形 11"/>
          <p:cNvSpPr/>
          <p:nvPr/>
        </p:nvSpPr>
        <p:spPr>
          <a:xfrm>
            <a:off x="483516" y="7133825"/>
            <a:ext cx="6619775" cy="830997"/>
          </a:xfrm>
          <a:prstGeom prst="rect">
            <a:avLst/>
          </a:prstGeom>
        </p:spPr>
        <p:txBody>
          <a:bodyPr wrap="square" anchor="ctr">
            <a:spAutoFit/>
          </a:bodyPr>
          <a:lstStyle/>
          <a:p>
            <a:pPr marL="285750" indent="-285750" eaLnBrk="0" fontAlgn="base" hangingPunct="0">
              <a:lnSpc>
                <a:spcPct val="150000"/>
              </a:lnSpc>
              <a:spcBef>
                <a:spcPct val="0"/>
              </a:spcBef>
              <a:spcAft>
                <a:spcPct val="0"/>
              </a:spcAft>
              <a:buFont typeface="Arial" panose="020B0604020202020204" pitchFamily="34" charset="0"/>
              <a:buChar char="•"/>
            </a:pPr>
            <a:r>
              <a:rPr kumimoji="0" lang="ja-JP" altLang="en-US" sz="1600" dirty="0" smtClean="0">
                <a:solidFill>
                  <a:prstClr val="black"/>
                </a:solidFill>
                <a:latin typeface="游ゴシック" panose="020B0400000000000000" pitchFamily="50" charset="-128"/>
                <a:ea typeface="游ゴシック" panose="020B0400000000000000" pitchFamily="50" charset="-128"/>
              </a:rPr>
              <a:t>生活習慣などを見直し、生活習慣病の発症を予防します。</a:t>
            </a:r>
            <a:endParaRPr kumimoji="0" lang="ja-JP" altLang="en-US" sz="1600" dirty="0">
              <a:solidFill>
                <a:prstClr val="black"/>
              </a:solidFill>
              <a:latin typeface="游ゴシック" panose="020B0400000000000000" pitchFamily="50" charset="-128"/>
              <a:ea typeface="游ゴシック" panose="020B0400000000000000" pitchFamily="50" charset="-128"/>
            </a:endParaRPr>
          </a:p>
          <a:p>
            <a:pPr marL="285750" indent="-285750" eaLnBrk="0" fontAlgn="base" hangingPunct="0">
              <a:lnSpc>
                <a:spcPct val="150000"/>
              </a:lnSpc>
              <a:spcBef>
                <a:spcPct val="0"/>
              </a:spcBef>
              <a:spcAft>
                <a:spcPct val="0"/>
              </a:spcAft>
              <a:buFont typeface="Arial" panose="020B0604020202020204" pitchFamily="34" charset="0"/>
              <a:buChar char="•"/>
            </a:pPr>
            <a:r>
              <a:rPr kumimoji="0" lang="ja-JP" altLang="en-US" sz="1600" dirty="0" smtClean="0">
                <a:solidFill>
                  <a:prstClr val="black"/>
                </a:solidFill>
                <a:latin typeface="游ゴシック" panose="020B0400000000000000" pitchFamily="50" charset="-128"/>
                <a:ea typeface="游ゴシック" panose="020B0400000000000000" pitchFamily="50" charset="-128"/>
              </a:rPr>
              <a:t>気づきにくい病気の早期発見につながることがあります。</a:t>
            </a:r>
            <a:endParaRPr kumimoji="0" lang="ja-JP" altLang="en-US" sz="1600" dirty="0">
              <a:solidFill>
                <a:prstClr val="black"/>
              </a:solidFill>
              <a:latin typeface="游ゴシック" panose="020B0400000000000000" pitchFamily="50" charset="-128"/>
              <a:ea typeface="游ゴシック" panose="020B0400000000000000" pitchFamily="50" charset="-128"/>
            </a:endParaRPr>
          </a:p>
        </p:txBody>
      </p:sp>
      <p:sp>
        <p:nvSpPr>
          <p:cNvPr id="5" name="正方形/長方形 4"/>
          <p:cNvSpPr/>
          <p:nvPr/>
        </p:nvSpPr>
        <p:spPr>
          <a:xfrm>
            <a:off x="483516" y="2767977"/>
            <a:ext cx="5278655" cy="1048492"/>
          </a:xfrm>
          <a:prstGeom prst="rect">
            <a:avLst/>
          </a:prstGeom>
        </p:spPr>
        <p:txBody>
          <a:bodyPr wrap="square">
            <a:spAutoFit/>
          </a:bodyPr>
          <a:lstStyle/>
          <a:p>
            <a:pPr lvl="0">
              <a:lnSpc>
                <a:spcPct val="140000"/>
              </a:lnSpc>
            </a:pPr>
            <a:r>
              <a:rPr lang="ja-JP" altLang="en-US" sz="1400" dirty="0" smtClean="0">
                <a:solidFill>
                  <a:prstClr val="black"/>
                </a:solidFill>
                <a:latin typeface="游ゴシック" panose="020B0400000000000000" pitchFamily="50" charset="-128"/>
                <a:ea typeface="游ゴシック" panose="020B0400000000000000" pitchFamily="50" charset="-128"/>
              </a:rPr>
              <a:t>① まず受診</a:t>
            </a:r>
            <a:r>
              <a:rPr lang="ja-JP" altLang="en-US" sz="1400" dirty="0">
                <a:solidFill>
                  <a:prstClr val="black"/>
                </a:solidFill>
                <a:latin typeface="游ゴシック" panose="020B0400000000000000" pitchFamily="50" charset="-128"/>
                <a:ea typeface="游ゴシック" panose="020B0400000000000000" pitchFamily="50" charset="-128"/>
              </a:rPr>
              <a:t>日を</a:t>
            </a:r>
            <a:r>
              <a:rPr lang="ja-JP" altLang="en-US" sz="1400" dirty="0" smtClean="0">
                <a:solidFill>
                  <a:prstClr val="black"/>
                </a:solidFill>
                <a:latin typeface="游ゴシック" panose="020B0400000000000000" pitchFamily="50" charset="-128"/>
                <a:ea typeface="游ゴシック" panose="020B0400000000000000" pitchFamily="50" charset="-128"/>
              </a:rPr>
              <a:t>決め、予約する➡</a:t>
            </a:r>
            <a:r>
              <a:rPr lang="ja-JP" altLang="en-US" sz="1400" dirty="0">
                <a:solidFill>
                  <a:prstClr val="black"/>
                </a:solidFill>
                <a:latin typeface="游ゴシック" panose="020B0400000000000000" pitchFamily="50" charset="-128"/>
                <a:ea typeface="游ゴシック" panose="020B0400000000000000" pitchFamily="50" charset="-128"/>
              </a:rPr>
              <a:t>　　</a:t>
            </a:r>
            <a:r>
              <a:rPr lang="ja-JP" altLang="en-US" sz="1400" dirty="0" smtClean="0">
                <a:solidFill>
                  <a:prstClr val="black"/>
                </a:solidFill>
                <a:latin typeface="游ゴシック" panose="020B0400000000000000" pitchFamily="50" charset="-128"/>
                <a:ea typeface="游ゴシック" panose="020B0400000000000000" pitchFamily="50" charset="-128"/>
              </a:rPr>
              <a:t>　月</a:t>
            </a:r>
            <a:r>
              <a:rPr lang="ja-JP" altLang="en-US" sz="1400" dirty="0">
                <a:solidFill>
                  <a:prstClr val="black"/>
                </a:solidFill>
                <a:latin typeface="游ゴシック" panose="020B0400000000000000" pitchFamily="50" charset="-128"/>
                <a:ea typeface="游ゴシック" panose="020B0400000000000000" pitchFamily="50" charset="-128"/>
              </a:rPr>
              <a:t>　　</a:t>
            </a:r>
            <a:r>
              <a:rPr lang="ja-JP" altLang="en-US" sz="1400" dirty="0" smtClean="0">
                <a:solidFill>
                  <a:prstClr val="black"/>
                </a:solidFill>
                <a:latin typeface="游ゴシック" panose="020B0400000000000000" pitchFamily="50" charset="-128"/>
                <a:ea typeface="游ゴシック" panose="020B0400000000000000" pitchFamily="50" charset="-128"/>
              </a:rPr>
              <a:t>　日</a:t>
            </a:r>
            <a:endParaRPr lang="en-US" altLang="ja-JP" sz="1400" dirty="0">
              <a:solidFill>
                <a:prstClr val="black"/>
              </a:solidFill>
              <a:latin typeface="游ゴシック" panose="020B0400000000000000" pitchFamily="50" charset="-128"/>
              <a:ea typeface="游ゴシック" panose="020B0400000000000000" pitchFamily="50" charset="-128"/>
            </a:endParaRPr>
          </a:p>
          <a:p>
            <a:pPr lvl="0">
              <a:lnSpc>
                <a:spcPct val="140000"/>
              </a:lnSpc>
              <a:spcBef>
                <a:spcPts val="200"/>
              </a:spcBef>
            </a:pPr>
            <a:r>
              <a:rPr lang="ja-JP" altLang="en-US" sz="1400" dirty="0" smtClean="0">
                <a:solidFill>
                  <a:prstClr val="black"/>
                </a:solidFill>
                <a:latin typeface="游ゴシック" panose="020B0400000000000000" pitchFamily="50" charset="-128"/>
                <a:ea typeface="游ゴシック" panose="020B0400000000000000" pitchFamily="50" charset="-128"/>
              </a:rPr>
              <a:t>② 学校の健診結果、保険証、医療証を持参して受診 </a:t>
            </a:r>
            <a:endParaRPr lang="en-US" altLang="ja-JP" sz="1400" dirty="0" smtClean="0">
              <a:solidFill>
                <a:prstClr val="black"/>
              </a:solidFill>
              <a:latin typeface="游ゴシック" panose="020B0400000000000000" pitchFamily="50" charset="-128"/>
              <a:ea typeface="游ゴシック" panose="020B0400000000000000" pitchFamily="50" charset="-128"/>
            </a:endParaRPr>
          </a:p>
          <a:p>
            <a:pPr lvl="0">
              <a:lnSpc>
                <a:spcPct val="140000"/>
              </a:lnSpc>
              <a:spcBef>
                <a:spcPts val="200"/>
              </a:spcBef>
            </a:pPr>
            <a:r>
              <a:rPr lang="ja-JP" altLang="en-US" sz="1400" dirty="0" smtClean="0">
                <a:solidFill>
                  <a:prstClr val="black"/>
                </a:solidFill>
                <a:latin typeface="游ゴシック" panose="020B0400000000000000" pitchFamily="50" charset="-128"/>
                <a:ea typeface="游ゴシック" panose="020B0400000000000000" pitchFamily="50" charset="-128"/>
              </a:rPr>
              <a:t>③ 受診</a:t>
            </a:r>
            <a:r>
              <a:rPr lang="ja-JP" altLang="en-US" sz="1400" dirty="0">
                <a:solidFill>
                  <a:prstClr val="black"/>
                </a:solidFill>
                <a:latin typeface="游ゴシック" panose="020B0400000000000000" pitchFamily="50" charset="-128"/>
                <a:ea typeface="游ゴシック" panose="020B0400000000000000" pitchFamily="50" charset="-128"/>
              </a:rPr>
              <a:t>結果を学校</a:t>
            </a:r>
            <a:r>
              <a:rPr lang="ja-JP" altLang="en-US" sz="1400" dirty="0" smtClean="0">
                <a:solidFill>
                  <a:prstClr val="black"/>
                </a:solidFill>
                <a:latin typeface="游ゴシック" panose="020B0400000000000000" pitchFamily="50" charset="-128"/>
                <a:ea typeface="游ゴシック" panose="020B0400000000000000" pitchFamily="50" charset="-128"/>
              </a:rPr>
              <a:t>へ報告</a:t>
            </a:r>
            <a:endParaRPr lang="en-US" altLang="ja-JP" sz="1400" dirty="0">
              <a:solidFill>
                <a:prstClr val="black"/>
              </a:solidFill>
              <a:latin typeface="游ゴシック" panose="020B0400000000000000" pitchFamily="50" charset="-128"/>
              <a:ea typeface="游ゴシック" panose="020B0400000000000000" pitchFamily="50" charset="-128"/>
            </a:endParaRPr>
          </a:p>
        </p:txBody>
      </p:sp>
      <p:sp>
        <p:nvSpPr>
          <p:cNvPr id="7" name="正方形/長方形 6"/>
          <p:cNvSpPr/>
          <p:nvPr/>
        </p:nvSpPr>
        <p:spPr>
          <a:xfrm>
            <a:off x="3440945" y="2740045"/>
            <a:ext cx="324000" cy="324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144752" y="2736472"/>
            <a:ext cx="324000" cy="324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6275" y="2643637"/>
            <a:ext cx="1172555" cy="879417"/>
          </a:xfrm>
          <a:prstGeom prst="rect">
            <a:avLst/>
          </a:prstGeom>
        </p:spPr>
      </p:pic>
      <p:sp>
        <p:nvSpPr>
          <p:cNvPr id="4" name="角丸四角形 3"/>
          <p:cNvSpPr/>
          <p:nvPr/>
        </p:nvSpPr>
        <p:spPr>
          <a:xfrm>
            <a:off x="139700" y="174831"/>
            <a:ext cx="6597650" cy="876662"/>
          </a:xfrm>
          <a:prstGeom prst="roundRect">
            <a:avLst>
              <a:gd name="adj" fmla="val 9204"/>
            </a:avLst>
          </a:prstGeom>
          <a:solidFill>
            <a:schemeClr val="accent5">
              <a:lumMod val="75000"/>
            </a:schemeClr>
          </a:solid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bg1"/>
                </a:solidFill>
                <a:latin typeface="游ゴシック" panose="020B0400000000000000" pitchFamily="50" charset="-128"/>
                <a:ea typeface="游ゴシック" panose="020B0400000000000000" pitchFamily="50" charset="-128"/>
              </a:rPr>
              <a:t>健</a:t>
            </a:r>
            <a:r>
              <a:rPr lang="ja-JP" altLang="en-US" sz="3200" b="1" dirty="0" smtClean="0">
                <a:solidFill>
                  <a:schemeClr val="bg1"/>
                </a:solidFill>
                <a:latin typeface="游ゴシック" panose="020B0400000000000000" pitchFamily="50" charset="-128"/>
                <a:ea typeface="游ゴシック" panose="020B0400000000000000" pitchFamily="50" charset="-128"/>
              </a:rPr>
              <a:t>診結果について</a:t>
            </a:r>
            <a:r>
              <a:rPr lang="ja-JP" altLang="en-US" sz="4000" b="1" dirty="0" smtClean="0">
                <a:solidFill>
                  <a:schemeClr val="bg1"/>
                </a:solidFill>
                <a:latin typeface="游ゴシック" panose="020B0400000000000000" pitchFamily="50" charset="-128"/>
                <a:ea typeface="游ゴシック" panose="020B0400000000000000" pitchFamily="50" charset="-128"/>
              </a:rPr>
              <a:t>重要</a:t>
            </a:r>
            <a:r>
              <a:rPr lang="ja-JP" altLang="en-US" sz="3200" b="1" dirty="0" smtClean="0">
                <a:solidFill>
                  <a:schemeClr val="bg1"/>
                </a:solidFill>
                <a:latin typeface="游ゴシック" panose="020B0400000000000000" pitchFamily="50" charset="-128"/>
                <a:ea typeface="游ゴシック" panose="020B0400000000000000" pitchFamily="50" charset="-128"/>
              </a:rPr>
              <a:t>なお知らせ</a:t>
            </a:r>
            <a:endParaRPr kumimoji="1" lang="ja-JP" altLang="en-US" sz="28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02952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95126" y="784232"/>
            <a:ext cx="2098138" cy="1571309"/>
          </a:xfrm>
          <a:prstGeom prst="roundRect">
            <a:avLst/>
          </a:prstGeom>
          <a:noFill/>
          <a:ln w="28575">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5312858" y="1009151"/>
            <a:ext cx="1208849" cy="2716190"/>
          </a:xfrm>
          <a:prstGeom prst="roundRect">
            <a:avLst>
              <a:gd name="adj" fmla="val 5741"/>
            </a:avLst>
          </a:prstGeom>
          <a:noFill/>
          <a:ln w="38100">
            <a:solidFill>
              <a:srgbClr val="FF66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37" name="角丸四角形 36"/>
          <p:cNvSpPr/>
          <p:nvPr/>
        </p:nvSpPr>
        <p:spPr>
          <a:xfrm>
            <a:off x="302625" y="250591"/>
            <a:ext cx="2207646" cy="332303"/>
          </a:xfrm>
          <a:prstGeom prst="roundRect">
            <a:avLst>
              <a:gd name="adj" fmla="val 9204"/>
            </a:avLst>
          </a:pr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600" dirty="0" smtClean="0">
                <a:ln>
                  <a:solidFill>
                    <a:schemeClr val="bg1"/>
                  </a:solidFill>
                </a:ln>
                <a:solidFill>
                  <a:schemeClr val="bg1"/>
                </a:solidFill>
                <a:latin typeface="游ゴシック" panose="020B0400000000000000" pitchFamily="50" charset="-128"/>
                <a:ea typeface="游ゴシック" panose="020B0400000000000000" pitchFamily="50" charset="-128"/>
              </a:rPr>
              <a:t>生活習慣病の発症要因</a:t>
            </a:r>
            <a:endParaRPr kumimoji="1" lang="ja-JP" altLang="en-US" sz="1600" dirty="0">
              <a:ln>
                <a:solidFill>
                  <a:schemeClr val="bg1"/>
                </a:solidFill>
              </a:ln>
              <a:solidFill>
                <a:schemeClr val="bg1"/>
              </a:solidFill>
              <a:latin typeface="游ゴシック" panose="020B0400000000000000" pitchFamily="50" charset="-128"/>
              <a:ea typeface="游ゴシック" panose="020B0400000000000000" pitchFamily="50" charset="-128"/>
            </a:endParaRPr>
          </a:p>
        </p:txBody>
      </p:sp>
      <p:grpSp>
        <p:nvGrpSpPr>
          <p:cNvPr id="2" name="グループ化 1"/>
          <p:cNvGrpSpPr/>
          <p:nvPr/>
        </p:nvGrpSpPr>
        <p:grpSpPr>
          <a:xfrm>
            <a:off x="396724" y="6046586"/>
            <a:ext cx="6084000" cy="1528593"/>
            <a:chOff x="581179" y="5535712"/>
            <a:chExt cx="5863075" cy="1309172"/>
          </a:xfrm>
        </p:grpSpPr>
        <p:sp>
          <p:nvSpPr>
            <p:cNvPr id="17" name="角丸四角形 16"/>
            <p:cNvSpPr/>
            <p:nvPr/>
          </p:nvSpPr>
          <p:spPr>
            <a:xfrm>
              <a:off x="581179" y="5535712"/>
              <a:ext cx="5863075" cy="1200538"/>
            </a:xfrm>
            <a:prstGeom prst="roundRect">
              <a:avLst>
                <a:gd name="adj" fmla="val 5741"/>
              </a:avLst>
            </a:prstGeom>
            <a:ln w="28575">
              <a:solidFill>
                <a:srgbClr val="E33951"/>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646954" y="5607494"/>
              <a:ext cx="5726385" cy="1237390"/>
            </a:xfrm>
            <a:prstGeom prst="rect">
              <a:avLst/>
            </a:prstGeom>
            <a:ln>
              <a:noFill/>
              <a:prstDash val="dash"/>
            </a:ln>
          </p:spPr>
          <p:txBody>
            <a:bodyPr wrap="square">
              <a:spAutoFit/>
            </a:bodyPr>
            <a:lstStyle/>
            <a:p>
              <a:pPr>
                <a:lnSpc>
                  <a:spcPct val="130000"/>
                </a:lnSpc>
              </a:pPr>
              <a:r>
                <a:rPr lang="ja-JP" altLang="en-US" sz="1400" b="1" dirty="0">
                  <a:solidFill>
                    <a:prstClr val="black"/>
                  </a:solidFill>
                  <a:latin typeface="游ゴシック" panose="020B0400000000000000" pitchFamily="50" charset="-128"/>
                  <a:ea typeface="游ゴシック" panose="020B0400000000000000" pitchFamily="50" charset="-128"/>
                </a:rPr>
                <a:t>家族性高コレステロール血症（</a:t>
              </a:r>
              <a:r>
                <a:rPr lang="en-US" altLang="ja-JP" sz="1400" b="1" dirty="0">
                  <a:solidFill>
                    <a:prstClr val="black"/>
                  </a:solidFill>
                  <a:latin typeface="游ゴシック" panose="020B0400000000000000" pitchFamily="50" charset="-128"/>
                  <a:ea typeface="游ゴシック" panose="020B0400000000000000" pitchFamily="50" charset="-128"/>
                </a:rPr>
                <a:t>FH</a:t>
              </a:r>
              <a:r>
                <a:rPr lang="ja-JP" altLang="en-US" sz="1400" b="1" dirty="0" smtClean="0">
                  <a:solidFill>
                    <a:prstClr val="black"/>
                  </a:solidFill>
                  <a:latin typeface="游ゴシック" panose="020B0400000000000000" pitchFamily="50" charset="-128"/>
                  <a:ea typeface="游ゴシック" panose="020B0400000000000000" pitchFamily="50" charset="-128"/>
                </a:rPr>
                <a:t>）ヘテロ接合体</a:t>
              </a:r>
              <a:endParaRPr lang="ja-JP" altLang="en-US" sz="1400" dirty="0">
                <a:solidFill>
                  <a:prstClr val="black"/>
                </a:solidFill>
              </a:endParaRPr>
            </a:p>
            <a:p>
              <a:pPr algn="just">
                <a:lnSpc>
                  <a:spcPct val="130000"/>
                </a:lnSpc>
              </a:pPr>
              <a:r>
                <a:rPr lang="ja-JP" altLang="en-US" sz="1100" dirty="0" smtClean="0">
                  <a:solidFill>
                    <a:prstClr val="black"/>
                  </a:solidFill>
                  <a:latin typeface="游ゴシック" panose="020B0400000000000000" pitchFamily="50" charset="-128"/>
                  <a:ea typeface="游ゴシック" panose="020B0400000000000000" pitchFamily="50" charset="-128"/>
                </a:rPr>
                <a:t>血液中の</a:t>
              </a:r>
              <a:r>
                <a:rPr lang="en-US" altLang="ja-JP" sz="1100" dirty="0" smtClean="0">
                  <a:solidFill>
                    <a:prstClr val="black"/>
                  </a:solidFill>
                  <a:latin typeface="游ゴシック" panose="020B0400000000000000" pitchFamily="50" charset="-128"/>
                  <a:ea typeface="游ゴシック" panose="020B0400000000000000" pitchFamily="50" charset="-128"/>
                </a:rPr>
                <a:t>LDL</a:t>
              </a:r>
              <a:r>
                <a:rPr lang="ja-JP" altLang="en-US" sz="1100" dirty="0" smtClean="0">
                  <a:solidFill>
                    <a:prstClr val="black"/>
                  </a:solidFill>
                  <a:latin typeface="游ゴシック" panose="020B0400000000000000" pitchFamily="50" charset="-128"/>
                  <a:ea typeface="游ゴシック" panose="020B0400000000000000" pitchFamily="50" charset="-128"/>
                </a:rPr>
                <a:t>（悪玉）コレステロール値が生まれつき高くなる体質で、</a:t>
              </a:r>
              <a:r>
                <a:rPr lang="en-US" altLang="ja-JP" sz="1100" dirty="0" smtClean="0">
                  <a:solidFill>
                    <a:prstClr val="black"/>
                  </a:solidFill>
                  <a:latin typeface="游ゴシック" panose="020B0400000000000000" pitchFamily="50" charset="-128"/>
                  <a:ea typeface="游ゴシック" panose="020B0400000000000000" pitchFamily="50" charset="-128"/>
                </a:rPr>
                <a:t>200</a:t>
              </a:r>
              <a:r>
                <a:rPr lang="ja-JP" altLang="en-US" sz="1100" dirty="0">
                  <a:solidFill>
                    <a:prstClr val="black"/>
                  </a:solidFill>
                  <a:latin typeface="游ゴシック" panose="020B0400000000000000" pitchFamily="50" charset="-128"/>
                  <a:ea typeface="游ゴシック" panose="020B0400000000000000" pitchFamily="50" charset="-128"/>
                </a:rPr>
                <a:t>～</a:t>
              </a:r>
              <a:r>
                <a:rPr lang="en-US" altLang="ja-JP" sz="1100" dirty="0">
                  <a:solidFill>
                    <a:prstClr val="black"/>
                  </a:solidFill>
                  <a:latin typeface="游ゴシック" panose="020B0400000000000000" pitchFamily="50" charset="-128"/>
                  <a:ea typeface="游ゴシック" panose="020B0400000000000000" pitchFamily="50" charset="-128"/>
                </a:rPr>
                <a:t>500</a:t>
              </a:r>
              <a:r>
                <a:rPr lang="ja-JP" altLang="en-US" sz="1100" dirty="0">
                  <a:solidFill>
                    <a:prstClr val="black"/>
                  </a:solidFill>
                  <a:latin typeface="游ゴシック" panose="020B0400000000000000" pitchFamily="50" charset="-128"/>
                  <a:ea typeface="游ゴシック" panose="020B0400000000000000" pitchFamily="50" charset="-128"/>
                </a:rPr>
                <a:t>人に</a:t>
              </a:r>
              <a:r>
                <a:rPr lang="en-US" altLang="ja-JP" sz="1100" dirty="0">
                  <a:solidFill>
                    <a:prstClr val="black"/>
                  </a:solidFill>
                  <a:latin typeface="游ゴシック" panose="020B0400000000000000" pitchFamily="50" charset="-128"/>
                  <a:ea typeface="游ゴシック" panose="020B0400000000000000" pitchFamily="50" charset="-128"/>
                </a:rPr>
                <a:t>1</a:t>
              </a:r>
              <a:r>
                <a:rPr lang="ja-JP" altLang="en-US" sz="1100" dirty="0" smtClean="0">
                  <a:solidFill>
                    <a:prstClr val="black"/>
                  </a:solidFill>
                  <a:latin typeface="游ゴシック" panose="020B0400000000000000" pitchFamily="50" charset="-128"/>
                  <a:ea typeface="游ゴシック" panose="020B0400000000000000" pitchFamily="50" charset="-128"/>
                </a:rPr>
                <a:t>人の割合でみられます。小児期に症状はほとんどありませ</a:t>
              </a:r>
              <a:r>
                <a:rPr lang="ja-JP" altLang="en-US" sz="1100" dirty="0">
                  <a:solidFill>
                    <a:prstClr val="black"/>
                  </a:solidFill>
                  <a:latin typeface="游ゴシック" panose="020B0400000000000000" pitchFamily="50" charset="-128"/>
                  <a:ea typeface="游ゴシック" panose="020B0400000000000000" pitchFamily="50" charset="-128"/>
                </a:rPr>
                <a:t>ん</a:t>
              </a:r>
              <a:r>
                <a:rPr lang="ja-JP" altLang="en-US" sz="1100" dirty="0" smtClean="0">
                  <a:solidFill>
                    <a:prstClr val="black"/>
                  </a:solidFill>
                  <a:latin typeface="游ゴシック" panose="020B0400000000000000" pitchFamily="50" charset="-128"/>
                  <a:ea typeface="游ゴシック" panose="020B0400000000000000" pitchFamily="50" charset="-128"/>
                </a:rPr>
                <a:t>が、動脈硬化は小児期から進行し、男性では</a:t>
              </a:r>
              <a:r>
                <a:rPr lang="en-US" altLang="ja-JP" sz="1100" dirty="0" smtClean="0">
                  <a:solidFill>
                    <a:prstClr val="black"/>
                  </a:solidFill>
                  <a:latin typeface="游ゴシック" panose="020B0400000000000000" pitchFamily="50" charset="-128"/>
                  <a:ea typeface="游ゴシック" panose="020B0400000000000000" pitchFamily="50" charset="-128"/>
                </a:rPr>
                <a:t>30</a:t>
              </a:r>
              <a:r>
                <a:rPr lang="ja-JP" altLang="en-US" sz="1100" dirty="0" smtClean="0">
                  <a:solidFill>
                    <a:prstClr val="black"/>
                  </a:solidFill>
                  <a:latin typeface="游ゴシック" panose="020B0400000000000000" pitchFamily="50" charset="-128"/>
                  <a:ea typeface="游ゴシック" panose="020B0400000000000000" pitchFamily="50" charset="-128"/>
                </a:rPr>
                <a:t>歳以降、女性では</a:t>
              </a:r>
              <a:r>
                <a:rPr lang="en-US" altLang="ja-JP" sz="1100" dirty="0" smtClean="0">
                  <a:solidFill>
                    <a:prstClr val="black"/>
                  </a:solidFill>
                  <a:latin typeface="游ゴシック" panose="020B0400000000000000" pitchFamily="50" charset="-128"/>
                  <a:ea typeface="游ゴシック" panose="020B0400000000000000" pitchFamily="50" charset="-128"/>
                </a:rPr>
                <a:t>50</a:t>
              </a:r>
              <a:r>
                <a:rPr lang="ja-JP" altLang="en-US" sz="1100" dirty="0" smtClean="0">
                  <a:solidFill>
                    <a:prstClr val="black"/>
                  </a:solidFill>
                  <a:latin typeface="游ゴシック" panose="020B0400000000000000" pitchFamily="50" charset="-128"/>
                  <a:ea typeface="游ゴシック" panose="020B0400000000000000" pitchFamily="50" charset="-128"/>
                </a:rPr>
                <a:t>歳以降で心筋梗塞など命にかかわる病気を引き起こします。</a:t>
              </a:r>
              <a:endParaRPr lang="en-US" altLang="ja-JP" sz="1100" dirty="0" smtClean="0">
                <a:solidFill>
                  <a:prstClr val="black"/>
                </a:solidFill>
                <a:latin typeface="游ゴシック" panose="020B0400000000000000" pitchFamily="50" charset="-128"/>
                <a:ea typeface="游ゴシック" panose="020B0400000000000000" pitchFamily="50" charset="-128"/>
              </a:endParaRPr>
            </a:p>
            <a:p>
              <a:pPr>
                <a:lnSpc>
                  <a:spcPct val="130000"/>
                </a:lnSpc>
              </a:pPr>
              <a:r>
                <a:rPr lang="ja-JP" altLang="en-US" sz="1100" dirty="0" smtClean="0">
                  <a:solidFill>
                    <a:prstClr val="black"/>
                  </a:solidFill>
                  <a:latin typeface="游ゴシック" panose="020B0400000000000000" pitchFamily="50" charset="-128"/>
                  <a:ea typeface="游ゴシック" panose="020B0400000000000000" pitchFamily="50" charset="-128"/>
                </a:rPr>
                <a:t>そのため、</a:t>
              </a:r>
              <a:r>
                <a:rPr lang="ja-JP" altLang="en-US" sz="1100" u="sng" dirty="0" smtClean="0">
                  <a:solidFill>
                    <a:srgbClr val="FF6600"/>
                  </a:solidFill>
                  <a:latin typeface="游ゴシック" panose="020B0400000000000000" pitchFamily="50" charset="-128"/>
                  <a:ea typeface="游ゴシック" panose="020B0400000000000000" pitchFamily="50" charset="-128"/>
                </a:rPr>
                <a:t>早い段階での診断と適切な治療で動脈硬化の進行を抑えることが重要で</a:t>
              </a:r>
              <a:r>
                <a:rPr lang="ja-JP" altLang="en-US" sz="1100" u="sng" dirty="0">
                  <a:solidFill>
                    <a:srgbClr val="FF6600"/>
                  </a:solidFill>
                  <a:latin typeface="游ゴシック" panose="020B0400000000000000" pitchFamily="50" charset="-128"/>
                  <a:ea typeface="游ゴシック" panose="020B0400000000000000" pitchFamily="50" charset="-128"/>
                </a:rPr>
                <a:t>す</a:t>
              </a:r>
              <a:r>
                <a:rPr lang="ja-JP" altLang="en-US" sz="1100" dirty="0" smtClean="0">
                  <a:solidFill>
                    <a:prstClr val="black"/>
                  </a:solidFill>
                  <a:latin typeface="游ゴシック" panose="020B0400000000000000" pitchFamily="50" charset="-128"/>
                  <a:ea typeface="游ゴシック" panose="020B0400000000000000" pitchFamily="50" charset="-128"/>
                </a:rPr>
                <a:t>。</a:t>
              </a:r>
              <a:endParaRPr lang="en-US" altLang="ja-JP" sz="1100" dirty="0" smtClean="0">
                <a:solidFill>
                  <a:prstClr val="black"/>
                </a:solidFill>
                <a:latin typeface="游ゴシック" panose="020B0400000000000000" pitchFamily="50" charset="-128"/>
                <a:ea typeface="游ゴシック" panose="020B0400000000000000" pitchFamily="50" charset="-128"/>
              </a:endParaRPr>
            </a:p>
          </p:txBody>
        </p:sp>
      </p:grpSp>
      <p:sp>
        <p:nvSpPr>
          <p:cNvPr id="36" name="正方形/長方形 35"/>
          <p:cNvSpPr/>
          <p:nvPr/>
        </p:nvSpPr>
        <p:spPr>
          <a:xfrm>
            <a:off x="448541" y="3989256"/>
            <a:ext cx="6296389" cy="1292662"/>
          </a:xfrm>
          <a:prstGeom prst="rect">
            <a:avLst/>
          </a:prstGeom>
        </p:spPr>
        <p:txBody>
          <a:bodyPr wrap="square">
            <a:spAutoFit/>
          </a:bodyPr>
          <a:lstStyle/>
          <a:p>
            <a:pPr marL="285750" lvl="0" indent="-285750" eaLnBrk="0" fontAlgn="base" hangingPunct="0">
              <a:lnSpc>
                <a:spcPct val="130000"/>
              </a:lnSpc>
              <a:spcBef>
                <a:spcPct val="0"/>
              </a:spcBef>
              <a:spcAft>
                <a:spcPct val="0"/>
              </a:spcAft>
              <a:buFont typeface="Arial" panose="020B0604020202020204" pitchFamily="34" charset="0"/>
              <a:buChar char="•"/>
            </a:pPr>
            <a:r>
              <a:rPr kumimoji="0" lang="ja-JP" altLang="en-US" sz="1200" dirty="0" smtClean="0">
                <a:solidFill>
                  <a:prstClr val="black"/>
                </a:solidFill>
                <a:latin typeface="游ゴシック" panose="020B0400000000000000" pitchFamily="50" charset="-128"/>
                <a:ea typeface="游ゴシック" panose="020B0400000000000000" pitchFamily="50" charset="-128"/>
              </a:rPr>
              <a:t>令和元年度の小児生活習慣病予防健診では、「早食い」「朝食をとらない」</a:t>
            </a:r>
            <a:endParaRPr kumimoji="0" lang="en-US" altLang="ja-JP" sz="1200" dirty="0" smtClean="0">
              <a:solidFill>
                <a:prstClr val="black"/>
              </a:solidFill>
              <a:latin typeface="游ゴシック" panose="020B0400000000000000" pitchFamily="50" charset="-128"/>
              <a:ea typeface="游ゴシック" panose="020B0400000000000000" pitchFamily="50" charset="-128"/>
            </a:endParaRPr>
          </a:p>
          <a:p>
            <a:pPr lvl="0" eaLnBrk="0" fontAlgn="base" hangingPunct="0">
              <a:lnSpc>
                <a:spcPct val="130000"/>
              </a:lnSpc>
              <a:spcBef>
                <a:spcPct val="0"/>
              </a:spcBef>
              <a:spcAft>
                <a:spcPct val="0"/>
              </a:spcAft>
            </a:pPr>
            <a:r>
              <a:rPr kumimoji="0" lang="ja-JP" altLang="en-US" sz="1200" dirty="0" smtClean="0">
                <a:solidFill>
                  <a:prstClr val="black"/>
                </a:solidFill>
                <a:latin typeface="游ゴシック" panose="020B0400000000000000" pitchFamily="50" charset="-128"/>
                <a:ea typeface="游ゴシック" panose="020B0400000000000000" pitchFamily="50" charset="-128"/>
              </a:rPr>
              <a:t>「野菜をとらない」「スポーツに参加しない」「就寝時間が遅い」などの生活習慣が、</a:t>
            </a:r>
            <a:endParaRPr kumimoji="0" lang="en-US" altLang="ja-JP" sz="1200" dirty="0" smtClean="0">
              <a:solidFill>
                <a:prstClr val="black"/>
              </a:solidFill>
              <a:latin typeface="游ゴシック" panose="020B0400000000000000" pitchFamily="50" charset="-128"/>
              <a:ea typeface="游ゴシック" panose="020B0400000000000000" pitchFamily="50" charset="-128"/>
            </a:endParaRPr>
          </a:p>
          <a:p>
            <a:pPr lvl="0" eaLnBrk="0" fontAlgn="base" hangingPunct="0">
              <a:lnSpc>
                <a:spcPct val="130000"/>
              </a:lnSpc>
              <a:spcBef>
                <a:spcPct val="0"/>
              </a:spcBef>
              <a:spcAft>
                <a:spcPct val="0"/>
              </a:spcAft>
            </a:pPr>
            <a:r>
              <a:rPr kumimoji="0" lang="ja-JP" altLang="en-US" sz="1200" dirty="0">
                <a:solidFill>
                  <a:prstClr val="black"/>
                </a:solidFill>
                <a:latin typeface="游ゴシック" panose="020B0400000000000000" pitchFamily="50" charset="-128"/>
                <a:ea typeface="游ゴシック" panose="020B0400000000000000" pitchFamily="50" charset="-128"/>
              </a:rPr>
              <a:t>　</a:t>
            </a:r>
            <a:r>
              <a:rPr kumimoji="0" lang="ja-JP" altLang="en-US" sz="1200" dirty="0" smtClean="0">
                <a:solidFill>
                  <a:prstClr val="black"/>
                </a:solidFill>
                <a:latin typeface="游ゴシック" panose="020B0400000000000000" pitchFamily="50" charset="-128"/>
                <a:ea typeface="游ゴシック" panose="020B0400000000000000" pitchFamily="50" charset="-128"/>
              </a:rPr>
              <a:t>肥満児童でより多くみられました。</a:t>
            </a:r>
            <a:endParaRPr kumimoji="0" lang="en-US" altLang="ja-JP" sz="1200" dirty="0" smtClean="0">
              <a:solidFill>
                <a:prstClr val="black"/>
              </a:solidFill>
              <a:latin typeface="游ゴシック" panose="020B0400000000000000" pitchFamily="50" charset="-128"/>
              <a:ea typeface="游ゴシック" panose="020B0400000000000000" pitchFamily="50" charset="-128"/>
            </a:endParaRPr>
          </a:p>
          <a:p>
            <a:pPr marL="285750" lvl="0" indent="-285750" eaLnBrk="0" fontAlgn="base" hangingPunct="0">
              <a:lnSpc>
                <a:spcPct val="130000"/>
              </a:lnSpc>
              <a:spcBef>
                <a:spcPct val="0"/>
              </a:spcBef>
              <a:spcAft>
                <a:spcPct val="0"/>
              </a:spcAft>
              <a:buFont typeface="Arial" panose="020B0604020202020204" pitchFamily="34" charset="0"/>
              <a:buChar char="•"/>
            </a:pPr>
            <a:r>
              <a:rPr kumimoji="0" lang="ja-JP" altLang="en-US" sz="1200" dirty="0" smtClean="0">
                <a:solidFill>
                  <a:prstClr val="black"/>
                </a:solidFill>
                <a:latin typeface="游ゴシック" panose="020B0400000000000000" pitchFamily="50" charset="-128"/>
                <a:ea typeface="游ゴシック" panose="020B0400000000000000" pitchFamily="50" charset="-128"/>
              </a:rPr>
              <a:t>平成</a:t>
            </a:r>
            <a:r>
              <a:rPr kumimoji="0" lang="en-US" altLang="ja-JP" sz="1200" dirty="0" smtClean="0">
                <a:solidFill>
                  <a:prstClr val="black"/>
                </a:solidFill>
                <a:latin typeface="游ゴシック" panose="020B0400000000000000" pitchFamily="50" charset="-128"/>
                <a:ea typeface="游ゴシック" panose="020B0400000000000000" pitchFamily="50" charset="-128"/>
              </a:rPr>
              <a:t>28</a:t>
            </a:r>
            <a:r>
              <a:rPr kumimoji="0" lang="ja-JP" altLang="en-US" sz="1200" dirty="0" smtClean="0">
                <a:solidFill>
                  <a:prstClr val="black"/>
                </a:solidFill>
                <a:latin typeface="游ゴシック" panose="020B0400000000000000" pitchFamily="50" charset="-128"/>
                <a:ea typeface="游ゴシック" panose="020B0400000000000000" pitchFamily="50" charset="-128"/>
              </a:rPr>
              <a:t>年県民健康・栄養調査から、朝食の欠食や野菜不足、運動不足は成人でも</a:t>
            </a:r>
            <a:endParaRPr kumimoji="0" lang="en-US" altLang="ja-JP" sz="1200" dirty="0" smtClean="0">
              <a:solidFill>
                <a:prstClr val="black"/>
              </a:solidFill>
              <a:latin typeface="游ゴシック" panose="020B0400000000000000" pitchFamily="50" charset="-128"/>
              <a:ea typeface="游ゴシック" panose="020B0400000000000000" pitchFamily="50" charset="-128"/>
            </a:endParaRPr>
          </a:p>
          <a:p>
            <a:pPr lvl="0" eaLnBrk="0" fontAlgn="base" hangingPunct="0">
              <a:lnSpc>
                <a:spcPct val="130000"/>
              </a:lnSpc>
              <a:spcBef>
                <a:spcPct val="0"/>
              </a:spcBef>
              <a:spcAft>
                <a:spcPct val="0"/>
              </a:spcAft>
            </a:pPr>
            <a:r>
              <a:rPr kumimoji="0" lang="ja-JP" altLang="en-US" sz="1200" dirty="0">
                <a:solidFill>
                  <a:prstClr val="black"/>
                </a:solidFill>
                <a:latin typeface="游ゴシック" panose="020B0400000000000000" pitchFamily="50" charset="-128"/>
                <a:ea typeface="游ゴシック" panose="020B0400000000000000" pitchFamily="50" charset="-128"/>
              </a:rPr>
              <a:t>　</a:t>
            </a:r>
            <a:r>
              <a:rPr kumimoji="0" lang="ja-JP" altLang="en-US" sz="1200" dirty="0" smtClean="0">
                <a:solidFill>
                  <a:prstClr val="black"/>
                </a:solidFill>
                <a:latin typeface="游ゴシック" panose="020B0400000000000000" pitchFamily="50" charset="-128"/>
                <a:ea typeface="游ゴシック" panose="020B0400000000000000" pitchFamily="50" charset="-128"/>
              </a:rPr>
              <a:t>共通する課題となっており、これらは</a:t>
            </a:r>
            <a:r>
              <a:rPr kumimoji="0" lang="ja-JP" altLang="en-US" sz="1200" u="sng" dirty="0" smtClean="0">
                <a:solidFill>
                  <a:srgbClr val="FF6600"/>
                </a:solidFill>
                <a:latin typeface="游ゴシック" panose="020B0400000000000000" pitchFamily="50" charset="-128"/>
                <a:ea typeface="游ゴシック" panose="020B0400000000000000" pitchFamily="50" charset="-128"/>
              </a:rPr>
              <a:t>家族全員で取り組むことが望ましいものです</a:t>
            </a:r>
            <a:r>
              <a:rPr kumimoji="0" lang="ja-JP" altLang="en-US" sz="1200" dirty="0" smtClean="0">
                <a:solidFill>
                  <a:prstClr val="black"/>
                </a:solidFill>
                <a:latin typeface="游ゴシック" panose="020B0400000000000000" pitchFamily="50" charset="-128"/>
                <a:ea typeface="游ゴシック" panose="020B0400000000000000" pitchFamily="50" charset="-128"/>
              </a:rPr>
              <a:t>。</a:t>
            </a:r>
            <a:endParaRPr kumimoji="0" lang="en-US" altLang="ja-JP" sz="1200" dirty="0" smtClean="0">
              <a:solidFill>
                <a:prstClr val="black"/>
              </a:solidFill>
              <a:latin typeface="游ゴシック" panose="020B0400000000000000" pitchFamily="50" charset="-128"/>
              <a:ea typeface="游ゴシック" panose="020B0400000000000000" pitchFamily="50" charset="-128"/>
            </a:endParaRPr>
          </a:p>
        </p:txBody>
      </p:sp>
      <p:sp>
        <p:nvSpPr>
          <p:cNvPr id="6" name="右矢印 5"/>
          <p:cNvSpPr/>
          <p:nvPr/>
        </p:nvSpPr>
        <p:spPr>
          <a:xfrm>
            <a:off x="4257661" y="1973856"/>
            <a:ext cx="834091" cy="567947"/>
          </a:xfrm>
          <a:prstGeom prst="rightArrow">
            <a:avLst/>
          </a:prstGeom>
          <a:solidFill>
            <a:srgbClr val="123F6A"/>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a:p>
        </p:txBody>
      </p:sp>
      <p:grpSp>
        <p:nvGrpSpPr>
          <p:cNvPr id="51" name="グループ化 50"/>
          <p:cNvGrpSpPr/>
          <p:nvPr/>
        </p:nvGrpSpPr>
        <p:grpSpPr>
          <a:xfrm>
            <a:off x="222669" y="333339"/>
            <a:ext cx="4837549" cy="3521646"/>
            <a:chOff x="54194" y="450147"/>
            <a:chExt cx="4837549" cy="3521646"/>
          </a:xfrm>
        </p:grpSpPr>
        <p:grpSp>
          <p:nvGrpSpPr>
            <p:cNvPr id="50" name="グループ化 49"/>
            <p:cNvGrpSpPr/>
            <p:nvPr/>
          </p:nvGrpSpPr>
          <p:grpSpPr>
            <a:xfrm>
              <a:off x="54194" y="450147"/>
              <a:ext cx="4837549" cy="3521646"/>
              <a:chOff x="54194" y="450147"/>
              <a:chExt cx="4837549" cy="3521646"/>
            </a:xfrm>
          </p:grpSpPr>
          <p:sp>
            <p:nvSpPr>
              <p:cNvPr id="39" name="フローチャート: 結合子 38"/>
              <p:cNvSpPr/>
              <p:nvPr/>
            </p:nvSpPr>
            <p:spPr>
              <a:xfrm>
                <a:off x="1900658" y="1542387"/>
                <a:ext cx="1554371" cy="1554371"/>
              </a:xfrm>
              <a:prstGeom prst="flowChartConnector">
                <a:avLst/>
              </a:prstGeom>
              <a:solidFill>
                <a:srgbClr val="123F6A"/>
              </a:solidFill>
              <a:ln>
                <a:noFill/>
              </a:ln>
            </p:spPr>
            <p:style>
              <a:lnRef idx="0">
                <a:scrgbClr r="0" g="0" b="0"/>
              </a:lnRef>
              <a:fillRef idx="0">
                <a:scrgbClr r="0" g="0" b="0"/>
              </a:fillRef>
              <a:effectRef idx="0">
                <a:scrgbClr r="0" g="0" b="0"/>
              </a:effectRef>
              <a:fontRef idx="minor">
                <a:schemeClr val="lt1"/>
              </a:fontRef>
            </p:style>
            <p:txBody>
              <a:bodyPr lIns="36000" rIns="36000" rtlCol="0" anchor="ctr"/>
              <a:lstStyle/>
              <a:p>
                <a:pPr algn="ctr"/>
                <a:r>
                  <a:rPr lang="ja-JP" altLang="en-US" sz="2000" b="1" dirty="0" smtClean="0">
                    <a:solidFill>
                      <a:prstClr val="white"/>
                    </a:solidFill>
                  </a:rPr>
                  <a:t>生活習慣の乱れ</a:t>
                </a:r>
                <a:endParaRPr lang="ja-JP" altLang="en-US" sz="2000" b="1" dirty="0">
                  <a:solidFill>
                    <a:prstClr val="white"/>
                  </a:solidFill>
                </a:endParaRPr>
              </a:p>
            </p:txBody>
          </p:sp>
          <p:pic>
            <p:nvPicPr>
              <p:cNvPr id="21" name="図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2793" y="2228113"/>
                <a:ext cx="908708" cy="908708"/>
              </a:xfrm>
              <a:prstGeom prst="rect">
                <a:avLst/>
              </a:prstGeom>
            </p:spPr>
          </p:pic>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39128" y="530616"/>
                <a:ext cx="449012" cy="420949"/>
              </a:xfrm>
              <a:prstGeom prst="rect">
                <a:avLst/>
              </a:prstGeom>
            </p:spPr>
          </p:pic>
          <p:pic>
            <p:nvPicPr>
              <p:cNvPr id="23" name="図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57783" y="450147"/>
                <a:ext cx="831045" cy="1058656"/>
              </a:xfrm>
              <a:prstGeom prst="rect">
                <a:avLst/>
              </a:prstGeom>
            </p:spPr>
          </p:pic>
          <p:sp>
            <p:nvSpPr>
              <p:cNvPr id="24" name="Rectangle 15"/>
              <p:cNvSpPr>
                <a:spLocks noChangeArrowheads="1"/>
              </p:cNvSpPr>
              <p:nvPr/>
            </p:nvSpPr>
            <p:spPr bwMode="auto">
              <a:xfrm>
                <a:off x="1851351" y="3603197"/>
                <a:ext cx="8002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1" dirty="0" smtClean="0">
                    <a:latin typeface="游ゴシック" panose="020B0400000000000000" pitchFamily="50" charset="-128"/>
                    <a:ea typeface="游ゴシック" panose="020B0400000000000000" pitchFamily="50" charset="-128"/>
                  </a:rPr>
                  <a:t>運動不足</a:t>
                </a:r>
                <a:endParaRPr kumimoji="0" lang="en-US" altLang="ja-JP" sz="12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5" name="Rectangle 15"/>
              <p:cNvSpPr>
                <a:spLocks noChangeArrowheads="1"/>
              </p:cNvSpPr>
              <p:nvPr/>
            </p:nvSpPr>
            <p:spPr bwMode="auto">
              <a:xfrm>
                <a:off x="3279986" y="1681971"/>
                <a:ext cx="11079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1" dirty="0">
                    <a:latin typeface="游ゴシック" panose="020B0400000000000000" pitchFamily="50" charset="-128"/>
                    <a:ea typeface="游ゴシック" panose="020B0400000000000000" pitchFamily="50" charset="-128"/>
                  </a:rPr>
                  <a:t>偏</a:t>
                </a:r>
                <a:r>
                  <a:rPr kumimoji="0" lang="ja-JP" altLang="en-US" sz="1200" b="1" dirty="0" smtClean="0">
                    <a:latin typeface="游ゴシック" panose="020B0400000000000000" pitchFamily="50" charset="-128"/>
                    <a:ea typeface="游ゴシック" panose="020B0400000000000000" pitchFamily="50" charset="-128"/>
                  </a:rPr>
                  <a:t>った食生活</a:t>
                </a:r>
                <a:endParaRPr kumimoji="0" lang="en-US" altLang="ja-JP" sz="12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6" name="Rectangle 15"/>
              <p:cNvSpPr>
                <a:spLocks noChangeArrowheads="1"/>
              </p:cNvSpPr>
              <p:nvPr/>
            </p:nvSpPr>
            <p:spPr bwMode="auto">
              <a:xfrm>
                <a:off x="1119129" y="2653294"/>
                <a:ext cx="8002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1" dirty="0" smtClean="0">
                    <a:latin typeface="游ゴシック" panose="020B0400000000000000" pitchFamily="50" charset="-128"/>
                    <a:ea typeface="游ゴシック" panose="020B0400000000000000" pitchFamily="50" charset="-128"/>
                  </a:rPr>
                  <a:t>睡眠不足</a:t>
                </a:r>
                <a:endParaRPr kumimoji="0" lang="en-US" altLang="ja-JP" sz="1200" b="1" dirty="0" smtClean="0">
                  <a:latin typeface="游ゴシック" panose="020B0400000000000000" pitchFamily="50" charset="-128"/>
                  <a:ea typeface="游ゴシック" panose="020B0400000000000000" pitchFamily="50" charset="-128"/>
                </a:endParaRPr>
              </a:p>
            </p:txBody>
          </p:sp>
          <p:pic>
            <p:nvPicPr>
              <p:cNvPr id="29" name="図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93360" y="2994127"/>
                <a:ext cx="1117332" cy="977666"/>
              </a:xfrm>
              <a:prstGeom prst="rect">
                <a:avLst/>
              </a:prstGeom>
            </p:spPr>
          </p:pic>
          <p:pic>
            <p:nvPicPr>
              <p:cNvPr id="32" name="図 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94985" y="1035508"/>
                <a:ext cx="510152" cy="415774"/>
              </a:xfrm>
              <a:prstGeom prst="rect">
                <a:avLst/>
              </a:prstGeom>
            </p:spPr>
          </p:pic>
          <p:sp>
            <p:nvSpPr>
              <p:cNvPr id="56" name="Rectangle 15"/>
              <p:cNvSpPr>
                <a:spLocks noChangeArrowheads="1"/>
              </p:cNvSpPr>
              <p:nvPr/>
            </p:nvSpPr>
            <p:spPr bwMode="auto">
              <a:xfrm>
                <a:off x="3719627" y="507225"/>
                <a:ext cx="1172116" cy="1118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糖質の過剰摂取</a:t>
                </a:r>
                <a:endParaRPr kumimoji="0" lang="en-US" altLang="ja-JP" sz="1100" b="1" dirty="0" smtClean="0">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野菜不足</a:t>
                </a:r>
                <a:endParaRPr kumimoji="0" lang="en-US" altLang="ja-JP" sz="1100" b="1" dirty="0" smtClean="0">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a:latin typeface="游ゴシック" panose="020B0400000000000000" pitchFamily="50" charset="-128"/>
                    <a:ea typeface="游ゴシック" panose="020B0400000000000000" pitchFamily="50" charset="-128"/>
                  </a:rPr>
                  <a:t>朝食</a:t>
                </a:r>
                <a:r>
                  <a:rPr kumimoji="0" lang="ja-JP" altLang="en-US" sz="1100" b="1" dirty="0" smtClean="0">
                    <a:latin typeface="游ゴシック" panose="020B0400000000000000" pitchFamily="50" charset="-128"/>
                    <a:ea typeface="游ゴシック" panose="020B0400000000000000" pitchFamily="50" charset="-128"/>
                  </a:rPr>
                  <a:t>の欠食</a:t>
                </a:r>
                <a:endParaRPr kumimoji="0" lang="en-US" altLang="ja-JP" sz="1100" b="1" dirty="0" smtClean="0">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孤食</a:t>
                </a:r>
                <a:endParaRPr kumimoji="0" lang="en-US" altLang="ja-JP" sz="1100" b="1" dirty="0" smtClean="0">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やせ願望</a:t>
                </a:r>
                <a:endParaRPr kumimoji="0" lang="en-US" altLang="ja-JP" sz="1100" b="1" dirty="0" smtClean="0">
                  <a:latin typeface="游ゴシック" panose="020B0400000000000000" pitchFamily="50" charset="-128"/>
                  <a:ea typeface="游ゴシック" panose="020B0400000000000000" pitchFamily="50" charset="-128"/>
                </a:endParaRPr>
              </a:p>
            </p:txBody>
          </p:sp>
          <p:sp>
            <p:nvSpPr>
              <p:cNvPr id="57" name="Rectangle 15"/>
              <p:cNvSpPr>
                <a:spLocks noChangeArrowheads="1"/>
              </p:cNvSpPr>
              <p:nvPr/>
            </p:nvSpPr>
            <p:spPr bwMode="auto">
              <a:xfrm>
                <a:off x="193711" y="1052788"/>
                <a:ext cx="198964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家族形態の多様化</a:t>
                </a:r>
                <a:endParaRPr kumimoji="0" lang="en-US" altLang="ja-JP" sz="1100" b="1" dirty="0" smtClean="0">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a:latin typeface="游ゴシック" panose="020B0400000000000000" pitchFamily="50" charset="-128"/>
                    <a:ea typeface="游ゴシック" panose="020B0400000000000000" pitchFamily="50" charset="-128"/>
                  </a:rPr>
                  <a:t>食生活</a:t>
                </a:r>
                <a:r>
                  <a:rPr kumimoji="0" lang="ja-JP" altLang="en-US" sz="1100" b="1" dirty="0" smtClean="0">
                    <a:latin typeface="游ゴシック" panose="020B0400000000000000" pitchFamily="50" charset="-128"/>
                    <a:ea typeface="游ゴシック" panose="020B0400000000000000" pitchFamily="50" charset="-128"/>
                  </a:rPr>
                  <a:t>の外部化</a:t>
                </a:r>
                <a:r>
                  <a:rPr kumimoji="0" lang="en-US" altLang="ja-JP" sz="1100" b="1" dirty="0" smtClean="0">
                    <a:latin typeface="游ゴシック" panose="020B0400000000000000" pitchFamily="50" charset="-128"/>
                    <a:ea typeface="游ゴシック" panose="020B0400000000000000" pitchFamily="50" charset="-128"/>
                  </a:rPr>
                  <a:t>(</a:t>
                </a:r>
                <a:r>
                  <a:rPr kumimoji="0" lang="ja-JP" altLang="en-US" sz="1100" b="1" dirty="0" smtClean="0">
                    <a:latin typeface="游ゴシック" panose="020B0400000000000000" pitchFamily="50" charset="-128"/>
                    <a:ea typeface="游ゴシック" panose="020B0400000000000000" pitchFamily="50" charset="-128"/>
                  </a:rPr>
                  <a:t>コンビニ等</a:t>
                </a:r>
                <a:r>
                  <a:rPr kumimoji="0" lang="en-US" altLang="ja-JP" sz="1100" b="1" dirty="0" smtClean="0">
                    <a:latin typeface="游ゴシック" panose="020B0400000000000000" pitchFamily="50" charset="-128"/>
                    <a:ea typeface="游ゴシック" panose="020B0400000000000000" pitchFamily="50" charset="-128"/>
                  </a:rPr>
                  <a:t>)</a:t>
                </a:r>
              </a:p>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地域とのつながりの希薄化</a:t>
                </a:r>
                <a:endParaRPr kumimoji="0" lang="en-US" altLang="ja-JP" sz="1100" b="1" dirty="0" smtClean="0">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遊び</a:t>
                </a:r>
                <a:r>
                  <a:rPr kumimoji="0" lang="ja-JP" altLang="en-US" sz="1100" b="1" dirty="0">
                    <a:latin typeface="游ゴシック" panose="020B0400000000000000" pitchFamily="50" charset="-128"/>
                    <a:ea typeface="游ゴシック" panose="020B0400000000000000" pitchFamily="50" charset="-128"/>
                  </a:rPr>
                  <a:t>場</a:t>
                </a:r>
                <a:r>
                  <a:rPr kumimoji="0" lang="ja-JP" altLang="en-US" sz="1100" b="1" dirty="0" smtClean="0">
                    <a:latin typeface="游ゴシック" panose="020B0400000000000000" pitchFamily="50" charset="-128"/>
                    <a:ea typeface="游ゴシック" panose="020B0400000000000000" pitchFamily="50" charset="-128"/>
                  </a:rPr>
                  <a:t>の減少</a:t>
                </a:r>
                <a:endParaRPr kumimoji="0" lang="en-US" altLang="ja-JP" sz="1100" b="1" dirty="0" smtClean="0">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ネット、スマホの普及</a:t>
                </a:r>
                <a:endParaRPr kumimoji="0" lang="en-US" altLang="ja-JP" sz="1100" b="1" dirty="0">
                  <a:latin typeface="游ゴシック" panose="020B0400000000000000" pitchFamily="50" charset="-128"/>
                  <a:ea typeface="游ゴシック" panose="020B0400000000000000" pitchFamily="50" charset="-128"/>
                </a:endParaRPr>
              </a:p>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感染症の脅威</a:t>
                </a:r>
                <a:endParaRPr kumimoji="0" lang="en-US" altLang="ja-JP" sz="1100" b="1" dirty="0" smtClean="0">
                  <a:latin typeface="游ゴシック" panose="020B0400000000000000" pitchFamily="50" charset="-128"/>
                  <a:ea typeface="游ゴシック" panose="020B0400000000000000" pitchFamily="50" charset="-128"/>
                </a:endParaRPr>
              </a:p>
            </p:txBody>
          </p:sp>
          <p:sp>
            <p:nvSpPr>
              <p:cNvPr id="44" name="Rectangle 15"/>
              <p:cNvSpPr>
                <a:spLocks noChangeArrowheads="1"/>
              </p:cNvSpPr>
              <p:nvPr/>
            </p:nvSpPr>
            <p:spPr bwMode="auto">
              <a:xfrm>
                <a:off x="54194" y="803569"/>
                <a:ext cx="1287360" cy="27699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1" dirty="0">
                    <a:latin typeface="游ゴシック" panose="020B0400000000000000" pitchFamily="50" charset="-128"/>
                    <a:ea typeface="游ゴシック" panose="020B0400000000000000" pitchFamily="50" charset="-128"/>
                  </a:rPr>
                  <a:t>社会</a:t>
                </a:r>
                <a:r>
                  <a:rPr kumimoji="0" lang="ja-JP" altLang="en-US" sz="1200" b="1" dirty="0" smtClean="0">
                    <a:latin typeface="游ゴシック" panose="020B0400000000000000" pitchFamily="50" charset="-128"/>
                    <a:ea typeface="游ゴシック" panose="020B0400000000000000" pitchFamily="50" charset="-128"/>
                  </a:rPr>
                  <a:t>環境の変化</a:t>
                </a:r>
                <a:endParaRPr kumimoji="0" lang="en-US" altLang="ja-JP" sz="1200" b="1" dirty="0" smtClean="0">
                  <a:latin typeface="游ゴシック" panose="020B0400000000000000" pitchFamily="50" charset="-128"/>
                  <a:ea typeface="游ゴシック" panose="020B0400000000000000" pitchFamily="50" charset="-128"/>
                </a:endParaRPr>
              </a:p>
            </p:txBody>
          </p:sp>
          <p:sp>
            <p:nvSpPr>
              <p:cNvPr id="59" name="Rectangle 15"/>
              <p:cNvSpPr>
                <a:spLocks noChangeArrowheads="1"/>
              </p:cNvSpPr>
              <p:nvPr/>
            </p:nvSpPr>
            <p:spPr bwMode="auto">
              <a:xfrm>
                <a:off x="148910" y="2951161"/>
                <a:ext cx="1595309" cy="913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1600"/>
                  </a:lnSpc>
                  <a:spcBef>
                    <a:spcPct val="0"/>
                  </a:spcBef>
                  <a:spcAft>
                    <a:spcPct val="0"/>
                  </a:spcAft>
                  <a:buClrTx/>
                  <a:buSzTx/>
                  <a:buFontTx/>
                  <a:buNone/>
                  <a:tabLst/>
                </a:pPr>
                <a:r>
                  <a:rPr kumimoji="0" lang="ja-JP" altLang="en-US" sz="1100" b="1" dirty="0" smtClean="0">
                    <a:latin typeface="游ゴシック" panose="020B0400000000000000" pitchFamily="50" charset="-128"/>
                    <a:ea typeface="游ゴシック" panose="020B0400000000000000" pitchFamily="50" charset="-128"/>
                  </a:rPr>
                  <a:t>ネット・ゲーム依存症</a:t>
                </a:r>
                <a:endParaRPr kumimoji="0" lang="en-US" altLang="ja-JP" sz="1100" b="1" dirty="0" smtClean="0">
                  <a:latin typeface="游ゴシック" panose="020B0400000000000000" pitchFamily="50" charset="-128"/>
                  <a:ea typeface="游ゴシック" panose="020B0400000000000000" pitchFamily="50" charset="-128"/>
                </a:endParaRPr>
              </a:p>
              <a:p>
                <a:pPr eaLnBrk="0" fontAlgn="base" hangingPunct="0">
                  <a:lnSpc>
                    <a:spcPts val="1600"/>
                  </a:lnSpc>
                  <a:spcBef>
                    <a:spcPct val="0"/>
                  </a:spcBef>
                  <a:spcAft>
                    <a:spcPct val="0"/>
                  </a:spcAft>
                </a:pPr>
                <a:r>
                  <a:rPr kumimoji="0" lang="ja-JP" altLang="en-US" sz="1100" b="1" dirty="0">
                    <a:latin typeface="游ゴシック" panose="020B0400000000000000" pitchFamily="50" charset="-128"/>
                    <a:ea typeface="游ゴシック" panose="020B0400000000000000" pitchFamily="50" charset="-128"/>
                  </a:rPr>
                  <a:t>ひきこもり、</a:t>
                </a:r>
                <a:r>
                  <a:rPr kumimoji="0" lang="ja-JP" altLang="en-US" sz="1100" b="1" dirty="0" smtClean="0">
                    <a:latin typeface="游ゴシック" panose="020B0400000000000000" pitchFamily="50" charset="-128"/>
                    <a:ea typeface="游ゴシック" panose="020B0400000000000000" pitchFamily="50" charset="-128"/>
                  </a:rPr>
                  <a:t>不登校</a:t>
                </a:r>
                <a:endParaRPr kumimoji="0" lang="en-US" altLang="ja-JP" sz="1100" b="1" dirty="0" smtClean="0">
                  <a:latin typeface="游ゴシック" panose="020B0400000000000000" pitchFamily="50" charset="-128"/>
                  <a:ea typeface="游ゴシック" panose="020B0400000000000000" pitchFamily="50" charset="-128"/>
                </a:endParaRPr>
              </a:p>
              <a:p>
                <a:pPr eaLnBrk="0" fontAlgn="base" hangingPunct="0">
                  <a:lnSpc>
                    <a:spcPts val="1600"/>
                  </a:lnSpc>
                  <a:spcBef>
                    <a:spcPct val="0"/>
                  </a:spcBef>
                  <a:spcAft>
                    <a:spcPct val="0"/>
                  </a:spcAft>
                </a:pPr>
                <a:r>
                  <a:rPr kumimoji="0" lang="ja-JP" altLang="en-US" sz="1100" b="1" dirty="0" smtClean="0">
                    <a:latin typeface="游ゴシック" panose="020B0400000000000000" pitchFamily="50" charset="-128"/>
                    <a:ea typeface="游ゴシック" panose="020B0400000000000000" pitchFamily="50" charset="-128"/>
                  </a:rPr>
                  <a:t>子どもロコモ</a:t>
                </a:r>
                <a:endParaRPr kumimoji="0" lang="en-US" altLang="ja-JP" sz="1100" b="1" dirty="0" smtClean="0">
                  <a:latin typeface="游ゴシック" panose="020B0400000000000000" pitchFamily="50" charset="-128"/>
                  <a:ea typeface="游ゴシック" panose="020B0400000000000000" pitchFamily="50" charset="-128"/>
                </a:endParaRPr>
              </a:p>
              <a:p>
                <a:pPr eaLnBrk="0" fontAlgn="base" hangingPunct="0">
                  <a:lnSpc>
                    <a:spcPts val="1600"/>
                  </a:lnSpc>
                  <a:spcBef>
                    <a:spcPct val="0"/>
                  </a:spcBef>
                  <a:spcAft>
                    <a:spcPct val="0"/>
                  </a:spcAft>
                </a:pPr>
                <a:r>
                  <a:rPr kumimoji="0" lang="ja-JP" altLang="en-US" sz="1100" b="1" dirty="0">
                    <a:latin typeface="游ゴシック" panose="020B0400000000000000" pitchFamily="50" charset="-128"/>
                    <a:ea typeface="游ゴシック" panose="020B0400000000000000" pitchFamily="50" charset="-128"/>
                  </a:rPr>
                  <a:t>自己肯定感の</a:t>
                </a:r>
                <a:r>
                  <a:rPr kumimoji="0" lang="ja-JP" altLang="en-US" sz="1100" b="1" dirty="0" smtClean="0">
                    <a:latin typeface="游ゴシック" panose="020B0400000000000000" pitchFamily="50" charset="-128"/>
                    <a:ea typeface="游ゴシック" panose="020B0400000000000000" pitchFamily="50" charset="-128"/>
                  </a:rPr>
                  <a:t>低下</a:t>
                </a:r>
                <a:endParaRPr kumimoji="0" lang="en-US" altLang="ja-JP" sz="1100" b="1" dirty="0">
                  <a:latin typeface="游ゴシック" panose="020B0400000000000000" pitchFamily="50" charset="-128"/>
                  <a:ea typeface="游ゴシック" panose="020B0400000000000000" pitchFamily="50" charset="-128"/>
                </a:endParaRPr>
              </a:p>
            </p:txBody>
          </p:sp>
        </p:grpSp>
        <p:sp>
          <p:nvSpPr>
            <p:cNvPr id="40" name="フローチャート: 結合子 39"/>
            <p:cNvSpPr/>
            <p:nvPr/>
          </p:nvSpPr>
          <p:spPr>
            <a:xfrm>
              <a:off x="3240064" y="2553620"/>
              <a:ext cx="849122" cy="830955"/>
            </a:xfrm>
            <a:prstGeom prst="flowChartConnector">
              <a:avLst/>
            </a:prstGeom>
            <a:solidFill>
              <a:srgbClr val="E3395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b="1" dirty="0" smtClean="0">
                  <a:solidFill>
                    <a:prstClr val="white"/>
                  </a:solidFill>
                </a:rPr>
                <a:t>体質</a:t>
              </a:r>
              <a:endParaRPr lang="ja-JP" altLang="en-US" sz="1200" dirty="0">
                <a:solidFill>
                  <a:prstClr val="white"/>
                </a:solidFill>
              </a:endParaRPr>
            </a:p>
          </p:txBody>
        </p:sp>
      </p:grpSp>
      <p:grpSp>
        <p:nvGrpSpPr>
          <p:cNvPr id="53" name="グループ化 52"/>
          <p:cNvGrpSpPr/>
          <p:nvPr/>
        </p:nvGrpSpPr>
        <p:grpSpPr>
          <a:xfrm>
            <a:off x="5351557" y="125953"/>
            <a:ext cx="1089414" cy="3609692"/>
            <a:chOff x="5048351" y="-73107"/>
            <a:chExt cx="1089414" cy="3609692"/>
          </a:xfrm>
        </p:grpSpPr>
        <p:sp>
          <p:nvSpPr>
            <p:cNvPr id="31" name="Rectangle 15"/>
            <p:cNvSpPr>
              <a:spLocks noChangeArrowheads="1"/>
            </p:cNvSpPr>
            <p:nvPr/>
          </p:nvSpPr>
          <p:spPr bwMode="auto">
            <a:xfrm>
              <a:off x="5050608" y="972800"/>
              <a:ext cx="108715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20000"/>
                </a:lnSpc>
                <a:spcBef>
                  <a:spcPct val="0"/>
                </a:spcBef>
                <a:spcAft>
                  <a:spcPct val="0"/>
                </a:spcAft>
                <a:buClrTx/>
                <a:buSzTx/>
                <a:buFontTx/>
                <a:buNone/>
                <a:tabLst/>
              </a:pPr>
              <a:r>
                <a:rPr kumimoji="0" lang="ja-JP" altLang="en-US" sz="1400" b="1" dirty="0" smtClean="0">
                  <a:latin typeface="游ゴシック" panose="020B0400000000000000" pitchFamily="50" charset="-128"/>
                  <a:ea typeface="游ゴシック" panose="020B0400000000000000" pitchFamily="50" charset="-128"/>
                </a:rPr>
                <a:t>２</a:t>
              </a:r>
              <a:r>
                <a:rPr kumimoji="0" lang="ja-JP" altLang="en-US" sz="14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rPr>
                <a:t>型糖尿病</a:t>
              </a:r>
              <a:endParaRPr kumimoji="0" lang="en-US" altLang="ja-JP" sz="1400" b="1" dirty="0" smtClean="0">
                <a:latin typeface="游ゴシック" panose="020B0400000000000000" pitchFamily="50" charset="-128"/>
                <a:ea typeface="游ゴシック" panose="020B0400000000000000" pitchFamily="50" charset="-128"/>
              </a:endParaRPr>
            </a:p>
            <a:p>
              <a:pPr marL="0" marR="0" lvl="0" indent="0" defTabSz="914400" rtl="0" eaLnBrk="0" fontAlgn="base" latinLnBrk="0" hangingPunct="0">
                <a:lnSpc>
                  <a:spcPct val="120000"/>
                </a:lnSpc>
                <a:spcBef>
                  <a:spcPct val="0"/>
                </a:spcBef>
                <a:spcAft>
                  <a:spcPct val="0"/>
                </a:spcAft>
                <a:buClrTx/>
                <a:buSzTx/>
                <a:buFontTx/>
                <a:buNone/>
                <a:tabLst/>
              </a:pPr>
              <a:r>
                <a:rPr kumimoji="0" lang="ja-JP" altLang="en-US" sz="1400" b="1" i="0" u="none" strike="noStrike" cap="none" normalizeH="0" baseline="0" dirty="0">
                  <a:ln>
                    <a:noFill/>
                  </a:ln>
                  <a:solidFill>
                    <a:schemeClr val="tx1"/>
                  </a:solidFill>
                  <a:effectLst/>
                  <a:latin typeface="游ゴシック" panose="020B0400000000000000" pitchFamily="50" charset="-128"/>
                  <a:ea typeface="游ゴシック" panose="020B0400000000000000" pitchFamily="50" charset="-128"/>
                </a:rPr>
                <a:t>脂質</a:t>
              </a:r>
              <a:r>
                <a:rPr kumimoji="0" lang="ja-JP" altLang="en-US" sz="14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rPr>
                <a:t>異常症</a:t>
              </a:r>
              <a:endParaRPr kumimoji="0" lang="en-US" altLang="ja-JP" sz="14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a:p>
              <a:pPr marL="0" marR="0" lvl="0" indent="0" defTabSz="914400" rtl="0" eaLnBrk="0" fontAlgn="base" latinLnBrk="0" hangingPunct="0">
                <a:lnSpc>
                  <a:spcPct val="120000"/>
                </a:lnSpc>
                <a:spcBef>
                  <a:spcPct val="0"/>
                </a:spcBef>
                <a:spcAft>
                  <a:spcPct val="0"/>
                </a:spcAft>
                <a:buClrTx/>
                <a:buSzTx/>
                <a:buFontTx/>
                <a:buNone/>
                <a:tabLst/>
              </a:pPr>
              <a:r>
                <a:rPr kumimoji="0" lang="ja-JP" altLang="en-US" sz="1400" b="1" dirty="0">
                  <a:latin typeface="游ゴシック" panose="020B0400000000000000" pitchFamily="50" charset="-128"/>
                  <a:ea typeface="游ゴシック" panose="020B0400000000000000" pitchFamily="50" charset="-128"/>
                </a:rPr>
                <a:t>脂肪</a:t>
              </a:r>
              <a:r>
                <a:rPr kumimoji="0" lang="ja-JP" altLang="en-US" sz="1400" b="1" dirty="0" smtClean="0">
                  <a:latin typeface="游ゴシック" panose="020B0400000000000000" pitchFamily="50" charset="-128"/>
                  <a:ea typeface="游ゴシック" panose="020B0400000000000000" pitchFamily="50" charset="-128"/>
                </a:rPr>
                <a:t>肝</a:t>
              </a:r>
              <a:endParaRPr kumimoji="0" lang="en-US" altLang="ja-JP" sz="1400" b="1" dirty="0" smtClean="0">
                <a:latin typeface="游ゴシック" panose="020B0400000000000000" pitchFamily="50" charset="-128"/>
                <a:ea typeface="游ゴシック" panose="020B0400000000000000" pitchFamily="50" charset="-128"/>
              </a:endParaRPr>
            </a:p>
            <a:p>
              <a:pPr marL="0" marR="0" lvl="0" indent="0" defTabSz="914400" rtl="0" eaLnBrk="0" fontAlgn="base" latinLnBrk="0" hangingPunct="0">
                <a:lnSpc>
                  <a:spcPct val="120000"/>
                </a:lnSpc>
                <a:spcBef>
                  <a:spcPct val="0"/>
                </a:spcBef>
                <a:spcAft>
                  <a:spcPct val="0"/>
                </a:spcAft>
                <a:buClrTx/>
                <a:buSzTx/>
                <a:buFontTx/>
                <a:buNone/>
                <a:tabLst/>
              </a:pPr>
              <a:r>
                <a:rPr kumimoji="0" lang="ja-JP" altLang="en-US" sz="1400" b="1" i="0" u="none" strike="noStrike" cap="none" normalizeH="0" baseline="0" dirty="0">
                  <a:ln>
                    <a:noFill/>
                  </a:ln>
                  <a:solidFill>
                    <a:schemeClr val="tx1"/>
                  </a:solidFill>
                  <a:effectLst/>
                  <a:latin typeface="游ゴシック" panose="020B0400000000000000" pitchFamily="50" charset="-128"/>
                  <a:ea typeface="游ゴシック" panose="020B0400000000000000" pitchFamily="50" charset="-128"/>
                </a:rPr>
                <a:t>高血圧</a:t>
              </a:r>
              <a:endParaRPr kumimoji="0" lang="en-US" altLang="ja-JP" sz="14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a:p>
              <a:pPr marL="0" marR="0" lvl="0" indent="0" defTabSz="914400" rtl="0" eaLnBrk="0" fontAlgn="base" latinLnBrk="0" hangingPunct="0">
                <a:lnSpc>
                  <a:spcPct val="120000"/>
                </a:lnSpc>
                <a:spcBef>
                  <a:spcPct val="0"/>
                </a:spcBef>
                <a:spcAft>
                  <a:spcPct val="0"/>
                </a:spcAft>
                <a:buClrTx/>
                <a:buSzTx/>
                <a:buFontTx/>
                <a:buNone/>
                <a:tabLst/>
              </a:pPr>
              <a:r>
                <a:rPr kumimoji="0" lang="ja-JP" altLang="en-US" sz="1400" b="1" dirty="0" smtClean="0">
                  <a:latin typeface="游ゴシック" panose="020B0400000000000000" pitchFamily="50" charset="-128"/>
                  <a:ea typeface="游ゴシック" panose="020B0400000000000000" pitchFamily="50" charset="-128"/>
                </a:rPr>
                <a:t>高尿酸血症</a:t>
              </a:r>
              <a:endParaRPr kumimoji="0" lang="en-US" altLang="ja-JP" sz="1400" b="1" dirty="0" smtClean="0">
                <a:latin typeface="游ゴシック" panose="020B0400000000000000" pitchFamily="50" charset="-128"/>
                <a:ea typeface="游ゴシック" panose="020B0400000000000000" pitchFamily="50" charset="-128"/>
              </a:endParaRPr>
            </a:p>
          </p:txBody>
        </p:sp>
        <p:sp>
          <p:nvSpPr>
            <p:cNvPr id="48" name="Rectangle 15"/>
            <p:cNvSpPr>
              <a:spLocks noChangeArrowheads="1"/>
            </p:cNvSpPr>
            <p:nvPr/>
          </p:nvSpPr>
          <p:spPr bwMode="auto">
            <a:xfrm>
              <a:off x="5074855" y="2668655"/>
              <a:ext cx="723275" cy="867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20000"/>
                </a:lnSpc>
                <a:spcBef>
                  <a:spcPct val="0"/>
                </a:spcBef>
                <a:spcAft>
                  <a:spcPct val="0"/>
                </a:spcAft>
                <a:buClrTx/>
                <a:buSzTx/>
                <a:buFontTx/>
                <a:buNone/>
                <a:tabLst/>
              </a:pPr>
              <a:r>
                <a:rPr kumimoji="0" lang="ja-JP" altLang="en-US" sz="1400" b="1" dirty="0" smtClean="0">
                  <a:latin typeface="游ゴシック" panose="020B0400000000000000" pitchFamily="50" charset="-128"/>
                  <a:ea typeface="游ゴシック" panose="020B0400000000000000" pitchFamily="50" charset="-128"/>
                </a:rPr>
                <a:t>心臓病</a:t>
              </a:r>
              <a:endParaRPr kumimoji="0" lang="en-US" altLang="ja-JP" sz="1400" b="1" dirty="0" smtClean="0">
                <a:latin typeface="游ゴシック" panose="020B0400000000000000" pitchFamily="50" charset="-128"/>
                <a:ea typeface="游ゴシック" panose="020B0400000000000000" pitchFamily="50" charset="-128"/>
              </a:endParaRPr>
            </a:p>
            <a:p>
              <a:pPr marL="0" marR="0" lvl="0" indent="0" defTabSz="914400" rtl="0" eaLnBrk="0" fontAlgn="base" latinLnBrk="0" hangingPunct="0">
                <a:lnSpc>
                  <a:spcPct val="12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rPr>
                <a:t>脳卒中</a:t>
              </a:r>
              <a:endParaRPr kumimoji="0" lang="en-US" altLang="ja-JP" sz="14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a:p>
              <a:pPr marL="0" marR="0" lvl="0" indent="0" defTabSz="914400" rtl="0" eaLnBrk="0" fontAlgn="base" latinLnBrk="0" hangingPunct="0">
                <a:lnSpc>
                  <a:spcPct val="12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rPr>
                <a:t>がん</a:t>
              </a:r>
              <a:endParaRPr kumimoji="0" lang="en-US" altLang="ja-JP" sz="14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52" name="右矢印 51"/>
            <p:cNvSpPr/>
            <p:nvPr/>
          </p:nvSpPr>
          <p:spPr>
            <a:xfrm rot="5400000">
              <a:off x="5396647" y="2353811"/>
              <a:ext cx="281510" cy="346467"/>
            </a:xfrm>
            <a:prstGeom prst="rightArrow">
              <a:avLst>
                <a:gd name="adj1" fmla="val 44462"/>
                <a:gd name="adj2" fmla="val 50000"/>
              </a:avLst>
            </a:prstGeom>
            <a:solidFill>
              <a:schemeClr val="accent2"/>
            </a:solidFill>
            <a:ln>
              <a:solidFill>
                <a:srgbClr val="FF6600"/>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b="1">
                <a:ln w="22225">
                  <a:solidFill>
                    <a:schemeClr val="accent2"/>
                  </a:solidFill>
                  <a:prstDash val="solid"/>
                </a:ln>
                <a:solidFill>
                  <a:schemeClr val="accent2">
                    <a:lumMod val="40000"/>
                    <a:lumOff val="60000"/>
                  </a:schemeClr>
                </a:solidFill>
              </a:endParaRPr>
            </a:p>
          </p:txBody>
        </p:sp>
        <p:sp>
          <p:nvSpPr>
            <p:cNvPr id="20" name="Rectangle 15"/>
            <p:cNvSpPr>
              <a:spLocks noChangeArrowheads="1"/>
            </p:cNvSpPr>
            <p:nvPr/>
          </p:nvSpPr>
          <p:spPr bwMode="auto">
            <a:xfrm>
              <a:off x="5048351" y="-73107"/>
              <a:ext cx="595035" cy="732508"/>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30000"/>
                </a:lnSpc>
                <a:spcBef>
                  <a:spcPct val="0"/>
                </a:spcBef>
                <a:spcAft>
                  <a:spcPct val="0"/>
                </a:spcAft>
                <a:buClrTx/>
                <a:buSzTx/>
                <a:buFontTx/>
                <a:buNone/>
                <a:tabLst/>
              </a:pPr>
              <a:r>
                <a:rPr kumimoji="0" lang="ja-JP" altLang="en-US" sz="1600" b="1" dirty="0" smtClean="0">
                  <a:latin typeface="游ゴシック" panose="020B0400000000000000" pitchFamily="50" charset="-128"/>
                  <a:ea typeface="游ゴシック" panose="020B0400000000000000" pitchFamily="50" charset="-128"/>
                </a:rPr>
                <a:t>肥満</a:t>
              </a:r>
              <a:endParaRPr kumimoji="0" lang="en-US" altLang="ja-JP" sz="1600" b="1" dirty="0" smtClean="0">
                <a:latin typeface="游ゴシック" panose="020B0400000000000000" pitchFamily="50" charset="-128"/>
                <a:ea typeface="游ゴシック" panose="020B0400000000000000" pitchFamily="50" charset="-128"/>
              </a:endParaRPr>
            </a:p>
            <a:p>
              <a:pPr marL="0" marR="0" lvl="0" indent="0" algn="ctr" defTabSz="914400" rtl="0" eaLnBrk="0" fontAlgn="base" latinLnBrk="0" hangingPunct="0">
                <a:lnSpc>
                  <a:spcPct val="130000"/>
                </a:lnSpc>
                <a:spcBef>
                  <a:spcPct val="0"/>
                </a:spcBef>
                <a:spcAft>
                  <a:spcPct val="0"/>
                </a:spcAft>
                <a:buClrTx/>
                <a:buSzTx/>
                <a:buFontTx/>
                <a:buNone/>
                <a:tabLst/>
              </a:pPr>
              <a:r>
                <a:rPr kumimoji="0" lang="ja-JP" altLang="en-US" sz="1600" b="1" dirty="0" smtClean="0">
                  <a:latin typeface="游ゴシック" panose="020B0400000000000000" pitchFamily="50" charset="-128"/>
                  <a:ea typeface="游ゴシック" panose="020B0400000000000000" pitchFamily="50" charset="-128"/>
                </a:rPr>
                <a:t>やせ</a:t>
              </a:r>
              <a:endParaRPr kumimoji="0" lang="en-US" altLang="ja-JP" sz="1600" b="1" dirty="0" smtClean="0">
                <a:solidFill>
                  <a:schemeClr val="bg1"/>
                </a:solidFill>
                <a:latin typeface="游ゴシック" panose="020B0400000000000000" pitchFamily="50" charset="-128"/>
                <a:ea typeface="游ゴシック" panose="020B0400000000000000" pitchFamily="50" charset="-128"/>
              </a:endParaRPr>
            </a:p>
          </p:txBody>
        </p:sp>
      </p:grpSp>
      <p:sp>
        <p:nvSpPr>
          <p:cNvPr id="3" name="正方形/長方形 2"/>
          <p:cNvSpPr/>
          <p:nvPr/>
        </p:nvSpPr>
        <p:spPr>
          <a:xfrm>
            <a:off x="5946592" y="3418991"/>
            <a:ext cx="492443" cy="276999"/>
          </a:xfrm>
          <a:prstGeom prst="rect">
            <a:avLst/>
          </a:prstGeom>
        </p:spPr>
        <p:txBody>
          <a:bodyPr wrap="none">
            <a:spAutoFit/>
          </a:bodyPr>
          <a:lstStyle/>
          <a:p>
            <a:pPr lvl="0" algn="r" eaLnBrk="0" fontAlgn="base" hangingPunct="0">
              <a:spcBef>
                <a:spcPct val="0"/>
              </a:spcBef>
              <a:spcAft>
                <a:spcPct val="0"/>
              </a:spcAft>
            </a:pPr>
            <a:r>
              <a:rPr kumimoji="0" lang="ja-JP" altLang="en-US" sz="1200" dirty="0">
                <a:solidFill>
                  <a:prstClr val="black"/>
                </a:solidFill>
                <a:latin typeface="游ゴシック" panose="020B0400000000000000" pitchFamily="50" charset="-128"/>
                <a:ea typeface="游ゴシック" panose="020B0400000000000000" pitchFamily="50" charset="-128"/>
              </a:rPr>
              <a:t>など</a:t>
            </a:r>
            <a:endParaRPr kumimoji="0" lang="en-US" altLang="ja-JP" sz="1200" dirty="0">
              <a:solidFill>
                <a:prstClr val="black"/>
              </a:solidFill>
              <a:latin typeface="游ゴシック" panose="020B0400000000000000" pitchFamily="50" charset="-128"/>
              <a:ea typeface="游ゴシック" panose="020B0400000000000000" pitchFamily="50" charset="-128"/>
            </a:endParaRPr>
          </a:p>
        </p:txBody>
      </p:sp>
      <p:grpSp>
        <p:nvGrpSpPr>
          <p:cNvPr id="4" name="グループ化 3"/>
          <p:cNvGrpSpPr/>
          <p:nvPr/>
        </p:nvGrpSpPr>
        <p:grpSpPr>
          <a:xfrm>
            <a:off x="396724" y="7546408"/>
            <a:ext cx="6091162" cy="947768"/>
            <a:chOff x="396724" y="6765290"/>
            <a:chExt cx="6091162" cy="874086"/>
          </a:xfrm>
        </p:grpSpPr>
        <p:sp>
          <p:nvSpPr>
            <p:cNvPr id="54" name="角丸四角形 53"/>
            <p:cNvSpPr/>
            <p:nvPr/>
          </p:nvSpPr>
          <p:spPr>
            <a:xfrm>
              <a:off x="396724" y="6765290"/>
              <a:ext cx="6091162" cy="874086"/>
            </a:xfrm>
            <a:prstGeom prst="roundRect">
              <a:avLst>
                <a:gd name="adj" fmla="val 5741"/>
              </a:avLst>
            </a:prstGeom>
            <a:ln w="28575">
              <a:solidFill>
                <a:srgbClr val="E33951"/>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43" name="正方形/長方形 42"/>
            <p:cNvSpPr/>
            <p:nvPr/>
          </p:nvSpPr>
          <p:spPr>
            <a:xfrm>
              <a:off x="434050" y="6830193"/>
              <a:ext cx="5973086" cy="749362"/>
            </a:xfrm>
            <a:prstGeom prst="rect">
              <a:avLst/>
            </a:prstGeom>
          </p:spPr>
          <p:txBody>
            <a:bodyPr wrap="square">
              <a:spAutoFit/>
            </a:bodyPr>
            <a:lstStyle/>
            <a:p>
              <a:pPr algn="just">
                <a:lnSpc>
                  <a:spcPct val="130000"/>
                </a:lnSpc>
              </a:pPr>
              <a:r>
                <a:rPr lang="ja-JP" altLang="en-US" sz="1400" b="1" dirty="0" smtClean="0">
                  <a:solidFill>
                    <a:prstClr val="black"/>
                  </a:solidFill>
                  <a:latin typeface="游ゴシック" panose="020B0400000000000000" pitchFamily="50" charset="-128"/>
                  <a:ea typeface="游ゴシック" panose="020B0400000000000000" pitchFamily="50" charset="-128"/>
                </a:rPr>
                <a:t>腎性低尿酸血症</a:t>
              </a:r>
              <a:endParaRPr lang="en-US" altLang="ja-JP" sz="1400" b="1" dirty="0" smtClean="0">
                <a:solidFill>
                  <a:prstClr val="black"/>
                </a:solidFill>
                <a:latin typeface="游ゴシック" panose="020B0400000000000000" pitchFamily="50" charset="-128"/>
                <a:ea typeface="游ゴシック" panose="020B0400000000000000" pitchFamily="50" charset="-128"/>
              </a:endParaRPr>
            </a:p>
            <a:p>
              <a:pPr algn="just">
                <a:lnSpc>
                  <a:spcPct val="130000"/>
                </a:lnSpc>
              </a:pPr>
              <a:r>
                <a:rPr lang="ja-JP" altLang="en-US" sz="1100" dirty="0" smtClean="0">
                  <a:solidFill>
                    <a:prstClr val="black"/>
                  </a:solidFill>
                  <a:latin typeface="游ゴシック" panose="020B0400000000000000" pitchFamily="50" charset="-128"/>
                  <a:ea typeface="游ゴシック" panose="020B0400000000000000" pitchFamily="50" charset="-128"/>
                </a:rPr>
                <a:t>血液中の尿酸値が</a:t>
              </a:r>
              <a:r>
                <a:rPr lang="ja-JP" altLang="en-US" sz="1100" dirty="0">
                  <a:solidFill>
                    <a:prstClr val="black"/>
                  </a:solidFill>
                  <a:latin typeface="游ゴシック" panose="020B0400000000000000" pitchFamily="50" charset="-128"/>
                  <a:ea typeface="游ゴシック" panose="020B0400000000000000" pitchFamily="50" charset="-128"/>
                </a:rPr>
                <a:t>生</a:t>
              </a:r>
              <a:r>
                <a:rPr lang="ja-JP" altLang="en-US" sz="1100" dirty="0" smtClean="0">
                  <a:solidFill>
                    <a:prstClr val="black"/>
                  </a:solidFill>
                  <a:latin typeface="游ゴシック" panose="020B0400000000000000" pitchFamily="50" charset="-128"/>
                  <a:ea typeface="游ゴシック" panose="020B0400000000000000" pitchFamily="50" charset="-128"/>
                </a:rPr>
                <a:t>まれつき低い体質で、</a:t>
              </a:r>
              <a:r>
                <a:rPr lang="en-US" altLang="ja-JP" sz="1100" dirty="0" smtClean="0">
                  <a:solidFill>
                    <a:prstClr val="black"/>
                  </a:solidFill>
                  <a:latin typeface="游ゴシック" panose="020B0400000000000000" pitchFamily="50" charset="-128"/>
                  <a:ea typeface="游ゴシック" panose="020B0400000000000000" pitchFamily="50" charset="-128"/>
                </a:rPr>
                <a:t>250</a:t>
              </a:r>
              <a:r>
                <a:rPr lang="ja-JP" altLang="en-US" sz="1100" dirty="0" smtClean="0">
                  <a:solidFill>
                    <a:prstClr val="black"/>
                  </a:solidFill>
                  <a:latin typeface="游ゴシック" panose="020B0400000000000000" pitchFamily="50" charset="-128"/>
                  <a:ea typeface="游ゴシック" panose="020B0400000000000000" pitchFamily="50" charset="-128"/>
                </a:rPr>
                <a:t>～</a:t>
              </a:r>
              <a:r>
                <a:rPr lang="en-US" altLang="ja-JP" sz="1100" dirty="0" smtClean="0">
                  <a:solidFill>
                    <a:prstClr val="black"/>
                  </a:solidFill>
                  <a:latin typeface="游ゴシック" panose="020B0400000000000000" pitchFamily="50" charset="-128"/>
                  <a:ea typeface="游ゴシック" panose="020B0400000000000000" pitchFamily="50" charset="-128"/>
                </a:rPr>
                <a:t>500</a:t>
              </a:r>
              <a:r>
                <a:rPr lang="ja-JP" altLang="en-US" sz="1100" dirty="0" smtClean="0">
                  <a:solidFill>
                    <a:prstClr val="black"/>
                  </a:solidFill>
                  <a:latin typeface="游ゴシック" panose="020B0400000000000000" pitchFamily="50" charset="-128"/>
                  <a:ea typeface="游ゴシック" panose="020B0400000000000000" pitchFamily="50" charset="-128"/>
                </a:rPr>
                <a:t>人に</a:t>
              </a:r>
              <a:r>
                <a:rPr lang="en-US" altLang="ja-JP" sz="1100" dirty="0" smtClean="0">
                  <a:solidFill>
                    <a:prstClr val="black"/>
                  </a:solidFill>
                  <a:latin typeface="游ゴシック" panose="020B0400000000000000" pitchFamily="50" charset="-128"/>
                  <a:ea typeface="游ゴシック" panose="020B0400000000000000" pitchFamily="50" charset="-128"/>
                </a:rPr>
                <a:t>1</a:t>
              </a:r>
              <a:r>
                <a:rPr lang="ja-JP" altLang="en-US" sz="1100" dirty="0" smtClean="0">
                  <a:solidFill>
                    <a:prstClr val="black"/>
                  </a:solidFill>
                  <a:latin typeface="游ゴシック" panose="020B0400000000000000" pitchFamily="50" charset="-128"/>
                  <a:ea typeface="游ゴシック" panose="020B0400000000000000" pitchFamily="50" charset="-128"/>
                </a:rPr>
                <a:t>人の割合でみられます。普段は症状はありませんが、運動後の急性腎障害や尿路結石症を起こしやすいことが知られています。</a:t>
              </a:r>
              <a:endParaRPr lang="en-US" altLang="ja-JP" sz="1100" dirty="0" smtClean="0">
                <a:solidFill>
                  <a:prstClr val="black"/>
                </a:solidFill>
                <a:latin typeface="游ゴシック" panose="020B0400000000000000" pitchFamily="50" charset="-128"/>
                <a:ea typeface="游ゴシック" panose="020B0400000000000000" pitchFamily="50" charset="-128"/>
              </a:endParaRPr>
            </a:p>
          </p:txBody>
        </p:sp>
      </p:grpSp>
      <p:sp>
        <p:nvSpPr>
          <p:cNvPr id="60" name="角丸四角形 59"/>
          <p:cNvSpPr/>
          <p:nvPr/>
        </p:nvSpPr>
        <p:spPr>
          <a:xfrm>
            <a:off x="299114" y="2789766"/>
            <a:ext cx="1622865" cy="969876"/>
          </a:xfrm>
          <a:prstGeom prst="roundRect">
            <a:avLst/>
          </a:prstGeom>
          <a:noFill/>
          <a:ln w="28575">
            <a:solidFill>
              <a:srgbClr val="2F5597"/>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3889610" y="333338"/>
            <a:ext cx="1155295" cy="1200837"/>
          </a:xfrm>
          <a:prstGeom prst="roundRect">
            <a:avLst/>
          </a:prstGeom>
          <a:noFill/>
          <a:ln w="28575">
            <a:solidFill>
              <a:srgbClr val="2F5597"/>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112343" y="8564550"/>
            <a:ext cx="4801314" cy="276999"/>
          </a:xfrm>
          <a:prstGeom prst="rect">
            <a:avLst/>
          </a:prstGeom>
        </p:spPr>
        <p:txBody>
          <a:bodyPr wrap="none">
            <a:spAutoFit/>
          </a:bodyPr>
          <a:lstStyle/>
          <a:p>
            <a:r>
              <a:rPr kumimoji="0" lang="ja-JP" altLang="en-US" sz="1200" dirty="0">
                <a:solidFill>
                  <a:prstClr val="black"/>
                </a:solidFill>
                <a:latin typeface="游ゴシック" panose="020B0400000000000000" pitchFamily="50" charset="-128"/>
                <a:ea typeface="游ゴシック" panose="020B0400000000000000" pitchFamily="50" charset="-128"/>
              </a:rPr>
              <a:t>※</a:t>
            </a:r>
            <a:r>
              <a:rPr kumimoji="0" lang="ja-JP" altLang="en-US" sz="1200" dirty="0" smtClean="0">
                <a:solidFill>
                  <a:prstClr val="black"/>
                </a:solidFill>
                <a:latin typeface="游ゴシック" panose="020B0400000000000000" pitchFamily="50" charset="-128"/>
                <a:ea typeface="游ゴシック" panose="020B0400000000000000" pitchFamily="50" charset="-128"/>
              </a:rPr>
              <a:t>この他にも、まれな病気の早期発見ができる可能性があります。</a:t>
            </a:r>
            <a:endParaRPr kumimoji="0" lang="en-US" altLang="ja-JP" sz="1200" dirty="0" smtClean="0">
              <a:solidFill>
                <a:prstClr val="black"/>
              </a:solidFill>
              <a:latin typeface="游ゴシック" panose="020B0400000000000000" pitchFamily="50" charset="-128"/>
              <a:ea typeface="游ゴシック" panose="020B0400000000000000" pitchFamily="50" charset="-128"/>
            </a:endParaRPr>
          </a:p>
        </p:txBody>
      </p:sp>
      <p:sp>
        <p:nvSpPr>
          <p:cNvPr id="64" name="角丸四角形 63"/>
          <p:cNvSpPr/>
          <p:nvPr/>
        </p:nvSpPr>
        <p:spPr>
          <a:xfrm>
            <a:off x="412588" y="5582589"/>
            <a:ext cx="4501744" cy="332303"/>
          </a:xfrm>
          <a:prstGeom prst="roundRect">
            <a:avLst>
              <a:gd name="adj" fmla="val 9204"/>
            </a:avLst>
          </a:prstGeom>
          <a:solidFill>
            <a:srgbClr val="E33951"/>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600" dirty="0" smtClean="0">
                <a:ln>
                  <a:solidFill>
                    <a:schemeClr val="bg1"/>
                  </a:solidFill>
                </a:ln>
                <a:solidFill>
                  <a:schemeClr val="bg1"/>
                </a:solidFill>
                <a:latin typeface="游ゴシック" panose="020B0400000000000000" pitchFamily="50" charset="-128"/>
                <a:ea typeface="游ゴシック" panose="020B0400000000000000" pitchFamily="50" charset="-128"/>
              </a:rPr>
              <a:t>これまでに見つかった生活習慣病</a:t>
            </a:r>
            <a:r>
              <a:rPr lang="ja-JP" altLang="en-US" u="sng" dirty="0" smtClean="0">
                <a:ln>
                  <a:solidFill>
                    <a:schemeClr val="bg1"/>
                  </a:solidFill>
                </a:ln>
                <a:solidFill>
                  <a:schemeClr val="bg1"/>
                </a:solidFill>
                <a:latin typeface="游ゴシック" panose="020B0400000000000000" pitchFamily="50" charset="-128"/>
                <a:ea typeface="游ゴシック" panose="020B0400000000000000" pitchFamily="50" charset="-128"/>
              </a:rPr>
              <a:t>以外</a:t>
            </a:r>
            <a:r>
              <a:rPr lang="ja-JP" altLang="en-US" sz="1600" dirty="0" smtClean="0">
                <a:ln>
                  <a:solidFill>
                    <a:schemeClr val="bg1"/>
                  </a:solidFill>
                </a:ln>
                <a:solidFill>
                  <a:schemeClr val="bg1"/>
                </a:solidFill>
                <a:latin typeface="游ゴシック" panose="020B0400000000000000" pitchFamily="50" charset="-128"/>
                <a:ea typeface="游ゴシック" panose="020B0400000000000000" pitchFamily="50" charset="-128"/>
              </a:rPr>
              <a:t>の病気</a:t>
            </a:r>
            <a:endParaRPr kumimoji="1" lang="en-US" altLang="ja-JP" sz="1600" dirty="0" smtClean="0">
              <a:ln>
                <a:solidFill>
                  <a:schemeClr val="bg1"/>
                </a:solidFill>
              </a:ln>
              <a:solidFill>
                <a:schemeClr val="bg1"/>
              </a:solidFill>
              <a:latin typeface="游ゴシック" panose="020B0400000000000000" pitchFamily="50" charset="-128"/>
              <a:ea typeface="游ゴシック" panose="020B0400000000000000" pitchFamily="50" charset="-128"/>
            </a:endParaRPr>
          </a:p>
        </p:txBody>
      </p:sp>
      <p:sp>
        <p:nvSpPr>
          <p:cNvPr id="65" name="角丸四角形 64"/>
          <p:cNvSpPr/>
          <p:nvPr/>
        </p:nvSpPr>
        <p:spPr>
          <a:xfrm>
            <a:off x="5367841" y="814305"/>
            <a:ext cx="1116000" cy="332303"/>
          </a:xfrm>
          <a:prstGeom prst="roundRect">
            <a:avLst>
              <a:gd name="adj" fmla="val 9204"/>
            </a:avLst>
          </a:prstGeom>
          <a:solidFill>
            <a:srgbClr val="FF66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600" dirty="0" smtClean="0">
                <a:ln>
                  <a:solidFill>
                    <a:schemeClr val="bg1"/>
                  </a:solidFill>
                </a:ln>
                <a:solidFill>
                  <a:schemeClr val="bg1"/>
                </a:solidFill>
                <a:latin typeface="游ゴシック" panose="020B0400000000000000" pitchFamily="50" charset="-128"/>
                <a:ea typeface="游ゴシック" panose="020B0400000000000000" pitchFamily="50" charset="-128"/>
              </a:rPr>
              <a:t>生活習慣病</a:t>
            </a:r>
            <a:endParaRPr kumimoji="1" lang="ja-JP" altLang="en-US" sz="1600" dirty="0">
              <a:ln>
                <a:solidFill>
                  <a:schemeClr val="bg1"/>
                </a:solidFill>
              </a:ln>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496047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558</Words>
  <Application>Microsoft Office PowerPoint</Application>
  <PresentationFormat>画面に合わせる (4:3)</PresentationFormat>
  <Paragraphs>63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2021-11-10T05:37:21Z</dcterms:created>
  <dcterms:modified xsi:type="dcterms:W3CDTF">2021-11-10T05:37:26Z</dcterms:modified>
</cp:coreProperties>
</file>