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3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CCFF"/>
    <a:srgbClr val="FFF3FF"/>
    <a:srgbClr val="FFF7FF"/>
    <a:srgbClr val="191966"/>
    <a:srgbClr val="FFFBFF"/>
    <a:srgbClr val="E1FFFF"/>
    <a:srgbClr val="CCFF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929"/>
  </p:normalViewPr>
  <p:slideViewPr>
    <p:cSldViewPr>
      <p:cViewPr varScale="1">
        <p:scale>
          <a:sx n="69" d="100"/>
          <a:sy n="69" d="100"/>
        </p:scale>
        <p:origin x="122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9" tIns="47425" rIns="94849" bIns="47425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9" tIns="47425" rIns="94849" bIns="47425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2918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3" y="4686499"/>
            <a:ext cx="493956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9" tIns="47425" rIns="94849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8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9" tIns="47425" rIns="94849" bIns="47425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8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9" tIns="47425" rIns="94849" bIns="4742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FB4A2F1-2266-4E67-AA89-316C4CA63D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9539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8" name="Oval 21"/>
            <p:cNvSpPr>
              <a:spLocks noChangeArrowheads="1"/>
            </p:cNvSpPr>
            <p:nvPr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9" name="Oval 24"/>
            <p:cNvSpPr>
              <a:spLocks noChangeArrowheads="1"/>
            </p:cNvSpPr>
            <p:nvPr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" name="Oval 25"/>
            <p:cNvSpPr>
              <a:spLocks noChangeArrowheads="1"/>
            </p:cNvSpPr>
            <p:nvPr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1" name="Oval 26"/>
            <p:cNvSpPr>
              <a:spLocks noChangeArrowheads="1"/>
            </p:cNvSpPr>
            <p:nvPr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2" name="Oval 27"/>
            <p:cNvSpPr>
              <a:spLocks noChangeArrowheads="1"/>
            </p:cNvSpPr>
            <p:nvPr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3" name="Oval 28"/>
            <p:cNvSpPr>
              <a:spLocks noChangeArrowheads="1"/>
            </p:cNvSpPr>
            <p:nvPr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4" name="Oval 29"/>
            <p:cNvSpPr>
              <a:spLocks noChangeArrowheads="1"/>
            </p:cNvSpPr>
            <p:nvPr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5" name="Oval 30"/>
            <p:cNvSpPr>
              <a:spLocks noChangeArrowheads="1"/>
            </p:cNvSpPr>
            <p:nvPr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16" name="Group 32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17" name="Oval 33"/>
            <p:cNvSpPr>
              <a:spLocks noChangeArrowheads="1"/>
            </p:cNvSpPr>
            <p:nvPr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8" name="Oval 34"/>
            <p:cNvSpPr>
              <a:spLocks noChangeArrowheads="1"/>
            </p:cNvSpPr>
            <p:nvPr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9" name="Oval 35"/>
            <p:cNvSpPr>
              <a:spLocks noChangeArrowheads="1"/>
            </p:cNvSpPr>
            <p:nvPr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0" name="Oval 36"/>
            <p:cNvSpPr>
              <a:spLocks noChangeArrowheads="1"/>
            </p:cNvSpPr>
            <p:nvPr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1" name="Oval 37"/>
            <p:cNvSpPr>
              <a:spLocks noChangeArrowheads="1"/>
            </p:cNvSpPr>
            <p:nvPr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2" name="Oval 38"/>
            <p:cNvSpPr>
              <a:spLocks noChangeArrowheads="1"/>
            </p:cNvSpPr>
            <p:nvPr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" name="Oval 39"/>
            <p:cNvSpPr>
              <a:spLocks noChangeArrowheads="1"/>
            </p:cNvSpPr>
            <p:nvPr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4" name="Oval 40"/>
            <p:cNvSpPr>
              <a:spLocks noChangeArrowheads="1"/>
            </p:cNvSpPr>
            <p:nvPr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5" name="AutoShape 42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6" name="AutoShape 43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685800" y="533400"/>
            <a:ext cx="170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>
                <a:solidFill>
                  <a:srgbClr val="FF9999"/>
                </a:solidFill>
                <a:latin typeface="Lucida Console" panose="020B0609040504020204" pitchFamily="49" charset="0"/>
              </a:rPr>
              <a:t>www.***.com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95800"/>
            <a:ext cx="6400800" cy="17526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2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B26A7-7E12-4827-8E60-7144EDF70E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142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74D6C-67A4-404D-8B96-3FC7A1A3A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421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5CBEF-F783-4971-9522-ABE43EA1A4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893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5C063-667C-462E-8536-B5ED16791B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105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24068-CB0C-470F-980A-BB909F5A28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064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7AF1-91A3-45C2-983B-57493F1C93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725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2B787-2625-40DF-9100-3673459DDD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3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E9275-F02E-438E-B608-C3BBFF25B7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471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F6E12-70E4-4CE6-AD3A-9681B83BF3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459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0496E-F008-4EF5-9DC5-4B2B6E107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0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37988-3230-483F-B922-95FE7E70E2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69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9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9" name="Group 10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1048" name="Oval 11"/>
            <p:cNvSpPr>
              <a:spLocks noChangeArrowheads="1"/>
            </p:cNvSpPr>
            <p:nvPr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9" name="Oval 12"/>
            <p:cNvSpPr>
              <a:spLocks noChangeArrowheads="1"/>
            </p:cNvSpPr>
            <p:nvPr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0" name="Oval 13"/>
            <p:cNvSpPr>
              <a:spLocks noChangeArrowheads="1"/>
            </p:cNvSpPr>
            <p:nvPr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1" name="Oval 14"/>
            <p:cNvSpPr>
              <a:spLocks noChangeArrowheads="1"/>
            </p:cNvSpPr>
            <p:nvPr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2" name="Oval 15"/>
            <p:cNvSpPr>
              <a:spLocks noChangeArrowheads="1"/>
            </p:cNvSpPr>
            <p:nvPr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3" name="Oval 16"/>
            <p:cNvSpPr>
              <a:spLocks noChangeArrowheads="1"/>
            </p:cNvSpPr>
            <p:nvPr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4" name="Oval 17"/>
            <p:cNvSpPr>
              <a:spLocks noChangeArrowheads="1"/>
            </p:cNvSpPr>
            <p:nvPr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55" name="Oval 18"/>
            <p:cNvSpPr>
              <a:spLocks noChangeArrowheads="1"/>
            </p:cNvSpPr>
            <p:nvPr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1030" name="Group 19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1040" name="Oval 20"/>
            <p:cNvSpPr>
              <a:spLocks noChangeArrowheads="1"/>
            </p:cNvSpPr>
            <p:nvPr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1" name="Oval 21"/>
            <p:cNvSpPr>
              <a:spLocks noChangeArrowheads="1"/>
            </p:cNvSpPr>
            <p:nvPr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2" name="Oval 22"/>
            <p:cNvSpPr>
              <a:spLocks noChangeArrowheads="1"/>
            </p:cNvSpPr>
            <p:nvPr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3" name="Oval 23"/>
            <p:cNvSpPr>
              <a:spLocks noChangeArrowheads="1"/>
            </p:cNvSpPr>
            <p:nvPr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4" name="Oval 24"/>
            <p:cNvSpPr>
              <a:spLocks noChangeArrowheads="1"/>
            </p:cNvSpPr>
            <p:nvPr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5" name="Oval 25"/>
            <p:cNvSpPr>
              <a:spLocks noChangeArrowheads="1"/>
            </p:cNvSpPr>
            <p:nvPr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6" name="Oval 26"/>
            <p:cNvSpPr>
              <a:spLocks noChangeArrowheads="1"/>
            </p:cNvSpPr>
            <p:nvPr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047" name="Oval 27"/>
            <p:cNvSpPr>
              <a:spLocks noChangeArrowheads="1"/>
            </p:cNvSpPr>
            <p:nvPr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1031" name="AutoShape 28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2" name="AutoShape 29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3" name="Rectangle 30"/>
          <p:cNvSpPr>
            <a:spLocks noChangeArrowheads="1"/>
          </p:cNvSpPr>
          <p:nvPr/>
        </p:nvSpPr>
        <p:spPr bwMode="auto">
          <a:xfrm>
            <a:off x="0" y="323850"/>
            <a:ext cx="8763000" cy="65341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914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458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latin typeface="Lucida Console" panose="020B0609040504020204" pitchFamily="49" charset="0"/>
              </a:defRPr>
            </a:lvl1pPr>
          </a:lstStyle>
          <a:p>
            <a:fld id="{F4543930-654F-4799-9102-7724C45C648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9" name="Rectangle 32"/>
          <p:cNvSpPr>
            <a:spLocks noChangeArrowheads="1"/>
          </p:cNvSpPr>
          <p:nvPr/>
        </p:nvSpPr>
        <p:spPr bwMode="auto">
          <a:xfrm>
            <a:off x="0" y="1295400"/>
            <a:ext cx="8763000" cy="152400"/>
          </a:xfrm>
          <a:prstGeom prst="rect">
            <a:avLst/>
          </a:prstGeom>
          <a:solidFill>
            <a:srgbClr val="FF9999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anose="05000000000000000000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anose="05000000000000000000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anose="05000000000000000000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anose="05000000000000000000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3FF">
                <a:alpha val="71000"/>
                <a:lumMod val="81000"/>
              </a:srgbClr>
            </a:gs>
            <a:gs pos="68000">
              <a:srgbClr val="FFF1FF"/>
            </a:gs>
            <a:gs pos="62000">
              <a:srgbClr val="FFEEFF"/>
            </a:gs>
            <a:gs pos="0">
              <a:srgbClr val="FFE7FF"/>
            </a:gs>
            <a:gs pos="0">
              <a:srgbClr val="FFFFFF"/>
            </a:gs>
            <a:gs pos="0">
              <a:schemeClr val="accent3">
                <a:lumMod val="5000"/>
                <a:lumOff val="95000"/>
              </a:schemeClr>
            </a:gs>
            <a:gs pos="63595">
              <a:srgbClr val="FFEFFF"/>
            </a:gs>
            <a:gs pos="5000">
              <a:schemeClr val="accent3">
                <a:lumMod val="45000"/>
                <a:lumOff val="55000"/>
              </a:schemeClr>
            </a:gs>
            <a:gs pos="98000">
              <a:schemeClr val="accent3">
                <a:lumMod val="45000"/>
                <a:lumOff val="55000"/>
              </a:schemeClr>
            </a:gs>
            <a:gs pos="0">
              <a:schemeClr val="accent3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318614" y="2039529"/>
            <a:ext cx="6766867" cy="1877175"/>
          </a:xfrm>
          <a:prstGeom prst="roundRect">
            <a:avLst/>
          </a:prstGeom>
          <a:noFill/>
          <a:ln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サブタイトル 1"/>
          <p:cNvSpPr txBox="1">
            <a:spLocks/>
          </p:cNvSpPr>
          <p:nvPr/>
        </p:nvSpPr>
        <p:spPr>
          <a:xfrm>
            <a:off x="-2258088" y="2941482"/>
            <a:ext cx="6607249" cy="44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93" tIns="52146" rIns="104293" bIns="52146" numCol="1" anchor="ctr" anchorCtr="1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latinLnBrk="0" hangingPunct="1">
              <a:spcBef>
                <a:spcPct val="0"/>
              </a:spcBef>
              <a:spcAft>
                <a:spcPct val="80000"/>
              </a:spcAft>
              <a:buFont typeface="Arial" pitchFamily="34" charset="0"/>
              <a:buNone/>
              <a:defRPr kumimoji="1" lang="ja-JP" altLang="en-US" sz="2400" b="0" kern="120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527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3055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582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6109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63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4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1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1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サブタイトル 1"/>
          <p:cNvSpPr txBox="1">
            <a:spLocks/>
          </p:cNvSpPr>
          <p:nvPr/>
        </p:nvSpPr>
        <p:spPr>
          <a:xfrm>
            <a:off x="318614" y="3994879"/>
            <a:ext cx="2799570" cy="442642"/>
          </a:xfrm>
          <a:prstGeom prst="rect">
            <a:avLst/>
          </a:prstGeom>
        </p:spPr>
        <p:txBody>
          <a:bodyPr>
            <a:normAutofit/>
          </a:bodyPr>
          <a:lstStyle>
            <a:lvl1pPr marL="215900" indent="-215900" algn="l" defTabSz="914400" rtl="0" eaLnBrk="1" latinLnBrk="0" hangingPunct="1">
              <a:spcBef>
                <a:spcPts val="500"/>
              </a:spcBef>
              <a:buClr>
                <a:srgbClr val="376092"/>
              </a:buClr>
              <a:buFontTx/>
              <a:buNone/>
              <a:defRPr kumimoji="1" sz="16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indent="-27305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1525" indent="-22860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66800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17625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1800" dirty="0" smtClean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具体的な取組み＞</a:t>
            </a:r>
            <a:endParaRPr lang="ja-JP" altLang="en-US" sz="18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4" name="サブタイトル 1"/>
          <p:cNvSpPr txBox="1">
            <a:spLocks/>
          </p:cNvSpPr>
          <p:nvPr/>
        </p:nvSpPr>
        <p:spPr>
          <a:xfrm>
            <a:off x="2708219" y="6118397"/>
            <a:ext cx="4096029" cy="59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57" tIns="52128" rIns="104257" bIns="52128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1043017" rtl="0" eaLnBrk="1" fontAlgn="base" latinLnBrk="0" hangingPunct="1">
              <a:spcBef>
                <a:spcPct val="0"/>
              </a:spcBef>
              <a:spcAft>
                <a:spcPct val="80000"/>
              </a:spcAft>
              <a:buFontTx/>
              <a:buNone/>
              <a:defRPr kumimoji="1" lang="ja-JP" altLang="en-US" sz="19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521527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9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2pPr>
            <a:lvl3pPr marL="1043055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7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3pPr>
            <a:lvl4pPr marL="1564582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4pPr>
            <a:lvl5pPr marL="2086109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5pPr>
            <a:lvl6pPr marL="2607636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4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1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18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ja-JP" altLang="en-US" sz="16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rPr>
              <a:t>令和○年○月○○日　　株式会社○○○</a:t>
            </a:r>
            <a:endParaRPr lang="en-US" altLang="ja-JP" sz="16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6" name="サブタイトル 1"/>
          <p:cNvSpPr txBox="1">
            <a:spLocks/>
          </p:cNvSpPr>
          <p:nvPr/>
        </p:nvSpPr>
        <p:spPr>
          <a:xfrm>
            <a:off x="393301" y="1647435"/>
            <a:ext cx="1585141" cy="442642"/>
          </a:xfrm>
          <a:prstGeom prst="rect">
            <a:avLst/>
          </a:prstGeom>
        </p:spPr>
        <p:txBody>
          <a:bodyPr>
            <a:normAutofit/>
          </a:bodyPr>
          <a:lstStyle>
            <a:lvl1pPr marL="215900" indent="-215900" algn="l" defTabSz="914400" rtl="0" eaLnBrk="1" latinLnBrk="0" hangingPunct="1">
              <a:spcBef>
                <a:spcPts val="500"/>
              </a:spcBef>
              <a:buClr>
                <a:srgbClr val="376092"/>
              </a:buClr>
              <a:buFontTx/>
              <a:buNone/>
              <a:defRPr kumimoji="1" sz="16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indent="-27305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1525" indent="-22860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66800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17625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1800" dirty="0" smtClean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目標＞</a:t>
            </a:r>
            <a:endParaRPr lang="ja-JP" altLang="en-US" sz="18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5651" y="5248856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2836" y="2184205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16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8543" y="2530039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3385" y="-5530"/>
            <a:ext cx="648072" cy="43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defTabSz="9605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</a:rPr>
              <a:t>（様式２）</a:t>
            </a:r>
            <a:endParaRPr lang="ja-JP" altLang="en-US" sz="11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8543" y="2920005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5549" y="3321891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5651" y="4842912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5651" y="4443719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799" y="5732262"/>
            <a:ext cx="1826073" cy="108505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57" y="582200"/>
            <a:ext cx="1724025" cy="34782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45199" y="578021"/>
            <a:ext cx="74536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かがわ女性キラサポ宣言書</a:t>
            </a:r>
            <a:endParaRPr lang="ja-JP" altLang="en-US" sz="4000" b="1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58627" y="4364208"/>
            <a:ext cx="6699644" cy="1408734"/>
          </a:xfrm>
          <a:prstGeom prst="roundRect">
            <a:avLst/>
          </a:prstGeom>
          <a:noFill/>
          <a:ln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32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3FF">
                <a:alpha val="71000"/>
                <a:lumMod val="81000"/>
              </a:srgbClr>
            </a:gs>
            <a:gs pos="68000">
              <a:srgbClr val="FFF1FF"/>
            </a:gs>
            <a:gs pos="62000">
              <a:srgbClr val="FFEEFF"/>
            </a:gs>
            <a:gs pos="0">
              <a:srgbClr val="FFE7FF"/>
            </a:gs>
            <a:gs pos="0">
              <a:srgbClr val="FFFFFF"/>
            </a:gs>
            <a:gs pos="0">
              <a:schemeClr val="accent3">
                <a:lumMod val="5000"/>
                <a:lumOff val="95000"/>
              </a:schemeClr>
            </a:gs>
            <a:gs pos="63595">
              <a:srgbClr val="FFEFFF"/>
            </a:gs>
            <a:gs pos="5000">
              <a:schemeClr val="accent3">
                <a:lumMod val="45000"/>
                <a:lumOff val="55000"/>
              </a:schemeClr>
            </a:gs>
            <a:gs pos="98000">
              <a:schemeClr val="accent3">
                <a:lumMod val="45000"/>
                <a:lumOff val="55000"/>
              </a:schemeClr>
            </a:gs>
            <a:gs pos="0">
              <a:schemeClr val="accent3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318614" y="2039529"/>
            <a:ext cx="6766867" cy="1877175"/>
          </a:xfrm>
          <a:prstGeom prst="roundRect">
            <a:avLst/>
          </a:prstGeom>
          <a:noFill/>
          <a:ln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サブタイトル 1"/>
          <p:cNvSpPr txBox="1">
            <a:spLocks/>
          </p:cNvSpPr>
          <p:nvPr/>
        </p:nvSpPr>
        <p:spPr>
          <a:xfrm>
            <a:off x="-2258088" y="2941482"/>
            <a:ext cx="6607249" cy="44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93" tIns="52146" rIns="104293" bIns="52146" numCol="1" anchor="ctr" anchorCtr="1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latinLnBrk="0" hangingPunct="1">
              <a:spcBef>
                <a:spcPct val="0"/>
              </a:spcBef>
              <a:spcAft>
                <a:spcPct val="80000"/>
              </a:spcAft>
              <a:buFont typeface="Arial" pitchFamily="34" charset="0"/>
              <a:buNone/>
              <a:defRPr kumimoji="1" lang="ja-JP" altLang="en-US" sz="2400" b="0" kern="120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527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3055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582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6109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63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4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1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1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サブタイトル 1"/>
          <p:cNvSpPr txBox="1">
            <a:spLocks/>
          </p:cNvSpPr>
          <p:nvPr/>
        </p:nvSpPr>
        <p:spPr>
          <a:xfrm>
            <a:off x="318614" y="3994879"/>
            <a:ext cx="2799570" cy="442642"/>
          </a:xfrm>
          <a:prstGeom prst="rect">
            <a:avLst/>
          </a:prstGeom>
        </p:spPr>
        <p:txBody>
          <a:bodyPr>
            <a:normAutofit/>
          </a:bodyPr>
          <a:lstStyle>
            <a:lvl1pPr marL="215900" indent="-215900" algn="l" defTabSz="914400" rtl="0" eaLnBrk="1" latinLnBrk="0" hangingPunct="1">
              <a:spcBef>
                <a:spcPts val="500"/>
              </a:spcBef>
              <a:buClr>
                <a:srgbClr val="376092"/>
              </a:buClr>
              <a:buFontTx/>
              <a:buNone/>
              <a:defRPr kumimoji="1" sz="16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indent="-27305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1525" indent="-22860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66800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17625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1800" dirty="0" smtClean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具体的な取組み＞</a:t>
            </a:r>
            <a:endParaRPr lang="ja-JP" altLang="en-US" sz="18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4" name="サブタイトル 1"/>
          <p:cNvSpPr txBox="1">
            <a:spLocks/>
          </p:cNvSpPr>
          <p:nvPr/>
        </p:nvSpPr>
        <p:spPr>
          <a:xfrm>
            <a:off x="2708219" y="6118397"/>
            <a:ext cx="4096029" cy="59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57" tIns="52128" rIns="104257" bIns="52128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1043017" rtl="0" eaLnBrk="1" fontAlgn="base" latinLnBrk="0" hangingPunct="1">
              <a:spcBef>
                <a:spcPct val="0"/>
              </a:spcBef>
              <a:spcAft>
                <a:spcPct val="80000"/>
              </a:spcAft>
              <a:buFontTx/>
              <a:buNone/>
              <a:defRPr kumimoji="1" lang="ja-JP" altLang="en-US" sz="19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521527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9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2pPr>
            <a:lvl3pPr marL="1043055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7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3pPr>
            <a:lvl4pPr marL="1564582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4pPr>
            <a:lvl5pPr marL="2086109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5pPr>
            <a:lvl6pPr marL="2607636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4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1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18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ja-JP" altLang="en-US" sz="16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rPr>
              <a:t>令和３年７月</a:t>
            </a:r>
            <a:r>
              <a:rPr lang="en-US" altLang="ja-JP" sz="1600" b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rPr>
              <a:t>15</a:t>
            </a:r>
            <a:r>
              <a:rPr lang="ja-JP" altLang="en-US" sz="1600" b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rPr>
              <a:t>日</a:t>
            </a:r>
            <a:r>
              <a:rPr lang="ja-JP" altLang="en-US" sz="16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rPr>
              <a:t>　　株式会社○○○</a:t>
            </a:r>
            <a:endParaRPr lang="en-US" altLang="ja-JP" sz="16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6" name="サブタイトル 1"/>
          <p:cNvSpPr txBox="1">
            <a:spLocks/>
          </p:cNvSpPr>
          <p:nvPr/>
        </p:nvSpPr>
        <p:spPr>
          <a:xfrm>
            <a:off x="393301" y="1647435"/>
            <a:ext cx="1585141" cy="442642"/>
          </a:xfrm>
          <a:prstGeom prst="rect">
            <a:avLst/>
          </a:prstGeom>
        </p:spPr>
        <p:txBody>
          <a:bodyPr>
            <a:normAutofit/>
          </a:bodyPr>
          <a:lstStyle>
            <a:lvl1pPr marL="215900" indent="-215900" algn="l" defTabSz="914400" rtl="0" eaLnBrk="1" latinLnBrk="0" hangingPunct="1">
              <a:spcBef>
                <a:spcPts val="500"/>
              </a:spcBef>
              <a:buClr>
                <a:srgbClr val="376092"/>
              </a:buClr>
              <a:buFontTx/>
              <a:buNone/>
              <a:defRPr kumimoji="1" sz="16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indent="-27305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1525" indent="-228600" algn="l" defTabSz="914400" rtl="0" eaLnBrk="1" latinLnBrk="0" hangingPunct="1">
              <a:spcBef>
                <a:spcPts val="500"/>
              </a:spcBef>
              <a:buClr>
                <a:srgbClr val="A6A6A6"/>
              </a:buClr>
              <a:buFontTx/>
              <a:buNone/>
              <a:defRPr kumimoji="1" sz="14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66800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17625" indent="-228600" algn="l" defTabSz="914400" rtl="0" eaLnBrk="1" latinLnBrk="0" hangingPunct="1">
              <a:spcBef>
                <a:spcPts val="500"/>
              </a:spcBef>
              <a:buFontTx/>
              <a:buNone/>
              <a:defRPr kumimoji="1" sz="1200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1800" dirty="0" smtClean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目標＞</a:t>
            </a:r>
            <a:endParaRPr lang="ja-JP" altLang="en-US" sz="18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5651" y="5248856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総務担当者、管理職が意識改革セミナーに参加します。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2836" y="2184205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職場風土の改善に取り組みます</a:t>
            </a:r>
            <a:r>
              <a:rPr lang="ja-JP" altLang="en-US" sz="16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ja-JP" altLang="en-US" sz="16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8543" y="2530039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仕事と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家庭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の両立支援をします。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3385" y="-5530"/>
            <a:ext cx="648072" cy="43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defTabSz="9605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</a:rPr>
              <a:t>（様式２）</a:t>
            </a:r>
            <a:endParaRPr lang="ja-JP" altLang="en-US" sz="11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8543" y="2920005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女性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の能力発揮を支援します。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5549" y="3321891"/>
            <a:ext cx="588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女性管理職比率を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％にします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5651" y="4842912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女子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学生向け説明会の実施を定期的に行います。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5651" y="4443719"/>
            <a:ext cx="82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仕事と育児・介護の両立のための職場環境を整備します。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799" y="5732262"/>
            <a:ext cx="1826073" cy="108505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57" y="582200"/>
            <a:ext cx="1724025" cy="34782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45199" y="578021"/>
            <a:ext cx="74536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かがわ女性キラサポ宣言書</a:t>
            </a:r>
            <a:endParaRPr lang="ja-JP" altLang="en-US" sz="4000" b="1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58627" y="4364208"/>
            <a:ext cx="6699644" cy="1408734"/>
          </a:xfrm>
          <a:prstGeom prst="roundRect">
            <a:avLst/>
          </a:prstGeom>
          <a:noFill/>
          <a:ln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0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​​テーマ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Lucida Console"/>
        <a:ea typeface="ＭＳ Ｐゴシック"/>
        <a:cs typeface=""/>
      </a:majorFont>
      <a:minorFont>
        <a:latin typeface="Lucida Consol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460</TotalTime>
  <Words>158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HGP創英角ﾎﾟｯﾌﾟ体</vt:lpstr>
      <vt:lpstr>HG丸ｺﾞｼｯｸM-PRO</vt:lpstr>
      <vt:lpstr>ＭＳ Ｐゴシック</vt:lpstr>
      <vt:lpstr>ＭＳ Ｐ明朝</vt:lpstr>
      <vt:lpstr>Arial</vt:lpstr>
      <vt:lpstr>Lucida Console</vt:lpstr>
      <vt:lpstr>Times New Roman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C14-2319</dc:creator>
  <cp:lastModifiedBy>SG15400のC20-2282</cp:lastModifiedBy>
  <cp:revision>93</cp:revision>
  <cp:lastPrinted>2021-07-13T00:37:27Z</cp:lastPrinted>
  <dcterms:created xsi:type="dcterms:W3CDTF">2015-05-06T22:28:23Z</dcterms:created>
  <dcterms:modified xsi:type="dcterms:W3CDTF">2021-08-03T07:56:02Z</dcterms:modified>
</cp:coreProperties>
</file>