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79" r:id="rId2"/>
    <p:sldId id="280" r:id="rId3"/>
    <p:sldId id="259" r:id="rId4"/>
    <p:sldId id="265" r:id="rId5"/>
    <p:sldId id="266" r:id="rId6"/>
    <p:sldId id="268" r:id="rId7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59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53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50375" cy="498645"/>
          </a:xfrm>
          <a:prstGeom prst="rect">
            <a:avLst/>
          </a:prstGeom>
        </p:spPr>
        <p:txBody>
          <a:bodyPr vert="horz" lIns="92193" tIns="46095" rIns="92193" bIns="4609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0"/>
            <a:ext cx="2950374" cy="498645"/>
          </a:xfrm>
          <a:prstGeom prst="rect">
            <a:avLst/>
          </a:prstGeom>
        </p:spPr>
        <p:txBody>
          <a:bodyPr vert="horz" lIns="92193" tIns="46095" rIns="92193" bIns="46095" rtlCol="0"/>
          <a:lstStyle>
            <a:lvl1pPr algn="r">
              <a:defRPr sz="1200"/>
            </a:lvl1pPr>
          </a:lstStyle>
          <a:p>
            <a:fld id="{B09F05EC-321C-4C08-B97B-98999809E2D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73575" cy="3354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93" tIns="46095" rIns="92193" bIns="4609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40" y="4783478"/>
            <a:ext cx="5446723" cy="3914043"/>
          </a:xfrm>
          <a:prstGeom prst="rect">
            <a:avLst/>
          </a:prstGeom>
        </p:spPr>
        <p:txBody>
          <a:bodyPr vert="horz" lIns="92193" tIns="46095" rIns="92193" bIns="4609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94"/>
            <a:ext cx="2950375" cy="498645"/>
          </a:xfrm>
          <a:prstGeom prst="rect">
            <a:avLst/>
          </a:prstGeom>
        </p:spPr>
        <p:txBody>
          <a:bodyPr vert="horz" lIns="92193" tIns="46095" rIns="92193" bIns="4609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694"/>
            <a:ext cx="2950374" cy="498645"/>
          </a:xfrm>
          <a:prstGeom prst="rect">
            <a:avLst/>
          </a:prstGeom>
        </p:spPr>
        <p:txBody>
          <a:bodyPr vert="horz" lIns="92193" tIns="46095" rIns="92193" bIns="46095" rtlCol="0" anchor="b"/>
          <a:lstStyle>
            <a:lvl1pPr algn="r">
              <a:defRPr sz="1200"/>
            </a:lvl1pPr>
          </a:lstStyle>
          <a:p>
            <a:fld id="{4C2496A4-295A-48CE-821C-C1367EED5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6926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A373-BDF3-42D2-82D3-4900FC39372B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23D62-50F2-420E-838D-EA9E33A70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3281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A373-BDF3-42D2-82D3-4900FC39372B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23D62-50F2-420E-838D-EA9E33A70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174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A373-BDF3-42D2-82D3-4900FC39372B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23D62-50F2-420E-838D-EA9E33A70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7489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A373-BDF3-42D2-82D3-4900FC39372B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23D62-50F2-420E-838D-EA9E33A70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761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A373-BDF3-42D2-82D3-4900FC39372B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23D62-50F2-420E-838D-EA9E33A70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807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A373-BDF3-42D2-82D3-4900FC39372B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23D62-50F2-420E-838D-EA9E33A70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5171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A373-BDF3-42D2-82D3-4900FC39372B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23D62-50F2-420E-838D-EA9E33A70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9893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A373-BDF3-42D2-82D3-4900FC39372B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23D62-50F2-420E-838D-EA9E33A70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167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A373-BDF3-42D2-82D3-4900FC39372B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23D62-50F2-420E-838D-EA9E33A70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7927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A373-BDF3-42D2-82D3-4900FC39372B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23D62-50F2-420E-838D-EA9E33A70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025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A373-BDF3-42D2-82D3-4900FC39372B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23D62-50F2-420E-838D-EA9E33A70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1401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DA373-BDF3-42D2-82D3-4900FC39372B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23D62-50F2-420E-838D-EA9E33A70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7028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60569" y="1726744"/>
            <a:ext cx="1668231" cy="501675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3200" dirty="0" smtClean="0"/>
              <a:t>　Ｂ</a:t>
            </a:r>
            <a:endParaRPr lang="en-US" altLang="ja-JP" sz="3200" dirty="0" smtClean="0"/>
          </a:p>
          <a:p>
            <a:pPr algn="ctr"/>
            <a:endParaRPr lang="en-US" altLang="ja-JP" sz="3200" dirty="0"/>
          </a:p>
          <a:p>
            <a:endParaRPr kumimoji="1" lang="en-US" altLang="ja-JP" sz="3200" dirty="0" smtClean="0"/>
          </a:p>
          <a:p>
            <a:endParaRPr lang="en-US" altLang="ja-JP" sz="3200" dirty="0"/>
          </a:p>
          <a:p>
            <a:endParaRPr kumimoji="1" lang="en-US" altLang="ja-JP" sz="3200" dirty="0" smtClean="0"/>
          </a:p>
          <a:p>
            <a:endParaRPr lang="en-US" altLang="ja-JP" sz="3200" dirty="0"/>
          </a:p>
          <a:p>
            <a:endParaRPr kumimoji="1" lang="en-US" altLang="ja-JP" sz="3200" dirty="0" smtClean="0"/>
          </a:p>
          <a:p>
            <a:endParaRPr lang="en-US" altLang="ja-JP" sz="3200" dirty="0"/>
          </a:p>
          <a:p>
            <a:endParaRPr kumimoji="1" lang="en-US" altLang="ja-JP" sz="3200" dirty="0" smtClean="0"/>
          </a:p>
          <a:p>
            <a:endParaRPr kumimoji="1" lang="ja-JP" altLang="en-US" sz="32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956686" y="1726288"/>
            <a:ext cx="1668231" cy="501675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3200" dirty="0" smtClean="0"/>
              <a:t>　Ｃ</a:t>
            </a:r>
            <a:endParaRPr lang="en-US" altLang="ja-JP" sz="3200" dirty="0" smtClean="0"/>
          </a:p>
          <a:p>
            <a:pPr algn="ctr"/>
            <a:endParaRPr lang="en-US" altLang="ja-JP" sz="3200" dirty="0"/>
          </a:p>
          <a:p>
            <a:endParaRPr kumimoji="1" lang="en-US" altLang="ja-JP" sz="3200" dirty="0" smtClean="0"/>
          </a:p>
          <a:p>
            <a:endParaRPr lang="en-US" altLang="ja-JP" sz="3200" dirty="0"/>
          </a:p>
          <a:p>
            <a:endParaRPr kumimoji="1" lang="en-US" altLang="ja-JP" sz="3200" dirty="0" smtClean="0"/>
          </a:p>
          <a:p>
            <a:endParaRPr lang="en-US" altLang="ja-JP" sz="3200" dirty="0"/>
          </a:p>
          <a:p>
            <a:endParaRPr kumimoji="1" lang="en-US" altLang="ja-JP" sz="3200" dirty="0" smtClean="0"/>
          </a:p>
          <a:p>
            <a:endParaRPr lang="en-US" altLang="ja-JP" sz="3200" dirty="0"/>
          </a:p>
          <a:p>
            <a:endParaRPr kumimoji="1" lang="en-US" altLang="ja-JP" sz="3200" dirty="0" smtClean="0"/>
          </a:p>
          <a:p>
            <a:endParaRPr kumimoji="1" lang="ja-JP" altLang="en-US" sz="32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737884" y="1726288"/>
            <a:ext cx="1668231" cy="501675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3200" dirty="0" smtClean="0"/>
              <a:t>　Ｄ</a:t>
            </a:r>
            <a:endParaRPr lang="en-US" altLang="ja-JP" sz="3200" dirty="0" smtClean="0"/>
          </a:p>
          <a:p>
            <a:pPr algn="ctr"/>
            <a:endParaRPr lang="en-US" altLang="ja-JP" sz="3200" dirty="0"/>
          </a:p>
          <a:p>
            <a:endParaRPr kumimoji="1" lang="en-US" altLang="ja-JP" sz="3200" dirty="0" smtClean="0"/>
          </a:p>
          <a:p>
            <a:endParaRPr lang="en-US" altLang="ja-JP" sz="3200" dirty="0"/>
          </a:p>
          <a:p>
            <a:endParaRPr kumimoji="1" lang="en-US" altLang="ja-JP" sz="3200" dirty="0" smtClean="0"/>
          </a:p>
          <a:p>
            <a:endParaRPr lang="en-US" altLang="ja-JP" sz="3200" dirty="0"/>
          </a:p>
          <a:p>
            <a:endParaRPr kumimoji="1" lang="en-US" altLang="ja-JP" sz="3200" dirty="0" smtClean="0"/>
          </a:p>
          <a:p>
            <a:endParaRPr lang="en-US" altLang="ja-JP" sz="3200" dirty="0"/>
          </a:p>
          <a:p>
            <a:endParaRPr kumimoji="1" lang="en-US" altLang="ja-JP" sz="3200" dirty="0" smtClean="0"/>
          </a:p>
          <a:p>
            <a:endParaRPr kumimoji="1" lang="ja-JP" altLang="en-US" sz="32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534001" y="1726288"/>
            <a:ext cx="1668231" cy="501675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3200" dirty="0" smtClean="0"/>
              <a:t>　Ｅ　</a:t>
            </a:r>
            <a:endParaRPr lang="en-US" altLang="ja-JP" sz="3200" dirty="0" smtClean="0"/>
          </a:p>
          <a:p>
            <a:pPr algn="ctr"/>
            <a:endParaRPr lang="en-US" altLang="ja-JP" sz="3200" dirty="0"/>
          </a:p>
          <a:p>
            <a:endParaRPr kumimoji="1" lang="en-US" altLang="ja-JP" sz="3200" dirty="0" smtClean="0"/>
          </a:p>
          <a:p>
            <a:endParaRPr lang="en-US" altLang="ja-JP" sz="3200" dirty="0"/>
          </a:p>
          <a:p>
            <a:endParaRPr kumimoji="1" lang="en-US" altLang="ja-JP" sz="3200" dirty="0" smtClean="0"/>
          </a:p>
          <a:p>
            <a:endParaRPr lang="en-US" altLang="ja-JP" sz="3200" dirty="0"/>
          </a:p>
          <a:p>
            <a:endParaRPr kumimoji="1" lang="en-US" altLang="ja-JP" sz="3200" dirty="0" smtClean="0"/>
          </a:p>
          <a:p>
            <a:endParaRPr lang="en-US" altLang="ja-JP" sz="3200" dirty="0"/>
          </a:p>
          <a:p>
            <a:endParaRPr kumimoji="1" lang="en-US" altLang="ja-JP" sz="3200" dirty="0" smtClean="0"/>
          </a:p>
          <a:p>
            <a:endParaRPr kumimoji="1" lang="ja-JP" altLang="en-US" sz="32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330119" y="1726744"/>
            <a:ext cx="1668231" cy="501675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dirty="0" smtClean="0"/>
              <a:t>その他</a:t>
            </a:r>
            <a:endParaRPr lang="en-US" altLang="ja-JP" sz="3200" dirty="0" smtClean="0"/>
          </a:p>
          <a:p>
            <a:pPr algn="ctr"/>
            <a:endParaRPr lang="en-US" altLang="ja-JP" sz="3200" dirty="0"/>
          </a:p>
          <a:p>
            <a:endParaRPr kumimoji="1" lang="en-US" altLang="ja-JP" sz="3200" dirty="0" smtClean="0"/>
          </a:p>
          <a:p>
            <a:endParaRPr lang="en-US" altLang="ja-JP" sz="3200" dirty="0"/>
          </a:p>
          <a:p>
            <a:endParaRPr kumimoji="1" lang="en-US" altLang="ja-JP" sz="3200" dirty="0" smtClean="0"/>
          </a:p>
          <a:p>
            <a:endParaRPr lang="en-US" altLang="ja-JP" sz="3200" dirty="0"/>
          </a:p>
          <a:p>
            <a:endParaRPr kumimoji="1" lang="en-US" altLang="ja-JP" sz="3200" dirty="0" smtClean="0"/>
          </a:p>
          <a:p>
            <a:endParaRPr lang="en-US" altLang="ja-JP" sz="3200" dirty="0"/>
          </a:p>
          <a:p>
            <a:endParaRPr kumimoji="1" lang="en-US" altLang="ja-JP" sz="3200" dirty="0" smtClean="0"/>
          </a:p>
          <a:p>
            <a:endParaRPr kumimoji="1" lang="ja-JP" altLang="en-US" sz="3200" dirty="0"/>
          </a:p>
        </p:txBody>
      </p:sp>
      <p:grpSp>
        <p:nvGrpSpPr>
          <p:cNvPr id="41" name="グループ化 40"/>
          <p:cNvGrpSpPr/>
          <p:nvPr/>
        </p:nvGrpSpPr>
        <p:grpSpPr>
          <a:xfrm>
            <a:off x="766461" y="1798171"/>
            <a:ext cx="6824765" cy="362049"/>
            <a:chOff x="107127" y="2271030"/>
            <a:chExt cx="6824765" cy="362049"/>
          </a:xfrm>
        </p:grpSpPr>
        <p:sp>
          <p:nvSpPr>
            <p:cNvPr id="42" name="テキスト ボックス 41"/>
            <p:cNvSpPr txBox="1"/>
            <p:nvPr/>
          </p:nvSpPr>
          <p:spPr>
            <a:xfrm>
              <a:off x="107127" y="2271030"/>
              <a:ext cx="144067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/>
                <a:t>「Ａ菌が付く」</a:t>
              </a:r>
              <a:endParaRPr kumimoji="1" lang="ja-JP" altLang="en-US" sz="1400" dirty="0"/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1876707" y="2297227"/>
              <a:ext cx="144067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/>
                <a:t>「Ａ菌、Ａ菌」</a:t>
              </a:r>
              <a:endParaRPr kumimoji="1" lang="ja-JP" altLang="en-US" sz="1400" dirty="0"/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3672696" y="2300532"/>
              <a:ext cx="144067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/>
                <a:t>「へへへっ。」</a:t>
              </a:r>
              <a:endParaRPr kumimoji="1" lang="ja-JP" altLang="en-US" sz="1400" dirty="0"/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5491213" y="2325302"/>
              <a:ext cx="144067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/>
                <a:t>「・・・・・・。」</a:t>
              </a:r>
              <a:endParaRPr kumimoji="1" lang="ja-JP" altLang="en-US" sz="1400" dirty="0"/>
            </a:p>
          </p:txBody>
        </p:sp>
      </p:grpSp>
      <p:sp>
        <p:nvSpPr>
          <p:cNvPr id="8" name="テキスト ボックス 7"/>
          <p:cNvSpPr txBox="1"/>
          <p:nvPr/>
        </p:nvSpPr>
        <p:spPr>
          <a:xfrm>
            <a:off x="52280" y="47432"/>
            <a:ext cx="8617906" cy="163121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2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Ａは、Ｂに</a:t>
            </a:r>
            <a:r>
              <a:rPr lang="en-US" altLang="ja-JP" sz="2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｢</a:t>
            </a:r>
            <a:r>
              <a:rPr lang="ja-JP" altLang="en-US" sz="2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Ａ</a:t>
            </a:r>
            <a:r>
              <a:rPr lang="ja-JP" altLang="en-US" sz="20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菌が</a:t>
            </a:r>
            <a:r>
              <a:rPr lang="ja-JP" altLang="en-US" sz="2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付く</a:t>
            </a:r>
            <a:r>
              <a:rPr lang="en-US" altLang="ja-JP" sz="2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｣</a:t>
            </a:r>
            <a:r>
              <a:rPr lang="ja-JP" altLang="en-US" sz="2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 からかわれ</a:t>
            </a:r>
            <a:r>
              <a:rPr lang="en-US" altLang="ja-JP" sz="2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､</a:t>
            </a:r>
            <a:r>
              <a:rPr lang="ja-JP" altLang="en-US" sz="2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うつむいている。</a:t>
            </a:r>
            <a:endParaRPr lang="en-US" altLang="ja-JP" sz="2000" b="1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400"/>
              </a:lnSpc>
            </a:pPr>
            <a:r>
              <a:rPr lang="ja-JP" altLang="en-US" sz="20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Ｂに</a:t>
            </a:r>
            <a:r>
              <a:rPr lang="ja-JP" altLang="en-US" sz="2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誘われたＣも「</a:t>
            </a:r>
            <a:r>
              <a:rPr lang="ja-JP" altLang="en-US" sz="20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Ａ</a:t>
            </a:r>
            <a:r>
              <a:rPr lang="ja-JP" altLang="en-US" sz="2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菌、Ａ菌」と 冷やかしている。</a:t>
            </a:r>
            <a:endParaRPr lang="en-US" altLang="ja-JP" sz="2000" b="1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400"/>
              </a:lnSpc>
            </a:pPr>
            <a:r>
              <a:rPr lang="ja-JP" altLang="en-US" sz="2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それを見て、Ｄは笑っている。Ｅは離れて見ている。</a:t>
            </a:r>
            <a:endParaRPr lang="en-US" altLang="ja-JP" sz="2000" b="1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400"/>
              </a:lnSpc>
            </a:pPr>
            <a:r>
              <a:rPr lang="ja-JP" altLang="en-US" sz="2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あなたがＥだったら、</a:t>
            </a:r>
            <a:endParaRPr lang="en-US" altLang="ja-JP" sz="2000" b="1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400"/>
              </a:lnSpc>
            </a:pPr>
            <a:r>
              <a:rPr lang="ja-JP" altLang="en-US" sz="2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いじめを解決するために だれと話をしたいか。</a:t>
            </a:r>
            <a:endParaRPr lang="ja-JP" altLang="en-US" sz="2000" b="1" dirty="0">
              <a:solidFill>
                <a:schemeClr val="bg1"/>
              </a:solidFill>
            </a:endParaRPr>
          </a:p>
        </p:txBody>
      </p:sp>
      <p:grpSp>
        <p:nvGrpSpPr>
          <p:cNvPr id="86" name="グループ化 85"/>
          <p:cNvGrpSpPr/>
          <p:nvPr/>
        </p:nvGrpSpPr>
        <p:grpSpPr>
          <a:xfrm>
            <a:off x="6186077" y="-320834"/>
            <a:ext cx="3174542" cy="2310367"/>
            <a:chOff x="6713252" y="133783"/>
            <a:chExt cx="2438650" cy="1995035"/>
          </a:xfrm>
        </p:grpSpPr>
        <p:grpSp>
          <p:nvGrpSpPr>
            <p:cNvPr id="87" name="グループ化 86"/>
            <p:cNvGrpSpPr/>
            <p:nvPr/>
          </p:nvGrpSpPr>
          <p:grpSpPr>
            <a:xfrm>
              <a:off x="6713252" y="133783"/>
              <a:ext cx="2438650" cy="1995035"/>
              <a:chOff x="6384382" y="5183349"/>
              <a:chExt cx="2839719" cy="1835173"/>
            </a:xfrm>
          </p:grpSpPr>
          <p:pic>
            <p:nvPicPr>
              <p:cNvPr id="93" name="図 92">
                <a:extLst>
                  <a:ext uri="{FF2B5EF4-FFF2-40B4-BE49-F238E27FC236}">
                    <a16:creationId xmlns:a16="http://schemas.microsoft.com/office/drawing/2014/main" xmlns="" id="{D14F4D93-E283-4492-BB95-CDDE047C2F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384382" y="5183349"/>
                <a:ext cx="2839719" cy="1835173"/>
              </a:xfrm>
              <a:prstGeom prst="rect">
                <a:avLst/>
              </a:prstGeom>
            </p:spPr>
          </p:pic>
          <p:grpSp>
            <p:nvGrpSpPr>
              <p:cNvPr id="94" name="グループ化 93"/>
              <p:cNvGrpSpPr/>
              <p:nvPr/>
            </p:nvGrpSpPr>
            <p:grpSpPr>
              <a:xfrm>
                <a:off x="6729865" y="5669085"/>
                <a:ext cx="2286497" cy="347693"/>
                <a:chOff x="6729865" y="5669085"/>
                <a:chExt cx="2286497" cy="347693"/>
              </a:xfrm>
            </p:grpSpPr>
            <p:grpSp>
              <p:nvGrpSpPr>
                <p:cNvPr id="95" name="グループ化 94"/>
                <p:cNvGrpSpPr/>
                <p:nvPr/>
              </p:nvGrpSpPr>
              <p:grpSpPr>
                <a:xfrm>
                  <a:off x="8814228" y="5740016"/>
                  <a:ext cx="202134" cy="276762"/>
                  <a:chOff x="8202342" y="1848665"/>
                  <a:chExt cx="731611" cy="822626"/>
                </a:xfrm>
              </p:grpSpPr>
              <p:sp>
                <p:nvSpPr>
                  <p:cNvPr id="116" name="円/楕円 115"/>
                  <p:cNvSpPr/>
                  <p:nvPr/>
                </p:nvSpPr>
                <p:spPr>
                  <a:xfrm>
                    <a:off x="8202342" y="1848665"/>
                    <a:ext cx="731611" cy="822626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117" name="直線コネクタ 116"/>
                  <p:cNvCxnSpPr/>
                  <p:nvPr/>
                </p:nvCxnSpPr>
                <p:spPr>
                  <a:xfrm>
                    <a:off x="8281982" y="2070280"/>
                    <a:ext cx="169333" cy="0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" name="直線コネクタ 117"/>
                  <p:cNvCxnSpPr/>
                  <p:nvPr/>
                </p:nvCxnSpPr>
                <p:spPr>
                  <a:xfrm>
                    <a:off x="8698763" y="2068051"/>
                    <a:ext cx="169333" cy="0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9" name="直線コネクタ 118"/>
                  <p:cNvCxnSpPr/>
                  <p:nvPr/>
                </p:nvCxnSpPr>
                <p:spPr>
                  <a:xfrm>
                    <a:off x="8483480" y="2556299"/>
                    <a:ext cx="169333" cy="0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96" name="グループ化 95"/>
                <p:cNvGrpSpPr/>
                <p:nvPr/>
              </p:nvGrpSpPr>
              <p:grpSpPr>
                <a:xfrm>
                  <a:off x="8173660" y="5669085"/>
                  <a:ext cx="225659" cy="304064"/>
                  <a:chOff x="5901984" y="1789443"/>
                  <a:chExt cx="731611" cy="862841"/>
                </a:xfrm>
              </p:grpSpPr>
              <p:sp>
                <p:nvSpPr>
                  <p:cNvPr id="112" name="円/楕円 111"/>
                  <p:cNvSpPr/>
                  <p:nvPr/>
                </p:nvSpPr>
                <p:spPr>
                  <a:xfrm>
                    <a:off x="5901984" y="1789443"/>
                    <a:ext cx="731611" cy="862841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13" name="月 112"/>
                  <p:cNvSpPr/>
                  <p:nvPr/>
                </p:nvSpPr>
                <p:spPr>
                  <a:xfrm rot="16028639">
                    <a:off x="6074147" y="2099794"/>
                    <a:ext cx="410684" cy="581587"/>
                  </a:xfrm>
                  <a:prstGeom prst="moon">
                    <a:avLst>
                      <a:gd name="adj" fmla="val 7862"/>
                    </a:avLst>
                  </a:prstGeom>
                  <a:noFill/>
                  <a:ln w="6350"/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14" name="月 113"/>
                  <p:cNvSpPr/>
                  <p:nvPr/>
                </p:nvSpPr>
                <p:spPr>
                  <a:xfrm rot="6908079" flipV="1">
                    <a:off x="6043219" y="1983613"/>
                    <a:ext cx="78319" cy="192022"/>
                  </a:xfrm>
                  <a:prstGeom prst="moon">
                    <a:avLst>
                      <a:gd name="adj" fmla="val 28548"/>
                    </a:avLst>
                  </a:prstGeom>
                  <a:noFill/>
                  <a:ln w="6350"/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15" name="月 114"/>
                  <p:cNvSpPr/>
                  <p:nvPr/>
                </p:nvSpPr>
                <p:spPr>
                  <a:xfrm rot="3826770">
                    <a:off x="6403101" y="2001833"/>
                    <a:ext cx="87509" cy="170699"/>
                  </a:xfrm>
                  <a:prstGeom prst="moon">
                    <a:avLst>
                      <a:gd name="adj" fmla="val 28548"/>
                    </a:avLst>
                  </a:prstGeom>
                  <a:noFill/>
                  <a:ln w="6350"/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111" name="円弧 110"/>
                <p:cNvSpPr/>
                <p:nvPr/>
              </p:nvSpPr>
              <p:spPr>
                <a:xfrm rot="9936160">
                  <a:off x="6729865" y="5943855"/>
                  <a:ext cx="47056" cy="52997"/>
                </a:xfrm>
                <a:prstGeom prst="arc">
                  <a:avLst/>
                </a:prstGeom>
                <a:ln w="95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grpSp>
              <p:nvGrpSpPr>
                <p:cNvPr id="98" name="グループ化 97"/>
                <p:cNvGrpSpPr/>
                <p:nvPr/>
              </p:nvGrpSpPr>
              <p:grpSpPr>
                <a:xfrm flipH="1">
                  <a:off x="7729304" y="5891837"/>
                  <a:ext cx="75649" cy="50496"/>
                  <a:chOff x="1657803" y="2437960"/>
                  <a:chExt cx="246706" cy="138428"/>
                </a:xfrm>
              </p:grpSpPr>
              <p:sp>
                <p:nvSpPr>
                  <p:cNvPr id="100" name="円弧 99"/>
                  <p:cNvSpPr/>
                  <p:nvPr/>
                </p:nvSpPr>
                <p:spPr>
                  <a:xfrm rot="19891791" flipH="1" flipV="1">
                    <a:off x="1657803" y="2453020"/>
                    <a:ext cx="126211" cy="123368"/>
                  </a:xfrm>
                  <a:prstGeom prst="arc">
                    <a:avLst>
                      <a:gd name="adj1" fmla="val 17244866"/>
                      <a:gd name="adj2" fmla="val 293966"/>
                    </a:avLst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03" name="円弧 102"/>
                  <p:cNvSpPr/>
                  <p:nvPr/>
                </p:nvSpPr>
                <p:spPr>
                  <a:xfrm rot="19585079">
                    <a:off x="1709665" y="2437960"/>
                    <a:ext cx="194844" cy="105016"/>
                  </a:xfrm>
                  <a:prstGeom prst="arc">
                    <a:avLst>
                      <a:gd name="adj1" fmla="val 11828525"/>
                      <a:gd name="adj2" fmla="val 20696260"/>
                    </a:avLst>
                  </a:prstGeom>
                  <a:noFill/>
                  <a:ln w="952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</p:grpSp>
        <p:sp>
          <p:nvSpPr>
            <p:cNvPr id="88" name="テキスト ボックス 87"/>
            <p:cNvSpPr txBox="1"/>
            <p:nvPr/>
          </p:nvSpPr>
          <p:spPr>
            <a:xfrm>
              <a:off x="7792673" y="1061085"/>
              <a:ext cx="150524" cy="2259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b="1" dirty="0" smtClean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Ｃ</a:t>
              </a:r>
              <a:endParaRPr kumimoji="1" lang="ja-JP" altLang="en-US" sz="11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89" name="テキスト ボックス 88"/>
            <p:cNvSpPr txBox="1"/>
            <p:nvPr/>
          </p:nvSpPr>
          <p:spPr>
            <a:xfrm>
              <a:off x="7330157" y="1302701"/>
              <a:ext cx="150524" cy="2259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b="1" dirty="0" smtClean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Ａ</a:t>
              </a:r>
              <a:endParaRPr kumimoji="1" lang="ja-JP" altLang="en-US" sz="11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90" name="テキスト ボックス 89"/>
            <p:cNvSpPr txBox="1"/>
            <p:nvPr/>
          </p:nvSpPr>
          <p:spPr>
            <a:xfrm>
              <a:off x="6946443" y="1079839"/>
              <a:ext cx="150524" cy="2259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b="1" dirty="0" smtClean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Ｂ</a:t>
              </a:r>
              <a:endParaRPr kumimoji="1" lang="ja-JP" altLang="en-US" sz="11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91" name="テキスト ボックス 90"/>
            <p:cNvSpPr txBox="1"/>
            <p:nvPr/>
          </p:nvSpPr>
          <p:spPr>
            <a:xfrm>
              <a:off x="8223691" y="1031521"/>
              <a:ext cx="150524" cy="2259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b="1" dirty="0" smtClean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Ｄ</a:t>
              </a:r>
              <a:endParaRPr kumimoji="1" lang="ja-JP" altLang="en-US" sz="11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92" name="テキスト ボックス 91"/>
            <p:cNvSpPr txBox="1"/>
            <p:nvPr/>
          </p:nvSpPr>
          <p:spPr>
            <a:xfrm>
              <a:off x="8763640" y="1141386"/>
              <a:ext cx="150524" cy="2259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b="1" dirty="0" smtClean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Ｅ</a:t>
              </a:r>
              <a:endParaRPr kumimoji="1" lang="ja-JP" altLang="en-US" sz="11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grpSp>
        <p:nvGrpSpPr>
          <p:cNvPr id="120" name="グループ化 119"/>
          <p:cNvGrpSpPr/>
          <p:nvPr/>
        </p:nvGrpSpPr>
        <p:grpSpPr>
          <a:xfrm flipH="1">
            <a:off x="7616594" y="290677"/>
            <a:ext cx="243692" cy="389019"/>
            <a:chOff x="3646507" y="1801687"/>
            <a:chExt cx="731611" cy="878716"/>
          </a:xfrm>
        </p:grpSpPr>
        <p:sp>
          <p:nvSpPr>
            <p:cNvPr id="121" name="円/楕円 120"/>
            <p:cNvSpPr/>
            <p:nvPr/>
          </p:nvSpPr>
          <p:spPr>
            <a:xfrm>
              <a:off x="3646507" y="1801687"/>
              <a:ext cx="731611" cy="87871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22" name="直線コネクタ 121"/>
            <p:cNvCxnSpPr/>
            <p:nvPr/>
          </p:nvCxnSpPr>
          <p:spPr>
            <a:xfrm>
              <a:off x="3794060" y="2048367"/>
              <a:ext cx="189672" cy="1861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V="1">
              <a:off x="4102639" y="2003394"/>
              <a:ext cx="115008" cy="6359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フローチャート: 結合子 123"/>
            <p:cNvSpPr/>
            <p:nvPr/>
          </p:nvSpPr>
          <p:spPr>
            <a:xfrm>
              <a:off x="3893436" y="2067255"/>
              <a:ext cx="45719" cy="49929"/>
            </a:xfrm>
            <a:prstGeom prst="flowChartConnecto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5" name="フローチャート: 結合子 124"/>
            <p:cNvSpPr/>
            <p:nvPr/>
          </p:nvSpPr>
          <p:spPr>
            <a:xfrm>
              <a:off x="4137283" y="2046856"/>
              <a:ext cx="45719" cy="49929"/>
            </a:xfrm>
            <a:prstGeom prst="flowChartConnecto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6" name="円弧 125"/>
            <p:cNvSpPr/>
            <p:nvPr/>
          </p:nvSpPr>
          <p:spPr>
            <a:xfrm rot="9936160">
              <a:off x="3906611" y="2388376"/>
              <a:ext cx="155678" cy="139612"/>
            </a:xfrm>
            <a:prstGeom prst="arc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7" name="グループ化 126"/>
          <p:cNvGrpSpPr/>
          <p:nvPr/>
        </p:nvGrpSpPr>
        <p:grpSpPr>
          <a:xfrm>
            <a:off x="6470764" y="373381"/>
            <a:ext cx="270895" cy="406298"/>
            <a:chOff x="1388253" y="1793898"/>
            <a:chExt cx="731611" cy="878716"/>
          </a:xfrm>
        </p:grpSpPr>
        <p:sp>
          <p:nvSpPr>
            <p:cNvPr id="128" name="円/楕円 127"/>
            <p:cNvSpPr/>
            <p:nvPr/>
          </p:nvSpPr>
          <p:spPr>
            <a:xfrm>
              <a:off x="1388253" y="1793898"/>
              <a:ext cx="731611" cy="87871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9" name="円弧 128"/>
            <p:cNvSpPr/>
            <p:nvPr/>
          </p:nvSpPr>
          <p:spPr>
            <a:xfrm rot="19891791" flipH="1" flipV="1">
              <a:off x="1657803" y="2453020"/>
              <a:ext cx="126211" cy="123368"/>
            </a:xfrm>
            <a:prstGeom prst="arc">
              <a:avLst>
                <a:gd name="adj1" fmla="val 17244866"/>
                <a:gd name="adj2" fmla="val 293966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0" name="フローチャート: 結合子 129"/>
            <p:cNvSpPr/>
            <p:nvPr/>
          </p:nvSpPr>
          <p:spPr>
            <a:xfrm>
              <a:off x="1708339" y="2092219"/>
              <a:ext cx="45719" cy="49929"/>
            </a:xfrm>
            <a:prstGeom prst="flowChartConnecto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1" name="フローチャート: 結合子 130"/>
            <p:cNvSpPr/>
            <p:nvPr/>
          </p:nvSpPr>
          <p:spPr>
            <a:xfrm>
              <a:off x="1867905" y="2060716"/>
              <a:ext cx="45719" cy="49929"/>
            </a:xfrm>
            <a:prstGeom prst="flowChartConnecto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2" name="円弧 131"/>
            <p:cNvSpPr/>
            <p:nvPr/>
          </p:nvSpPr>
          <p:spPr>
            <a:xfrm rot="19585079">
              <a:off x="1709665" y="2437960"/>
              <a:ext cx="194844" cy="105016"/>
            </a:xfrm>
            <a:prstGeom prst="arc">
              <a:avLst>
                <a:gd name="adj1" fmla="val 11828525"/>
                <a:gd name="adj2" fmla="val 20696260"/>
              </a:avLst>
            </a:prstGeom>
            <a:no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33" name="直線コネクタ 132"/>
            <p:cNvCxnSpPr/>
            <p:nvPr/>
          </p:nvCxnSpPr>
          <p:spPr>
            <a:xfrm>
              <a:off x="1602045" y="2084803"/>
              <a:ext cx="189672" cy="1861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線コネクタ 133"/>
            <p:cNvCxnSpPr/>
            <p:nvPr/>
          </p:nvCxnSpPr>
          <p:spPr>
            <a:xfrm flipV="1">
              <a:off x="1837847" y="2015312"/>
              <a:ext cx="126081" cy="8472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8363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60569" y="1726744"/>
            <a:ext cx="1668231" cy="501675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3200" dirty="0" smtClean="0"/>
              <a:t>　Ｂ</a:t>
            </a:r>
            <a:endParaRPr lang="en-US" altLang="ja-JP" sz="3200" dirty="0" smtClean="0"/>
          </a:p>
          <a:p>
            <a:pPr algn="ctr"/>
            <a:endParaRPr lang="en-US" altLang="ja-JP" sz="3200" dirty="0"/>
          </a:p>
          <a:p>
            <a:endParaRPr kumimoji="1" lang="en-US" altLang="ja-JP" sz="3200" dirty="0" smtClean="0"/>
          </a:p>
          <a:p>
            <a:endParaRPr lang="en-US" altLang="ja-JP" sz="3200" dirty="0"/>
          </a:p>
          <a:p>
            <a:endParaRPr kumimoji="1" lang="en-US" altLang="ja-JP" sz="3200" dirty="0" smtClean="0"/>
          </a:p>
          <a:p>
            <a:endParaRPr lang="en-US" altLang="ja-JP" sz="3200" dirty="0"/>
          </a:p>
          <a:p>
            <a:endParaRPr kumimoji="1" lang="en-US" altLang="ja-JP" sz="3200" dirty="0" smtClean="0"/>
          </a:p>
          <a:p>
            <a:endParaRPr lang="en-US" altLang="ja-JP" sz="3200" dirty="0"/>
          </a:p>
          <a:p>
            <a:endParaRPr kumimoji="1" lang="en-US" altLang="ja-JP" sz="3200" dirty="0" smtClean="0"/>
          </a:p>
          <a:p>
            <a:endParaRPr kumimoji="1" lang="ja-JP" altLang="en-US" sz="32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308" y="47436"/>
            <a:ext cx="8617906" cy="163121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2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Ａは、Ｂに</a:t>
            </a:r>
            <a:r>
              <a:rPr lang="en-US" altLang="ja-JP" sz="2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｢</a:t>
            </a:r>
            <a:r>
              <a:rPr lang="ja-JP" altLang="en-US" sz="2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Ａ</a:t>
            </a:r>
            <a:r>
              <a:rPr lang="ja-JP" altLang="en-US" sz="20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菌が</a:t>
            </a:r>
            <a:r>
              <a:rPr lang="ja-JP" altLang="en-US" sz="2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付く</a:t>
            </a:r>
            <a:r>
              <a:rPr lang="en-US" altLang="ja-JP" sz="2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｣</a:t>
            </a:r>
            <a:r>
              <a:rPr lang="ja-JP" altLang="en-US" sz="2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 からかわれ</a:t>
            </a:r>
            <a:r>
              <a:rPr lang="en-US" altLang="ja-JP" sz="2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､</a:t>
            </a:r>
            <a:r>
              <a:rPr lang="ja-JP" altLang="en-US" sz="2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うつむいている。</a:t>
            </a:r>
            <a:endParaRPr lang="en-US" altLang="ja-JP" sz="2000" b="1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400"/>
              </a:lnSpc>
            </a:pPr>
            <a:r>
              <a:rPr lang="ja-JP" altLang="en-US" sz="2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Ｂ</a:t>
            </a:r>
            <a:r>
              <a:rPr lang="ja-JP" altLang="en-US" sz="20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r>
              <a:rPr lang="ja-JP" altLang="en-US" sz="2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誘われたＣも「</a:t>
            </a:r>
            <a:r>
              <a:rPr lang="ja-JP" altLang="en-US" sz="20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Ａ</a:t>
            </a:r>
            <a:r>
              <a:rPr lang="ja-JP" altLang="en-US" sz="2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菌、Ａ菌」と 冷やかしている。</a:t>
            </a:r>
            <a:endParaRPr lang="en-US" altLang="ja-JP" sz="2000" b="1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400"/>
              </a:lnSpc>
            </a:pPr>
            <a:r>
              <a:rPr lang="ja-JP" altLang="en-US" sz="2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それを見て、Ｄは笑っている。</a:t>
            </a:r>
            <a:r>
              <a:rPr lang="ja-JP" altLang="en-US" sz="2000" b="1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Ｅは離れて見ている</a:t>
            </a:r>
            <a:r>
              <a:rPr lang="ja-JP" altLang="en-US" sz="2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2000" b="1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400"/>
              </a:lnSpc>
            </a:pPr>
            <a:r>
              <a:rPr lang="ja-JP" altLang="en-US" sz="2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あなたが</a:t>
            </a:r>
            <a:r>
              <a:rPr lang="ja-JP" altLang="en-US" sz="20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近所</a:t>
            </a:r>
            <a:r>
              <a:rPr lang="ja-JP" altLang="en-US" sz="2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でこの様子を見たら、</a:t>
            </a:r>
            <a:endParaRPr lang="en-US" altLang="ja-JP" sz="2000" b="1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400"/>
              </a:lnSpc>
            </a:pPr>
            <a:r>
              <a:rPr lang="ja-JP" altLang="en-US" sz="2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いじめ</a:t>
            </a:r>
            <a:r>
              <a:rPr lang="ja-JP" altLang="en-US" sz="20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を解決するため</a:t>
            </a:r>
            <a:r>
              <a:rPr lang="ja-JP" altLang="en-US" sz="2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 だれ</a:t>
            </a:r>
            <a:r>
              <a:rPr lang="ja-JP" altLang="en-US" sz="20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と話をしたいか。</a:t>
            </a:r>
            <a:endParaRPr lang="ja-JP" altLang="en-US" sz="2000" b="1" dirty="0">
              <a:solidFill>
                <a:schemeClr val="bg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956686" y="1726288"/>
            <a:ext cx="1668231" cy="501675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3200" dirty="0" smtClean="0"/>
              <a:t>　Ｃ</a:t>
            </a:r>
            <a:endParaRPr lang="en-US" altLang="ja-JP" sz="3200" dirty="0" smtClean="0"/>
          </a:p>
          <a:p>
            <a:pPr algn="ctr"/>
            <a:endParaRPr lang="en-US" altLang="ja-JP" sz="3200" dirty="0"/>
          </a:p>
          <a:p>
            <a:endParaRPr kumimoji="1" lang="en-US" altLang="ja-JP" sz="3200" dirty="0" smtClean="0"/>
          </a:p>
          <a:p>
            <a:endParaRPr lang="en-US" altLang="ja-JP" sz="3200" dirty="0"/>
          </a:p>
          <a:p>
            <a:endParaRPr kumimoji="1" lang="en-US" altLang="ja-JP" sz="3200" dirty="0" smtClean="0"/>
          </a:p>
          <a:p>
            <a:endParaRPr lang="en-US" altLang="ja-JP" sz="3200" dirty="0"/>
          </a:p>
          <a:p>
            <a:endParaRPr kumimoji="1" lang="en-US" altLang="ja-JP" sz="3200" dirty="0" smtClean="0"/>
          </a:p>
          <a:p>
            <a:endParaRPr lang="en-US" altLang="ja-JP" sz="3200" dirty="0"/>
          </a:p>
          <a:p>
            <a:endParaRPr kumimoji="1" lang="en-US" altLang="ja-JP" sz="3200" dirty="0" smtClean="0"/>
          </a:p>
          <a:p>
            <a:endParaRPr kumimoji="1" lang="ja-JP" altLang="en-US" sz="32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737884" y="1726288"/>
            <a:ext cx="1668231" cy="501675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3200" dirty="0" smtClean="0"/>
              <a:t>　Ｄ</a:t>
            </a:r>
            <a:endParaRPr lang="en-US" altLang="ja-JP" sz="3200" dirty="0" smtClean="0"/>
          </a:p>
          <a:p>
            <a:pPr algn="ctr"/>
            <a:endParaRPr lang="en-US" altLang="ja-JP" sz="3200" dirty="0"/>
          </a:p>
          <a:p>
            <a:endParaRPr kumimoji="1" lang="en-US" altLang="ja-JP" sz="3200" dirty="0" smtClean="0"/>
          </a:p>
          <a:p>
            <a:endParaRPr lang="en-US" altLang="ja-JP" sz="3200" dirty="0"/>
          </a:p>
          <a:p>
            <a:endParaRPr kumimoji="1" lang="en-US" altLang="ja-JP" sz="3200" dirty="0" smtClean="0"/>
          </a:p>
          <a:p>
            <a:endParaRPr lang="en-US" altLang="ja-JP" sz="3200" dirty="0"/>
          </a:p>
          <a:p>
            <a:endParaRPr kumimoji="1" lang="en-US" altLang="ja-JP" sz="3200" dirty="0" smtClean="0"/>
          </a:p>
          <a:p>
            <a:endParaRPr lang="en-US" altLang="ja-JP" sz="3200" dirty="0"/>
          </a:p>
          <a:p>
            <a:endParaRPr kumimoji="1" lang="en-US" altLang="ja-JP" sz="3200" dirty="0" smtClean="0"/>
          </a:p>
          <a:p>
            <a:endParaRPr kumimoji="1" lang="ja-JP" altLang="en-US" sz="32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534001" y="1726288"/>
            <a:ext cx="1668231" cy="501675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3200" dirty="0" smtClean="0"/>
              <a:t>　Ｅ　</a:t>
            </a:r>
            <a:endParaRPr lang="en-US" altLang="ja-JP" sz="3200" dirty="0" smtClean="0"/>
          </a:p>
          <a:p>
            <a:pPr algn="ctr"/>
            <a:endParaRPr lang="en-US" altLang="ja-JP" sz="3200" dirty="0"/>
          </a:p>
          <a:p>
            <a:endParaRPr kumimoji="1" lang="en-US" altLang="ja-JP" sz="3200" dirty="0" smtClean="0"/>
          </a:p>
          <a:p>
            <a:endParaRPr lang="en-US" altLang="ja-JP" sz="3200" dirty="0"/>
          </a:p>
          <a:p>
            <a:endParaRPr kumimoji="1" lang="en-US" altLang="ja-JP" sz="3200" dirty="0" smtClean="0"/>
          </a:p>
          <a:p>
            <a:endParaRPr lang="en-US" altLang="ja-JP" sz="3200" dirty="0"/>
          </a:p>
          <a:p>
            <a:endParaRPr kumimoji="1" lang="en-US" altLang="ja-JP" sz="3200" dirty="0" smtClean="0"/>
          </a:p>
          <a:p>
            <a:endParaRPr lang="en-US" altLang="ja-JP" sz="3200" dirty="0"/>
          </a:p>
          <a:p>
            <a:endParaRPr kumimoji="1" lang="en-US" altLang="ja-JP" sz="3200" dirty="0" smtClean="0"/>
          </a:p>
          <a:p>
            <a:endParaRPr kumimoji="1" lang="ja-JP" altLang="en-US" sz="32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330119" y="1726744"/>
            <a:ext cx="1668231" cy="501675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dirty="0" smtClean="0"/>
              <a:t>その他</a:t>
            </a:r>
            <a:endParaRPr lang="en-US" altLang="ja-JP" sz="3200" dirty="0" smtClean="0"/>
          </a:p>
          <a:p>
            <a:pPr algn="ctr"/>
            <a:endParaRPr lang="en-US" altLang="ja-JP" sz="3200" dirty="0"/>
          </a:p>
          <a:p>
            <a:endParaRPr kumimoji="1" lang="en-US" altLang="ja-JP" sz="3200" dirty="0" smtClean="0"/>
          </a:p>
          <a:p>
            <a:endParaRPr lang="en-US" altLang="ja-JP" sz="3200" dirty="0"/>
          </a:p>
          <a:p>
            <a:endParaRPr kumimoji="1" lang="en-US" altLang="ja-JP" sz="3200" dirty="0" smtClean="0"/>
          </a:p>
          <a:p>
            <a:endParaRPr lang="en-US" altLang="ja-JP" sz="3200" dirty="0"/>
          </a:p>
          <a:p>
            <a:endParaRPr kumimoji="1" lang="en-US" altLang="ja-JP" sz="3200" dirty="0" smtClean="0"/>
          </a:p>
          <a:p>
            <a:endParaRPr lang="en-US" altLang="ja-JP" sz="3200" dirty="0"/>
          </a:p>
          <a:p>
            <a:endParaRPr kumimoji="1" lang="en-US" altLang="ja-JP" sz="3200" dirty="0" smtClean="0"/>
          </a:p>
          <a:p>
            <a:endParaRPr kumimoji="1" lang="ja-JP" altLang="en-US" sz="3200" dirty="0"/>
          </a:p>
        </p:txBody>
      </p:sp>
      <p:grpSp>
        <p:nvGrpSpPr>
          <p:cNvPr id="41" name="グループ化 40"/>
          <p:cNvGrpSpPr/>
          <p:nvPr/>
        </p:nvGrpSpPr>
        <p:grpSpPr>
          <a:xfrm>
            <a:off x="760883" y="1788662"/>
            <a:ext cx="6824765" cy="362049"/>
            <a:chOff x="107127" y="2271030"/>
            <a:chExt cx="6824765" cy="362049"/>
          </a:xfrm>
        </p:grpSpPr>
        <p:sp>
          <p:nvSpPr>
            <p:cNvPr id="42" name="テキスト ボックス 41"/>
            <p:cNvSpPr txBox="1"/>
            <p:nvPr/>
          </p:nvSpPr>
          <p:spPr>
            <a:xfrm>
              <a:off x="107127" y="2271030"/>
              <a:ext cx="144067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/>
                <a:t>「Ａ菌が付く」</a:t>
              </a:r>
              <a:endParaRPr kumimoji="1" lang="ja-JP" altLang="en-US" sz="1400" dirty="0"/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1876707" y="2297227"/>
              <a:ext cx="144067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/>
                <a:t>「Ａ菌、Ａ菌」</a:t>
              </a:r>
              <a:endParaRPr kumimoji="1" lang="ja-JP" altLang="en-US" sz="1400" dirty="0"/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3672696" y="2300532"/>
              <a:ext cx="144067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/>
                <a:t>「へへへっ。」</a:t>
              </a:r>
              <a:endParaRPr kumimoji="1" lang="ja-JP" altLang="en-US" sz="1400" dirty="0"/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5491213" y="2325302"/>
              <a:ext cx="144067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/>
                <a:t>「・・・・・・。」</a:t>
              </a:r>
              <a:endParaRPr kumimoji="1" lang="ja-JP" altLang="en-US" sz="1400" dirty="0"/>
            </a:p>
          </p:txBody>
        </p:sp>
      </p:grpSp>
      <p:grpSp>
        <p:nvGrpSpPr>
          <p:cNvPr id="52" name="グループ化 51"/>
          <p:cNvGrpSpPr/>
          <p:nvPr/>
        </p:nvGrpSpPr>
        <p:grpSpPr>
          <a:xfrm>
            <a:off x="6186077" y="-320831"/>
            <a:ext cx="3174542" cy="2310368"/>
            <a:chOff x="6713252" y="133786"/>
            <a:chExt cx="2438650" cy="1995036"/>
          </a:xfrm>
        </p:grpSpPr>
        <p:grpSp>
          <p:nvGrpSpPr>
            <p:cNvPr id="53" name="グループ化 52"/>
            <p:cNvGrpSpPr/>
            <p:nvPr/>
          </p:nvGrpSpPr>
          <p:grpSpPr>
            <a:xfrm>
              <a:off x="6713252" y="133786"/>
              <a:ext cx="2438650" cy="1995036"/>
              <a:chOff x="6384382" y="5183349"/>
              <a:chExt cx="2839719" cy="1835173"/>
            </a:xfrm>
          </p:grpSpPr>
          <p:pic>
            <p:nvPicPr>
              <p:cNvPr id="59" name="図 58">
                <a:extLst>
                  <a:ext uri="{FF2B5EF4-FFF2-40B4-BE49-F238E27FC236}">
                    <a16:creationId xmlns:a16="http://schemas.microsoft.com/office/drawing/2014/main" xmlns="" id="{D14F4D93-E283-4492-BB95-CDDE047C2F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384382" y="5183349"/>
                <a:ext cx="2839719" cy="1835173"/>
              </a:xfrm>
              <a:prstGeom prst="rect">
                <a:avLst/>
              </a:prstGeom>
            </p:spPr>
          </p:pic>
          <p:grpSp>
            <p:nvGrpSpPr>
              <p:cNvPr id="60" name="グループ化 59"/>
              <p:cNvGrpSpPr/>
              <p:nvPr/>
            </p:nvGrpSpPr>
            <p:grpSpPr>
              <a:xfrm>
                <a:off x="6695841" y="5663491"/>
                <a:ext cx="2320521" cy="353288"/>
                <a:chOff x="6695841" y="5663491"/>
                <a:chExt cx="2320521" cy="353288"/>
              </a:xfrm>
            </p:grpSpPr>
            <p:grpSp>
              <p:nvGrpSpPr>
                <p:cNvPr id="61" name="グループ化 60"/>
                <p:cNvGrpSpPr/>
                <p:nvPr/>
              </p:nvGrpSpPr>
              <p:grpSpPr>
                <a:xfrm>
                  <a:off x="8814228" y="5721146"/>
                  <a:ext cx="202134" cy="295633"/>
                  <a:chOff x="8202342" y="1792575"/>
                  <a:chExt cx="731611" cy="878716"/>
                </a:xfrm>
              </p:grpSpPr>
              <p:sp>
                <p:nvSpPr>
                  <p:cNvPr id="82" name="円/楕円 81"/>
                  <p:cNvSpPr/>
                  <p:nvPr/>
                </p:nvSpPr>
                <p:spPr>
                  <a:xfrm>
                    <a:off x="8202342" y="1792575"/>
                    <a:ext cx="731611" cy="878716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83" name="直線コネクタ 82"/>
                  <p:cNvCxnSpPr/>
                  <p:nvPr/>
                </p:nvCxnSpPr>
                <p:spPr>
                  <a:xfrm>
                    <a:off x="8281982" y="2070280"/>
                    <a:ext cx="169333" cy="0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" name="直線コネクタ 83"/>
                  <p:cNvCxnSpPr/>
                  <p:nvPr/>
                </p:nvCxnSpPr>
                <p:spPr>
                  <a:xfrm>
                    <a:off x="8698763" y="2068051"/>
                    <a:ext cx="169333" cy="0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直線コネクタ 84"/>
                  <p:cNvCxnSpPr/>
                  <p:nvPr/>
                </p:nvCxnSpPr>
                <p:spPr>
                  <a:xfrm>
                    <a:off x="8483480" y="2556299"/>
                    <a:ext cx="169333" cy="0"/>
                  </a:xfrm>
                  <a:prstGeom prst="line">
                    <a:avLst/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2" name="グループ化 61"/>
                <p:cNvGrpSpPr/>
                <p:nvPr/>
              </p:nvGrpSpPr>
              <p:grpSpPr>
                <a:xfrm>
                  <a:off x="8173660" y="5663491"/>
                  <a:ext cx="225659" cy="309658"/>
                  <a:chOff x="5901984" y="1773570"/>
                  <a:chExt cx="731611" cy="878716"/>
                </a:xfrm>
              </p:grpSpPr>
              <p:sp>
                <p:nvSpPr>
                  <p:cNvPr id="78" name="円/楕円 77"/>
                  <p:cNvSpPr/>
                  <p:nvPr/>
                </p:nvSpPr>
                <p:spPr>
                  <a:xfrm>
                    <a:off x="5901984" y="1773570"/>
                    <a:ext cx="731611" cy="878716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79" name="月 78"/>
                  <p:cNvSpPr/>
                  <p:nvPr/>
                </p:nvSpPr>
                <p:spPr>
                  <a:xfrm rot="16028639">
                    <a:off x="6074147" y="2099794"/>
                    <a:ext cx="410684" cy="581587"/>
                  </a:xfrm>
                  <a:prstGeom prst="moon">
                    <a:avLst>
                      <a:gd name="adj" fmla="val 7862"/>
                    </a:avLst>
                  </a:prstGeom>
                  <a:noFill/>
                  <a:ln w="3175"/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80" name="月 79"/>
                  <p:cNvSpPr/>
                  <p:nvPr/>
                </p:nvSpPr>
                <p:spPr>
                  <a:xfrm rot="6908079" flipV="1">
                    <a:off x="6043219" y="1983613"/>
                    <a:ext cx="78319" cy="192022"/>
                  </a:xfrm>
                  <a:prstGeom prst="moon">
                    <a:avLst>
                      <a:gd name="adj" fmla="val 28548"/>
                    </a:avLst>
                  </a:prstGeom>
                  <a:noFill/>
                  <a:ln w="3175"/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81" name="月 80"/>
                  <p:cNvSpPr/>
                  <p:nvPr/>
                </p:nvSpPr>
                <p:spPr>
                  <a:xfrm rot="3826770">
                    <a:off x="6403101" y="2001833"/>
                    <a:ext cx="87509" cy="170699"/>
                  </a:xfrm>
                  <a:prstGeom prst="moon">
                    <a:avLst>
                      <a:gd name="adj" fmla="val 28548"/>
                    </a:avLst>
                  </a:prstGeom>
                  <a:noFill/>
                  <a:ln w="3175"/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63" name="グループ化 62"/>
                <p:cNvGrpSpPr/>
                <p:nvPr/>
              </p:nvGrpSpPr>
              <p:grpSpPr>
                <a:xfrm>
                  <a:off x="6695841" y="5797715"/>
                  <a:ext cx="128035" cy="199137"/>
                  <a:chOff x="3794060" y="2003394"/>
                  <a:chExt cx="423587" cy="524594"/>
                </a:xfrm>
              </p:grpSpPr>
              <p:cxnSp>
                <p:nvCxnSpPr>
                  <p:cNvPr id="73" name="直線コネクタ 72"/>
                  <p:cNvCxnSpPr/>
                  <p:nvPr/>
                </p:nvCxnSpPr>
                <p:spPr>
                  <a:xfrm>
                    <a:off x="3794060" y="2048367"/>
                    <a:ext cx="189672" cy="18619"/>
                  </a:xfrm>
                  <a:prstGeom prst="line">
                    <a:avLst/>
                  </a:prstGeom>
                  <a:ln w="952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直線コネクタ 73"/>
                  <p:cNvCxnSpPr/>
                  <p:nvPr/>
                </p:nvCxnSpPr>
                <p:spPr>
                  <a:xfrm flipV="1">
                    <a:off x="4102639" y="2003394"/>
                    <a:ext cx="115008" cy="63592"/>
                  </a:xfrm>
                  <a:prstGeom prst="line">
                    <a:avLst/>
                  </a:prstGeom>
                  <a:ln w="952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5" name="フローチャート: 結合子 74"/>
                  <p:cNvSpPr/>
                  <p:nvPr/>
                </p:nvSpPr>
                <p:spPr>
                  <a:xfrm>
                    <a:off x="3893436" y="2067255"/>
                    <a:ext cx="45719" cy="49929"/>
                  </a:xfrm>
                  <a:prstGeom prst="flowChartConnector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76" name="フローチャート: 結合子 75"/>
                  <p:cNvSpPr/>
                  <p:nvPr/>
                </p:nvSpPr>
                <p:spPr>
                  <a:xfrm>
                    <a:off x="4137283" y="2046856"/>
                    <a:ext cx="45719" cy="49929"/>
                  </a:xfrm>
                  <a:prstGeom prst="flowChartConnector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77" name="円弧 76"/>
                  <p:cNvSpPr/>
                  <p:nvPr/>
                </p:nvSpPr>
                <p:spPr>
                  <a:xfrm rot="9936160">
                    <a:off x="3906611" y="2388376"/>
                    <a:ext cx="155678" cy="139612"/>
                  </a:xfrm>
                  <a:prstGeom prst="arc">
                    <a:avLst/>
                  </a:prstGeom>
                  <a:ln w="952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64" name="グループ化 63"/>
                <p:cNvGrpSpPr/>
                <p:nvPr/>
              </p:nvGrpSpPr>
              <p:grpSpPr>
                <a:xfrm flipH="1">
                  <a:off x="7711080" y="5737662"/>
                  <a:ext cx="110967" cy="204670"/>
                  <a:chOff x="1602045" y="2015312"/>
                  <a:chExt cx="361883" cy="561076"/>
                </a:xfrm>
              </p:grpSpPr>
              <p:sp>
                <p:nvSpPr>
                  <p:cNvPr id="66" name="円弧 65"/>
                  <p:cNvSpPr/>
                  <p:nvPr/>
                </p:nvSpPr>
                <p:spPr>
                  <a:xfrm rot="19891791" flipH="1" flipV="1">
                    <a:off x="1657803" y="2453020"/>
                    <a:ext cx="126211" cy="123368"/>
                  </a:xfrm>
                  <a:prstGeom prst="arc">
                    <a:avLst>
                      <a:gd name="adj1" fmla="val 17244866"/>
                      <a:gd name="adj2" fmla="val 293966"/>
                    </a:avLst>
                  </a:prstGeom>
                  <a:ln w="63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7" name="フローチャート: 結合子 66"/>
                  <p:cNvSpPr/>
                  <p:nvPr/>
                </p:nvSpPr>
                <p:spPr>
                  <a:xfrm>
                    <a:off x="1708339" y="2092219"/>
                    <a:ext cx="45719" cy="49929"/>
                  </a:xfrm>
                  <a:prstGeom prst="flowChartConnector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8" name="フローチャート: 結合子 67"/>
                  <p:cNvSpPr/>
                  <p:nvPr/>
                </p:nvSpPr>
                <p:spPr>
                  <a:xfrm>
                    <a:off x="1867905" y="2060716"/>
                    <a:ext cx="45719" cy="49929"/>
                  </a:xfrm>
                  <a:prstGeom prst="flowChartConnector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9" name="円弧 68"/>
                  <p:cNvSpPr/>
                  <p:nvPr/>
                </p:nvSpPr>
                <p:spPr>
                  <a:xfrm rot="19585079">
                    <a:off x="1709665" y="2437960"/>
                    <a:ext cx="194844" cy="105016"/>
                  </a:xfrm>
                  <a:prstGeom prst="arc">
                    <a:avLst>
                      <a:gd name="adj1" fmla="val 11828525"/>
                      <a:gd name="adj2" fmla="val 20696260"/>
                    </a:avLst>
                  </a:prstGeom>
                  <a:noFill/>
                  <a:ln w="952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70" name="直線コネクタ 69"/>
                  <p:cNvCxnSpPr/>
                  <p:nvPr/>
                </p:nvCxnSpPr>
                <p:spPr>
                  <a:xfrm>
                    <a:off x="1602045" y="2084803"/>
                    <a:ext cx="189672" cy="18619"/>
                  </a:xfrm>
                  <a:prstGeom prst="line">
                    <a:avLst/>
                  </a:prstGeom>
                  <a:ln w="952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直線コネクタ 70"/>
                  <p:cNvCxnSpPr/>
                  <p:nvPr/>
                </p:nvCxnSpPr>
                <p:spPr>
                  <a:xfrm flipV="1">
                    <a:off x="1837847" y="2015312"/>
                    <a:ext cx="126081" cy="84728"/>
                  </a:xfrm>
                  <a:prstGeom prst="line">
                    <a:avLst/>
                  </a:prstGeom>
                  <a:ln w="952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sp>
          <p:nvSpPr>
            <p:cNvPr id="54" name="テキスト ボックス 53"/>
            <p:cNvSpPr txBox="1"/>
            <p:nvPr/>
          </p:nvSpPr>
          <p:spPr>
            <a:xfrm>
              <a:off x="7786311" y="1012124"/>
              <a:ext cx="150524" cy="2259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b="1" dirty="0" smtClean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Ｃ</a:t>
              </a:r>
              <a:endParaRPr kumimoji="1" lang="ja-JP" altLang="en-US" sz="11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55" name="テキスト ボックス 54"/>
            <p:cNvSpPr txBox="1"/>
            <p:nvPr/>
          </p:nvSpPr>
          <p:spPr>
            <a:xfrm>
              <a:off x="7322160" y="1276500"/>
              <a:ext cx="150524" cy="2259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b="1" dirty="0" smtClean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Ａ</a:t>
              </a:r>
              <a:endParaRPr kumimoji="1" lang="ja-JP" altLang="en-US" sz="11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6950880" y="1075355"/>
              <a:ext cx="150524" cy="2259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b="1" dirty="0" smtClean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Ｂ</a:t>
              </a:r>
              <a:endParaRPr kumimoji="1" lang="ja-JP" altLang="en-US" sz="11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57" name="テキスト ボックス 56"/>
            <p:cNvSpPr txBox="1"/>
            <p:nvPr/>
          </p:nvSpPr>
          <p:spPr>
            <a:xfrm>
              <a:off x="8232852" y="1059390"/>
              <a:ext cx="150524" cy="2259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b="1" dirty="0" smtClean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Ｄ</a:t>
              </a:r>
              <a:endParaRPr kumimoji="1" lang="ja-JP" altLang="en-US" sz="11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58" name="テキスト ボックス 57"/>
            <p:cNvSpPr txBox="1"/>
            <p:nvPr/>
          </p:nvSpPr>
          <p:spPr>
            <a:xfrm>
              <a:off x="8743351" y="1106530"/>
              <a:ext cx="150524" cy="2259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b="1" dirty="0" smtClean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Ｅ</a:t>
              </a:r>
              <a:endParaRPr kumimoji="1" lang="ja-JP" altLang="en-US" sz="11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grpSp>
        <p:nvGrpSpPr>
          <p:cNvPr id="116" name="グループ化 115"/>
          <p:cNvGrpSpPr/>
          <p:nvPr/>
        </p:nvGrpSpPr>
        <p:grpSpPr>
          <a:xfrm flipH="1">
            <a:off x="7616594" y="290677"/>
            <a:ext cx="243692" cy="389019"/>
            <a:chOff x="3646507" y="1801687"/>
            <a:chExt cx="731611" cy="878716"/>
          </a:xfrm>
        </p:grpSpPr>
        <p:sp>
          <p:nvSpPr>
            <p:cNvPr id="117" name="円/楕円 116"/>
            <p:cNvSpPr/>
            <p:nvPr/>
          </p:nvSpPr>
          <p:spPr>
            <a:xfrm>
              <a:off x="3646507" y="1801687"/>
              <a:ext cx="731611" cy="87871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18" name="直線コネクタ 117"/>
            <p:cNvCxnSpPr/>
            <p:nvPr/>
          </p:nvCxnSpPr>
          <p:spPr>
            <a:xfrm>
              <a:off x="3794060" y="2048367"/>
              <a:ext cx="189672" cy="1861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V="1">
              <a:off x="4102639" y="2003394"/>
              <a:ext cx="115008" cy="6359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フローチャート: 結合子 119"/>
            <p:cNvSpPr/>
            <p:nvPr/>
          </p:nvSpPr>
          <p:spPr>
            <a:xfrm>
              <a:off x="3893436" y="2067255"/>
              <a:ext cx="45719" cy="49929"/>
            </a:xfrm>
            <a:prstGeom prst="flowChartConnecto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1" name="フローチャート: 結合子 120"/>
            <p:cNvSpPr/>
            <p:nvPr/>
          </p:nvSpPr>
          <p:spPr>
            <a:xfrm>
              <a:off x="4137283" y="2046856"/>
              <a:ext cx="45719" cy="49929"/>
            </a:xfrm>
            <a:prstGeom prst="flowChartConnecto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2" name="円弧 121"/>
            <p:cNvSpPr/>
            <p:nvPr/>
          </p:nvSpPr>
          <p:spPr>
            <a:xfrm rot="9936160">
              <a:off x="3906611" y="2388376"/>
              <a:ext cx="155678" cy="139612"/>
            </a:xfrm>
            <a:prstGeom prst="arc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3" name="グループ化 122"/>
          <p:cNvGrpSpPr/>
          <p:nvPr/>
        </p:nvGrpSpPr>
        <p:grpSpPr>
          <a:xfrm>
            <a:off x="6470764" y="373381"/>
            <a:ext cx="270895" cy="406298"/>
            <a:chOff x="1388253" y="1793898"/>
            <a:chExt cx="731611" cy="878716"/>
          </a:xfrm>
        </p:grpSpPr>
        <p:sp>
          <p:nvSpPr>
            <p:cNvPr id="124" name="円/楕円 123"/>
            <p:cNvSpPr/>
            <p:nvPr/>
          </p:nvSpPr>
          <p:spPr>
            <a:xfrm>
              <a:off x="1388253" y="1793898"/>
              <a:ext cx="731611" cy="87871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5" name="円弧 124"/>
            <p:cNvSpPr/>
            <p:nvPr/>
          </p:nvSpPr>
          <p:spPr>
            <a:xfrm rot="19891791" flipH="1" flipV="1">
              <a:off x="1657803" y="2453020"/>
              <a:ext cx="126211" cy="123368"/>
            </a:xfrm>
            <a:prstGeom prst="arc">
              <a:avLst>
                <a:gd name="adj1" fmla="val 17244866"/>
                <a:gd name="adj2" fmla="val 293966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6" name="フローチャート: 結合子 125"/>
            <p:cNvSpPr/>
            <p:nvPr/>
          </p:nvSpPr>
          <p:spPr>
            <a:xfrm>
              <a:off x="1708339" y="2092219"/>
              <a:ext cx="45719" cy="49929"/>
            </a:xfrm>
            <a:prstGeom prst="flowChartConnecto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7" name="フローチャート: 結合子 126"/>
            <p:cNvSpPr/>
            <p:nvPr/>
          </p:nvSpPr>
          <p:spPr>
            <a:xfrm>
              <a:off x="1867905" y="2060716"/>
              <a:ext cx="45719" cy="49929"/>
            </a:xfrm>
            <a:prstGeom prst="flowChartConnecto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8" name="円弧 127"/>
            <p:cNvSpPr/>
            <p:nvPr/>
          </p:nvSpPr>
          <p:spPr>
            <a:xfrm rot="19585079">
              <a:off x="1709665" y="2437960"/>
              <a:ext cx="194844" cy="105016"/>
            </a:xfrm>
            <a:prstGeom prst="arc">
              <a:avLst>
                <a:gd name="adj1" fmla="val 11828525"/>
                <a:gd name="adj2" fmla="val 20696260"/>
              </a:avLst>
            </a:prstGeom>
            <a:no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29" name="直線コネクタ 128"/>
            <p:cNvCxnSpPr/>
            <p:nvPr/>
          </p:nvCxnSpPr>
          <p:spPr>
            <a:xfrm>
              <a:off x="1602045" y="2084803"/>
              <a:ext cx="189672" cy="1861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線コネクタ 129"/>
            <p:cNvCxnSpPr/>
            <p:nvPr/>
          </p:nvCxnSpPr>
          <p:spPr>
            <a:xfrm flipV="1">
              <a:off x="1837847" y="2015312"/>
              <a:ext cx="126081" cy="8472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3357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48043" y="2028821"/>
            <a:ext cx="4329369" cy="470898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/>
              <a:t>いじめ</a:t>
            </a:r>
            <a:endParaRPr kumimoji="1" lang="en-US" altLang="ja-JP" sz="2800" dirty="0" smtClean="0"/>
          </a:p>
          <a:p>
            <a:pPr algn="ctr"/>
            <a:endParaRPr lang="en-US" altLang="ja-JP" sz="2800" dirty="0"/>
          </a:p>
          <a:p>
            <a:pPr algn="ctr"/>
            <a:endParaRPr kumimoji="1" lang="en-US" altLang="ja-JP" sz="2800" dirty="0" smtClean="0"/>
          </a:p>
          <a:p>
            <a:pPr algn="ctr"/>
            <a:endParaRPr lang="en-US" altLang="ja-JP" sz="2800" dirty="0"/>
          </a:p>
          <a:p>
            <a:pPr algn="ctr"/>
            <a:endParaRPr kumimoji="1" lang="en-US" altLang="ja-JP" sz="2800" dirty="0" smtClean="0"/>
          </a:p>
          <a:p>
            <a:endParaRPr kumimoji="1" lang="en-US" altLang="ja-JP" sz="3200" dirty="0" smtClean="0"/>
          </a:p>
          <a:p>
            <a:endParaRPr lang="en-US" altLang="ja-JP" sz="3200" dirty="0" smtClean="0"/>
          </a:p>
          <a:p>
            <a:endParaRPr lang="en-US" altLang="ja-JP" sz="3200" dirty="0"/>
          </a:p>
          <a:p>
            <a:endParaRPr kumimoji="1" lang="en-US" altLang="ja-JP" sz="3200" dirty="0" smtClean="0"/>
          </a:p>
          <a:p>
            <a:endParaRPr kumimoji="1" lang="ja-JP" altLang="en-US" sz="32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39793" y="0"/>
            <a:ext cx="84754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 smtClean="0">
                <a:solidFill>
                  <a:schemeClr val="bg1"/>
                </a:solidFill>
              </a:rPr>
              <a:t>これは「いじめ」か。</a:t>
            </a:r>
            <a:endParaRPr kumimoji="1" lang="ja-JP" altLang="en-US" sz="4800" b="1" dirty="0">
              <a:solidFill>
                <a:schemeClr val="bg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677508" y="2028821"/>
            <a:ext cx="4275016" cy="470898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/>
              <a:t>いじめでない</a:t>
            </a:r>
            <a:endParaRPr lang="en-US" altLang="ja-JP" sz="2800" dirty="0" smtClean="0"/>
          </a:p>
          <a:p>
            <a:pPr algn="ctr"/>
            <a:endParaRPr lang="en-US" altLang="ja-JP" sz="2800" dirty="0"/>
          </a:p>
          <a:p>
            <a:pPr algn="ctr"/>
            <a:endParaRPr lang="en-US" altLang="ja-JP" sz="2800" dirty="0" smtClean="0"/>
          </a:p>
          <a:p>
            <a:pPr algn="ctr"/>
            <a:endParaRPr lang="en-US" altLang="ja-JP" sz="2800" dirty="0"/>
          </a:p>
          <a:p>
            <a:pPr algn="ctr"/>
            <a:endParaRPr lang="en-US" altLang="ja-JP" sz="2800" dirty="0" smtClean="0"/>
          </a:p>
          <a:p>
            <a:pPr algn="ctr"/>
            <a:endParaRPr lang="en-US" altLang="ja-JP" sz="3200" dirty="0" smtClean="0"/>
          </a:p>
          <a:p>
            <a:pPr algn="ctr"/>
            <a:endParaRPr lang="en-US" altLang="ja-JP" sz="3200" dirty="0" smtClean="0"/>
          </a:p>
          <a:p>
            <a:pPr algn="ctr"/>
            <a:endParaRPr lang="en-US" altLang="ja-JP" sz="3200" dirty="0"/>
          </a:p>
          <a:p>
            <a:pPr algn="ctr"/>
            <a:endParaRPr lang="en-US" altLang="ja-JP" sz="3200" dirty="0" smtClean="0"/>
          </a:p>
          <a:p>
            <a:pPr algn="ctr"/>
            <a:endParaRPr lang="en-US" altLang="ja-JP" sz="32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04800" y="830997"/>
            <a:ext cx="86104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err="1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おにごっこを</a:t>
            </a:r>
            <a:r>
              <a:rPr lang="ja-JP" altLang="en-US" sz="24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していて転んでしまったＡを見て、</a:t>
            </a:r>
            <a:r>
              <a:rPr lang="ja-JP" altLang="ja-JP" sz="24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Ｂ</a:t>
            </a:r>
            <a:r>
              <a:rPr lang="ja-JP" altLang="en-US" sz="24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は大笑いしたが、すぐに謝ってＡ</a:t>
            </a:r>
            <a:r>
              <a:rPr lang="ja-JP" altLang="en-US" sz="24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</a:t>
            </a:r>
            <a:r>
              <a:rPr lang="ja-JP" altLang="en-US" sz="24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助け起こした。Ａは</a:t>
            </a:r>
            <a:r>
              <a:rPr lang="ja-JP" altLang="ja-JP" sz="24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</a:t>
            </a:r>
            <a:r>
              <a:rPr lang="ja-JP" altLang="en-US" sz="24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ありがとう」と言ったが、悲しそうな表情をしていた</a:t>
            </a:r>
            <a:r>
              <a:rPr lang="ja-JP" altLang="ja-JP" sz="24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kumimoji="1" lang="ja-JP" altLang="en-US" sz="24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888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35516" y="2020449"/>
            <a:ext cx="4329369" cy="470898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/>
              <a:t>いじめ</a:t>
            </a:r>
            <a:endParaRPr kumimoji="1" lang="en-US" altLang="ja-JP" sz="2800" dirty="0" smtClean="0"/>
          </a:p>
          <a:p>
            <a:pPr algn="ctr"/>
            <a:endParaRPr lang="en-US" altLang="ja-JP" sz="2800" dirty="0"/>
          </a:p>
          <a:p>
            <a:pPr algn="ctr"/>
            <a:endParaRPr kumimoji="1" lang="en-US" altLang="ja-JP" sz="2800" dirty="0" smtClean="0"/>
          </a:p>
          <a:p>
            <a:pPr algn="ctr"/>
            <a:endParaRPr lang="en-US" altLang="ja-JP" sz="2800" dirty="0"/>
          </a:p>
          <a:p>
            <a:pPr algn="ctr"/>
            <a:endParaRPr kumimoji="1" lang="en-US" altLang="ja-JP" sz="2800" dirty="0" smtClean="0"/>
          </a:p>
          <a:p>
            <a:endParaRPr kumimoji="1" lang="en-US" altLang="ja-JP" sz="3200" dirty="0" smtClean="0"/>
          </a:p>
          <a:p>
            <a:endParaRPr lang="en-US" altLang="ja-JP" sz="3200" dirty="0" smtClean="0"/>
          </a:p>
          <a:p>
            <a:endParaRPr lang="en-US" altLang="ja-JP" sz="3200" dirty="0"/>
          </a:p>
          <a:p>
            <a:endParaRPr kumimoji="1" lang="en-US" altLang="ja-JP" sz="3200" dirty="0" smtClean="0"/>
          </a:p>
          <a:p>
            <a:endParaRPr kumimoji="1" lang="ja-JP" altLang="en-US" sz="32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39793" y="0"/>
            <a:ext cx="84754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 smtClean="0">
                <a:solidFill>
                  <a:schemeClr val="bg1"/>
                </a:solidFill>
              </a:rPr>
              <a:t>これは「いじめ」か。</a:t>
            </a:r>
            <a:endParaRPr kumimoji="1" lang="ja-JP" altLang="en-US" sz="4800" b="1" dirty="0">
              <a:solidFill>
                <a:schemeClr val="bg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677508" y="2020450"/>
            <a:ext cx="4275016" cy="470898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/>
              <a:t>いじめでない</a:t>
            </a:r>
            <a:endParaRPr lang="en-US" altLang="ja-JP" sz="2800" dirty="0" smtClean="0"/>
          </a:p>
          <a:p>
            <a:pPr algn="ctr"/>
            <a:endParaRPr lang="en-US" altLang="ja-JP" sz="2800" dirty="0"/>
          </a:p>
          <a:p>
            <a:pPr algn="ctr"/>
            <a:endParaRPr lang="en-US" altLang="ja-JP" sz="2800" dirty="0" smtClean="0"/>
          </a:p>
          <a:p>
            <a:pPr algn="ctr"/>
            <a:endParaRPr lang="en-US" altLang="ja-JP" sz="2800" dirty="0"/>
          </a:p>
          <a:p>
            <a:pPr algn="ctr"/>
            <a:endParaRPr lang="en-US" altLang="ja-JP" sz="2800" dirty="0" smtClean="0"/>
          </a:p>
          <a:p>
            <a:pPr algn="ctr"/>
            <a:endParaRPr lang="en-US" altLang="ja-JP" sz="3200" dirty="0" smtClean="0"/>
          </a:p>
          <a:p>
            <a:pPr algn="ctr"/>
            <a:endParaRPr lang="en-US" altLang="ja-JP" sz="3200" dirty="0" smtClean="0"/>
          </a:p>
          <a:p>
            <a:pPr algn="ctr"/>
            <a:endParaRPr lang="en-US" altLang="ja-JP" sz="3200" dirty="0"/>
          </a:p>
          <a:p>
            <a:pPr algn="ctr"/>
            <a:endParaRPr lang="en-US" altLang="ja-JP" sz="3200" dirty="0" smtClean="0"/>
          </a:p>
          <a:p>
            <a:pPr algn="ctr"/>
            <a:endParaRPr lang="en-US" altLang="ja-JP" sz="32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04800" y="820121"/>
            <a:ext cx="86104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水泳の授業で、Ａがクラスの笑いをとるために、泳げないＢのまねをした。笑いのネタにされたＢがＡをたたいたので、２人は殴り合いのけんかになった。</a:t>
            </a:r>
            <a:endParaRPr kumimoji="1" lang="ja-JP" altLang="en-US" sz="24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880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35517" y="1988521"/>
            <a:ext cx="4329369" cy="470898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/>
              <a:t>いじめ</a:t>
            </a:r>
            <a:endParaRPr kumimoji="1" lang="en-US" altLang="ja-JP" sz="2800" dirty="0" smtClean="0"/>
          </a:p>
          <a:p>
            <a:pPr algn="ctr"/>
            <a:endParaRPr lang="en-US" altLang="ja-JP" sz="2800" dirty="0"/>
          </a:p>
          <a:p>
            <a:pPr algn="ctr"/>
            <a:endParaRPr kumimoji="1" lang="en-US" altLang="ja-JP" sz="2800" dirty="0" smtClean="0"/>
          </a:p>
          <a:p>
            <a:pPr algn="ctr"/>
            <a:endParaRPr lang="en-US" altLang="ja-JP" sz="2800" dirty="0"/>
          </a:p>
          <a:p>
            <a:pPr algn="ctr"/>
            <a:endParaRPr kumimoji="1" lang="en-US" altLang="ja-JP" sz="2800" dirty="0" smtClean="0"/>
          </a:p>
          <a:p>
            <a:endParaRPr kumimoji="1" lang="en-US" altLang="ja-JP" sz="3200" dirty="0" smtClean="0"/>
          </a:p>
          <a:p>
            <a:endParaRPr lang="en-US" altLang="ja-JP" sz="3200" dirty="0" smtClean="0"/>
          </a:p>
          <a:p>
            <a:endParaRPr lang="en-US" altLang="ja-JP" sz="3200" dirty="0"/>
          </a:p>
          <a:p>
            <a:endParaRPr kumimoji="1" lang="en-US" altLang="ja-JP" sz="3200" dirty="0" smtClean="0"/>
          </a:p>
          <a:p>
            <a:endParaRPr kumimoji="1" lang="ja-JP" altLang="en-US" sz="32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39793" y="0"/>
            <a:ext cx="84754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 smtClean="0">
                <a:solidFill>
                  <a:schemeClr val="bg1"/>
                </a:solidFill>
              </a:rPr>
              <a:t>これは「いじめ」か。</a:t>
            </a:r>
            <a:endParaRPr kumimoji="1" lang="ja-JP" altLang="en-US" sz="4800" b="1" dirty="0">
              <a:solidFill>
                <a:schemeClr val="bg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677508" y="1988522"/>
            <a:ext cx="4275016" cy="470898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/>
              <a:t>いじめでない</a:t>
            </a:r>
            <a:endParaRPr lang="en-US" altLang="ja-JP" sz="2800" dirty="0" smtClean="0"/>
          </a:p>
          <a:p>
            <a:pPr algn="ctr"/>
            <a:endParaRPr lang="en-US" altLang="ja-JP" sz="2800" dirty="0"/>
          </a:p>
          <a:p>
            <a:pPr algn="ctr"/>
            <a:endParaRPr lang="en-US" altLang="ja-JP" sz="2800" dirty="0" smtClean="0"/>
          </a:p>
          <a:p>
            <a:pPr algn="ctr"/>
            <a:endParaRPr lang="en-US" altLang="ja-JP" sz="2800" dirty="0"/>
          </a:p>
          <a:p>
            <a:pPr algn="ctr"/>
            <a:endParaRPr lang="en-US" altLang="ja-JP" sz="2800" dirty="0" smtClean="0"/>
          </a:p>
          <a:p>
            <a:pPr algn="ctr"/>
            <a:endParaRPr lang="en-US" altLang="ja-JP" sz="3200" dirty="0" smtClean="0"/>
          </a:p>
          <a:p>
            <a:pPr algn="ctr"/>
            <a:endParaRPr lang="en-US" altLang="ja-JP" sz="3200" dirty="0" smtClean="0"/>
          </a:p>
          <a:p>
            <a:pPr algn="ctr"/>
            <a:endParaRPr lang="en-US" altLang="ja-JP" sz="3200" dirty="0"/>
          </a:p>
          <a:p>
            <a:pPr algn="ctr"/>
            <a:endParaRPr lang="en-US" altLang="ja-JP" sz="3200" dirty="0" smtClean="0"/>
          </a:p>
          <a:p>
            <a:pPr algn="ctr"/>
            <a:endParaRPr lang="en-US" altLang="ja-JP" sz="32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04800" y="820121"/>
            <a:ext cx="86104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場を盛り上げるために、いつも陽気なＢに「踊って！」とＡが言うと、Ｂはにこにこしながら踊った。でも、Ａがいなくなると、Ｂはたちまち暗い表情になった。</a:t>
            </a:r>
            <a:endParaRPr kumimoji="1" lang="ja-JP" altLang="en-US" sz="24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969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48043" y="2031326"/>
            <a:ext cx="4329369" cy="470898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/>
              <a:t>いじめ</a:t>
            </a:r>
            <a:endParaRPr kumimoji="1" lang="en-US" altLang="ja-JP" sz="2800" dirty="0" smtClean="0"/>
          </a:p>
          <a:p>
            <a:pPr algn="ctr"/>
            <a:endParaRPr lang="en-US" altLang="ja-JP" sz="2800" dirty="0"/>
          </a:p>
          <a:p>
            <a:pPr algn="ctr"/>
            <a:endParaRPr kumimoji="1" lang="en-US" altLang="ja-JP" sz="2800" dirty="0" smtClean="0"/>
          </a:p>
          <a:p>
            <a:pPr algn="ctr"/>
            <a:endParaRPr lang="en-US" altLang="ja-JP" sz="2800" dirty="0"/>
          </a:p>
          <a:p>
            <a:pPr algn="ctr"/>
            <a:endParaRPr kumimoji="1" lang="en-US" altLang="ja-JP" sz="2800" dirty="0" smtClean="0"/>
          </a:p>
          <a:p>
            <a:endParaRPr kumimoji="1" lang="en-US" altLang="ja-JP" sz="3200" dirty="0" smtClean="0"/>
          </a:p>
          <a:p>
            <a:endParaRPr lang="en-US" altLang="ja-JP" sz="3200" dirty="0" smtClean="0"/>
          </a:p>
          <a:p>
            <a:endParaRPr lang="en-US" altLang="ja-JP" sz="3200" dirty="0"/>
          </a:p>
          <a:p>
            <a:endParaRPr kumimoji="1" lang="en-US" altLang="ja-JP" sz="3200" dirty="0" smtClean="0"/>
          </a:p>
          <a:p>
            <a:endParaRPr kumimoji="1" lang="ja-JP" altLang="en-US" sz="32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39793" y="0"/>
            <a:ext cx="84754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 smtClean="0">
                <a:solidFill>
                  <a:schemeClr val="bg1"/>
                </a:solidFill>
              </a:rPr>
              <a:t>これは「いじめ」か。</a:t>
            </a:r>
            <a:endParaRPr kumimoji="1" lang="ja-JP" altLang="en-US" sz="4800" b="1" dirty="0">
              <a:solidFill>
                <a:schemeClr val="bg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677508" y="2031326"/>
            <a:ext cx="4275016" cy="470898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/>
              <a:t>いじめでない</a:t>
            </a:r>
            <a:endParaRPr lang="en-US" altLang="ja-JP" sz="2800" dirty="0" smtClean="0"/>
          </a:p>
          <a:p>
            <a:pPr algn="ctr"/>
            <a:endParaRPr lang="en-US" altLang="ja-JP" sz="2800" dirty="0"/>
          </a:p>
          <a:p>
            <a:pPr algn="ctr"/>
            <a:endParaRPr lang="en-US" altLang="ja-JP" sz="2800" dirty="0" smtClean="0"/>
          </a:p>
          <a:p>
            <a:pPr algn="ctr"/>
            <a:endParaRPr lang="en-US" altLang="ja-JP" sz="2800" dirty="0"/>
          </a:p>
          <a:p>
            <a:pPr algn="ctr"/>
            <a:endParaRPr lang="en-US" altLang="ja-JP" sz="2800" dirty="0" smtClean="0"/>
          </a:p>
          <a:p>
            <a:pPr algn="ctr"/>
            <a:endParaRPr lang="en-US" altLang="ja-JP" sz="3200" dirty="0" smtClean="0"/>
          </a:p>
          <a:p>
            <a:pPr algn="ctr"/>
            <a:endParaRPr lang="en-US" altLang="ja-JP" sz="3200" dirty="0" smtClean="0"/>
          </a:p>
          <a:p>
            <a:pPr algn="ctr"/>
            <a:endParaRPr lang="en-US" altLang="ja-JP" sz="3200" dirty="0"/>
          </a:p>
          <a:p>
            <a:pPr algn="ctr"/>
            <a:endParaRPr lang="en-US" altLang="ja-JP" sz="3200" dirty="0" smtClean="0"/>
          </a:p>
          <a:p>
            <a:pPr algn="ctr"/>
            <a:endParaRPr lang="en-US" altLang="ja-JP" sz="3200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04800" y="830997"/>
            <a:ext cx="86104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4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ＡさんはＢさんに「もっと友達と積極的に話した方がいいよ。」と助言をしたつもりだったが、対人関係に悩んでいたＢさんは、その言葉で深く傷ついた。</a:t>
            </a:r>
            <a:endParaRPr kumimoji="1" lang="ja-JP" altLang="en-US" sz="24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977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1124</TotalTime>
  <Words>415</Words>
  <Application>Microsoft Office PowerPoint</Application>
  <PresentationFormat>画面に合わせる (4:3)</PresentationFormat>
  <Paragraphs>180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HGP創英角ｺﾞｼｯｸUB</vt:lpstr>
      <vt:lpstr>HG丸ｺﾞｼｯｸM-PRO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C14-3760</dc:creator>
  <cp:lastModifiedBy>C14-3776</cp:lastModifiedBy>
  <cp:revision>104</cp:revision>
  <cp:lastPrinted>2018-08-01T11:14:59Z</cp:lastPrinted>
  <dcterms:created xsi:type="dcterms:W3CDTF">2018-06-07T10:26:13Z</dcterms:created>
  <dcterms:modified xsi:type="dcterms:W3CDTF">2018-10-18T02:54:13Z</dcterms:modified>
</cp:coreProperties>
</file>