
<file path=[Content_Types].xml><?xml version="1.0" encoding="utf-8"?>
<Types xmlns="http://schemas.openxmlformats.org/package/2006/content-types">
  <Default Extension="jpeg" ContentType="image/jpeg"/>
  <Default Extension="JPG" ContentType="image/jpeg"/>
  <Default Extension="MPG" ContentType="video/m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937" r:id="rId2"/>
    <p:sldId id="261" r:id="rId3"/>
    <p:sldId id="262" r:id="rId4"/>
    <p:sldId id="930" r:id="rId5"/>
    <p:sldId id="257" r:id="rId6"/>
    <p:sldId id="258" r:id="rId7"/>
    <p:sldId id="263" r:id="rId8"/>
    <p:sldId id="406" r:id="rId9"/>
    <p:sldId id="938" r:id="rId10"/>
    <p:sldId id="411" r:id="rId11"/>
    <p:sldId id="402" r:id="rId12"/>
    <p:sldId id="409" r:id="rId13"/>
    <p:sldId id="410" r:id="rId14"/>
    <p:sldId id="412" r:id="rId15"/>
    <p:sldId id="528" r:id="rId16"/>
    <p:sldId id="265" r:id="rId17"/>
    <p:sldId id="529" r:id="rId18"/>
    <p:sldId id="530" r:id="rId19"/>
    <p:sldId id="531" r:id="rId20"/>
    <p:sldId id="264" r:id="rId21"/>
    <p:sldId id="532" r:id="rId22"/>
    <p:sldId id="928" r:id="rId23"/>
    <p:sldId id="599" r:id="rId24"/>
    <p:sldId id="605" r:id="rId25"/>
    <p:sldId id="601" r:id="rId26"/>
    <p:sldId id="608" r:id="rId27"/>
    <p:sldId id="621" r:id="rId28"/>
    <p:sldId id="604" r:id="rId29"/>
    <p:sldId id="622" r:id="rId30"/>
    <p:sldId id="623" r:id="rId31"/>
    <p:sldId id="802" r:id="rId32"/>
    <p:sldId id="462" r:id="rId33"/>
    <p:sldId id="803" r:id="rId34"/>
    <p:sldId id="804" r:id="rId35"/>
    <p:sldId id="613" r:id="rId36"/>
    <p:sldId id="806" r:id="rId37"/>
    <p:sldId id="807" r:id="rId38"/>
    <p:sldId id="931" r:id="rId39"/>
    <p:sldId id="932" r:id="rId40"/>
    <p:sldId id="841" r:id="rId41"/>
    <p:sldId id="924" r:id="rId42"/>
    <p:sldId id="925" r:id="rId43"/>
    <p:sldId id="933" r:id="rId44"/>
    <p:sldId id="935" r:id="rId45"/>
    <p:sldId id="936" r:id="rId4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66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07" autoAdjust="0"/>
    <p:restoredTop sz="68013" autoAdjust="0"/>
  </p:normalViewPr>
  <p:slideViewPr>
    <p:cSldViewPr>
      <p:cViewPr varScale="1">
        <p:scale>
          <a:sx n="58" d="100"/>
          <a:sy n="58" d="100"/>
        </p:scale>
        <p:origin x="34" y="16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9" d="100"/>
          <a:sy n="69" d="100"/>
        </p:scale>
        <p:origin x="2256"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endParaRPr kumimoji="1" lang="ja-JP" altLang="en-US" dirty="0"/>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D94E2E84-F3BA-4707-91B4-8E5F90D3C165}" type="slidenum">
              <a:rPr kumimoji="1" lang="ja-JP" altLang="en-US" smtClean="0"/>
              <a:t>‹#›</a:t>
            </a:fld>
            <a:endParaRPr kumimoji="1" lang="ja-JP" altLang="en-US"/>
          </a:p>
        </p:txBody>
      </p:sp>
    </p:spTree>
    <p:extLst>
      <p:ext uri="{BB962C8B-B14F-4D97-AF65-F5344CB8AC3E}">
        <p14:creationId xmlns:p14="http://schemas.microsoft.com/office/powerpoint/2010/main" val="40995904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rPr>
              <a:t>今日、具体的に</a:t>
            </a:r>
            <a:r>
              <a:rPr kumimoji="1" lang="ja-JP" altLang="en-US" dirty="0">
                <a:solidFill>
                  <a:schemeClr val="tx1"/>
                </a:solidFill>
                <a:latin typeface="+mn-ea"/>
              </a:rPr>
              <a:t>学習</a:t>
            </a:r>
            <a:r>
              <a:rPr kumimoji="1" lang="ja-JP" altLang="en-US" dirty="0">
                <a:latin typeface="+mn-ea"/>
              </a:rPr>
              <a:t>していく内容です。</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D94E2E84-F3BA-4707-91B4-8E5F90D3C165}" type="slidenum">
              <a:rPr kumimoji="1" lang="ja-JP" altLang="en-US" smtClean="0"/>
              <a:t>2</a:t>
            </a:fld>
            <a:endParaRPr kumimoji="1" lang="ja-JP" altLang="en-US"/>
          </a:p>
        </p:txBody>
      </p:sp>
    </p:spTree>
    <p:extLst>
      <p:ext uri="{BB962C8B-B14F-4D97-AF65-F5344CB8AC3E}">
        <p14:creationId xmlns:p14="http://schemas.microsoft.com/office/powerpoint/2010/main" val="1892982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2813" y="1330325"/>
            <a:ext cx="4789487" cy="3592513"/>
          </a:xfrm>
        </p:spPr>
      </p:sp>
      <p:sp>
        <p:nvSpPr>
          <p:cNvPr id="3" name="ノート プレースホルダー 2"/>
          <p:cNvSpPr>
            <a:spLocks noGrp="1"/>
          </p:cNvSpPr>
          <p:nvPr>
            <p:ph type="body" idx="1"/>
          </p:nvPr>
        </p:nvSpPr>
        <p:spPr>
          <a:xfrm>
            <a:off x="673576" y="5178102"/>
            <a:ext cx="5388610" cy="4439841"/>
          </a:xfrm>
        </p:spPr>
        <p:txBody>
          <a:bodyPr/>
          <a:lstStyle/>
          <a:p>
            <a:pPr>
              <a:spcBef>
                <a:spcPts val="600"/>
              </a:spcBef>
            </a:pPr>
            <a:r>
              <a:rPr kumimoji="1" lang="en-US" altLang="ja-JP" dirty="0">
                <a:latin typeface="+mn-ea"/>
              </a:rPr>
              <a:t>COPD</a:t>
            </a:r>
            <a:r>
              <a:rPr kumimoji="1" lang="ja-JP" altLang="en-US" dirty="0">
                <a:latin typeface="+mn-ea"/>
              </a:rPr>
              <a:t>は日本での死亡原因第</a:t>
            </a:r>
            <a:r>
              <a:rPr kumimoji="1" lang="en-US" altLang="ja-JP" dirty="0">
                <a:latin typeface="+mn-ea"/>
              </a:rPr>
              <a:t>8</a:t>
            </a:r>
            <a:r>
              <a:rPr kumimoji="1" lang="ja-JP" altLang="en-US" dirty="0">
                <a:latin typeface="+mn-ea"/>
              </a:rPr>
              <a:t>位（</a:t>
            </a:r>
            <a:r>
              <a:rPr kumimoji="1" lang="en-US" altLang="ja-JP" dirty="0">
                <a:latin typeface="+mn-ea"/>
              </a:rPr>
              <a:t>2019</a:t>
            </a:r>
            <a:r>
              <a:rPr kumimoji="1" lang="ja-JP" altLang="en-US" dirty="0">
                <a:latin typeface="+mn-ea"/>
              </a:rPr>
              <a:t>年度時点）ですが、今後は更に増加し、</a:t>
            </a:r>
            <a:r>
              <a:rPr kumimoji="1" lang="en-US" altLang="ja-JP" dirty="0">
                <a:latin typeface="+mn-ea"/>
              </a:rPr>
              <a:t>2030</a:t>
            </a:r>
            <a:r>
              <a:rPr kumimoji="1" lang="ja-JP" altLang="en-US" dirty="0">
                <a:latin typeface="+mn-ea"/>
              </a:rPr>
              <a:t>年には世界の死亡原因の第</a:t>
            </a:r>
            <a:r>
              <a:rPr kumimoji="1" lang="en-US" altLang="ja-JP" dirty="0">
                <a:latin typeface="+mn-ea"/>
              </a:rPr>
              <a:t>3</a:t>
            </a:r>
            <a:r>
              <a:rPr kumimoji="1" lang="ja-JP" altLang="en-US" dirty="0">
                <a:latin typeface="+mn-ea"/>
              </a:rPr>
              <a:t>位になると予測されています。</a:t>
            </a:r>
            <a:endParaRPr kumimoji="1" lang="en-US" altLang="ja-JP" dirty="0">
              <a:latin typeface="+mn-ea"/>
            </a:endParaRPr>
          </a:p>
          <a:p>
            <a:pPr>
              <a:spcBef>
                <a:spcPts val="600"/>
              </a:spcBef>
            </a:pPr>
            <a:r>
              <a:rPr kumimoji="1" lang="ja-JP" altLang="en-US" dirty="0">
                <a:latin typeface="+mn-ea"/>
              </a:rPr>
              <a:t>また、</a:t>
            </a:r>
            <a:r>
              <a:rPr kumimoji="1" lang="en-US" altLang="ja-JP" dirty="0">
                <a:latin typeface="+mn-ea"/>
              </a:rPr>
              <a:t>COPD</a:t>
            </a:r>
            <a:r>
              <a:rPr kumimoji="1" lang="ja-JP" altLang="en-US" dirty="0">
                <a:latin typeface="+mn-ea"/>
              </a:rPr>
              <a:t>は知らない間に悪くなる病気なので、</a:t>
            </a:r>
            <a:r>
              <a:rPr kumimoji="1" lang="en-US" altLang="ja-JP" dirty="0">
                <a:latin typeface="+mn-ea"/>
              </a:rPr>
              <a:t>COPD</a:t>
            </a:r>
            <a:r>
              <a:rPr kumimoji="1" lang="ja-JP" altLang="en-US" dirty="0">
                <a:latin typeface="+mn-ea"/>
              </a:rPr>
              <a:t>であることに気づかず、病院で治療を受けていない人が多いことも問題の一つです。</a:t>
            </a:r>
            <a:endParaRPr kumimoji="1" lang="en-US" altLang="ja-JP" dirty="0">
              <a:latin typeface="+mn-ea"/>
            </a:endParaRPr>
          </a:p>
          <a:p>
            <a:pPr>
              <a:spcBef>
                <a:spcPts val="600"/>
              </a:spcBef>
            </a:pPr>
            <a:endParaRPr kumimoji="1" lang="en-US" altLang="ja-JP" dirty="0">
              <a:latin typeface="+mn-ea"/>
            </a:endParaRPr>
          </a:p>
          <a:p>
            <a:pPr>
              <a:spcBef>
                <a:spcPts val="600"/>
              </a:spcBef>
            </a:pPr>
            <a:endParaRPr kumimoji="1" lang="en-US" altLang="ja-JP" dirty="0">
              <a:latin typeface="+mn-ea"/>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375F6C1D-832D-4008-B40F-4FA09C1E6D00}" type="slidenum">
              <a:rPr kumimoji="1" lang="ja-JP" altLang="en-US" smtClean="0"/>
              <a:t>11</a:t>
            </a:fld>
            <a:endParaRPr kumimoji="1" lang="ja-JP" altLang="en-US"/>
          </a:p>
        </p:txBody>
      </p:sp>
    </p:spTree>
    <p:extLst>
      <p:ext uri="{BB962C8B-B14F-4D97-AF65-F5344CB8AC3E}">
        <p14:creationId xmlns:p14="http://schemas.microsoft.com/office/powerpoint/2010/main" val="110751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妊娠中のお母さんがタバコを吸うことでおなかの中の赤ちゃんにも影響があります。</a:t>
            </a:r>
            <a:endParaRPr kumimoji="1" lang="en-US" altLang="ja-JP" dirty="0">
              <a:latin typeface="+mn-ea"/>
            </a:endParaRPr>
          </a:p>
          <a:p>
            <a:pPr>
              <a:spcBef>
                <a:spcPts val="600"/>
              </a:spcBef>
            </a:pPr>
            <a:r>
              <a:rPr kumimoji="1" lang="ja-JP" altLang="en-US" dirty="0">
                <a:latin typeface="+mn-ea"/>
              </a:rPr>
              <a:t>ニコチンによってへその緒に流れる血液の量が減る事で、赤ちゃんは栄養不足の状態になります。さらにはタバコの煙に含まれる一酸化炭素によって酸欠状態にもなってしまいます。</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そうなると、発育不足による未熟児や先天異常、</a:t>
            </a:r>
            <a:r>
              <a:rPr kumimoji="1" lang="ja-JP" altLang="en-US" sz="1200" dirty="0">
                <a:latin typeface="+mn-ea"/>
              </a:rPr>
              <a:t>早産、</a:t>
            </a:r>
            <a:r>
              <a:rPr kumimoji="1" lang="ja-JP" altLang="en-US" dirty="0">
                <a:latin typeface="+mn-ea"/>
              </a:rPr>
              <a:t>死産などの危険性が高くなることが知られています。</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妊娠中にタバコの煙を吸うことは、おなかの中の赤ちゃんを虐待しているようなものなのです。</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276F0E70-9CE5-49B6-B0D4-72142D2780FB}" type="slidenum">
              <a:rPr kumimoji="1" lang="ja-JP" altLang="en-US" smtClean="0"/>
              <a:t>12</a:t>
            </a:fld>
            <a:endParaRPr kumimoji="1" lang="ja-JP" altLang="en-US"/>
          </a:p>
        </p:txBody>
      </p:sp>
    </p:spTree>
    <p:extLst>
      <p:ext uri="{BB962C8B-B14F-4D97-AF65-F5344CB8AC3E}">
        <p14:creationId xmlns:p14="http://schemas.microsoft.com/office/powerpoint/2010/main" val="2928228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baseline="0" dirty="0">
                <a:latin typeface="+mn-ea"/>
              </a:rPr>
              <a:t>無事に赤ちゃんが生まれたとしても、身近にタバコを吸っている人がいると、赤ちゃんがはっきりした理由もなく突然亡くなってしまう割合が高くなる事が分かっています。</a:t>
            </a:r>
            <a:endParaRPr kumimoji="1" lang="en-US" altLang="ja-JP" baseline="0" dirty="0">
              <a:latin typeface="+mn-ea"/>
            </a:endParaRPr>
          </a:p>
          <a:p>
            <a:pPr>
              <a:spcBef>
                <a:spcPts val="600"/>
              </a:spcBef>
            </a:pPr>
            <a:r>
              <a:rPr kumimoji="1" lang="en-US" altLang="ja-JP" baseline="0" dirty="0">
                <a:latin typeface="+mn-ea"/>
              </a:rPr>
              <a:t>【</a:t>
            </a:r>
            <a:r>
              <a:rPr kumimoji="1" lang="ja-JP" altLang="en-US" baseline="0" dirty="0">
                <a:latin typeface="+mn-ea"/>
              </a:rPr>
              <a:t>★クリック</a:t>
            </a:r>
            <a:r>
              <a:rPr kumimoji="1" lang="en-US" altLang="ja-JP" baseline="0" dirty="0">
                <a:latin typeface="+mn-ea"/>
              </a:rPr>
              <a:t>】</a:t>
            </a:r>
            <a:r>
              <a:rPr kumimoji="1" lang="ja-JP" altLang="en-US" baseline="0" dirty="0">
                <a:latin typeface="+mn-ea"/>
              </a:rPr>
              <a:t>厚生労働省のパンフレットにも赤ちゃんの突然死を防ぐために、タバコをやめましょうとはっきり書かれています。</a:t>
            </a:r>
            <a:endParaRPr kumimoji="1" lang="en-US" altLang="ja-JP" baseline="0" dirty="0">
              <a:latin typeface="+mn-ea"/>
            </a:endParaRPr>
          </a:p>
          <a:p>
            <a:pPr>
              <a:spcBef>
                <a:spcPts val="600"/>
              </a:spcBef>
            </a:pPr>
            <a:r>
              <a:rPr kumimoji="1" lang="ja-JP" altLang="en-US" baseline="0" dirty="0">
                <a:latin typeface="+mn-ea"/>
              </a:rPr>
              <a:t>また赤ちゃんは口の中に入れることで物を確かめようとするので、タバコを食べてしまうことがあります。赤ちゃんの誤飲事故の中ではタバコによる事故が一番多く、場合によっては亡くなってしまう事もあります。</a:t>
            </a:r>
            <a:endParaRPr kumimoji="1" lang="en-US" altLang="ja-JP" baseline="0" dirty="0">
              <a:latin typeface="+mn-ea"/>
            </a:endParaRPr>
          </a:p>
        </p:txBody>
      </p:sp>
      <p:sp>
        <p:nvSpPr>
          <p:cNvPr id="4" name="スライド番号プレースホルダー 3"/>
          <p:cNvSpPr>
            <a:spLocks noGrp="1"/>
          </p:cNvSpPr>
          <p:nvPr>
            <p:ph type="sldNum" sz="quarter" idx="5"/>
          </p:nvPr>
        </p:nvSpPr>
        <p:spPr/>
        <p:txBody>
          <a:bodyPr/>
          <a:lstStyle/>
          <a:p>
            <a:fld id="{276F0E70-9CE5-49B6-B0D4-72142D2780FB}" type="slidenum">
              <a:rPr kumimoji="1" lang="ja-JP" altLang="en-US" smtClean="0"/>
              <a:t>13</a:t>
            </a:fld>
            <a:endParaRPr kumimoji="1" lang="ja-JP" altLang="en-US"/>
          </a:p>
        </p:txBody>
      </p:sp>
    </p:spTree>
    <p:extLst>
      <p:ext uri="{BB962C8B-B14F-4D97-AF65-F5344CB8AC3E}">
        <p14:creationId xmlns:p14="http://schemas.microsoft.com/office/powerpoint/2010/main" val="37008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sz="1200" baseline="0" dirty="0">
                <a:latin typeface="+mn-ea"/>
                <a:ea typeface="+mn-ea"/>
              </a:rPr>
              <a:t>子どもはニコチンの影響を受けやすいため、子どもがタバコを吸うと、大人よりも短期間でニコチン依存症になり、ヘビースモーカーになりやすいと言われています。</a:t>
            </a:r>
            <a:endParaRPr kumimoji="1" lang="en-US" altLang="ja-JP" sz="1200" baseline="0" dirty="0">
              <a:latin typeface="+mn-ea"/>
              <a:ea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aseline="0" dirty="0">
                <a:latin typeface="+mn-ea"/>
                <a:ea typeface="+mn-ea"/>
              </a:rPr>
              <a:t>タバコを吸い始める年齢が低ければ低いほど肺がんや様々な病気になりやすくなります。</a:t>
            </a:r>
            <a:endParaRPr kumimoji="1" lang="en-US" altLang="ja-JP" sz="1200" baseline="0" dirty="0">
              <a:latin typeface="+mn-ea"/>
              <a:ea typeface="+mn-ea"/>
            </a:endParaRPr>
          </a:p>
          <a:p>
            <a:pPr>
              <a:spcBef>
                <a:spcPts val="600"/>
              </a:spcBef>
            </a:pPr>
            <a:r>
              <a:rPr kumimoji="1" lang="ja-JP" altLang="en-US" sz="1200" baseline="0" dirty="0">
                <a:latin typeface="+mn-ea"/>
                <a:ea typeface="+mn-ea"/>
              </a:rPr>
              <a:t>たとえ友達からタバコを吸おうと誘われたとしても、勇気を持ってキッパリ断りましょう。</a:t>
            </a:r>
            <a:endParaRPr kumimoji="1" lang="en-US" altLang="ja-JP" sz="1200" baseline="0" dirty="0">
              <a:latin typeface="+mn-ea"/>
              <a:ea typeface="+mn-ea"/>
            </a:endParaRPr>
          </a:p>
        </p:txBody>
      </p:sp>
      <p:sp>
        <p:nvSpPr>
          <p:cNvPr id="4" name="スライド番号プレースホルダー 3"/>
          <p:cNvSpPr>
            <a:spLocks noGrp="1"/>
          </p:cNvSpPr>
          <p:nvPr>
            <p:ph type="sldNum" sz="quarter" idx="5"/>
          </p:nvPr>
        </p:nvSpPr>
        <p:spPr/>
        <p:txBody>
          <a:bodyPr/>
          <a:lstStyle/>
          <a:p>
            <a:fld id="{276F0E70-9CE5-49B6-B0D4-72142D2780FB}" type="slidenum">
              <a:rPr kumimoji="1" lang="ja-JP" altLang="en-US" smtClean="0"/>
              <a:t>14</a:t>
            </a:fld>
            <a:endParaRPr kumimoji="1" lang="ja-JP" altLang="en-US"/>
          </a:p>
        </p:txBody>
      </p:sp>
    </p:spTree>
    <p:extLst>
      <p:ext uri="{BB962C8B-B14F-4D97-AF65-F5344CB8AC3E}">
        <p14:creationId xmlns:p14="http://schemas.microsoft.com/office/powerpoint/2010/main" val="85140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みなさんゲートウェイドラッグって知っていますか？</a:t>
            </a:r>
            <a:endParaRPr kumimoji="1" lang="en-US" altLang="ja-JP" dirty="0">
              <a:latin typeface="+mn-ea"/>
            </a:endParaRPr>
          </a:p>
          <a:p>
            <a:pPr>
              <a:spcBef>
                <a:spcPts val="600"/>
              </a:spcBef>
            </a:pPr>
            <a:r>
              <a:rPr kumimoji="1" lang="ja-JP" altLang="en-US" dirty="0">
                <a:latin typeface="+mn-ea"/>
              </a:rPr>
              <a:t>実はタバコはシンナーや大麻など乱用薬物の入り口になっている事実があります。</a:t>
            </a:r>
            <a:endParaRPr kumimoji="1" lang="en-US" altLang="ja-JP" dirty="0">
              <a:latin typeface="+mn-ea"/>
            </a:endParaRPr>
          </a:p>
          <a:p>
            <a:pPr>
              <a:spcBef>
                <a:spcPts val="600"/>
              </a:spcBef>
            </a:pPr>
            <a:r>
              <a:rPr kumimoji="1" lang="ja-JP" altLang="en-US" dirty="0">
                <a:latin typeface="+mn-ea"/>
              </a:rPr>
              <a:t>皆さんの大切な人生を台無しにしないためにもまずはタバコを始めないようにしましょう。</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F348301A-6E96-442C-9092-3507A72DC8A2}" type="slidenum">
              <a:rPr kumimoji="1" lang="ja-JP" altLang="en-US" smtClean="0"/>
              <a:t>15</a:t>
            </a:fld>
            <a:endParaRPr kumimoji="1" lang="ja-JP" altLang="en-US"/>
          </a:p>
        </p:txBody>
      </p:sp>
    </p:spTree>
    <p:extLst>
      <p:ext uri="{BB962C8B-B14F-4D97-AF65-F5344CB8AC3E}">
        <p14:creationId xmlns:p14="http://schemas.microsoft.com/office/powerpoint/2010/main" val="3875071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rPr>
              <a:t>次は健康への害以外のタバコの問題点について紹介していきます。</a:t>
            </a:r>
          </a:p>
        </p:txBody>
      </p:sp>
      <p:sp>
        <p:nvSpPr>
          <p:cNvPr id="4" name="スライド番号プレースホルダー 3"/>
          <p:cNvSpPr>
            <a:spLocks noGrp="1"/>
          </p:cNvSpPr>
          <p:nvPr>
            <p:ph type="sldNum" sz="quarter" idx="5"/>
          </p:nvPr>
        </p:nvSpPr>
        <p:spPr/>
        <p:txBody>
          <a:bodyPr/>
          <a:lstStyle/>
          <a:p>
            <a:fld id="{D94E2E84-F3BA-4707-91B4-8E5F90D3C165}" type="slidenum">
              <a:rPr kumimoji="1" lang="ja-JP" altLang="en-US" smtClean="0"/>
              <a:t>16</a:t>
            </a:fld>
            <a:endParaRPr kumimoji="1" lang="ja-JP" altLang="en-US"/>
          </a:p>
        </p:txBody>
      </p:sp>
    </p:spTree>
    <p:extLst>
      <p:ext uri="{BB962C8B-B14F-4D97-AF65-F5344CB8AC3E}">
        <p14:creationId xmlns:p14="http://schemas.microsoft.com/office/powerpoint/2010/main" val="1892982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ポイ捨てされたビニール製のレジ袋は海まで流れつき、海を汚す原因となる事から、スーパーやコンビニでレジ袋が有料化され、エコバックの使用がすすめられるようになりました。</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ところが、レジ袋以上に海を汚染して海岸へ流れ着いているプラスチックごみがあります。</a:t>
            </a:r>
            <a:endParaRPr kumimoji="1" lang="en-US" altLang="ja-JP" dirty="0">
              <a:latin typeface="+mn-ea"/>
            </a:endParaRPr>
          </a:p>
          <a:p>
            <a:pPr>
              <a:spcBef>
                <a:spcPts val="600"/>
              </a:spcBef>
            </a:pPr>
            <a:r>
              <a:rPr kumimoji="1" lang="ja-JP" altLang="en-US" dirty="0">
                <a:latin typeface="+mn-ea"/>
              </a:rPr>
              <a:t>それは、タバコの吸い殻の「</a:t>
            </a:r>
            <a:r>
              <a:rPr lang="ja-JP" altLang="en-US" dirty="0">
                <a:latin typeface="+mn-ea"/>
              </a:rPr>
              <a:t>フィルター」です。一般的なタバコには、吸い口の部分にフィルターがついています。フィルターはプラスチックでできているので、分解されるのに</a:t>
            </a:r>
            <a:r>
              <a:rPr lang="en-US" altLang="ja-JP" dirty="0">
                <a:latin typeface="+mn-ea"/>
              </a:rPr>
              <a:t>10</a:t>
            </a:r>
            <a:r>
              <a:rPr lang="ja-JP" altLang="en-US" dirty="0">
                <a:latin typeface="+mn-ea"/>
              </a:rPr>
              <a:t>年かかるとも言われています。</a:t>
            </a:r>
            <a:endParaRPr lang="en-US" altLang="ja-JP" dirty="0">
              <a:latin typeface="+mn-ea"/>
            </a:endParaRPr>
          </a:p>
          <a:p>
            <a:pPr>
              <a:spcBef>
                <a:spcPts val="600"/>
              </a:spcBef>
            </a:pPr>
            <a:r>
              <a:rPr lang="en-US" altLang="ja-JP" dirty="0">
                <a:latin typeface="+mn-ea"/>
              </a:rPr>
              <a:t>【</a:t>
            </a:r>
            <a:r>
              <a:rPr lang="ja-JP" altLang="en-US" dirty="0">
                <a:latin typeface="+mn-ea"/>
              </a:rPr>
              <a:t>★クリック</a:t>
            </a:r>
            <a:r>
              <a:rPr lang="en-US" altLang="ja-JP" dirty="0">
                <a:latin typeface="+mn-ea"/>
              </a:rPr>
              <a:t>】</a:t>
            </a:r>
            <a:r>
              <a:rPr lang="ja-JP" altLang="en-US" dirty="0">
                <a:latin typeface="+mn-ea"/>
              </a:rPr>
              <a:t>道路に捨てられたタバコの吸い殻が下水から川や海に流れ、海岸にたくさん集まってきています。</a:t>
            </a:r>
            <a:endParaRPr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dirty="0">
                <a:latin typeface="+mn-ea"/>
              </a:rPr>
              <a:t>海にすむ魚や鳥たちがエサと間違ってタバコのフィルターを食べてしまうなど、生き物への影響も大きな問題となっています。</a:t>
            </a:r>
            <a:endParaRPr lang="en-US" altLang="ja-JP" dirty="0">
              <a:latin typeface="+mn-ea"/>
            </a:endParaRPr>
          </a:p>
          <a:p>
            <a:pPr>
              <a:spcBef>
                <a:spcPts val="600"/>
              </a:spcBef>
            </a:pPr>
            <a:endParaRPr kumimoji="1" lang="en-US" altLang="ja-JP" dirty="0">
              <a:latin typeface="+mn-ea"/>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375F6C1D-832D-4008-B40F-4FA09C1E6D00}" type="slidenum">
              <a:rPr kumimoji="1" lang="ja-JP" altLang="en-US" smtClean="0"/>
              <a:t>17</a:t>
            </a:fld>
            <a:endParaRPr kumimoji="1" lang="ja-JP" altLang="en-US"/>
          </a:p>
        </p:txBody>
      </p:sp>
    </p:spTree>
    <p:extLst>
      <p:ext uri="{BB962C8B-B14F-4D97-AF65-F5344CB8AC3E}">
        <p14:creationId xmlns:p14="http://schemas.microsoft.com/office/powerpoint/2010/main" val="3414671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タバコは、健康だけでなく、経済にも大きな損失をもたらしています。</a:t>
            </a:r>
            <a:endParaRPr kumimoji="1" lang="en-US" altLang="ja-JP" dirty="0">
              <a:latin typeface="+mn-ea"/>
            </a:endParaRPr>
          </a:p>
          <a:p>
            <a:pPr>
              <a:spcBef>
                <a:spcPts val="600"/>
              </a:spcBef>
            </a:pPr>
            <a:r>
              <a:rPr kumimoji="1" lang="ja-JP" altLang="en-US" dirty="0">
                <a:latin typeface="+mn-ea"/>
              </a:rPr>
              <a:t>中でも、タバコを吸っている人や受動喫煙を受けた人の治療費で毎年</a:t>
            </a:r>
            <a:r>
              <a:rPr kumimoji="1" lang="en-US" altLang="ja-JP" dirty="0">
                <a:latin typeface="+mn-ea"/>
              </a:rPr>
              <a:t>1</a:t>
            </a:r>
            <a:r>
              <a:rPr kumimoji="1" lang="ja-JP" altLang="en-US" dirty="0">
                <a:latin typeface="+mn-ea"/>
              </a:rPr>
              <a:t>兆</a:t>
            </a:r>
            <a:r>
              <a:rPr kumimoji="1" lang="en-US" altLang="ja-JP" dirty="0">
                <a:latin typeface="+mn-ea"/>
              </a:rPr>
              <a:t>5</a:t>
            </a:r>
            <a:r>
              <a:rPr kumimoji="1" lang="ja-JP" altLang="en-US" dirty="0">
                <a:latin typeface="+mn-ea"/>
              </a:rPr>
              <a:t>千億円以上のお金がかかっており、この医療費が経済損失の一番大きな原因となっています。</a:t>
            </a:r>
            <a:endParaRPr kumimoji="1" lang="en-US" altLang="ja-JP" dirty="0">
              <a:latin typeface="+mn-ea"/>
            </a:endParaRPr>
          </a:p>
          <a:p>
            <a:pPr>
              <a:spcBef>
                <a:spcPts val="600"/>
              </a:spcBef>
            </a:pPr>
            <a:r>
              <a:rPr kumimoji="1" lang="ja-JP" altLang="en-US" dirty="0">
                <a:latin typeface="+mn-ea"/>
              </a:rPr>
              <a:t>他にも病気の人の介護にかかる費用や火災に伴う費用など全て合計すると毎年</a:t>
            </a:r>
            <a:r>
              <a:rPr kumimoji="1" lang="en-US" altLang="ja-JP" dirty="0">
                <a:latin typeface="+mn-ea"/>
              </a:rPr>
              <a:t>1</a:t>
            </a:r>
            <a:r>
              <a:rPr kumimoji="1" lang="ja-JP" altLang="en-US" dirty="0">
                <a:latin typeface="+mn-ea"/>
              </a:rPr>
              <a:t>兆</a:t>
            </a:r>
            <a:r>
              <a:rPr kumimoji="1" lang="en-US" altLang="ja-JP" dirty="0">
                <a:latin typeface="+mn-ea"/>
              </a:rPr>
              <a:t>8</a:t>
            </a:r>
            <a:r>
              <a:rPr kumimoji="1" lang="ja-JP" altLang="en-US" dirty="0">
                <a:latin typeface="+mn-ea"/>
              </a:rPr>
              <a:t>千億円となります。</a:t>
            </a:r>
            <a:endParaRPr kumimoji="1" lang="en-US" altLang="ja-JP" dirty="0">
              <a:latin typeface="+mn-ea"/>
            </a:endParaRPr>
          </a:p>
          <a:p>
            <a:pPr>
              <a:spcBef>
                <a:spcPts val="600"/>
              </a:spcBef>
            </a:pPr>
            <a:r>
              <a:rPr kumimoji="1" lang="en-US" altLang="ja-JP" dirty="0">
                <a:latin typeface="+mn-ea"/>
              </a:rPr>
              <a:t>【</a:t>
            </a:r>
            <a:r>
              <a:rPr kumimoji="1" lang="ja-JP" altLang="en-US" dirty="0">
                <a:latin typeface="+mn-ea"/>
              </a:rPr>
              <a:t>★クリック</a:t>
            </a:r>
            <a:r>
              <a:rPr kumimoji="1" lang="en-US" altLang="ja-JP" dirty="0">
                <a:latin typeface="+mn-ea"/>
              </a:rPr>
              <a:t>】</a:t>
            </a:r>
            <a:r>
              <a:rPr kumimoji="1" lang="ja-JP" altLang="en-US" dirty="0">
                <a:latin typeface="+mn-ea"/>
              </a:rPr>
              <a:t>この</a:t>
            </a:r>
            <a:r>
              <a:rPr kumimoji="1" lang="en-US" altLang="ja-JP" dirty="0">
                <a:latin typeface="+mn-ea"/>
              </a:rPr>
              <a:t>1</a:t>
            </a:r>
            <a:r>
              <a:rPr kumimoji="1" lang="ja-JP" altLang="en-US" dirty="0">
                <a:latin typeface="+mn-ea"/>
              </a:rPr>
              <a:t>兆</a:t>
            </a:r>
            <a:r>
              <a:rPr kumimoji="1" lang="en-US" altLang="ja-JP" dirty="0">
                <a:latin typeface="+mn-ea"/>
              </a:rPr>
              <a:t>8</a:t>
            </a:r>
            <a:r>
              <a:rPr kumimoji="1" lang="ja-JP" altLang="en-US" dirty="0">
                <a:latin typeface="+mn-ea"/>
              </a:rPr>
              <a:t>千億円という金額ですが、実は東京オリンピックの開催経費とほぼ同じなんです。</a:t>
            </a:r>
            <a:endParaRPr kumimoji="1" lang="en-US" altLang="ja-JP" dirty="0">
              <a:latin typeface="+mn-ea"/>
            </a:endParaRPr>
          </a:p>
          <a:p>
            <a:pPr>
              <a:spcBef>
                <a:spcPts val="600"/>
              </a:spcBef>
            </a:pPr>
            <a:r>
              <a:rPr kumimoji="1" lang="ja-JP" altLang="en-US" dirty="0">
                <a:latin typeface="+mn-ea"/>
              </a:rPr>
              <a:t>タバコを吸う人みんなが禁煙すると毎年オリンピックが開催できる計算になりますね。</a:t>
            </a:r>
            <a:endParaRPr kumimoji="1" lang="en-US" altLang="ja-JP" dirty="0">
              <a:latin typeface="+mn-ea"/>
            </a:endParaRPr>
          </a:p>
        </p:txBody>
      </p:sp>
      <p:sp>
        <p:nvSpPr>
          <p:cNvPr id="4" name="スライド番号プレースホルダー 3"/>
          <p:cNvSpPr>
            <a:spLocks noGrp="1"/>
          </p:cNvSpPr>
          <p:nvPr>
            <p:ph type="sldNum" sz="quarter" idx="10"/>
          </p:nvPr>
        </p:nvSpPr>
        <p:spPr/>
        <p:txBody>
          <a:bodyPr/>
          <a:lstStyle/>
          <a:p>
            <a:fld id="{375F6C1D-832D-4008-B40F-4FA09C1E6D00}" type="slidenum">
              <a:rPr kumimoji="1" lang="ja-JP" altLang="en-US" smtClean="0"/>
              <a:t>18</a:t>
            </a:fld>
            <a:endParaRPr kumimoji="1" lang="ja-JP" altLang="en-US"/>
          </a:p>
        </p:txBody>
      </p:sp>
    </p:spTree>
    <p:extLst>
      <p:ext uri="{BB962C8B-B14F-4D97-AF65-F5344CB8AC3E}">
        <p14:creationId xmlns:p14="http://schemas.microsoft.com/office/powerpoint/2010/main" val="2018535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lang="ja-JP" altLang="en-US" dirty="0">
                <a:latin typeface="+mn-ea"/>
              </a:rPr>
              <a:t>今までのコロナウイルスは風邪を引き起こすウイルスでしたが、今回の新型コロナウイルスは治りにくい肺炎を引き起こし、ひどくなると亡くなってしまう事もあります。</a:t>
            </a:r>
            <a:endParaRPr lang="en-US" altLang="ja-JP" dirty="0">
              <a:latin typeface="+mn-ea"/>
            </a:endParaRPr>
          </a:p>
          <a:p>
            <a:pPr>
              <a:spcBef>
                <a:spcPts val="600"/>
              </a:spcBef>
            </a:pPr>
            <a:r>
              <a:rPr lang="ja-JP" altLang="en-US" dirty="0">
                <a:latin typeface="+mn-ea"/>
              </a:rPr>
              <a:t>マスクや手洗い、</a:t>
            </a:r>
            <a:r>
              <a:rPr lang="en-US" altLang="ja-JP" dirty="0">
                <a:latin typeface="+mn-ea"/>
              </a:rPr>
              <a:t>3</a:t>
            </a:r>
            <a:r>
              <a:rPr lang="ja-JP" altLang="en-US" dirty="0">
                <a:latin typeface="+mn-ea"/>
              </a:rPr>
              <a:t>蜜を避けるなど、色々な対策がされていますが、その中でも最大の予防策はタバコを吸わないことです。</a:t>
            </a:r>
            <a:endParaRPr lang="en-US" altLang="ja-JP" dirty="0">
              <a:latin typeface="+mn-ea"/>
            </a:endParaRPr>
          </a:p>
          <a:p>
            <a:pPr>
              <a:spcBef>
                <a:spcPts val="600"/>
              </a:spcBef>
            </a:pPr>
            <a:r>
              <a:rPr lang="ja-JP" altLang="en-US" dirty="0">
                <a:latin typeface="+mn-ea"/>
              </a:rPr>
              <a:t>タバコを吸う事により、肺の働きが悪くなり、新型コロナウイルスにかかりやすく、また重症化しやすい事が分かっています。</a:t>
            </a:r>
            <a:endParaRPr lang="en-US" altLang="ja-JP" dirty="0">
              <a:latin typeface="+mn-ea"/>
            </a:endParaRPr>
          </a:p>
          <a:p>
            <a:pPr>
              <a:spcBef>
                <a:spcPts val="600"/>
              </a:spcBef>
            </a:pPr>
            <a:r>
              <a:rPr lang="ja-JP" altLang="en-US" dirty="0">
                <a:latin typeface="+mn-ea"/>
              </a:rPr>
              <a:t>自分のため、大切な人のためにもタバコを吸わないようにして、「防げる死」を防ぎたいものですね。</a:t>
            </a: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375F6C1D-832D-4008-B40F-4FA09C1E6D00}" type="slidenum">
              <a:rPr kumimoji="1" lang="ja-JP" altLang="en-US" smtClean="0"/>
              <a:t>19</a:t>
            </a:fld>
            <a:endParaRPr kumimoji="1" lang="ja-JP" altLang="en-US"/>
          </a:p>
        </p:txBody>
      </p:sp>
    </p:spTree>
    <p:extLst>
      <p:ext uri="{BB962C8B-B14F-4D97-AF65-F5344CB8AC3E}">
        <p14:creationId xmlns:p14="http://schemas.microsoft.com/office/powerpoint/2010/main" val="3673240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lang="ja-JP" altLang="en-US" sz="1200" dirty="0">
                <a:latin typeface="+mn-ea"/>
              </a:rPr>
              <a:t>次に加熱式タバコについてです。紙巻きタバコと何が違うのか比べてみましょう。</a:t>
            </a:r>
            <a:endParaRPr lang="en-US" altLang="ja-JP" sz="1200" dirty="0">
              <a:latin typeface="+mn-ea"/>
            </a:endParaRPr>
          </a:p>
          <a:p>
            <a:pPr>
              <a:spcBef>
                <a:spcPts val="600"/>
              </a:spcBef>
            </a:pPr>
            <a:r>
              <a:rPr lang="ja-JP" altLang="en-US" sz="1200" dirty="0">
                <a:latin typeface="+mn-ea"/>
              </a:rPr>
              <a:t>加熱式タバコは、タバコの葉に電気の熱をあててエアロゾルを出す仕組みになっています。</a:t>
            </a:r>
            <a:endParaRPr lang="en-US" altLang="ja-JP" sz="1200" dirty="0">
              <a:latin typeface="+mn-ea"/>
            </a:endParaRPr>
          </a:p>
          <a:p>
            <a:pPr>
              <a:spcBef>
                <a:spcPts val="600"/>
              </a:spcBef>
            </a:pPr>
            <a:r>
              <a:rPr lang="ja-JP" altLang="en-US" sz="1200" dirty="0">
                <a:latin typeface="+mn-ea"/>
              </a:rPr>
              <a:t>このエアロゾルとは、目には見えない小さな液体などの粒が空気と一緒に漂っていることで、霧と同じものです。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葉っぱを燃やさないので紙巻タバコより発がん性物質は少ないと言われていますが、加熱式タバコが作るエアロゾルの中には紙巻タバコと同じようにニコチンが含まれています。</a:t>
            </a:r>
            <a:endParaRPr lang="en-US" altLang="ja-JP" sz="1200" baseline="30000" dirty="0">
              <a:latin typeface="+mn-ea"/>
            </a:endParaRPr>
          </a:p>
          <a:p>
            <a:pPr>
              <a:spcBef>
                <a:spcPts val="600"/>
              </a:spcBef>
            </a:pPr>
            <a:r>
              <a:rPr lang="ja-JP" altLang="en-US" sz="1200" dirty="0">
                <a:latin typeface="+mn-ea"/>
              </a:rPr>
              <a:t>なので、「加熱式タバコで禁煙する」という考えは間違いです。</a:t>
            </a:r>
            <a:endParaRPr lang="en-US" altLang="ja-JP" sz="1200" dirty="0">
              <a:latin typeface="+mn-ea"/>
            </a:endParaRPr>
          </a:p>
          <a:p>
            <a:pPr>
              <a:spcBef>
                <a:spcPts val="600"/>
              </a:spcBef>
            </a:pPr>
            <a:r>
              <a:rPr lang="ja-JP" altLang="en-US" sz="1200" dirty="0">
                <a:latin typeface="+mn-ea"/>
              </a:rPr>
              <a:t>禁煙スペースでは紙巻きタバコはもちろん、加熱式タバコも吸ってはいけません。</a:t>
            </a:r>
            <a:endParaRPr lang="en-US" altLang="ja-JP" sz="1200" dirty="0">
              <a:latin typeface="+mn-ea"/>
            </a:endParaRPr>
          </a:p>
        </p:txBody>
      </p:sp>
      <p:sp>
        <p:nvSpPr>
          <p:cNvPr id="4" name="スライド番号プレースホルダー 3"/>
          <p:cNvSpPr>
            <a:spLocks noGrp="1"/>
          </p:cNvSpPr>
          <p:nvPr>
            <p:ph type="sldNum" sz="quarter" idx="10"/>
          </p:nvPr>
        </p:nvSpPr>
        <p:spPr/>
        <p:txBody>
          <a:bodyPr/>
          <a:lstStyle/>
          <a:p>
            <a:fld id="{375F6C1D-832D-4008-B40F-4FA09C1E6D00}" type="slidenum">
              <a:rPr kumimoji="1" lang="ja-JP" altLang="en-US" smtClean="0"/>
              <a:t>20</a:t>
            </a:fld>
            <a:endParaRPr kumimoji="1" lang="ja-JP" altLang="en-US"/>
          </a:p>
        </p:txBody>
      </p:sp>
    </p:spTree>
    <p:extLst>
      <p:ext uri="{BB962C8B-B14F-4D97-AF65-F5344CB8AC3E}">
        <p14:creationId xmlns:p14="http://schemas.microsoft.com/office/powerpoint/2010/main" val="230343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ea"/>
              </a:rPr>
              <a:t>まずは、そもそもタバコとは何なのか、何からできて、どのような物なのかを見て行きましょう。</a:t>
            </a:r>
          </a:p>
        </p:txBody>
      </p:sp>
      <p:sp>
        <p:nvSpPr>
          <p:cNvPr id="4" name="スライド番号プレースホルダー 3"/>
          <p:cNvSpPr>
            <a:spLocks noGrp="1"/>
          </p:cNvSpPr>
          <p:nvPr>
            <p:ph type="sldNum" sz="quarter" idx="5"/>
          </p:nvPr>
        </p:nvSpPr>
        <p:spPr/>
        <p:txBody>
          <a:bodyPr/>
          <a:lstStyle/>
          <a:p>
            <a:fld id="{D94E2E84-F3BA-4707-91B4-8E5F90D3C165}" type="slidenum">
              <a:rPr kumimoji="1" lang="ja-JP" altLang="en-US" smtClean="0"/>
              <a:t>3</a:t>
            </a:fld>
            <a:endParaRPr kumimoji="1" lang="ja-JP" altLang="en-US"/>
          </a:p>
        </p:txBody>
      </p:sp>
    </p:spTree>
    <p:extLst>
      <p:ext uri="{BB962C8B-B14F-4D97-AF65-F5344CB8AC3E}">
        <p14:creationId xmlns:p14="http://schemas.microsoft.com/office/powerpoint/2010/main" val="2738748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次に受動喫煙についてみてみましょう。あまり聞きなれないかもしれませんが、とても大切な事なのでしっかり覚えておいてください。</a:t>
            </a:r>
          </a:p>
        </p:txBody>
      </p:sp>
      <p:sp>
        <p:nvSpPr>
          <p:cNvPr id="4" name="スライド番号プレースホルダー 3"/>
          <p:cNvSpPr>
            <a:spLocks noGrp="1"/>
          </p:cNvSpPr>
          <p:nvPr>
            <p:ph type="sldNum" sz="quarter" idx="5"/>
          </p:nvPr>
        </p:nvSpPr>
        <p:spPr/>
        <p:txBody>
          <a:bodyPr/>
          <a:lstStyle/>
          <a:p>
            <a:fld id="{D94E2E84-F3BA-4707-91B4-8E5F90D3C165}" type="slidenum">
              <a:rPr kumimoji="1" lang="ja-JP" altLang="en-US" smtClean="0"/>
              <a:t>21</a:t>
            </a:fld>
            <a:endParaRPr kumimoji="1" lang="ja-JP" altLang="en-US"/>
          </a:p>
        </p:txBody>
      </p:sp>
    </p:spTree>
    <p:extLst>
      <p:ext uri="{BB962C8B-B14F-4D97-AF65-F5344CB8AC3E}">
        <p14:creationId xmlns:p14="http://schemas.microsoft.com/office/powerpoint/2010/main" val="1892982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まず、「受動喫煙」という言葉の意味ですが、文字通り、受け身の喫煙です。</a:t>
            </a:r>
            <a:endParaRPr kumimoji="1" lang="en-US" altLang="ja-JP" dirty="0">
              <a:latin typeface="+mn-ea"/>
            </a:endParaRPr>
          </a:p>
          <a:p>
            <a:pPr>
              <a:spcBef>
                <a:spcPts val="600"/>
              </a:spcBef>
            </a:pPr>
            <a:r>
              <a:rPr kumimoji="1" lang="ja-JP" altLang="en-US" dirty="0">
                <a:latin typeface="+mn-ea"/>
              </a:rPr>
              <a:t>自分はタバコを吸わないのに、周りの人が吸っているタバコの煙を吸わされてしまうことを「受動喫煙」と言います。</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タバコの煙は、</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mn-ea"/>
              </a:rPr>
              <a:t>【</a:t>
            </a:r>
            <a:r>
              <a:rPr kumimoji="1" lang="ja-JP" altLang="en-US" dirty="0">
                <a:latin typeface="+mn-ea"/>
              </a:rPr>
              <a:t>★クリック</a:t>
            </a:r>
            <a:r>
              <a:rPr kumimoji="1" lang="en-US" altLang="ja-JP" dirty="0">
                <a:latin typeface="+mn-ea"/>
              </a:rPr>
              <a:t>】</a:t>
            </a:r>
            <a:r>
              <a:rPr kumimoji="1" lang="ja-JP" altLang="en-US" dirty="0">
                <a:latin typeface="+mn-ea"/>
              </a:rPr>
              <a:t>①タバコを吸っている人の肺に入る「主流煙」、</a:t>
            </a:r>
            <a:endParaRPr kumimoji="1" lang="en-US" altLang="ja-JP" dirty="0">
              <a:latin typeface="+mn-ea"/>
            </a:endParaRPr>
          </a:p>
          <a:p>
            <a:pPr>
              <a:spcBef>
                <a:spcPts val="600"/>
              </a:spcBef>
            </a:pPr>
            <a:r>
              <a:rPr kumimoji="1" lang="en-US" altLang="ja-JP" dirty="0">
                <a:latin typeface="+mn-ea"/>
              </a:rPr>
              <a:t>【</a:t>
            </a:r>
            <a:r>
              <a:rPr kumimoji="1" lang="ja-JP" altLang="en-US" dirty="0">
                <a:latin typeface="+mn-ea"/>
              </a:rPr>
              <a:t>★クリック</a:t>
            </a:r>
            <a:r>
              <a:rPr kumimoji="1" lang="en-US" altLang="ja-JP" dirty="0">
                <a:latin typeface="+mn-ea"/>
              </a:rPr>
              <a:t>】</a:t>
            </a:r>
            <a:r>
              <a:rPr kumimoji="1" lang="ja-JP" altLang="en-US" dirty="0">
                <a:latin typeface="+mn-ea"/>
              </a:rPr>
              <a:t>②火のついたタバコの先から周りに広がる「副流煙」、</a:t>
            </a:r>
            <a:endParaRPr kumimoji="1" lang="en-US" altLang="ja-JP" dirty="0">
              <a:latin typeface="+mn-ea"/>
            </a:endParaRPr>
          </a:p>
          <a:p>
            <a:pPr>
              <a:spcBef>
                <a:spcPts val="600"/>
              </a:spcBef>
            </a:pPr>
            <a:r>
              <a:rPr kumimoji="1" lang="en-US" altLang="ja-JP" dirty="0">
                <a:latin typeface="+mn-ea"/>
              </a:rPr>
              <a:t>【</a:t>
            </a:r>
            <a:r>
              <a:rPr kumimoji="1" lang="ja-JP" altLang="en-US" dirty="0">
                <a:latin typeface="+mn-ea"/>
              </a:rPr>
              <a:t>★クリック</a:t>
            </a:r>
            <a:r>
              <a:rPr kumimoji="1" lang="en-US" altLang="ja-JP" dirty="0">
                <a:latin typeface="+mn-ea"/>
              </a:rPr>
              <a:t>】</a:t>
            </a:r>
            <a:r>
              <a:rPr kumimoji="1" lang="ja-JP" altLang="en-US" dirty="0">
                <a:latin typeface="+mn-ea"/>
              </a:rPr>
              <a:t>③タバコを吸っている人から吐き出された「呼出煙」の</a:t>
            </a:r>
            <a:r>
              <a:rPr kumimoji="1" lang="en-US" altLang="ja-JP" dirty="0">
                <a:latin typeface="+mn-ea"/>
              </a:rPr>
              <a:t>3</a:t>
            </a:r>
            <a:r>
              <a:rPr kumimoji="1" lang="ja-JP" altLang="en-US" dirty="0">
                <a:latin typeface="+mn-ea"/>
              </a:rPr>
              <a:t>つに分けられます。</a:t>
            </a:r>
            <a:endParaRPr kumimoji="1" lang="en-US" altLang="ja-JP" dirty="0">
              <a:latin typeface="+mn-ea"/>
            </a:endParaRPr>
          </a:p>
          <a:p>
            <a:pPr>
              <a:spcBef>
                <a:spcPts val="600"/>
              </a:spcBef>
            </a:pPr>
            <a:r>
              <a:rPr kumimoji="1" lang="ja-JP" altLang="en-US" dirty="0">
                <a:latin typeface="+mn-ea"/>
              </a:rPr>
              <a:t>タバコを吸っている人によって生じた</a:t>
            </a:r>
            <a:r>
              <a:rPr kumimoji="1" lang="en-US" altLang="ja-JP" dirty="0">
                <a:latin typeface="+mn-ea"/>
              </a:rPr>
              <a:t>【</a:t>
            </a:r>
            <a:r>
              <a:rPr kumimoji="1" lang="ja-JP" altLang="en-US" dirty="0">
                <a:latin typeface="+mn-ea"/>
              </a:rPr>
              <a:t>★クリック</a:t>
            </a:r>
            <a:r>
              <a:rPr kumimoji="1" lang="en-US" altLang="ja-JP" dirty="0">
                <a:latin typeface="+mn-ea"/>
              </a:rPr>
              <a:t>】</a:t>
            </a:r>
            <a:r>
              <a:rPr kumimoji="1" lang="ja-JP" altLang="en-US" dirty="0">
                <a:latin typeface="+mn-ea"/>
              </a:rPr>
              <a:t>②の「副流煙」と③の「呼出煙」を吸いこむことを「受動喫煙」と言います。</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22</a:t>
            </a:fld>
            <a:endParaRPr kumimoji="1" lang="ja-JP" altLang="en-US"/>
          </a:p>
        </p:txBody>
      </p:sp>
    </p:spTree>
    <p:extLst>
      <p:ext uri="{BB962C8B-B14F-4D97-AF65-F5344CB8AC3E}">
        <p14:creationId xmlns:p14="http://schemas.microsoft.com/office/powerpoint/2010/main" val="3265026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有害な成分をたくさん含むタバコの煙ですが、煙によって害に違いはあるのでしょうか。</a:t>
            </a:r>
            <a:endParaRPr kumimoji="1" lang="en-US" altLang="ja-JP" dirty="0">
              <a:latin typeface="+mn-ea"/>
            </a:endParaRPr>
          </a:p>
          <a:p>
            <a:pPr>
              <a:spcBef>
                <a:spcPts val="600"/>
              </a:spcBef>
            </a:pPr>
            <a:r>
              <a:rPr kumimoji="1" lang="ja-JP" altLang="en-US" dirty="0">
                <a:latin typeface="+mn-ea"/>
              </a:rPr>
              <a:t>実は、「主流煙」よりも、タバコの先から周りに広がる「副流煙」の方が有害物質を数倍から数十倍多く含んでいます。</a:t>
            </a:r>
            <a:endParaRPr kumimoji="1" lang="en-US" altLang="ja-JP" dirty="0">
              <a:latin typeface="+mn-ea"/>
            </a:endParaRPr>
          </a:p>
          <a:p>
            <a:pPr>
              <a:spcBef>
                <a:spcPts val="600"/>
              </a:spcBef>
            </a:pPr>
            <a:r>
              <a:rPr kumimoji="1" lang="ja-JP" altLang="en-US" dirty="0">
                <a:latin typeface="+mn-ea"/>
              </a:rPr>
              <a:t>例えば、「副流煙」は「主流煙」と比べて、一酸化炭素が</a:t>
            </a:r>
            <a:r>
              <a:rPr kumimoji="1" lang="en-US" altLang="ja-JP" dirty="0">
                <a:latin typeface="+mn-ea"/>
              </a:rPr>
              <a:t>4.7</a:t>
            </a:r>
            <a:r>
              <a:rPr kumimoji="1" lang="ja-JP" altLang="en-US" dirty="0">
                <a:latin typeface="+mn-ea"/>
              </a:rPr>
              <a:t>倍、タールが</a:t>
            </a:r>
            <a:r>
              <a:rPr kumimoji="1" lang="en-US" altLang="ja-JP" dirty="0">
                <a:latin typeface="+mn-ea"/>
              </a:rPr>
              <a:t>3.4</a:t>
            </a:r>
            <a:r>
              <a:rPr kumimoji="1" lang="ja-JP" altLang="en-US" dirty="0">
                <a:latin typeface="+mn-ea"/>
              </a:rPr>
              <a:t>倍、ニコチンが</a:t>
            </a:r>
            <a:r>
              <a:rPr kumimoji="1" lang="en-US" altLang="ja-JP" dirty="0">
                <a:latin typeface="+mn-ea"/>
              </a:rPr>
              <a:t>2.8</a:t>
            </a:r>
            <a:r>
              <a:rPr kumimoji="1" lang="ja-JP" altLang="en-US" dirty="0">
                <a:latin typeface="+mn-ea"/>
              </a:rPr>
              <a:t>倍も多く含まれています。</a:t>
            </a:r>
            <a:endParaRPr kumimoji="1" lang="en-US" altLang="ja-JP" dirty="0">
              <a:latin typeface="+mn-ea"/>
            </a:endParaRPr>
          </a:p>
          <a:p>
            <a:pPr>
              <a:spcBef>
                <a:spcPts val="600"/>
              </a:spcBef>
            </a:pPr>
            <a:r>
              <a:rPr kumimoji="1" lang="ja-JP" altLang="en-US" dirty="0">
                <a:latin typeface="+mn-ea"/>
              </a:rPr>
              <a:t>このことからも分かるように、タバコの煙はタバコを吸っていない周りの人にも大きな害があるということを知っておいてください。</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23</a:t>
            </a:fld>
            <a:endParaRPr kumimoji="1" lang="ja-JP" altLang="en-US"/>
          </a:p>
        </p:txBody>
      </p:sp>
    </p:spTree>
    <p:extLst>
      <p:ext uri="{BB962C8B-B14F-4D97-AF65-F5344CB8AC3E}">
        <p14:creationId xmlns:p14="http://schemas.microsoft.com/office/powerpoint/2010/main" val="2761825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受動喫煙はタバコを吸わない人の健康にも大きな影響を与えます。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特に皆さんのように、これから成長していく子どもは、タバコの煙の影響を受けやすく、少しの量でもたくさんの健康被害が出ます。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中には「中耳炎」のような耳の病気や「虫歯」など、タバコとは全然関係なさそうな病気になりやすくなることが分かっています。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家族がタバコを吸っていて、中耳炎になったことがある人は、もしかすると受動喫煙が影響しているのかもしれません。</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他にも、髪の毛にタバコのにおいがついたり、目が痛くなったり、咳が止まらなくなったりします。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タバコの煙が流れてくるようなところは、避けるよう気を付けましょう。</a:t>
            </a:r>
            <a:endParaRPr lang="en-US" altLang="ja-JP" sz="1200" dirty="0">
              <a:latin typeface="+mn-ea"/>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24</a:t>
            </a:fld>
            <a:endParaRPr kumimoji="1" lang="ja-JP" altLang="en-US"/>
          </a:p>
        </p:txBody>
      </p:sp>
    </p:spTree>
    <p:extLst>
      <p:ext uri="{BB962C8B-B14F-4D97-AF65-F5344CB8AC3E}">
        <p14:creationId xmlns:p14="http://schemas.microsoft.com/office/powerpoint/2010/main" val="1672706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サードハンドスモークという言葉はあまり聞いたことが無いかもしれませんが、これも受動喫煙の一つです。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その時にタバコを吸っている人がいなくても、タバコを吸ったことがある部屋には、</a:t>
            </a:r>
            <a:r>
              <a:rPr lang="en-US" altLang="ja-JP" sz="1200" dirty="0">
                <a:latin typeface="+mn-ea"/>
              </a:rPr>
              <a:t>【</a:t>
            </a:r>
            <a:r>
              <a:rPr lang="ja-JP" altLang="en-US" sz="1200" dirty="0">
                <a:latin typeface="+mn-ea"/>
              </a:rPr>
              <a:t>★クリック</a:t>
            </a:r>
            <a:r>
              <a:rPr lang="en-US" altLang="ja-JP" sz="1200" dirty="0">
                <a:latin typeface="+mn-ea"/>
              </a:rPr>
              <a:t>】</a:t>
            </a:r>
            <a:r>
              <a:rPr lang="ja-JP" altLang="en-US" sz="1200" dirty="0">
                <a:latin typeface="+mn-ea"/>
              </a:rPr>
              <a:t>床、カーペット、ソファー、クッション、カーテンや壁など、いたるところにタバコの煙に含まれる有害物質が付着しています。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その有害物質が、後に空気中を漂って、他の人が吸い込んでしまう受動喫煙の事をサードハンドスモークと言います。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例えば、ベランダでタバコを吸ったお父さんが部屋に戻ってきた時、「息がタバコ臭いな」とか、すれ違った時に「タバコの臭いがする」ということはありませんか？</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タバコを吸い終わった人の髪の毛や服や手にも、タバコの有害物質が付着してるので、タバコ臭いと感じた時はサードハンドスモークの被害を受けていることになります。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重要なことは、タバコの害は煙が出ているときだけではなく、見えない煙による被害もあるということです。</a:t>
            </a:r>
            <a:endParaRPr lang="en-US" altLang="ja-JP" sz="1200" dirty="0">
              <a:latin typeface="+mn-ea"/>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25</a:t>
            </a:fld>
            <a:endParaRPr kumimoji="1" lang="ja-JP" altLang="en-US"/>
          </a:p>
        </p:txBody>
      </p:sp>
    </p:spTree>
    <p:extLst>
      <p:ext uri="{BB962C8B-B14F-4D97-AF65-F5344CB8AC3E}">
        <p14:creationId xmlns:p14="http://schemas.microsoft.com/office/powerpoint/2010/main" val="474445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サードハンドスモークによる健康被害について、一つの例をお話しします。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「ニコチン」は空気中の「亜硝酸」と反応して発がん性物質である「ニトロソアミン」に変化します。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発がん性物質とは、正常な細胞をがん細胞に変化させる物質のことです。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サードハンドスモークは目に見えませんが、有害物質は数か月残っているとも言われていますので、長い期間影響を受ける事で健康被害につながると言われています。</a:t>
            </a:r>
            <a:endParaRPr lang="en-US" altLang="ja-JP" sz="1200" dirty="0">
              <a:latin typeface="+mn-ea"/>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26</a:t>
            </a:fld>
            <a:endParaRPr kumimoji="1" lang="ja-JP" altLang="en-US"/>
          </a:p>
        </p:txBody>
      </p:sp>
    </p:spTree>
    <p:extLst>
      <p:ext uri="{BB962C8B-B14F-4D97-AF65-F5344CB8AC3E}">
        <p14:creationId xmlns:p14="http://schemas.microsoft.com/office/powerpoint/2010/main" val="1990985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まだタバコの害についてここまで詳しく分かっていなかった昔は、建物や乗り物の中でタバコを吸うことができました。</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しかし今では望まない受動喫煙をなくすため、健康増進法という法律が改正され、</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mn-ea"/>
              </a:rPr>
              <a:t>【</a:t>
            </a:r>
            <a:r>
              <a:rPr kumimoji="1" lang="ja-JP" altLang="en-US" dirty="0">
                <a:latin typeface="+mn-ea"/>
              </a:rPr>
              <a:t>★クリック</a:t>
            </a:r>
            <a:r>
              <a:rPr kumimoji="1" lang="en-US" altLang="ja-JP" dirty="0">
                <a:latin typeface="+mn-ea"/>
              </a:rPr>
              <a:t>】2020</a:t>
            </a:r>
            <a:r>
              <a:rPr kumimoji="1" lang="ja-JP" altLang="en-US" dirty="0">
                <a:latin typeface="+mn-ea"/>
              </a:rPr>
              <a:t>年</a:t>
            </a:r>
            <a:r>
              <a:rPr kumimoji="1" lang="en-US" altLang="ja-JP" dirty="0">
                <a:latin typeface="+mn-ea"/>
              </a:rPr>
              <a:t>4</a:t>
            </a:r>
            <a:r>
              <a:rPr kumimoji="1" lang="ja-JP" altLang="en-US" dirty="0">
                <a:latin typeface="+mn-ea"/>
              </a:rPr>
              <a:t>月から、原則として人が集まる建物の中では「禁煙」となり、タバコを吸ってはいけないという事になりました。</a:t>
            </a:r>
            <a:endParaRPr kumimoji="1" lang="en-US" altLang="ja-JP" dirty="0">
              <a:latin typeface="+mn-ea"/>
            </a:endParaRPr>
          </a:p>
          <a:p>
            <a:pPr>
              <a:spcBef>
                <a:spcPts val="600"/>
              </a:spcBef>
            </a:pPr>
            <a:r>
              <a:rPr kumimoji="1" lang="ja-JP" altLang="en-US" dirty="0">
                <a:latin typeface="+mn-ea"/>
              </a:rPr>
              <a:t>タバコを吸う事が許されるのは、煙が外に流れ出さないよう厳しい基準に合格した「喫煙室」の中だけです。</a:t>
            </a:r>
            <a:endParaRPr kumimoji="1" lang="en-US" altLang="ja-JP" dirty="0">
              <a:latin typeface="+mn-ea"/>
            </a:endParaRPr>
          </a:p>
          <a:p>
            <a:pPr>
              <a:spcBef>
                <a:spcPts val="600"/>
              </a:spcBef>
            </a:pPr>
            <a:r>
              <a:rPr kumimoji="1" lang="ja-JP" altLang="en-US" dirty="0">
                <a:latin typeface="+mn-ea"/>
              </a:rPr>
              <a:t>ただし、「喫煙室」には、</a:t>
            </a:r>
            <a:r>
              <a:rPr kumimoji="1" lang="en-US" altLang="ja-JP" dirty="0">
                <a:latin typeface="+mn-ea"/>
              </a:rPr>
              <a:t>20</a:t>
            </a:r>
            <a:r>
              <a:rPr kumimoji="1" lang="ja-JP" altLang="en-US" dirty="0">
                <a:latin typeface="+mn-ea"/>
              </a:rPr>
              <a:t>歳未満の人は入ってはいけません。</a:t>
            </a:r>
            <a:endParaRPr kumimoji="1" lang="en-US" altLang="ja-JP" dirty="0">
              <a:latin typeface="+mn-ea"/>
            </a:endParaRPr>
          </a:p>
          <a:p>
            <a:pPr>
              <a:spcBef>
                <a:spcPts val="600"/>
              </a:spcBef>
            </a:pPr>
            <a:r>
              <a:rPr kumimoji="1" lang="ja-JP" altLang="en-US" dirty="0">
                <a:latin typeface="+mn-ea"/>
              </a:rPr>
              <a:t>例えば、お店などで働いている人が</a:t>
            </a:r>
            <a:r>
              <a:rPr kumimoji="1" lang="en-US" altLang="ja-JP" dirty="0">
                <a:latin typeface="+mn-ea"/>
              </a:rPr>
              <a:t>20</a:t>
            </a:r>
            <a:r>
              <a:rPr kumimoji="1" lang="ja-JP" altLang="en-US" dirty="0">
                <a:latin typeface="+mn-ea"/>
              </a:rPr>
              <a:t>歳未満の場合、掃除が目的であったとしても「喫煙室」には立ち入る事さえ禁止されています。</a:t>
            </a:r>
            <a:endParaRPr kumimoji="1" lang="en-US" altLang="ja-JP" dirty="0">
              <a:latin typeface="+mn-ea"/>
            </a:endParaRPr>
          </a:p>
          <a:p>
            <a:pPr>
              <a:spcBef>
                <a:spcPts val="600"/>
              </a:spcBef>
            </a:pPr>
            <a:r>
              <a:rPr kumimoji="1" lang="ja-JP" altLang="en-US" dirty="0">
                <a:latin typeface="+mn-ea"/>
              </a:rPr>
              <a:t>また、学校や病院などの施設内には、「喫煙室」を作ることもできません。</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この法律は、受動喫煙による健康被害が大きい子どもたちを守ってくれるものなのです。</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27</a:t>
            </a:fld>
            <a:endParaRPr kumimoji="1" lang="ja-JP" altLang="en-US"/>
          </a:p>
        </p:txBody>
      </p:sp>
    </p:spTree>
    <p:extLst>
      <p:ext uri="{BB962C8B-B14F-4D97-AF65-F5344CB8AC3E}">
        <p14:creationId xmlns:p14="http://schemas.microsoft.com/office/powerpoint/2010/main" val="1773393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日本以外にも喫煙に関するルールはあるのでしょうか？</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sz="1200" dirty="0">
                <a:latin typeface="+mn-ea"/>
              </a:rPr>
              <a:t>オリンピックを開催したカナダ、イギリス、ロシア、ブラジル、韓国も屋内全面禁煙となっています。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altLang="ja-JP" sz="1200" dirty="0">
                <a:latin typeface="+mn-ea"/>
              </a:rPr>
              <a:t>2008</a:t>
            </a:r>
            <a:r>
              <a:rPr lang="ja-JP" altLang="en-US" sz="1200" dirty="0">
                <a:latin typeface="+mn-ea"/>
              </a:rPr>
              <a:t>年以降のオリンピック開催地には受動喫煙の防止対策として、会場内だけでなく、公共の場所、レストラン、交通機関を含む屋内での完全禁煙が求められています。</a:t>
            </a:r>
            <a:endParaRPr lang="en-US" altLang="ja-JP" sz="1200"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ja-JP" altLang="en-US" dirty="0">
                <a:latin typeface="+mn-ea"/>
              </a:rPr>
              <a:t>日本でも、受動喫煙のない東京オリンピック・パラリンピックに向けて、健康増進法が改正され、ルールを破った時に今までよりも厳しく取り締まりを受けるようになりました。</a:t>
            </a:r>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88FA085F-9362-4B48-BCDE-20EB80DC9F2B}" type="slidenum">
              <a:rPr kumimoji="1" lang="ja-JP" altLang="en-US" smtClean="0"/>
              <a:t>28</a:t>
            </a:fld>
            <a:endParaRPr kumimoji="1" lang="ja-JP" altLang="en-US"/>
          </a:p>
        </p:txBody>
      </p:sp>
    </p:spTree>
    <p:extLst>
      <p:ext uri="{BB962C8B-B14F-4D97-AF65-F5344CB8AC3E}">
        <p14:creationId xmlns:p14="http://schemas.microsoft.com/office/powerpoint/2010/main" val="2915785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オリンピックの話でもありましたが、もう少し詳しく日本と世界のタバコ事情を比べていきましょう。</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D94E2E84-F3BA-4707-91B4-8E5F90D3C165}" type="slidenum">
              <a:rPr kumimoji="1" lang="ja-JP" altLang="en-US" smtClean="0"/>
              <a:t>29</a:t>
            </a:fld>
            <a:endParaRPr kumimoji="1" lang="ja-JP" altLang="en-US"/>
          </a:p>
        </p:txBody>
      </p:sp>
    </p:spTree>
    <p:extLst>
      <p:ext uri="{BB962C8B-B14F-4D97-AF65-F5344CB8AC3E}">
        <p14:creationId xmlns:p14="http://schemas.microsoft.com/office/powerpoint/2010/main" val="1892982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まずはタバコの販売価格です。</a:t>
            </a:r>
            <a:endParaRPr kumimoji="1" lang="en-US" altLang="ja-JP" dirty="0">
              <a:latin typeface="+mn-ea"/>
            </a:endParaRPr>
          </a:p>
          <a:p>
            <a:pPr>
              <a:spcBef>
                <a:spcPts val="600"/>
              </a:spcBef>
            </a:pPr>
            <a:r>
              <a:rPr kumimoji="1" lang="ja-JP" altLang="en-US" dirty="0">
                <a:latin typeface="+mn-ea"/>
              </a:rPr>
              <a:t>世界で一番高い国はオーストラリアで、たばこ</a:t>
            </a:r>
            <a:r>
              <a:rPr kumimoji="1" lang="en-US" altLang="ja-JP" dirty="0">
                <a:latin typeface="+mn-ea"/>
              </a:rPr>
              <a:t>1</a:t>
            </a:r>
            <a:r>
              <a:rPr kumimoji="1" lang="ja-JP" altLang="en-US" dirty="0">
                <a:latin typeface="+mn-ea"/>
              </a:rPr>
              <a:t>箱</a:t>
            </a:r>
            <a:r>
              <a:rPr kumimoji="1" lang="en-US" altLang="ja-JP" dirty="0">
                <a:latin typeface="+mn-ea"/>
              </a:rPr>
              <a:t>20</a:t>
            </a:r>
            <a:r>
              <a:rPr kumimoji="1" lang="ja-JP" altLang="en-US" dirty="0">
                <a:latin typeface="+mn-ea"/>
              </a:rPr>
              <a:t>本入りが</a:t>
            </a:r>
            <a:r>
              <a:rPr kumimoji="1" lang="en-US" altLang="ja-JP" dirty="0">
                <a:latin typeface="+mn-ea"/>
              </a:rPr>
              <a:t>2,615</a:t>
            </a:r>
            <a:r>
              <a:rPr kumimoji="1" lang="ja-JP" altLang="en-US" dirty="0">
                <a:latin typeface="+mn-ea"/>
              </a:rPr>
              <a:t>円です。このくらいの価格だとタバコを買うのをやめる人も出てくると思います。</a:t>
            </a:r>
            <a:endParaRPr kumimoji="1" lang="en-US" altLang="ja-JP" dirty="0">
              <a:latin typeface="+mn-ea"/>
            </a:endParaRPr>
          </a:p>
          <a:p>
            <a:pPr>
              <a:spcBef>
                <a:spcPts val="600"/>
              </a:spcBef>
            </a:pPr>
            <a:r>
              <a:rPr kumimoji="1" lang="ja-JP" altLang="en-US" dirty="0">
                <a:latin typeface="+mn-ea"/>
              </a:rPr>
              <a:t>それに比べて日本は</a:t>
            </a:r>
            <a:r>
              <a:rPr kumimoji="1" lang="en-US" altLang="ja-JP" dirty="0">
                <a:latin typeface="+mn-ea"/>
              </a:rPr>
              <a:t>570</a:t>
            </a:r>
            <a:r>
              <a:rPr kumimoji="1" lang="ja-JP" altLang="en-US" dirty="0">
                <a:latin typeface="+mn-ea"/>
              </a:rPr>
              <a:t>円です。徐々に値上がりはしてきていますが、世界と比べるとまだまだ安いようにも思います。</a:t>
            </a:r>
            <a:endParaRPr kumimoji="1" lang="en-US" altLang="ja-JP" dirty="0">
              <a:latin typeface="+mn-ea"/>
            </a:endParaRPr>
          </a:p>
          <a:p>
            <a:pPr>
              <a:spcBef>
                <a:spcPts val="600"/>
              </a:spcBef>
            </a:pPr>
            <a:r>
              <a:rPr kumimoji="1" lang="ja-JP" altLang="en-US" dirty="0">
                <a:latin typeface="+mn-ea"/>
              </a:rPr>
              <a:t>マンガ</a:t>
            </a:r>
            <a:r>
              <a:rPr kumimoji="1" lang="en-US" altLang="ja-JP" dirty="0">
                <a:latin typeface="+mn-ea"/>
              </a:rPr>
              <a:t>1</a:t>
            </a:r>
            <a:r>
              <a:rPr kumimoji="1" lang="ja-JP" altLang="en-US" dirty="0">
                <a:latin typeface="+mn-ea"/>
              </a:rPr>
              <a:t>冊の値段とあまり変わらない、大人にとっては安く手に入るものだと思いませんか？</a:t>
            </a:r>
          </a:p>
        </p:txBody>
      </p:sp>
      <p:sp>
        <p:nvSpPr>
          <p:cNvPr id="4" name="スライド番号プレースホルダー 3"/>
          <p:cNvSpPr>
            <a:spLocks noGrp="1"/>
          </p:cNvSpPr>
          <p:nvPr>
            <p:ph type="sldNum" sz="quarter" idx="5"/>
          </p:nvPr>
        </p:nvSpPr>
        <p:spPr/>
        <p:txBody>
          <a:bodyPr/>
          <a:lstStyle/>
          <a:p>
            <a:fld id="{F348301A-6E96-442C-9092-3507A72DC8A2}" type="slidenum">
              <a:rPr kumimoji="1" lang="ja-JP" altLang="en-US" smtClean="0"/>
              <a:t>30</a:t>
            </a:fld>
            <a:endParaRPr kumimoji="1" lang="ja-JP" altLang="en-US"/>
          </a:p>
        </p:txBody>
      </p:sp>
    </p:spTree>
    <p:extLst>
      <p:ext uri="{BB962C8B-B14F-4D97-AF65-F5344CB8AC3E}">
        <p14:creationId xmlns:p14="http://schemas.microsoft.com/office/powerpoint/2010/main" val="374421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まずタバコはどのようにして作られているかというと、タバコという植物の葉を乾燥させて細かく刻み、香料を付けて紙で巻いた化学製品です。</a:t>
            </a:r>
            <a:endParaRPr kumimoji="1" lang="en-US" altLang="ja-JP" dirty="0">
              <a:latin typeface="+mn-ea"/>
            </a:endParaRPr>
          </a:p>
          <a:p>
            <a:pPr>
              <a:spcBef>
                <a:spcPts val="600"/>
              </a:spcBef>
            </a:pPr>
            <a:r>
              <a:rPr kumimoji="1" lang="ja-JP" altLang="en-US" dirty="0">
                <a:latin typeface="+mn-ea"/>
              </a:rPr>
              <a:t>タバコはトマトやピーマンと同じ野菜の仲間ですが、害虫に葉を食べられないよう、自分自身を守るために毒をもっています。</a:t>
            </a:r>
            <a:endParaRPr kumimoji="1" lang="en-US" altLang="ja-JP" dirty="0">
              <a:latin typeface="+mn-ea"/>
            </a:endParaRPr>
          </a:p>
          <a:p>
            <a:pPr>
              <a:spcBef>
                <a:spcPts val="600"/>
              </a:spcBef>
            </a:pPr>
            <a:r>
              <a:rPr kumimoji="1" lang="ja-JP" altLang="en-US" dirty="0">
                <a:latin typeface="+mn-ea"/>
              </a:rPr>
              <a:t>そのため利口な動物は口にしません。</a:t>
            </a:r>
            <a:endParaRPr kumimoji="1" lang="en-US" altLang="ja-JP" dirty="0">
              <a:latin typeface="+mn-ea"/>
            </a:endParaRPr>
          </a:p>
          <a:p>
            <a:pPr>
              <a:spcBef>
                <a:spcPts val="600"/>
              </a:spcBef>
            </a:pPr>
            <a:r>
              <a:rPr kumimoji="1" lang="ja-JP" altLang="en-US" dirty="0">
                <a:latin typeface="+mn-ea"/>
              </a:rPr>
              <a:t>害があると分かっていながら、人はどうしてタバコを口にするのでしょうか？</a:t>
            </a:r>
            <a:endParaRPr kumimoji="1" lang="en-US" altLang="ja-JP" dirty="0">
              <a:latin typeface="+mn-ea"/>
            </a:endParaRPr>
          </a:p>
        </p:txBody>
      </p:sp>
      <p:sp>
        <p:nvSpPr>
          <p:cNvPr id="4" name="スライド番号プレースホルダー 3"/>
          <p:cNvSpPr>
            <a:spLocks noGrp="1"/>
          </p:cNvSpPr>
          <p:nvPr>
            <p:ph type="sldNum" sz="quarter" idx="10"/>
          </p:nvPr>
        </p:nvSpPr>
        <p:spPr/>
        <p:txBody>
          <a:bodyPr/>
          <a:lstStyle/>
          <a:p>
            <a:fld id="{D94E2E84-F3BA-4707-91B4-8E5F90D3C165}" type="slidenum">
              <a:rPr kumimoji="1" lang="ja-JP" altLang="en-US" smtClean="0"/>
              <a:t>4</a:t>
            </a:fld>
            <a:endParaRPr kumimoji="1" lang="ja-JP" altLang="en-US"/>
          </a:p>
        </p:txBody>
      </p:sp>
    </p:spTree>
    <p:extLst>
      <p:ext uri="{BB962C8B-B14F-4D97-AF65-F5344CB8AC3E}">
        <p14:creationId xmlns:p14="http://schemas.microsoft.com/office/powerpoint/2010/main" val="3544874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次はたばこのパッケージを見てみましょう。日本は文字で「タバコは病気の原因になります」ということを書いていますが、あまり怖くはありませんよね。</a:t>
            </a:r>
            <a:endParaRPr kumimoji="1" lang="en-US" altLang="ja-JP" dirty="0">
              <a:latin typeface="+mn-ea"/>
            </a:endParaRPr>
          </a:p>
          <a:p>
            <a:pPr>
              <a:spcBef>
                <a:spcPts val="600"/>
              </a:spcBef>
            </a:pPr>
            <a:r>
              <a:rPr kumimoji="1" lang="ja-JP" altLang="en-US" dirty="0">
                <a:latin typeface="+mn-ea"/>
              </a:rPr>
              <a:t>では海外のパッケージはどうでしょうか？タバコの害によって病気になった人の写真が載っています。</a:t>
            </a:r>
            <a:endParaRPr kumimoji="1" lang="en-US" altLang="ja-JP" dirty="0">
              <a:latin typeface="+mn-ea"/>
            </a:endParaRPr>
          </a:p>
          <a:p>
            <a:pPr>
              <a:spcBef>
                <a:spcPts val="600"/>
              </a:spcBef>
            </a:pPr>
            <a:r>
              <a:rPr kumimoji="1" lang="ja-JP" altLang="en-US" dirty="0">
                <a:latin typeface="+mn-ea"/>
              </a:rPr>
              <a:t>眼をそむけたくなるようなものもありますが、この写真がタバコの本当の怖さを表しています。</a:t>
            </a:r>
            <a:endParaRPr kumimoji="1" lang="en-US" altLang="ja-JP" dirty="0">
              <a:latin typeface="+mn-ea"/>
            </a:endParaRPr>
          </a:p>
          <a:p>
            <a:pPr>
              <a:spcBef>
                <a:spcPts val="600"/>
              </a:spcBef>
            </a:pPr>
            <a:r>
              <a:rPr kumimoji="1" lang="ja-JP" altLang="en-US" dirty="0">
                <a:latin typeface="+mn-ea"/>
              </a:rPr>
              <a:t>このようなパッケージだったら皆さんはタバコを買おうと思いますか？</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F348301A-6E96-442C-9092-3507A72DC8A2}" type="slidenum">
              <a:rPr kumimoji="1" lang="ja-JP" altLang="en-US" smtClean="0"/>
              <a:t>31</a:t>
            </a:fld>
            <a:endParaRPr kumimoji="1" lang="ja-JP" altLang="en-US"/>
          </a:p>
        </p:txBody>
      </p:sp>
    </p:spTree>
    <p:extLst>
      <p:ext uri="{BB962C8B-B14F-4D97-AF65-F5344CB8AC3E}">
        <p14:creationId xmlns:p14="http://schemas.microsoft.com/office/powerpoint/2010/main" val="1518447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これはブラジルで販売されているタバコのパッケージです。</a:t>
            </a:r>
            <a:endParaRPr kumimoji="1" lang="en-US" altLang="ja-JP" dirty="0">
              <a:latin typeface="+mn-ea"/>
            </a:endParaRPr>
          </a:p>
          <a:p>
            <a:pPr>
              <a:spcBef>
                <a:spcPts val="600"/>
              </a:spcBef>
            </a:pPr>
            <a:r>
              <a:rPr kumimoji="1" lang="ja-JP" altLang="en-US" dirty="0">
                <a:latin typeface="+mn-ea"/>
              </a:rPr>
              <a:t>病気の写真だけでなく、妊娠中にお母さんがタバコを吸うことで、お腹の中の赤ちゃんにも影響があるという事を写真付きで伝えています。</a:t>
            </a:r>
            <a:endParaRPr kumimoji="1" lang="en-US" altLang="ja-JP" dirty="0">
              <a:latin typeface="+mn-ea"/>
            </a:endParaRPr>
          </a:p>
          <a:p>
            <a:pPr>
              <a:spcBef>
                <a:spcPts val="600"/>
              </a:spcBef>
            </a:pPr>
            <a:r>
              <a:rPr kumimoji="1" lang="ja-JP" altLang="en-US" dirty="0">
                <a:latin typeface="+mn-ea"/>
              </a:rPr>
              <a:t>日本ではタバコのパッケージをこのようにはしていません。なぜならタバコが売れなくなるからです。</a:t>
            </a:r>
          </a:p>
        </p:txBody>
      </p:sp>
      <p:sp>
        <p:nvSpPr>
          <p:cNvPr id="4" name="スライド番号プレースホルダー 3"/>
          <p:cNvSpPr>
            <a:spLocks noGrp="1"/>
          </p:cNvSpPr>
          <p:nvPr>
            <p:ph type="sldNum" sz="quarter" idx="5"/>
          </p:nvPr>
        </p:nvSpPr>
        <p:spPr/>
        <p:txBody>
          <a:bodyPr/>
          <a:lstStyle/>
          <a:p>
            <a:fld id="{F348301A-6E96-442C-9092-3507A72DC8A2}" type="slidenum">
              <a:rPr kumimoji="1" lang="ja-JP" altLang="en-US" smtClean="0"/>
              <a:t>32</a:t>
            </a:fld>
            <a:endParaRPr kumimoji="1" lang="ja-JP" altLang="en-US"/>
          </a:p>
        </p:txBody>
      </p:sp>
    </p:spTree>
    <p:extLst>
      <p:ext uri="{BB962C8B-B14F-4D97-AF65-F5344CB8AC3E}">
        <p14:creationId xmlns:p14="http://schemas.microsoft.com/office/powerpoint/2010/main" val="2605117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みなさんは街中でこのような風景を見たことがありませんか？　日本ではよく見かけますが、実はほとんどの先進国ではこのようにタバコを自動販売機で売っているところはありません。</a:t>
            </a:r>
            <a:endParaRPr kumimoji="1" lang="en-US" altLang="ja-JP" dirty="0">
              <a:latin typeface="+mn-ea"/>
            </a:endParaRPr>
          </a:p>
          <a:p>
            <a:pPr>
              <a:spcBef>
                <a:spcPts val="600"/>
              </a:spcBef>
            </a:pPr>
            <a:r>
              <a:rPr kumimoji="1" lang="ja-JP" altLang="en-US" dirty="0">
                <a:latin typeface="+mn-ea"/>
              </a:rPr>
              <a:t>法律違反ではありませんが、飲み物の自動販売機の横に並んでいるとタバコが飲み物を買うくらい簡単に手に入り、暮らしの中でとても身近な物に感じてしまいますよね。</a:t>
            </a:r>
          </a:p>
        </p:txBody>
      </p:sp>
      <p:sp>
        <p:nvSpPr>
          <p:cNvPr id="4" name="スライド番号プレースホルダー 3"/>
          <p:cNvSpPr>
            <a:spLocks noGrp="1"/>
          </p:cNvSpPr>
          <p:nvPr>
            <p:ph type="sldNum" sz="quarter" idx="5"/>
          </p:nvPr>
        </p:nvSpPr>
        <p:spPr/>
        <p:txBody>
          <a:bodyPr/>
          <a:lstStyle/>
          <a:p>
            <a:fld id="{F348301A-6E96-442C-9092-3507A72DC8A2}" type="slidenum">
              <a:rPr kumimoji="1" lang="ja-JP" altLang="en-US" smtClean="0"/>
              <a:t>33</a:t>
            </a:fld>
            <a:endParaRPr kumimoji="1" lang="ja-JP" altLang="en-US"/>
          </a:p>
        </p:txBody>
      </p:sp>
    </p:spTree>
    <p:extLst>
      <p:ext uri="{BB962C8B-B14F-4D97-AF65-F5344CB8AC3E}">
        <p14:creationId xmlns:p14="http://schemas.microsoft.com/office/powerpoint/2010/main" val="52171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さらにはコンビニでタバコが売られているのを一度は目にしたことがあるかと思います。</a:t>
            </a:r>
            <a:endParaRPr kumimoji="1" lang="en-US" altLang="ja-JP" dirty="0">
              <a:latin typeface="+mn-ea"/>
            </a:endParaRPr>
          </a:p>
          <a:p>
            <a:pPr>
              <a:spcBef>
                <a:spcPts val="600"/>
              </a:spcBef>
            </a:pPr>
            <a:r>
              <a:rPr kumimoji="1" lang="ja-JP" altLang="en-US" dirty="0">
                <a:latin typeface="+mn-ea"/>
              </a:rPr>
              <a:t>特に最近では加熱式タバコを販売しているコンビニも多くありますが、よく見かけるようになったと思いませんか？</a:t>
            </a:r>
            <a:endParaRPr kumimoji="1" lang="en-US" altLang="ja-JP" dirty="0">
              <a:latin typeface="+mn-ea"/>
            </a:endParaRPr>
          </a:p>
          <a:p>
            <a:pPr>
              <a:spcBef>
                <a:spcPts val="600"/>
              </a:spcBef>
            </a:pPr>
            <a:r>
              <a:rPr kumimoji="1" lang="ja-JP" altLang="en-US" dirty="0">
                <a:latin typeface="+mn-ea"/>
              </a:rPr>
              <a:t>このように、ちょうど皆さんの目線のあたりになるよう、レジの前辺りに積み上げられています。</a:t>
            </a:r>
            <a:endParaRPr kumimoji="1" lang="en-US" altLang="ja-JP" dirty="0">
              <a:latin typeface="+mn-ea"/>
            </a:endParaRPr>
          </a:p>
          <a:p>
            <a:pPr>
              <a:spcBef>
                <a:spcPts val="600"/>
              </a:spcBef>
            </a:pPr>
            <a:r>
              <a:rPr kumimoji="1" lang="ja-JP" altLang="en-US" dirty="0">
                <a:latin typeface="+mn-ea"/>
              </a:rPr>
              <a:t>もしかすると、未成年の皆さんに興味を持ってもらい、大人になった時買ってもらうようにするのがタバコ会社の狙いかもしれませんね。</a:t>
            </a:r>
            <a:endParaRPr kumimoji="1" lang="en-US" altLang="ja-JP" dirty="0">
              <a:latin typeface="+mn-ea"/>
            </a:endParaRPr>
          </a:p>
          <a:p>
            <a:pPr>
              <a:spcBef>
                <a:spcPts val="600"/>
              </a:spcBef>
            </a:pPr>
            <a:r>
              <a:rPr kumimoji="1" lang="en-US" altLang="ja-JP" dirty="0">
                <a:latin typeface="+mn-ea"/>
              </a:rPr>
              <a:t>【</a:t>
            </a:r>
            <a:r>
              <a:rPr kumimoji="1" lang="ja-JP" altLang="en-US" dirty="0">
                <a:latin typeface="+mn-ea"/>
              </a:rPr>
              <a:t>★クリック</a:t>
            </a:r>
            <a:r>
              <a:rPr kumimoji="1" lang="en-US" altLang="ja-JP" dirty="0">
                <a:latin typeface="+mn-ea"/>
              </a:rPr>
              <a:t>】</a:t>
            </a:r>
            <a:r>
              <a:rPr kumimoji="1" lang="ja-JP" altLang="en-US" dirty="0">
                <a:latin typeface="+mn-ea"/>
              </a:rPr>
              <a:t>一方で、加熱式タバコを吸うことによる健康への悪影響や、受動喫煙に関する内容はタバコを置いてある箱の下に小さく書かれているだけです。</a:t>
            </a:r>
            <a:endParaRPr kumimoji="1" lang="en-US" altLang="ja-JP" dirty="0">
              <a:latin typeface="+mn-ea"/>
            </a:endParaRPr>
          </a:p>
          <a:p>
            <a:pPr>
              <a:spcBef>
                <a:spcPts val="600"/>
              </a:spcBef>
            </a:pPr>
            <a:r>
              <a:rPr kumimoji="1" lang="ja-JP" altLang="en-US" dirty="0">
                <a:latin typeface="+mn-ea"/>
              </a:rPr>
              <a:t>とても大事なことなのに、タバコが売れるよう目立たせなくしているのかもしれませんね。</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F348301A-6E96-442C-9092-3507A72DC8A2}" type="slidenum">
              <a:rPr kumimoji="1" lang="ja-JP" altLang="en-US" smtClean="0"/>
              <a:t>34</a:t>
            </a:fld>
            <a:endParaRPr kumimoji="1" lang="ja-JP" altLang="en-US"/>
          </a:p>
        </p:txBody>
      </p:sp>
    </p:spTree>
    <p:extLst>
      <p:ext uri="{BB962C8B-B14F-4D97-AF65-F5344CB8AC3E}">
        <p14:creationId xmlns:p14="http://schemas.microsoft.com/office/powerpoint/2010/main" val="181801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a:spcBef>
                <a:spcPts val="600"/>
              </a:spcBef>
            </a:pPr>
            <a:r>
              <a:rPr kumimoji="1" lang="en-US" altLang="ja-JP" dirty="0">
                <a:latin typeface="+mn-ea"/>
              </a:rPr>
              <a:t>CM</a:t>
            </a:r>
            <a:r>
              <a:rPr kumimoji="1" lang="ja-JP" altLang="en-US" dirty="0">
                <a:latin typeface="+mn-ea"/>
              </a:rPr>
              <a:t>にも違いがあります。こちらは日本の</a:t>
            </a:r>
            <a:r>
              <a:rPr kumimoji="1" lang="en-US" altLang="ja-JP" dirty="0">
                <a:latin typeface="+mn-ea"/>
              </a:rPr>
              <a:t>CM</a:t>
            </a:r>
            <a:r>
              <a:rPr kumimoji="1" lang="ja-JP" altLang="en-US" dirty="0">
                <a:latin typeface="+mn-ea"/>
              </a:rPr>
              <a:t>で使われているキャッチコピーですが、皆さんはどう感じましたか？</a:t>
            </a:r>
            <a:endParaRPr kumimoji="1" lang="en-US" altLang="ja-JP" dirty="0">
              <a:latin typeface="+mn-ea"/>
            </a:endParaRPr>
          </a:p>
          <a:p>
            <a:pPr>
              <a:spcBef>
                <a:spcPts val="600"/>
              </a:spcBef>
            </a:pPr>
            <a:r>
              <a:rPr kumimoji="1" lang="ja-JP" altLang="en-US" dirty="0">
                <a:latin typeface="+mn-ea"/>
              </a:rPr>
              <a:t>一見、「素敵だな」とか、「良いこと言っているな」と思うかもしれませんが、一番伝えなければならないタバコの害については一切触れられていないことが不思議だと思いませんか？</a:t>
            </a:r>
          </a:p>
        </p:txBody>
      </p:sp>
      <p:sp>
        <p:nvSpPr>
          <p:cNvPr id="4" name="スライド番号プレースホルダー 3"/>
          <p:cNvSpPr>
            <a:spLocks noGrp="1"/>
          </p:cNvSpPr>
          <p:nvPr>
            <p:ph type="sldNum" sz="quarter" idx="10"/>
          </p:nvPr>
        </p:nvSpPr>
        <p:spPr/>
        <p:txBody>
          <a:bodyPr/>
          <a:lstStyle/>
          <a:p>
            <a:pPr>
              <a:defRPr/>
            </a:pPr>
            <a:fld id="{5E6A946C-69CE-4FDC-BB0B-5B820DF53AA5}" type="slidenum">
              <a:rPr lang="en-US" altLang="ja-JP" smtClean="0"/>
              <a:pPr>
                <a:defRPr/>
              </a:pPr>
              <a:t>35</a:t>
            </a:fld>
            <a:endParaRPr lang="en-US" altLang="ja-JP"/>
          </a:p>
        </p:txBody>
      </p:sp>
    </p:spTree>
    <p:extLst>
      <p:ext uri="{BB962C8B-B14F-4D97-AF65-F5344CB8AC3E}">
        <p14:creationId xmlns:p14="http://schemas.microsoft.com/office/powerpoint/2010/main" val="3213628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こちらはオーストラリアのタバコの</a:t>
            </a:r>
            <a:r>
              <a:rPr kumimoji="1" lang="en-US" altLang="ja-JP" dirty="0">
                <a:latin typeface="+mn-ea"/>
              </a:rPr>
              <a:t>CM</a:t>
            </a:r>
            <a:r>
              <a:rPr kumimoji="1" lang="ja-JP" altLang="en-US" dirty="0">
                <a:latin typeface="+mn-ea"/>
              </a:rPr>
              <a:t>です。</a:t>
            </a:r>
            <a:r>
              <a:rPr kumimoji="1" lang="en-US" altLang="ja-JP" dirty="0">
                <a:latin typeface="+mn-ea"/>
              </a:rPr>
              <a:t>【</a:t>
            </a:r>
            <a:r>
              <a:rPr kumimoji="1" lang="ja-JP" altLang="en-US" dirty="0">
                <a:latin typeface="+mn-ea"/>
              </a:rPr>
              <a:t>★クリック（動画再生）</a:t>
            </a:r>
            <a:r>
              <a:rPr kumimoji="1" lang="en-US" altLang="ja-JP" dirty="0">
                <a:latin typeface="+mn-ea"/>
              </a:rPr>
              <a:t>】</a:t>
            </a:r>
          </a:p>
          <a:p>
            <a:pPr>
              <a:spcBef>
                <a:spcPts val="600"/>
              </a:spcBef>
            </a:pPr>
            <a:r>
              <a:rPr kumimoji="1" lang="ja-JP" altLang="en-US" dirty="0">
                <a:latin typeface="+mn-ea"/>
              </a:rPr>
              <a:t>日本とは違い海外ではタバコの害に関する</a:t>
            </a:r>
            <a:r>
              <a:rPr kumimoji="1" lang="en-US" altLang="ja-JP" dirty="0">
                <a:latin typeface="+mn-ea"/>
              </a:rPr>
              <a:t>CM</a:t>
            </a:r>
            <a:r>
              <a:rPr kumimoji="1" lang="ja-JP" altLang="en-US" dirty="0">
                <a:latin typeface="+mn-ea"/>
              </a:rPr>
              <a:t>が多く放送されています。</a:t>
            </a:r>
            <a:endParaRPr kumimoji="1" lang="en-US" altLang="ja-JP" dirty="0">
              <a:latin typeface="+mn-ea"/>
            </a:endParaRPr>
          </a:p>
          <a:p>
            <a:pPr>
              <a:spcBef>
                <a:spcPts val="600"/>
              </a:spcBef>
            </a:pPr>
            <a:r>
              <a:rPr kumimoji="1" lang="ja-JP" altLang="en-US" dirty="0">
                <a:latin typeface="+mn-ea"/>
              </a:rPr>
              <a:t>日本でもこのようなタバコの害を伝える</a:t>
            </a:r>
            <a:r>
              <a:rPr kumimoji="1" lang="en-US" altLang="ja-JP" dirty="0">
                <a:latin typeface="+mn-ea"/>
              </a:rPr>
              <a:t>CM</a:t>
            </a:r>
            <a:r>
              <a:rPr kumimoji="1" lang="ja-JP" altLang="en-US" dirty="0">
                <a:latin typeface="+mn-ea"/>
              </a:rPr>
              <a:t>があればいいなと思いませんか？</a:t>
            </a:r>
          </a:p>
        </p:txBody>
      </p:sp>
      <p:sp>
        <p:nvSpPr>
          <p:cNvPr id="4" name="スライド番号プレースホルダー 3"/>
          <p:cNvSpPr>
            <a:spLocks noGrp="1"/>
          </p:cNvSpPr>
          <p:nvPr>
            <p:ph type="sldNum" sz="quarter" idx="5"/>
          </p:nvPr>
        </p:nvSpPr>
        <p:spPr/>
        <p:txBody>
          <a:bodyPr/>
          <a:lstStyle/>
          <a:p>
            <a:fld id="{F348301A-6E96-442C-9092-3507A72DC8A2}" type="slidenum">
              <a:rPr kumimoji="1" lang="ja-JP" altLang="en-US" smtClean="0"/>
              <a:t>36</a:t>
            </a:fld>
            <a:endParaRPr kumimoji="1" lang="ja-JP" altLang="en-US"/>
          </a:p>
        </p:txBody>
      </p:sp>
    </p:spTree>
    <p:extLst>
      <p:ext uri="{BB962C8B-B14F-4D97-AF65-F5344CB8AC3E}">
        <p14:creationId xmlns:p14="http://schemas.microsoft.com/office/powerpoint/2010/main" val="1507226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最後に、どうやったらタバコをやめることができるのか、禁煙するとどんな良いことがあるのかを見ていきましょう。</a:t>
            </a:r>
          </a:p>
        </p:txBody>
      </p:sp>
      <p:sp>
        <p:nvSpPr>
          <p:cNvPr id="4" name="スライド番号プレースホルダー 3"/>
          <p:cNvSpPr>
            <a:spLocks noGrp="1"/>
          </p:cNvSpPr>
          <p:nvPr>
            <p:ph type="sldNum" sz="quarter" idx="5"/>
          </p:nvPr>
        </p:nvSpPr>
        <p:spPr/>
        <p:txBody>
          <a:bodyPr/>
          <a:lstStyle/>
          <a:p>
            <a:fld id="{D94E2E84-F3BA-4707-91B4-8E5F90D3C165}" type="slidenum">
              <a:rPr kumimoji="1" lang="ja-JP" altLang="en-US" smtClean="0"/>
              <a:t>37</a:t>
            </a:fld>
            <a:endParaRPr kumimoji="1" lang="ja-JP" altLang="en-US"/>
          </a:p>
        </p:txBody>
      </p:sp>
    </p:spTree>
    <p:extLst>
      <p:ext uri="{BB962C8B-B14F-4D97-AF65-F5344CB8AC3E}">
        <p14:creationId xmlns:p14="http://schemas.microsoft.com/office/powerpoint/2010/main" val="2738748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タバコを吸うと、健康に害があることや、周りの人の健康にまで害を及ぼしてしまう事、環境や経済にも悪影響がある事などが分かったと思います。</a:t>
            </a:r>
            <a:endParaRPr kumimoji="1" lang="en-US" altLang="ja-JP" dirty="0">
              <a:latin typeface="+mn-ea"/>
            </a:endParaRPr>
          </a:p>
          <a:p>
            <a:pPr>
              <a:spcBef>
                <a:spcPts val="600"/>
              </a:spcBef>
            </a:pPr>
            <a:r>
              <a:rPr kumimoji="1" lang="ja-JP" altLang="en-US" dirty="0">
                <a:latin typeface="+mn-ea"/>
              </a:rPr>
              <a:t>では、どうすればタバコの被害をなくすことができるのでしょうか？そうです！タバコを吸っている人にはタバコをやめてもらうことが一番いい方法です。</a:t>
            </a:r>
            <a:endParaRPr kumimoji="1" lang="en-US" altLang="ja-JP" dirty="0">
              <a:latin typeface="+mn-ea"/>
            </a:endParaRPr>
          </a:p>
          <a:p>
            <a:pPr>
              <a:spcBef>
                <a:spcPts val="600"/>
              </a:spcBef>
            </a:pPr>
            <a:r>
              <a:rPr kumimoji="1" lang="ja-JP" altLang="en-US" dirty="0">
                <a:latin typeface="+mn-ea"/>
              </a:rPr>
              <a:t>でも、どのようにすれば禁煙することができるでしょうか。</a:t>
            </a:r>
            <a:endParaRPr kumimoji="1" lang="en-US" altLang="ja-JP" dirty="0">
              <a:latin typeface="+mn-ea"/>
            </a:endParaRPr>
          </a:p>
          <a:p>
            <a:pPr>
              <a:spcBef>
                <a:spcPts val="600"/>
              </a:spcBef>
            </a:pPr>
            <a:r>
              <a:rPr kumimoji="1" lang="ja-JP" altLang="en-US" dirty="0">
                <a:latin typeface="+mn-ea"/>
              </a:rPr>
              <a:t>具体的な方法を見ていきたいと思います。</a:t>
            </a:r>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38</a:t>
            </a:fld>
            <a:endParaRPr lang="en-US" altLang="ja-JP" dirty="0"/>
          </a:p>
        </p:txBody>
      </p:sp>
    </p:spTree>
    <p:extLst>
      <p:ext uri="{BB962C8B-B14F-4D97-AF65-F5344CB8AC3E}">
        <p14:creationId xmlns:p14="http://schemas.microsoft.com/office/powerpoint/2010/main" val="709030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タバコを吸う人は、ニコチン依存症という病気のせいで、タバコをやめたくてもやめられないことは皆さんもうわかったと思います。</a:t>
            </a:r>
            <a:endParaRPr kumimoji="1" lang="en-US" altLang="ja-JP" dirty="0">
              <a:latin typeface="+mn-ea"/>
            </a:endParaRPr>
          </a:p>
          <a:p>
            <a:pPr>
              <a:spcBef>
                <a:spcPts val="600"/>
              </a:spcBef>
            </a:pPr>
            <a:r>
              <a:rPr kumimoji="1" lang="ja-JP" altLang="en-US" dirty="0">
                <a:latin typeface="+mn-ea"/>
              </a:rPr>
              <a:t>ですので、禁煙するとき、「一人で頑張ってタバコを我慢する」という方法ではなかなか難しい場合が多いです。</a:t>
            </a:r>
            <a:endParaRPr kumimoji="1" lang="en-US" altLang="ja-JP" dirty="0">
              <a:latin typeface="+mn-ea"/>
            </a:endParaRPr>
          </a:p>
          <a:p>
            <a:pPr>
              <a:spcBef>
                <a:spcPts val="600"/>
              </a:spcBef>
            </a:pPr>
            <a:r>
              <a:rPr kumimoji="1" lang="ja-JP" altLang="en-US" dirty="0">
                <a:latin typeface="+mn-ea"/>
              </a:rPr>
              <a:t>そこで、禁煙するために相談できる２種類の場所があります。</a:t>
            </a:r>
            <a:endParaRPr kumimoji="1" lang="en-US" altLang="ja-JP" dirty="0">
              <a:latin typeface="+mn-ea"/>
            </a:endParaRPr>
          </a:p>
          <a:p>
            <a:pPr>
              <a:spcBef>
                <a:spcPts val="600"/>
              </a:spcBef>
            </a:pPr>
            <a:r>
              <a:rPr kumimoji="1" lang="ja-JP" altLang="en-US" dirty="0">
                <a:latin typeface="+mn-ea"/>
              </a:rPr>
              <a:t>一つ目は病院やクリニックでお医者さんに相談する方法です。香川県には１７０もの施設で禁煙の治療を受けることができます。</a:t>
            </a:r>
            <a:endParaRPr kumimoji="1" lang="en-US" altLang="ja-JP" dirty="0">
              <a:latin typeface="+mn-ea"/>
            </a:endParaRPr>
          </a:p>
          <a:p>
            <a:pPr>
              <a:spcBef>
                <a:spcPts val="600"/>
              </a:spcBef>
            </a:pPr>
            <a:r>
              <a:rPr kumimoji="1" lang="ja-JP" altLang="en-US" dirty="0">
                <a:latin typeface="+mn-ea"/>
              </a:rPr>
              <a:t>二つ目は薬局や薬店で薬剤師さんに相談する方法です。忙しくて病院やクリニックに行けない人は近くの薬局で気軽に相談することもできます。</a:t>
            </a:r>
            <a:endParaRPr kumimoji="1" lang="en-US" altLang="ja-JP" dirty="0">
              <a:latin typeface="+mn-ea"/>
            </a:endParaRPr>
          </a:p>
          <a:p>
            <a:pPr>
              <a:spcBef>
                <a:spcPts val="600"/>
              </a:spcBef>
            </a:pPr>
            <a:r>
              <a:rPr kumimoji="1" lang="ja-JP" altLang="en-US" dirty="0">
                <a:latin typeface="+mn-ea"/>
              </a:rPr>
              <a:t>お医者さんや薬剤師さんに相談する方法は、</a:t>
            </a:r>
            <a:r>
              <a:rPr kumimoji="1" lang="en-US" altLang="ja-JP" dirty="0">
                <a:latin typeface="+mn-ea"/>
              </a:rPr>
              <a:t>1</a:t>
            </a:r>
            <a:r>
              <a:rPr kumimoji="1" lang="ja-JP" altLang="en-US" dirty="0">
                <a:latin typeface="+mn-ea"/>
              </a:rPr>
              <a:t>人で頑張るよりもずっと楽に、そして確実に禁煙できる方法なのです。</a:t>
            </a:r>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39</a:t>
            </a:fld>
            <a:endParaRPr lang="en-US" altLang="ja-JP" dirty="0"/>
          </a:p>
        </p:txBody>
      </p:sp>
    </p:spTree>
    <p:extLst>
      <p:ext uri="{BB962C8B-B14F-4D97-AF65-F5344CB8AC3E}">
        <p14:creationId xmlns:p14="http://schemas.microsoft.com/office/powerpoint/2010/main" val="3230304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禁煙の方法としては、飲み薬や貼り薬、ガムを使用するものや、最近では禁煙アプリなども開発されており、</a:t>
            </a:r>
            <a:r>
              <a:rPr kumimoji="1" lang="en-US" altLang="ja-JP" dirty="0">
                <a:latin typeface="+mn-ea"/>
              </a:rPr>
              <a:t>1</a:t>
            </a:r>
            <a:r>
              <a:rPr kumimoji="1" lang="ja-JP" altLang="en-US" dirty="0">
                <a:latin typeface="+mn-ea"/>
              </a:rPr>
              <a:t>人</a:t>
            </a:r>
            <a:r>
              <a:rPr kumimoji="1" lang="en-US" altLang="ja-JP" dirty="0">
                <a:latin typeface="+mn-ea"/>
              </a:rPr>
              <a:t>1</a:t>
            </a:r>
            <a:r>
              <a:rPr kumimoji="1" lang="ja-JP" altLang="en-US" dirty="0">
                <a:latin typeface="+mn-ea"/>
              </a:rPr>
              <a:t>人に合ったものを選ぶことができます。</a:t>
            </a:r>
            <a:endParaRPr kumimoji="1" lang="en-US" altLang="ja-JP" dirty="0">
              <a:latin typeface="+mn-ea"/>
            </a:endParaRPr>
          </a:p>
          <a:p>
            <a:pPr>
              <a:spcBef>
                <a:spcPts val="600"/>
              </a:spcBef>
            </a:pPr>
            <a:r>
              <a:rPr kumimoji="1" lang="ja-JP" altLang="en-US" dirty="0">
                <a:latin typeface="+mn-ea"/>
              </a:rPr>
              <a:t>病院やクリニックでお医者さんに相談して禁煙する場合、期間は１２週間、約</a:t>
            </a:r>
            <a:r>
              <a:rPr kumimoji="1" lang="en-US" altLang="ja-JP" dirty="0">
                <a:latin typeface="+mn-ea"/>
              </a:rPr>
              <a:t>1</a:t>
            </a:r>
            <a:r>
              <a:rPr kumimoji="1" lang="ja-JP" altLang="en-US" dirty="0">
                <a:latin typeface="+mn-ea"/>
              </a:rPr>
              <a:t>万</a:t>
            </a:r>
            <a:r>
              <a:rPr kumimoji="1" lang="en-US" altLang="ja-JP" dirty="0">
                <a:latin typeface="+mn-ea"/>
              </a:rPr>
              <a:t>3</a:t>
            </a:r>
            <a:r>
              <a:rPr kumimoji="1" lang="ja-JP" altLang="en-US" dirty="0">
                <a:latin typeface="+mn-ea"/>
              </a:rPr>
              <a:t>千円から</a:t>
            </a:r>
            <a:r>
              <a:rPr kumimoji="1" lang="en-US" altLang="ja-JP" dirty="0">
                <a:latin typeface="+mn-ea"/>
              </a:rPr>
              <a:t>2</a:t>
            </a:r>
            <a:r>
              <a:rPr kumimoji="1" lang="ja-JP" altLang="en-US" dirty="0">
                <a:latin typeface="+mn-ea"/>
              </a:rPr>
              <a:t>万円で治療を受けることができます。</a:t>
            </a:r>
            <a:endParaRPr kumimoji="1" lang="en-US" altLang="ja-JP" dirty="0">
              <a:latin typeface="+mn-ea"/>
            </a:endParaRPr>
          </a:p>
          <a:p>
            <a:pPr>
              <a:spcBef>
                <a:spcPts val="600"/>
              </a:spcBef>
            </a:pPr>
            <a:r>
              <a:rPr kumimoji="1" lang="ja-JP" altLang="en-US" dirty="0">
                <a:latin typeface="+mn-ea"/>
              </a:rPr>
              <a:t>治療内容としては、どれだけニコチン依存症になっているかを調べたり、依存症の強さに合わせたお薬を出してもらったり、禁煙を楽に成功させるコツや禁煙への不安をなくすためのアドバイスをしてくれます。</a:t>
            </a:r>
            <a:endParaRPr kumimoji="1" lang="en-US" altLang="ja-JP" dirty="0">
              <a:latin typeface="+mn-ea"/>
            </a:endParaRPr>
          </a:p>
          <a:p>
            <a:pPr>
              <a:spcBef>
                <a:spcPts val="600"/>
              </a:spcBef>
            </a:pPr>
            <a:r>
              <a:rPr kumimoji="1" lang="ja-JP" altLang="en-US" dirty="0">
                <a:latin typeface="+mn-ea"/>
              </a:rPr>
              <a:t>また、お仕事などで毎日忙しく、病院に行くのが大変な人は、薬局で禁煙するための貼り薬やガムを買うことができます。</a:t>
            </a:r>
            <a:endParaRPr kumimoji="1" lang="en-US" altLang="ja-JP" dirty="0">
              <a:latin typeface="+mn-ea"/>
            </a:endParaRPr>
          </a:p>
          <a:p>
            <a:pPr>
              <a:spcBef>
                <a:spcPts val="600"/>
              </a:spcBef>
            </a:pPr>
            <a:r>
              <a:rPr kumimoji="1" lang="ja-JP" altLang="en-US" dirty="0">
                <a:latin typeface="+mn-ea"/>
              </a:rPr>
              <a:t>この方法ならば、期間は</a:t>
            </a:r>
            <a:r>
              <a:rPr kumimoji="1" lang="en-US" altLang="ja-JP" dirty="0">
                <a:latin typeface="+mn-ea"/>
              </a:rPr>
              <a:t>6</a:t>
            </a:r>
            <a:r>
              <a:rPr kumimoji="1" lang="ja-JP" altLang="en-US" dirty="0">
                <a:latin typeface="+mn-ea"/>
              </a:rPr>
              <a:t>週間、お金は</a:t>
            </a:r>
            <a:r>
              <a:rPr kumimoji="1" lang="en-US" altLang="ja-JP" dirty="0">
                <a:latin typeface="+mn-ea"/>
              </a:rPr>
              <a:t>1</a:t>
            </a:r>
            <a:r>
              <a:rPr kumimoji="1" lang="ja-JP" altLang="en-US" dirty="0">
                <a:latin typeface="+mn-ea"/>
              </a:rPr>
              <a:t>万</a:t>
            </a:r>
            <a:r>
              <a:rPr kumimoji="1" lang="en-US" altLang="ja-JP" dirty="0">
                <a:latin typeface="+mn-ea"/>
              </a:rPr>
              <a:t>5</a:t>
            </a:r>
            <a:r>
              <a:rPr kumimoji="1" lang="ja-JP" altLang="en-US" dirty="0">
                <a:latin typeface="+mn-ea"/>
              </a:rPr>
              <a:t>千円程度で禁煙できると言われています。治療費はかかりますが、タバコをずっと吸い続けるよりもうんと安くすみます。</a:t>
            </a:r>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40</a:t>
            </a:fld>
            <a:endParaRPr lang="en-US" altLang="ja-JP" dirty="0"/>
          </a:p>
        </p:txBody>
      </p:sp>
    </p:spTree>
    <p:extLst>
      <p:ext uri="{BB962C8B-B14F-4D97-AF65-F5344CB8AC3E}">
        <p14:creationId xmlns:p14="http://schemas.microsoft.com/office/powerpoint/2010/main" val="168663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タバコの葉はそれを燃やし、出た煙を吸うことでその毒性が増してきます。</a:t>
            </a:r>
            <a:endParaRPr kumimoji="1" lang="en-US" altLang="ja-JP" dirty="0">
              <a:latin typeface="+mn-ea"/>
            </a:endParaRPr>
          </a:p>
          <a:p>
            <a:pPr>
              <a:spcBef>
                <a:spcPts val="600"/>
              </a:spcBef>
            </a:pPr>
            <a:r>
              <a:rPr kumimoji="1" lang="ja-JP" altLang="en-US" dirty="0">
                <a:latin typeface="+mn-ea"/>
              </a:rPr>
              <a:t>タバコに含まれる有害物質は、ここでは紹介できないくらいたくさんありますが、代表的なものとして、ニコチン・タール・一酸化炭素があります。</a:t>
            </a:r>
          </a:p>
        </p:txBody>
      </p:sp>
      <p:sp>
        <p:nvSpPr>
          <p:cNvPr id="4" name="スライド番号プレースホルダー 3"/>
          <p:cNvSpPr>
            <a:spLocks noGrp="1"/>
          </p:cNvSpPr>
          <p:nvPr>
            <p:ph type="sldNum" sz="quarter" idx="10"/>
          </p:nvPr>
        </p:nvSpPr>
        <p:spPr/>
        <p:txBody>
          <a:bodyPr/>
          <a:lstStyle/>
          <a:p>
            <a:fld id="{D94E2E84-F3BA-4707-91B4-8E5F90D3C165}" type="slidenum">
              <a:rPr kumimoji="1" lang="ja-JP" altLang="en-US" smtClean="0"/>
              <a:t>5</a:t>
            </a:fld>
            <a:endParaRPr kumimoji="1" lang="ja-JP" altLang="en-US"/>
          </a:p>
        </p:txBody>
      </p:sp>
    </p:spTree>
    <p:extLst>
      <p:ext uri="{BB962C8B-B14F-4D97-AF65-F5344CB8AC3E}">
        <p14:creationId xmlns:p14="http://schemas.microsoft.com/office/powerpoint/2010/main" val="3964200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Rectangle 7"/>
          <p:cNvSpPr>
            <a:spLocks noGrp="1" noChangeArrowheads="1"/>
          </p:cNvSpPr>
          <p:nvPr>
            <p:ph type="sldNum" sz="quarter" idx="5"/>
          </p:nvPr>
        </p:nvSpPr>
        <p:spPr>
          <a:noFill/>
          <a:ln>
            <a:miter lim="800000"/>
            <a:headEnd/>
            <a:tailEnd/>
          </a:ln>
        </p:spPr>
        <p:txBody>
          <a:bodyPr/>
          <a:lstStyle/>
          <a:p>
            <a:fld id="{0F44D3EF-2F3F-4C1C-B358-27E03867347B}" type="slidenum">
              <a:rPr lang="en-US" altLang="ja-JP" smtClean="0">
                <a:solidFill>
                  <a:srgbClr val="000000"/>
                </a:solidFill>
              </a:rPr>
              <a:pPr/>
              <a:t>41</a:t>
            </a:fld>
            <a:endParaRPr lang="en-US" altLang="ja-JP">
              <a:solidFill>
                <a:srgbClr val="000000"/>
              </a:solidFill>
            </a:endParaRPr>
          </a:p>
        </p:txBody>
      </p:sp>
      <p:sp>
        <p:nvSpPr>
          <p:cNvPr id="261125" name="Rectangle 4"/>
          <p:cNvSpPr>
            <a:spLocks noGrp="1" noRot="1" noChangeAspect="1" noChangeArrowheads="1" noTextEdit="1"/>
          </p:cNvSpPr>
          <p:nvPr>
            <p:ph type="sldImg"/>
          </p:nvPr>
        </p:nvSpPr>
        <p:spPr>
          <a:xfrm>
            <a:off x="646113" y="798513"/>
            <a:ext cx="5322887" cy="3992562"/>
          </a:xfrm>
          <a:ln/>
        </p:spPr>
      </p:sp>
      <p:sp>
        <p:nvSpPr>
          <p:cNvPr id="261126" name="Rectangle 5"/>
          <p:cNvSpPr>
            <a:spLocks noGrp="1" noChangeArrowheads="1"/>
          </p:cNvSpPr>
          <p:nvPr>
            <p:ph type="body" idx="1"/>
          </p:nvPr>
        </p:nvSpPr>
        <p:spPr>
          <a:xfrm>
            <a:off x="646113" y="4931444"/>
            <a:ext cx="5388610" cy="4439841"/>
          </a:xfrm>
          <a:noFill/>
        </p:spPr>
        <p:txBody>
          <a:bodyPr/>
          <a:lstStyle/>
          <a:p>
            <a:pPr eaLnBrk="1" hangingPunct="1">
              <a:spcBef>
                <a:spcPts val="600"/>
              </a:spcBef>
            </a:pPr>
            <a:r>
              <a:rPr lang="ja-JP" altLang="en-US" dirty="0">
                <a:latin typeface="+mn-ea"/>
              </a:rPr>
              <a:t>では、禁煙すると体にどんな効果があるのかを見ていきましょう。</a:t>
            </a:r>
            <a:endParaRPr lang="en-US" altLang="ja-JP" dirty="0">
              <a:latin typeface="+mn-ea"/>
            </a:endParaRPr>
          </a:p>
          <a:p>
            <a:pPr eaLnBrk="1" hangingPunct="1">
              <a:spcBef>
                <a:spcPts val="600"/>
              </a:spcBef>
            </a:pPr>
            <a:r>
              <a:rPr lang="ja-JP" altLang="en-US" dirty="0">
                <a:latin typeface="+mn-ea"/>
              </a:rPr>
              <a:t>禁煙には短期的にも長期的にも体に良いことがたくさんあります。</a:t>
            </a:r>
          </a:p>
          <a:p>
            <a:pPr eaLnBrk="1" hangingPunct="1">
              <a:spcBef>
                <a:spcPts val="600"/>
              </a:spcBef>
            </a:pPr>
            <a:r>
              <a:rPr lang="ja-JP" altLang="en-US" dirty="0">
                <a:latin typeface="+mn-ea"/>
              </a:rPr>
              <a:t>短期的な例として、タバコをやめて</a:t>
            </a:r>
            <a:r>
              <a:rPr lang="en-US" altLang="ja-JP" dirty="0">
                <a:latin typeface="+mn-ea"/>
              </a:rPr>
              <a:t>12</a:t>
            </a:r>
            <a:r>
              <a:rPr lang="ja-JP" altLang="en-US" dirty="0">
                <a:latin typeface="+mn-ea"/>
              </a:rPr>
              <a:t>時間後には血中の一酸化炭素レベルがタバコを吸わない人と同じくらいになり、数日後には、味覚や嗅覚が正常に戻り、御飯が美味しく感じられるようになります。</a:t>
            </a:r>
          </a:p>
          <a:p>
            <a:pPr eaLnBrk="1" hangingPunct="1">
              <a:spcBef>
                <a:spcPts val="600"/>
              </a:spcBef>
            </a:pPr>
            <a:r>
              <a:rPr lang="ja-JP" altLang="en-US" dirty="0">
                <a:latin typeface="+mn-ea"/>
              </a:rPr>
              <a:t>個人差はありますが禁煙後、数か月後には咳や息切れといった症状が改善し始めます。</a:t>
            </a:r>
          </a:p>
          <a:p>
            <a:pPr eaLnBrk="1" hangingPunct="1">
              <a:spcBef>
                <a:spcPts val="600"/>
              </a:spcBef>
            </a:pPr>
            <a:r>
              <a:rPr lang="ja-JP" altLang="en-US" dirty="0">
                <a:latin typeface="+mn-ea"/>
              </a:rPr>
              <a:t>そして、長期的には禁煙を始めて５年後には</a:t>
            </a:r>
            <a:r>
              <a:rPr lang="ja-JP" altLang="en-US" b="0" dirty="0">
                <a:solidFill>
                  <a:schemeClr val="tx1"/>
                </a:solidFill>
                <a:latin typeface="+mn-ea"/>
              </a:rPr>
              <a:t>肺の働きが衰える速度がタバコを吸わない人と同じくらい良くなります。</a:t>
            </a:r>
            <a:endParaRPr lang="en-US" altLang="ja-JP" b="0" dirty="0">
              <a:solidFill>
                <a:schemeClr val="tx1"/>
              </a:solidFill>
              <a:latin typeface="+mn-ea"/>
            </a:endParaRPr>
          </a:p>
          <a:p>
            <a:pPr eaLnBrk="1" hangingPunct="1">
              <a:spcBef>
                <a:spcPts val="600"/>
              </a:spcBef>
            </a:pPr>
            <a:r>
              <a:rPr lang="ja-JP" altLang="en-US" dirty="0">
                <a:latin typeface="+mn-ea"/>
              </a:rPr>
              <a:t>禁煙を</a:t>
            </a:r>
            <a:r>
              <a:rPr lang="en-US" altLang="ja-JP" dirty="0">
                <a:latin typeface="+mn-ea"/>
              </a:rPr>
              <a:t>10</a:t>
            </a:r>
            <a:r>
              <a:rPr lang="ja-JP" altLang="en-US" dirty="0">
                <a:latin typeface="+mn-ea"/>
              </a:rPr>
              <a:t>年続けると、肺がんになる危険性がタバコを吸い続けている人に比べ明らかに低くなります。</a:t>
            </a:r>
            <a:endParaRPr lang="en-US" altLang="ja-JP" dirty="0">
              <a:latin typeface="+mn-ea"/>
            </a:endParaRPr>
          </a:p>
          <a:p>
            <a:pPr eaLnBrk="1" hangingPunct="1">
              <a:spcBef>
                <a:spcPts val="600"/>
              </a:spcBef>
            </a:pPr>
            <a:r>
              <a:rPr lang="ja-JP" altLang="en-US" dirty="0">
                <a:latin typeface="+mn-ea"/>
              </a:rPr>
              <a:t>長い間、タバコを吸っていたとしても禁煙するのに遅すぎることはないので、もしお家の人がタバコを吸っていたらこのことを伝えてみてください。</a:t>
            </a:r>
            <a:endParaRPr lang="en-US" altLang="ja-JP" dirty="0">
              <a:latin typeface="+mn-ea"/>
            </a:endParaRPr>
          </a:p>
        </p:txBody>
      </p:sp>
    </p:spTree>
    <p:extLst>
      <p:ext uri="{BB962C8B-B14F-4D97-AF65-F5344CB8AC3E}">
        <p14:creationId xmlns:p14="http://schemas.microsoft.com/office/powerpoint/2010/main" val="1120248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実は、禁煙をすると体に良いことばかりではなく、お金の面でもお得になるのです。</a:t>
            </a:r>
            <a:endParaRPr kumimoji="1" lang="en-US" altLang="ja-JP" dirty="0">
              <a:latin typeface="+mn-ea"/>
            </a:endParaRPr>
          </a:p>
          <a:p>
            <a:pPr>
              <a:spcBef>
                <a:spcPts val="600"/>
              </a:spcBef>
            </a:pPr>
            <a:r>
              <a:rPr kumimoji="1" lang="ja-JP" altLang="en-US" dirty="0">
                <a:latin typeface="+mn-ea"/>
              </a:rPr>
              <a:t>ではどのくらいお得なのでしょうか？</a:t>
            </a:r>
            <a:endParaRPr kumimoji="1" lang="en-US" altLang="ja-JP" dirty="0">
              <a:latin typeface="+mn-ea"/>
            </a:endParaRPr>
          </a:p>
          <a:p>
            <a:pPr>
              <a:spcBef>
                <a:spcPts val="600"/>
              </a:spcBef>
            </a:pPr>
            <a:endParaRPr kumimoji="1" lang="en-US" altLang="ja-JP" dirty="0">
              <a:latin typeface="+mn-ea"/>
            </a:endParaRPr>
          </a:p>
          <a:p>
            <a:pPr>
              <a:spcBef>
                <a:spcPts val="600"/>
              </a:spcBef>
            </a:pPr>
            <a:r>
              <a:rPr kumimoji="1" lang="ja-JP" altLang="en-US" dirty="0">
                <a:latin typeface="+mn-ea"/>
              </a:rPr>
              <a:t>いきなりですが、ここで問題です。</a:t>
            </a:r>
            <a:endParaRPr kumimoji="1" lang="en-US" altLang="ja-JP" dirty="0">
              <a:latin typeface="+mn-ea"/>
            </a:endParaRPr>
          </a:p>
          <a:p>
            <a:pPr>
              <a:spcBef>
                <a:spcPts val="600"/>
              </a:spcBef>
            </a:pPr>
            <a:r>
              <a:rPr kumimoji="1" lang="ja-JP" altLang="en-US" dirty="0">
                <a:latin typeface="+mn-ea"/>
              </a:rPr>
              <a:t>毎日１箱ずつタバコを吸う人が１年間禁煙したら、次のうちどれができると思いますか？</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mn-ea"/>
              </a:rPr>
              <a:t>A</a:t>
            </a:r>
            <a:r>
              <a:rPr kumimoji="1" lang="ja-JP" altLang="en-US" dirty="0">
                <a:latin typeface="+mn-ea"/>
              </a:rPr>
              <a:t>　</a:t>
            </a:r>
            <a:r>
              <a:rPr lang="ja-JP" altLang="en-US" sz="1200" dirty="0">
                <a:latin typeface="+mn-ea"/>
              </a:rPr>
              <a:t>家族で回転ずし食べ放題</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mn-ea"/>
              </a:rPr>
              <a:t>B</a:t>
            </a:r>
            <a:r>
              <a:rPr kumimoji="1" lang="ja-JP" altLang="en-US" dirty="0">
                <a:latin typeface="+mn-ea"/>
              </a:rPr>
              <a:t>　</a:t>
            </a:r>
            <a:r>
              <a:rPr lang="ja-JP" altLang="en-US" sz="1200" dirty="0">
                <a:latin typeface="+mn-ea"/>
              </a:rPr>
              <a:t>人気ゲーム機とソフトが買える</a:t>
            </a:r>
            <a:endParaRPr kumimoji="1" lang="en-US" altLang="ja-JP" dirty="0">
              <a:latin typeface="+mn-ea"/>
            </a:endParaRPr>
          </a:p>
          <a:p>
            <a:pPr>
              <a:spcBef>
                <a:spcPts val="600"/>
              </a:spcBef>
            </a:pPr>
            <a:r>
              <a:rPr kumimoji="1" lang="en-US" altLang="ja-JP" dirty="0">
                <a:latin typeface="+mn-ea"/>
              </a:rPr>
              <a:t>C</a:t>
            </a:r>
            <a:r>
              <a:rPr kumimoji="1" lang="ja-JP" altLang="en-US" dirty="0">
                <a:latin typeface="+mn-ea"/>
              </a:rPr>
              <a:t>　</a:t>
            </a:r>
            <a:r>
              <a:rPr lang="ja-JP" altLang="en-US" sz="1200" dirty="0">
                <a:latin typeface="+mn-ea"/>
              </a:rPr>
              <a:t>２泊３日豪華！東京テーマパーク旅行</a:t>
            </a:r>
            <a:r>
              <a:rPr lang="en-US" altLang="ja-JP" sz="1200" dirty="0">
                <a:latin typeface="+mn-ea"/>
              </a:rPr>
              <a:t>3</a:t>
            </a:r>
            <a:r>
              <a:rPr lang="ja-JP" altLang="en-US" sz="1200" dirty="0">
                <a:latin typeface="+mn-ea"/>
              </a:rPr>
              <a:t>人分</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42</a:t>
            </a:fld>
            <a:endParaRPr lang="en-US" altLang="ja-JP" dirty="0"/>
          </a:p>
        </p:txBody>
      </p:sp>
    </p:spTree>
    <p:extLst>
      <p:ext uri="{BB962C8B-B14F-4D97-AF65-F5344CB8AC3E}">
        <p14:creationId xmlns:p14="http://schemas.microsoft.com/office/powerpoint/2010/main" val="3443213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正解はなんと</a:t>
            </a:r>
            <a:r>
              <a:rPr kumimoji="1" lang="en-US" altLang="ja-JP" dirty="0">
                <a:latin typeface="+mn-ea"/>
              </a:rPr>
              <a:t>C</a:t>
            </a:r>
            <a:r>
              <a:rPr kumimoji="1" lang="ja-JP" altLang="en-US" dirty="0">
                <a:latin typeface="+mn-ea"/>
              </a:rPr>
              <a:t>でした。</a:t>
            </a:r>
            <a:endParaRPr kumimoji="1" lang="en-US" altLang="ja-JP" dirty="0">
              <a:latin typeface="+mn-ea"/>
            </a:endParaRPr>
          </a:p>
          <a:p>
            <a:pPr>
              <a:spcBef>
                <a:spcPts val="600"/>
              </a:spcBef>
            </a:pPr>
            <a:r>
              <a:rPr kumimoji="1" lang="ja-JP" altLang="en-US" dirty="0">
                <a:latin typeface="+mn-ea"/>
              </a:rPr>
              <a:t>これこそ本当の「塵も積もれば山となる」ですね。</a:t>
            </a:r>
            <a:endParaRPr kumimoji="1" lang="en-US" altLang="ja-JP" dirty="0">
              <a:latin typeface="+mn-ea"/>
            </a:endParaRPr>
          </a:p>
          <a:p>
            <a:pPr>
              <a:spcBef>
                <a:spcPts val="600"/>
              </a:spcBef>
            </a:pPr>
            <a:r>
              <a:rPr kumimoji="1" lang="ja-JP" altLang="en-US" dirty="0">
                <a:latin typeface="+mn-ea"/>
              </a:rPr>
              <a:t>先程のクイズでは</a:t>
            </a:r>
            <a:r>
              <a:rPr kumimoji="1" lang="en-US" altLang="ja-JP" dirty="0">
                <a:latin typeface="+mn-ea"/>
              </a:rPr>
              <a:t>1</a:t>
            </a:r>
            <a:r>
              <a:rPr kumimoji="1" lang="ja-JP" altLang="en-US" dirty="0">
                <a:latin typeface="+mn-ea"/>
              </a:rPr>
              <a:t>年でお得になる金額を見ましたが、</a:t>
            </a:r>
            <a:r>
              <a:rPr kumimoji="1" lang="en-US" altLang="ja-JP" dirty="0">
                <a:latin typeface="+mn-ea"/>
              </a:rPr>
              <a:t>3</a:t>
            </a:r>
            <a:r>
              <a:rPr kumimoji="1" lang="ja-JP" altLang="en-US" dirty="0">
                <a:latin typeface="+mn-ea"/>
              </a:rPr>
              <a:t>年、</a:t>
            </a:r>
            <a:r>
              <a:rPr kumimoji="1" lang="en-US" altLang="ja-JP" dirty="0">
                <a:latin typeface="+mn-ea"/>
              </a:rPr>
              <a:t>5</a:t>
            </a:r>
            <a:r>
              <a:rPr kumimoji="1" lang="ja-JP" altLang="en-US" dirty="0">
                <a:latin typeface="+mn-ea"/>
              </a:rPr>
              <a:t>年、</a:t>
            </a:r>
            <a:r>
              <a:rPr kumimoji="1" lang="en-US" altLang="ja-JP" dirty="0">
                <a:latin typeface="+mn-ea"/>
              </a:rPr>
              <a:t>10</a:t>
            </a:r>
            <a:r>
              <a:rPr kumimoji="1" lang="ja-JP" altLang="en-US" dirty="0">
                <a:latin typeface="+mn-ea"/>
              </a:rPr>
              <a:t>年と長期間禁煙できると、さらにお得になります。</a:t>
            </a:r>
            <a:endParaRPr kumimoji="1" lang="en-US" altLang="ja-JP" dirty="0">
              <a:latin typeface="+mn-ea"/>
            </a:endParaRPr>
          </a:p>
          <a:p>
            <a:pPr>
              <a:spcBef>
                <a:spcPts val="600"/>
              </a:spcBef>
            </a:pPr>
            <a:r>
              <a:rPr kumimoji="1" lang="ja-JP" altLang="en-US" dirty="0">
                <a:latin typeface="+mn-ea"/>
              </a:rPr>
              <a:t>このことからも分かるように、禁煙すると健康にもお金にもお得で良いことばかりですね。</a:t>
            </a:r>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43</a:t>
            </a:fld>
            <a:endParaRPr lang="en-US" altLang="ja-JP" dirty="0"/>
          </a:p>
        </p:txBody>
      </p:sp>
    </p:spTree>
    <p:extLst>
      <p:ext uri="{BB962C8B-B14F-4D97-AF65-F5344CB8AC3E}">
        <p14:creationId xmlns:p14="http://schemas.microsoft.com/office/powerpoint/2010/main" val="2917179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最後に、まとめです。</a:t>
            </a:r>
            <a:endParaRPr kumimoji="1" lang="en-US" altLang="ja-JP" dirty="0">
              <a:latin typeface="+mn-ea"/>
            </a:endParaRPr>
          </a:p>
          <a:p>
            <a:pPr>
              <a:spcBef>
                <a:spcPts val="600"/>
              </a:spcBef>
            </a:pPr>
            <a:r>
              <a:rPr kumimoji="1" lang="ja-JP" altLang="en-US" dirty="0">
                <a:latin typeface="+mn-ea"/>
              </a:rPr>
              <a:t>タバコを吸っている人は吸わない時間が続くとイライラするなどの症状がでて、再びタバコを吸いたくなります。</a:t>
            </a:r>
            <a:endParaRPr kumimoji="1" lang="en-US" altLang="ja-JP" dirty="0">
              <a:latin typeface="+mn-ea"/>
            </a:endParaRPr>
          </a:p>
          <a:p>
            <a:pPr>
              <a:spcBef>
                <a:spcPts val="600"/>
              </a:spcBef>
            </a:pPr>
            <a:r>
              <a:rPr kumimoji="1" lang="ja-JP" altLang="en-US" dirty="0">
                <a:latin typeface="+mn-ea"/>
              </a:rPr>
              <a:t>イライラしながら喫煙所を探し、喫煙所がなければ余計にイライラしてしまうでしょう。</a:t>
            </a:r>
            <a:endParaRPr kumimoji="1" lang="en-US" altLang="ja-JP" dirty="0">
              <a:latin typeface="+mn-ea"/>
            </a:endParaRPr>
          </a:p>
          <a:p>
            <a:pPr>
              <a:spcBef>
                <a:spcPts val="600"/>
              </a:spcBef>
            </a:pPr>
            <a:r>
              <a:rPr kumimoji="1" lang="ja-JP" altLang="en-US" dirty="0">
                <a:latin typeface="+mn-ea"/>
              </a:rPr>
              <a:t>タバコを吸う時間を大切な家族と過ごす時間に変えることは、同時にタバコの害から家族を守る事もでもあるのです。</a:t>
            </a:r>
            <a:endParaRPr kumimoji="1" lang="en-US" altLang="ja-JP" dirty="0">
              <a:latin typeface="+mn-ea"/>
            </a:endParaRPr>
          </a:p>
          <a:p>
            <a:pPr>
              <a:spcBef>
                <a:spcPts val="600"/>
              </a:spcBef>
            </a:pPr>
            <a:r>
              <a:rPr kumimoji="1" lang="ja-JP" altLang="en-US" dirty="0">
                <a:latin typeface="+mn-ea"/>
              </a:rPr>
              <a:t>今日学習したことのおさらいとして、お家の人やお友達同士でタバコについてじっくりと考えて話し合ってみましょう。</a:t>
            </a:r>
            <a:endParaRPr kumimoji="1" lang="en-US" altLang="ja-JP" dirty="0">
              <a:latin typeface="+mn-ea"/>
            </a:endParaRPr>
          </a:p>
          <a:p>
            <a:pPr>
              <a:spcBef>
                <a:spcPts val="600"/>
              </a:spcBef>
            </a:pPr>
            <a:r>
              <a:rPr kumimoji="1" lang="ja-JP" altLang="en-US" dirty="0">
                <a:latin typeface="+mn-ea"/>
              </a:rPr>
              <a:t>そして、もしも家族や大切な人がタバコを吸っていたら、「タバコをやめて元気で長生きしてほしい」と伝えてみて</a:t>
            </a:r>
            <a:r>
              <a:rPr kumimoji="1" lang="ja-JP" altLang="en-US">
                <a:latin typeface="+mn-ea"/>
              </a:rPr>
              <a:t>ください。</a:t>
            </a:r>
            <a:endParaRPr kumimoji="1" lang="en-US" altLang="ja-JP" dirty="0">
              <a:latin typeface="+mn-ea"/>
            </a:endParaRPr>
          </a:p>
          <a:p>
            <a:pPr>
              <a:spcBef>
                <a:spcPts val="600"/>
              </a:spcBef>
            </a:pPr>
            <a:r>
              <a:rPr kumimoji="1" lang="ja-JP" altLang="en-US" dirty="0">
                <a:latin typeface="+mn-ea"/>
              </a:rPr>
              <a:t>タバコを吸っている人の</a:t>
            </a:r>
            <a:r>
              <a:rPr kumimoji="1" lang="en-US" altLang="ja-JP" dirty="0">
                <a:latin typeface="+mn-ea"/>
              </a:rPr>
              <a:t>90</a:t>
            </a:r>
            <a:r>
              <a:rPr kumimoji="1" lang="ja-JP" altLang="en-US" dirty="0">
                <a:latin typeface="+mn-ea"/>
              </a:rPr>
              <a:t>％が、２０歳までに吸い始めると言われています。</a:t>
            </a:r>
            <a:endParaRPr kumimoji="1" lang="en-US" altLang="ja-JP" dirty="0">
              <a:latin typeface="+mn-ea"/>
            </a:endParaRPr>
          </a:p>
          <a:p>
            <a:pPr>
              <a:spcBef>
                <a:spcPts val="600"/>
              </a:spcBef>
            </a:pPr>
            <a:r>
              <a:rPr kumimoji="1" lang="ja-JP" altLang="en-US" dirty="0">
                <a:latin typeface="+mn-ea"/>
              </a:rPr>
              <a:t>皆さんは、今、始めの１本さえ吸わなければ、「吸わない人生」を選ぶことができます。</a:t>
            </a:r>
            <a:endParaRPr kumimoji="1" lang="en-US" altLang="ja-JP" dirty="0">
              <a:latin typeface="+mn-ea"/>
            </a:endParaRPr>
          </a:p>
          <a:p>
            <a:pPr>
              <a:spcBef>
                <a:spcPts val="600"/>
              </a:spcBef>
            </a:pPr>
            <a:r>
              <a:rPr kumimoji="1" lang="ja-JP" altLang="en-US" dirty="0">
                <a:latin typeface="+mn-ea"/>
              </a:rPr>
              <a:t>もしもこれからタバコの誘惑が現れたら、「タバコが原因で病気になったり、お金を心配し続ける、イライラした人生」を選ぶのか、「タバコに振り回されずに健康で大切な人たちと過ごす人生」を選ぶのか、よく考えてみて下さい。</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pPr>
              <a:defRPr/>
            </a:pPr>
            <a:fld id="{5E6A946C-69CE-4FDC-BB0B-5B820DF53AA5}" type="slidenum">
              <a:rPr lang="en-US" altLang="ja-JP" smtClean="0"/>
              <a:pPr>
                <a:defRPr/>
              </a:pPr>
              <a:t>44</a:t>
            </a:fld>
            <a:endParaRPr lang="en-US" altLang="ja-JP" dirty="0"/>
          </a:p>
        </p:txBody>
      </p:sp>
    </p:spTree>
    <p:extLst>
      <p:ext uri="{BB962C8B-B14F-4D97-AF65-F5344CB8AC3E}">
        <p14:creationId xmlns:p14="http://schemas.microsoft.com/office/powerpoint/2010/main" val="1968507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latin typeface="+mn-ea"/>
            </a:endParaRPr>
          </a:p>
          <a:p>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D94E2E84-F3BA-4707-91B4-8E5F90D3C165}" type="slidenum">
              <a:rPr kumimoji="1" lang="ja-JP" altLang="en-US" smtClean="0"/>
              <a:t>45</a:t>
            </a:fld>
            <a:endParaRPr kumimoji="1" lang="ja-JP" altLang="en-US"/>
          </a:p>
        </p:txBody>
      </p:sp>
    </p:spTree>
    <p:extLst>
      <p:ext uri="{BB962C8B-B14F-4D97-AF65-F5344CB8AC3E}">
        <p14:creationId xmlns:p14="http://schemas.microsoft.com/office/powerpoint/2010/main" val="2497308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685841"/>
            <a:ext cx="5388610" cy="4439841"/>
          </a:xfrm>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代表的な成分のひとつ、ニコチンは脳に影響を与え、ニコチンを吸収することが習慣化してしまいます。</a:t>
            </a:r>
            <a:endParaRPr kumimoji="1" lang="en-US" altLang="ja-JP" dirty="0">
              <a:latin typeface="+mn-ea"/>
            </a:endParaRPr>
          </a:p>
          <a:p>
            <a:pPr>
              <a:spcBef>
                <a:spcPts val="600"/>
              </a:spcBef>
            </a:pPr>
            <a:r>
              <a:rPr kumimoji="1" lang="ja-JP" altLang="en-US" dirty="0">
                <a:latin typeface="+mn-ea"/>
              </a:rPr>
              <a:t>そのうち、体の中のニコチンの量が少なくなるとイライラしたり、落ち着かなくなったりするので、またニコチンが欲しいと思うようになり、タバコをやめたくてもやめられなくなります。</a:t>
            </a:r>
            <a:endParaRPr kumimoji="1" lang="en-US" altLang="ja-JP" dirty="0">
              <a:latin typeface="+mn-ea"/>
            </a:endParaRPr>
          </a:p>
          <a:p>
            <a:pPr>
              <a:spcBef>
                <a:spcPts val="600"/>
              </a:spcBef>
            </a:pPr>
            <a:r>
              <a:rPr kumimoji="1" lang="ja-JP" altLang="en-US" dirty="0">
                <a:latin typeface="+mn-ea"/>
              </a:rPr>
              <a:t>これはニコチン依存症という病気です。この病気になると、自分の意志だけではタバコをやめるのは難しいと言われています。</a:t>
            </a:r>
            <a:endParaRPr kumimoji="1" lang="en-US" altLang="ja-JP" dirty="0">
              <a:latin typeface="+mn-ea"/>
            </a:endParaRPr>
          </a:p>
        </p:txBody>
      </p:sp>
      <p:sp>
        <p:nvSpPr>
          <p:cNvPr id="4" name="スライド番号プレースホルダー 3"/>
          <p:cNvSpPr>
            <a:spLocks noGrp="1"/>
          </p:cNvSpPr>
          <p:nvPr>
            <p:ph type="sldNum" sz="quarter" idx="10"/>
          </p:nvPr>
        </p:nvSpPr>
        <p:spPr/>
        <p:txBody>
          <a:bodyPr/>
          <a:lstStyle/>
          <a:p>
            <a:fld id="{D94E2E84-F3BA-4707-91B4-8E5F90D3C165}" type="slidenum">
              <a:rPr kumimoji="1" lang="ja-JP" altLang="en-US" smtClean="0"/>
              <a:t>6</a:t>
            </a:fld>
            <a:endParaRPr kumimoji="1" lang="ja-JP" altLang="en-US"/>
          </a:p>
        </p:txBody>
      </p:sp>
    </p:spTree>
    <p:extLst>
      <p:ext uri="{BB962C8B-B14F-4D97-AF65-F5344CB8AC3E}">
        <p14:creationId xmlns:p14="http://schemas.microsoft.com/office/powerpoint/2010/main" val="748733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ja-JP" altLang="en-US" dirty="0">
                <a:latin typeface="+mn-ea"/>
              </a:rPr>
              <a:t>次にタバコの害について紹介します。みなさんもなんとなく体に悪いということは知っていると思いますが、具体的にどんな害があるのか見ていきましょう。</a:t>
            </a:r>
          </a:p>
        </p:txBody>
      </p:sp>
      <p:sp>
        <p:nvSpPr>
          <p:cNvPr id="4" name="スライド番号プレースホルダー 3"/>
          <p:cNvSpPr>
            <a:spLocks noGrp="1"/>
          </p:cNvSpPr>
          <p:nvPr>
            <p:ph type="sldNum" sz="quarter" idx="5"/>
          </p:nvPr>
        </p:nvSpPr>
        <p:spPr/>
        <p:txBody>
          <a:bodyPr/>
          <a:lstStyle/>
          <a:p>
            <a:fld id="{D94E2E84-F3BA-4707-91B4-8E5F90D3C165}" type="slidenum">
              <a:rPr kumimoji="1" lang="ja-JP" altLang="en-US" smtClean="0"/>
              <a:t>7</a:t>
            </a:fld>
            <a:endParaRPr kumimoji="1" lang="ja-JP" altLang="en-US"/>
          </a:p>
        </p:txBody>
      </p:sp>
    </p:spTree>
    <p:extLst>
      <p:ext uri="{BB962C8B-B14F-4D97-AF65-F5344CB8AC3E}">
        <p14:creationId xmlns:p14="http://schemas.microsoft.com/office/powerpoint/2010/main" val="189298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口から吸いこまれたタバコの有害物質は肺で血液と混ざり、全身に巡ります。</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全身に有害物質が行き渡ってしまうので、「肺がん」や口の中にがんができる「口腔がん」だけでなく、胃がん、肝臓がん、大腸がんなど全身にがんができやすくなります。</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dirty="0">
                <a:latin typeface="+mn-ea"/>
              </a:rPr>
              <a:t>がん以外にも脳卒中、心筋梗塞、</a:t>
            </a:r>
            <a:r>
              <a:rPr kumimoji="1" lang="en-US" altLang="ja-JP" dirty="0">
                <a:latin typeface="+mn-ea"/>
              </a:rPr>
              <a:t>COPD</a:t>
            </a:r>
            <a:r>
              <a:rPr kumimoji="1" lang="ja-JP" altLang="en-US" dirty="0">
                <a:latin typeface="+mn-ea"/>
              </a:rPr>
              <a:t>、気管支喘息などの様々な病気になりやすくなり、タバコを吸い続けていると次第に全身がむしばまれ寿命が短くなります。</a:t>
            </a:r>
            <a:endParaRPr kumimoji="1" lang="en-US" altLang="ja-JP" dirty="0">
              <a:latin typeface="+mn-ea"/>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dirty="0">
                <a:latin typeface="+mn-ea"/>
              </a:rPr>
              <a:t>【</a:t>
            </a:r>
            <a:r>
              <a:rPr kumimoji="1" lang="ja-JP" altLang="en-US" dirty="0">
                <a:latin typeface="+mn-ea"/>
              </a:rPr>
              <a:t>★クリック</a:t>
            </a:r>
            <a:r>
              <a:rPr kumimoji="1" lang="en-US" altLang="ja-JP" dirty="0">
                <a:latin typeface="+mn-ea"/>
              </a:rPr>
              <a:t>】</a:t>
            </a:r>
            <a:r>
              <a:rPr kumimoji="1" lang="ja-JP" altLang="en-US" dirty="0">
                <a:latin typeface="+mn-ea"/>
              </a:rPr>
              <a:t>タバコが原因で引き起こされる多くの病気の中でも特に、</a:t>
            </a:r>
            <a:r>
              <a:rPr kumimoji="1" lang="en-US" altLang="ja-JP" dirty="0">
                <a:latin typeface="+mn-ea"/>
              </a:rPr>
              <a:t>COPD</a:t>
            </a:r>
            <a:r>
              <a:rPr kumimoji="1" lang="ja-JP" altLang="en-US" dirty="0">
                <a:latin typeface="+mn-ea"/>
              </a:rPr>
              <a:t>という病気に注目していきたいと思います。</a:t>
            </a:r>
          </a:p>
        </p:txBody>
      </p:sp>
      <p:sp>
        <p:nvSpPr>
          <p:cNvPr id="4" name="スライド番号プレースホルダー 3"/>
          <p:cNvSpPr>
            <a:spLocks noGrp="1"/>
          </p:cNvSpPr>
          <p:nvPr>
            <p:ph type="sldNum" sz="quarter" idx="5"/>
          </p:nvPr>
        </p:nvSpPr>
        <p:spPr/>
        <p:txBody>
          <a:bodyPr/>
          <a:lstStyle/>
          <a:p>
            <a:fld id="{276F0E70-9CE5-49B6-B0D4-72142D2780FB}" type="slidenum">
              <a:rPr kumimoji="1" lang="ja-JP" altLang="en-US" smtClean="0"/>
              <a:t>8</a:t>
            </a:fld>
            <a:endParaRPr kumimoji="1" lang="ja-JP" altLang="en-US"/>
          </a:p>
        </p:txBody>
      </p:sp>
    </p:spTree>
    <p:extLst>
      <p:ext uri="{BB962C8B-B14F-4D97-AF65-F5344CB8AC3E}">
        <p14:creationId xmlns:p14="http://schemas.microsoft.com/office/powerpoint/2010/main" val="292175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2813" y="1330325"/>
            <a:ext cx="4789487" cy="3592513"/>
          </a:xfrm>
        </p:spPr>
      </p:sp>
      <p:sp>
        <p:nvSpPr>
          <p:cNvPr id="3" name="ノート プレースホルダー 2"/>
          <p:cNvSpPr>
            <a:spLocks noGrp="1"/>
          </p:cNvSpPr>
          <p:nvPr>
            <p:ph type="body" idx="1"/>
          </p:nvPr>
        </p:nvSpPr>
        <p:spPr>
          <a:xfrm>
            <a:off x="673576" y="5178102"/>
            <a:ext cx="5388610" cy="4439841"/>
          </a:xfrm>
        </p:spPr>
        <p:txBody>
          <a:bodyPr/>
          <a:lstStyle/>
          <a:p>
            <a:pPr>
              <a:spcBef>
                <a:spcPts val="600"/>
              </a:spcBef>
            </a:pPr>
            <a:r>
              <a:rPr kumimoji="1" lang="en-US" altLang="ja-JP" dirty="0">
                <a:latin typeface="+mn-ea"/>
              </a:rPr>
              <a:t>COPD</a:t>
            </a:r>
            <a:r>
              <a:rPr kumimoji="1" lang="ja-JP" altLang="en-US" dirty="0">
                <a:latin typeface="+mn-ea"/>
              </a:rPr>
              <a:t>とは、日本語訳で慢性閉塞性肺疾患というあまり聞きなれない病気の名前です。</a:t>
            </a:r>
            <a:endParaRPr kumimoji="1" lang="en-US" altLang="ja-JP" dirty="0">
              <a:latin typeface="+mn-ea"/>
            </a:endParaRPr>
          </a:p>
          <a:p>
            <a:pPr>
              <a:spcBef>
                <a:spcPts val="600"/>
              </a:spcBef>
            </a:pPr>
            <a:r>
              <a:rPr kumimoji="1" lang="ja-JP" altLang="en-US" dirty="0">
                <a:latin typeface="+mn-ea"/>
              </a:rPr>
              <a:t>病気になった人の約</a:t>
            </a:r>
            <a:r>
              <a:rPr kumimoji="1" lang="en-US" altLang="ja-JP" dirty="0">
                <a:latin typeface="+mn-ea"/>
              </a:rPr>
              <a:t>90</a:t>
            </a:r>
            <a:r>
              <a:rPr kumimoji="1" lang="ja-JP" altLang="en-US" dirty="0">
                <a:latin typeface="+mn-ea"/>
              </a:rPr>
              <a:t>％がタバコを吸っており、タバコが</a:t>
            </a:r>
            <a:r>
              <a:rPr kumimoji="1" lang="en-US" altLang="ja-JP" dirty="0">
                <a:latin typeface="+mn-ea"/>
              </a:rPr>
              <a:t>COPD</a:t>
            </a:r>
            <a:r>
              <a:rPr kumimoji="1" lang="ja-JP" altLang="en-US" dirty="0">
                <a:latin typeface="+mn-ea"/>
              </a:rPr>
              <a:t>の最大の原因であることから、</a:t>
            </a:r>
            <a:r>
              <a:rPr kumimoji="1" lang="en-US" altLang="ja-JP" dirty="0">
                <a:latin typeface="+mn-ea"/>
              </a:rPr>
              <a:t>【</a:t>
            </a:r>
            <a:r>
              <a:rPr kumimoji="1" lang="ja-JP" altLang="en-US" dirty="0">
                <a:latin typeface="+mn-ea"/>
              </a:rPr>
              <a:t>★クリック</a:t>
            </a:r>
            <a:r>
              <a:rPr kumimoji="1" lang="en-US" altLang="ja-JP" dirty="0">
                <a:latin typeface="+mn-ea"/>
              </a:rPr>
              <a:t>】</a:t>
            </a:r>
            <a:r>
              <a:rPr kumimoji="1" lang="ja-JP" altLang="en-US" dirty="0">
                <a:latin typeface="+mn-ea"/>
              </a:rPr>
              <a:t>通称タバコ病といわれています。</a:t>
            </a:r>
            <a:endParaRPr kumimoji="1" lang="en-US" altLang="ja-JP" dirty="0">
              <a:latin typeface="+mn-ea"/>
            </a:endParaRPr>
          </a:p>
          <a:p>
            <a:pPr>
              <a:spcBef>
                <a:spcPts val="600"/>
              </a:spcBef>
            </a:pPr>
            <a:r>
              <a:rPr kumimoji="1" lang="ja-JP" altLang="en-US" dirty="0">
                <a:latin typeface="+mn-ea"/>
              </a:rPr>
              <a:t>タバコの煙に含まれる有害物質が、呼吸をするための肺胞という器官を壊したり、空気の通り道である気管支を狭くするため、とても息苦しくなる病気です。</a:t>
            </a:r>
          </a:p>
          <a:p>
            <a:pPr>
              <a:spcBef>
                <a:spcPts val="600"/>
              </a:spcBef>
            </a:pPr>
            <a:r>
              <a:rPr kumimoji="1" lang="ja-JP" altLang="en-US" dirty="0">
                <a:latin typeface="+mn-ea"/>
              </a:rPr>
              <a:t>一度壊れた肺胞は二度と元に戻らないため、この病気になると治ることはありません。</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375F6C1D-832D-4008-B40F-4FA09C1E6D00}" type="slidenum">
              <a:rPr kumimoji="1" lang="ja-JP" altLang="en-US" smtClean="0"/>
              <a:t>9</a:t>
            </a:fld>
            <a:endParaRPr kumimoji="1" lang="ja-JP" altLang="en-US"/>
          </a:p>
        </p:txBody>
      </p:sp>
    </p:spTree>
    <p:extLst>
      <p:ext uri="{BB962C8B-B14F-4D97-AF65-F5344CB8AC3E}">
        <p14:creationId xmlns:p14="http://schemas.microsoft.com/office/powerpoint/2010/main" val="2869420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0"/>
              </a:spcBef>
            </a:pPr>
            <a:r>
              <a:rPr kumimoji="1" lang="en-US" altLang="ja-JP" dirty="0">
                <a:latin typeface="+mn-ea"/>
              </a:rPr>
              <a:t>COPD</a:t>
            </a:r>
            <a:r>
              <a:rPr kumimoji="1" lang="ja-JP" altLang="en-US" dirty="0">
                <a:latin typeface="+mn-ea"/>
              </a:rPr>
              <a:t>の症状としては、はじめの頃は咳や痰が出る程度ですが、徐々に病気が悪化すると、階段を上っただけでも息切れをするなど少しの運動でも息苦しくなります。</a:t>
            </a:r>
            <a:endParaRPr kumimoji="1" lang="en-US" altLang="ja-JP" dirty="0">
              <a:latin typeface="+mn-ea"/>
            </a:endParaRPr>
          </a:p>
          <a:p>
            <a:pPr>
              <a:spcBef>
                <a:spcPts val="600"/>
              </a:spcBef>
            </a:pPr>
            <a:r>
              <a:rPr kumimoji="1" lang="ja-JP" altLang="en-US" dirty="0">
                <a:latin typeface="+mn-ea"/>
              </a:rPr>
              <a:t>そのうち、自分の肺だけでは呼吸するための十分な酸素を取り込めなくなるので、酸素ボンベから管をつないで、酸素を吸わなければ息苦しくて生活できなくなってしまします。</a:t>
            </a:r>
            <a:endParaRPr kumimoji="1" lang="en-US" altLang="ja-JP" dirty="0">
              <a:latin typeface="+mn-ea"/>
            </a:endParaRPr>
          </a:p>
          <a:p>
            <a:pPr>
              <a:spcBef>
                <a:spcPts val="600"/>
              </a:spcBef>
            </a:pPr>
            <a:r>
              <a:rPr kumimoji="1" lang="ja-JP" altLang="en-US" dirty="0">
                <a:latin typeface="+mn-ea"/>
              </a:rPr>
              <a:t>最終的には安静にしていても息切れが起こるとても苦しい病気です。</a:t>
            </a:r>
            <a:endParaRPr kumimoji="1" lang="en-US" altLang="ja-JP" dirty="0">
              <a:latin typeface="+mn-ea"/>
            </a:endParaRPr>
          </a:p>
        </p:txBody>
      </p:sp>
      <p:sp>
        <p:nvSpPr>
          <p:cNvPr id="4" name="スライド番号プレースホルダー 3"/>
          <p:cNvSpPr>
            <a:spLocks noGrp="1"/>
          </p:cNvSpPr>
          <p:nvPr>
            <p:ph type="sldNum" sz="quarter" idx="5"/>
          </p:nvPr>
        </p:nvSpPr>
        <p:spPr/>
        <p:txBody>
          <a:bodyPr/>
          <a:lstStyle/>
          <a:p>
            <a:fld id="{276F0E70-9CE5-49B6-B0D4-72142D2780FB}" type="slidenum">
              <a:rPr kumimoji="1" lang="ja-JP" altLang="en-US" smtClean="0"/>
              <a:t>10</a:t>
            </a:fld>
            <a:endParaRPr kumimoji="1" lang="ja-JP" altLang="en-US"/>
          </a:p>
        </p:txBody>
      </p:sp>
    </p:spTree>
    <p:extLst>
      <p:ext uri="{BB962C8B-B14F-4D97-AF65-F5344CB8AC3E}">
        <p14:creationId xmlns:p14="http://schemas.microsoft.com/office/powerpoint/2010/main" val="96060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140509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168694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107745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76F201A-008B-4304-B5A5-B05B2530BA65}" type="slidenum">
              <a:rPr lang="en-US" altLang="ja-JP"/>
              <a:pPr>
                <a:defRPr/>
              </a:pPr>
              <a:t>‹#›</a:t>
            </a:fld>
            <a:endParaRPr lang="en-US" altLang="ja-JP" dirty="0"/>
          </a:p>
        </p:txBody>
      </p:sp>
    </p:spTree>
    <p:extLst>
      <p:ext uri="{BB962C8B-B14F-4D97-AF65-F5344CB8AC3E}">
        <p14:creationId xmlns:p14="http://schemas.microsoft.com/office/powerpoint/2010/main" val="307350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139085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41985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3289520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2397562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133998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2289488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4146339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2565A3A-67FF-4823-950C-1F5682D797BE}" type="datetimeFigureOut">
              <a:rPr kumimoji="1" lang="ja-JP" altLang="en-US" smtClean="0"/>
              <a:t>2021/2/25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215271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565A3A-67FF-4823-950C-1F5682D797BE}" type="datetimeFigureOut">
              <a:rPr kumimoji="1" lang="ja-JP" altLang="en-US" smtClean="0"/>
              <a:t>2021/2/25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24E63-D93D-434A-83A8-51BB3962E771}" type="slidenum">
              <a:rPr kumimoji="1" lang="ja-JP" altLang="en-US" smtClean="0"/>
              <a:t>‹#›</a:t>
            </a:fld>
            <a:endParaRPr kumimoji="1" lang="ja-JP" altLang="en-US"/>
          </a:p>
        </p:txBody>
      </p:sp>
    </p:spTree>
    <p:extLst>
      <p:ext uri="{BB962C8B-B14F-4D97-AF65-F5344CB8AC3E}">
        <p14:creationId xmlns:p14="http://schemas.microsoft.com/office/powerpoint/2010/main" val="4100608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5.wdp"/><Relationship Id="rId3" Type="http://schemas.openxmlformats.org/officeDocument/2006/relationships/image" Target="../media/image39.png"/><Relationship Id="rId7" Type="http://schemas.microsoft.com/office/2007/relationships/hdphoto" Target="../media/hdphoto2.wdp"/><Relationship Id="rId12" Type="http://schemas.openxmlformats.org/officeDocument/2006/relationships/image" Target="../media/image45.png"/><Relationship Id="rId17" Type="http://schemas.microsoft.com/office/2007/relationships/hdphoto" Target="../media/hdphoto7.wdp"/><Relationship Id="rId2" Type="http://schemas.openxmlformats.org/officeDocument/2006/relationships/notesSlide" Target="../notesSlides/notesSlide16.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4.wdp"/><Relationship Id="rId5" Type="http://schemas.openxmlformats.org/officeDocument/2006/relationships/image" Target="../media/image41.png"/><Relationship Id="rId15" Type="http://schemas.microsoft.com/office/2007/relationships/hdphoto" Target="../media/hdphoto6.wdp"/><Relationship Id="rId10" Type="http://schemas.openxmlformats.org/officeDocument/2006/relationships/image" Target="../media/image44.png"/><Relationship Id="rId4" Type="http://schemas.openxmlformats.org/officeDocument/2006/relationships/image" Target="../media/image40.png"/><Relationship Id="rId9" Type="http://schemas.microsoft.com/office/2007/relationships/hdphoto" Target="../media/hdphoto3.wdp"/><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tmp"/></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85.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1.png"/><Relationship Id="rId5" Type="http://schemas.microsoft.com/office/2007/relationships/hdphoto" Target="../media/hdphoto1.wdp"/><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14.png"/><Relationship Id="rId5" Type="http://schemas.microsoft.com/office/2007/relationships/hdphoto" Target="../media/hdphoto11.wdp"/><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D46DFDF-D0C1-4F8B-8C64-0297646B9B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60" y="0"/>
            <a:ext cx="9744484" cy="6946347"/>
          </a:xfrm>
          <a:prstGeom prst="rect">
            <a:avLst/>
          </a:prstGeom>
        </p:spPr>
      </p:pic>
    </p:spTree>
    <p:extLst>
      <p:ext uri="{BB962C8B-B14F-4D97-AF65-F5344CB8AC3E}">
        <p14:creationId xmlns:p14="http://schemas.microsoft.com/office/powerpoint/2010/main" val="163986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四角形: 角を丸くする 42">
            <a:extLst>
              <a:ext uri="{FF2B5EF4-FFF2-40B4-BE49-F238E27FC236}">
                <a16:creationId xmlns:a16="http://schemas.microsoft.com/office/drawing/2014/main" id="{FB3AA3A5-F5A1-4C74-9EC9-492E097F0C59}"/>
              </a:ext>
            </a:extLst>
          </p:cNvPr>
          <p:cNvSpPr/>
          <p:nvPr/>
        </p:nvSpPr>
        <p:spPr>
          <a:xfrm>
            <a:off x="315543" y="5802473"/>
            <a:ext cx="8527505" cy="93889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249110B4-59ED-427D-A5E1-ACE099E03CC1}"/>
              </a:ext>
            </a:extLst>
          </p:cNvPr>
          <p:cNvPicPr>
            <a:picLocks noChangeAspect="1"/>
          </p:cNvPicPr>
          <p:nvPr/>
        </p:nvPicPr>
        <p:blipFill rotWithShape="1">
          <a:blip r:embed="rId3"/>
          <a:srcRect l="7449"/>
          <a:stretch/>
        </p:blipFill>
        <p:spPr>
          <a:xfrm>
            <a:off x="655870" y="1947516"/>
            <a:ext cx="8187178" cy="3981033"/>
          </a:xfrm>
          <a:prstGeom prst="rect">
            <a:avLst/>
          </a:prstGeom>
        </p:spPr>
      </p:pic>
      <p:sp>
        <p:nvSpPr>
          <p:cNvPr id="6" name="テキスト ボックス 5">
            <a:extLst>
              <a:ext uri="{FF2B5EF4-FFF2-40B4-BE49-F238E27FC236}">
                <a16:creationId xmlns:a16="http://schemas.microsoft.com/office/drawing/2014/main" id="{C0F40AAF-EDCE-4386-B224-6E01F7655011}"/>
              </a:ext>
            </a:extLst>
          </p:cNvPr>
          <p:cNvSpPr txBox="1"/>
          <p:nvPr/>
        </p:nvSpPr>
        <p:spPr>
          <a:xfrm>
            <a:off x="452586" y="332656"/>
            <a:ext cx="8529501" cy="769441"/>
          </a:xfrm>
          <a:prstGeom prst="rect">
            <a:avLst/>
          </a:prstGeom>
          <a:noFill/>
        </p:spPr>
        <p:txBody>
          <a:bodyPr wrap="square" rtlCol="0">
            <a:spAutoFit/>
          </a:bodyPr>
          <a:lstStyle/>
          <a:p>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COPD</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の症状 </a:t>
            </a:r>
            <a:r>
              <a:rPr kumimoji="1" lang="ja-JP" altLang="en-US" sz="2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～気づかない間に進行する～</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98967C74-C31D-4DF8-8DAC-4058198866B8}"/>
              </a:ext>
            </a:extLst>
          </p:cNvPr>
          <p:cNvSpPr/>
          <p:nvPr/>
        </p:nvSpPr>
        <p:spPr>
          <a:xfrm>
            <a:off x="418112" y="974462"/>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5907B9-293A-47A8-AC1E-026321DA1356}"/>
              </a:ext>
            </a:extLst>
          </p:cNvPr>
          <p:cNvSpPr txBox="1"/>
          <p:nvPr/>
        </p:nvSpPr>
        <p:spPr>
          <a:xfrm>
            <a:off x="479817" y="5874720"/>
            <a:ext cx="8273798" cy="830997"/>
          </a:xfrm>
          <a:prstGeom prst="rect">
            <a:avLst/>
          </a:prstGeom>
          <a:noFill/>
        </p:spPr>
        <p:txBody>
          <a:bodyPr wrap="square">
            <a:spAutoFit/>
          </a:bodyPr>
          <a:lstStyle/>
          <a:p>
            <a:r>
              <a:rPr lang="ja-JP" altLang="en-US" sz="2400" b="1" dirty="0">
                <a:solidFill>
                  <a:srgbClr val="FF0000"/>
                </a:solidFill>
              </a:rPr>
              <a:t>知らない間に階段を使わなくなったり、坂道を避けるようになる。</a:t>
            </a:r>
            <a:endParaRPr lang="en-US" altLang="ja-JP" sz="2400" b="1" dirty="0">
              <a:solidFill>
                <a:srgbClr val="FF0000"/>
              </a:solidFill>
            </a:endParaRPr>
          </a:p>
          <a:p>
            <a:r>
              <a:rPr lang="ja-JP" altLang="en-US" sz="2400" b="1" dirty="0"/>
              <a:t>重症になると安静にしていても息切れがおこる。</a:t>
            </a:r>
          </a:p>
        </p:txBody>
      </p:sp>
      <p:pic>
        <p:nvPicPr>
          <p:cNvPr id="4" name="図 3">
            <a:extLst>
              <a:ext uri="{FF2B5EF4-FFF2-40B4-BE49-F238E27FC236}">
                <a16:creationId xmlns:a16="http://schemas.microsoft.com/office/drawing/2014/main" id="{98448AAA-6264-4017-93BD-1D41766F4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905" y="1491950"/>
            <a:ext cx="1914205" cy="3105325"/>
          </a:xfrm>
          <a:prstGeom prst="rect">
            <a:avLst/>
          </a:prstGeom>
        </p:spPr>
      </p:pic>
      <p:pic>
        <p:nvPicPr>
          <p:cNvPr id="8" name="図 7">
            <a:extLst>
              <a:ext uri="{FF2B5EF4-FFF2-40B4-BE49-F238E27FC236}">
                <a16:creationId xmlns:a16="http://schemas.microsoft.com/office/drawing/2014/main" id="{7AC8AD18-E820-4F12-9CF1-B519C88B8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751" y="1161272"/>
            <a:ext cx="1799500" cy="3310296"/>
          </a:xfrm>
          <a:prstGeom prst="rect">
            <a:avLst/>
          </a:prstGeom>
        </p:spPr>
      </p:pic>
      <p:pic>
        <p:nvPicPr>
          <p:cNvPr id="11" name="図 10">
            <a:extLst>
              <a:ext uri="{FF2B5EF4-FFF2-40B4-BE49-F238E27FC236}">
                <a16:creationId xmlns:a16="http://schemas.microsoft.com/office/drawing/2014/main" id="{64C2D473-2E3B-4618-B8E6-7A387EEE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676" y="1949561"/>
            <a:ext cx="1981569" cy="3254844"/>
          </a:xfrm>
          <a:prstGeom prst="rect">
            <a:avLst/>
          </a:prstGeom>
        </p:spPr>
      </p:pic>
      <p:pic>
        <p:nvPicPr>
          <p:cNvPr id="24" name="図 23">
            <a:extLst>
              <a:ext uri="{FF2B5EF4-FFF2-40B4-BE49-F238E27FC236}">
                <a16:creationId xmlns:a16="http://schemas.microsoft.com/office/drawing/2014/main" id="{9AA030DE-427E-4F60-9522-71CB0E6595E0}"/>
              </a:ext>
            </a:extLst>
          </p:cNvPr>
          <p:cNvPicPr>
            <a:picLocks noChangeAspect="1"/>
          </p:cNvPicPr>
          <p:nvPr/>
        </p:nvPicPr>
        <p:blipFill rotWithShape="1">
          <a:blip r:embed="rId7"/>
          <a:srcRect t="59075"/>
          <a:stretch/>
        </p:blipFill>
        <p:spPr>
          <a:xfrm rot="20249977">
            <a:off x="8631283" y="5882743"/>
            <a:ext cx="481626" cy="464068"/>
          </a:xfrm>
          <a:prstGeom prst="rect">
            <a:avLst/>
          </a:prstGeom>
        </p:spPr>
      </p:pic>
      <p:sp>
        <p:nvSpPr>
          <p:cNvPr id="25" name="正方形/長方形 24">
            <a:extLst>
              <a:ext uri="{FF2B5EF4-FFF2-40B4-BE49-F238E27FC236}">
                <a16:creationId xmlns:a16="http://schemas.microsoft.com/office/drawing/2014/main" id="{54EABFEE-CC5C-4383-8505-EAE7828B57B6}"/>
              </a:ext>
            </a:extLst>
          </p:cNvPr>
          <p:cNvSpPr/>
          <p:nvPr/>
        </p:nvSpPr>
        <p:spPr>
          <a:xfrm>
            <a:off x="81250" y="1516398"/>
            <a:ext cx="578528" cy="1234492"/>
          </a:xfrm>
          <a:prstGeom prst="rect">
            <a:avLst/>
          </a:prstGeom>
          <a:solidFill>
            <a:srgbClr val="F9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90336B23-3705-49E3-A393-81929C28A478}"/>
              </a:ext>
            </a:extLst>
          </p:cNvPr>
          <p:cNvSpPr txBox="1"/>
          <p:nvPr/>
        </p:nvSpPr>
        <p:spPr>
          <a:xfrm>
            <a:off x="119852" y="1574516"/>
            <a:ext cx="492443" cy="1118255"/>
          </a:xfrm>
          <a:prstGeom prst="rect">
            <a:avLst/>
          </a:prstGeom>
          <a:noFill/>
        </p:spPr>
        <p:txBody>
          <a:bodyPr vert="eaVert" wrap="non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肺の機能</a:t>
            </a:r>
          </a:p>
        </p:txBody>
      </p:sp>
      <p:sp>
        <p:nvSpPr>
          <p:cNvPr id="33" name="テキスト ボックス 32">
            <a:extLst>
              <a:ext uri="{FF2B5EF4-FFF2-40B4-BE49-F238E27FC236}">
                <a16:creationId xmlns:a16="http://schemas.microsoft.com/office/drawing/2014/main" id="{7053F5BA-38DE-4D75-86BB-45EC01EB17F5}"/>
              </a:ext>
            </a:extLst>
          </p:cNvPr>
          <p:cNvSpPr txBox="1"/>
          <p:nvPr/>
        </p:nvSpPr>
        <p:spPr>
          <a:xfrm>
            <a:off x="952281" y="3679362"/>
            <a:ext cx="877163" cy="369332"/>
          </a:xfrm>
          <a:prstGeom prst="rect">
            <a:avLst/>
          </a:prstGeom>
          <a:solidFill>
            <a:schemeClr val="bg1"/>
          </a:solidFill>
          <a:ln w="28575">
            <a:solidFill>
              <a:schemeClr val="tx1">
                <a:lumMod val="75000"/>
                <a:lumOff val="25000"/>
              </a:schemeClr>
            </a:solidFill>
          </a:ln>
        </p:spPr>
        <p:txBody>
          <a:bodyPr wrap="none" numCol="1" rtlCol="0" anchor="ctr">
            <a:spAutoFit/>
          </a:bodyPr>
          <a:lstStyle/>
          <a:p>
            <a:pPr fontAlgn="ctr"/>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咳・痰</a:t>
            </a:r>
          </a:p>
        </p:txBody>
      </p:sp>
      <p:sp>
        <p:nvSpPr>
          <p:cNvPr id="34" name="テキスト ボックス 33">
            <a:extLst>
              <a:ext uri="{FF2B5EF4-FFF2-40B4-BE49-F238E27FC236}">
                <a16:creationId xmlns:a16="http://schemas.microsoft.com/office/drawing/2014/main" id="{DCF8DB59-F48E-45C9-9B9A-064F0283F01A}"/>
              </a:ext>
            </a:extLst>
          </p:cNvPr>
          <p:cNvSpPr txBox="1"/>
          <p:nvPr/>
        </p:nvSpPr>
        <p:spPr>
          <a:xfrm>
            <a:off x="2832335" y="3505663"/>
            <a:ext cx="1569660" cy="369332"/>
          </a:xfrm>
          <a:prstGeom prst="rect">
            <a:avLst/>
          </a:prstGeom>
          <a:solidFill>
            <a:schemeClr val="bg1"/>
          </a:solidFill>
          <a:ln w="28575">
            <a:solidFill>
              <a:schemeClr val="tx1">
                <a:lumMod val="75000"/>
                <a:lumOff val="25000"/>
              </a:schemeClr>
            </a:solidFill>
          </a:ln>
        </p:spPr>
        <p:txBody>
          <a:bodyPr wrap="none" numCol="1" rtlCol="0" anchor="ctr">
            <a:spAutoFit/>
          </a:bodyPr>
          <a:lstStyle/>
          <a:p>
            <a:pPr fontAlgn="ctr"/>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階段で息切れ</a:t>
            </a:r>
          </a:p>
        </p:txBody>
      </p:sp>
      <p:sp>
        <p:nvSpPr>
          <p:cNvPr id="35" name="テキスト ボックス 34">
            <a:extLst>
              <a:ext uri="{FF2B5EF4-FFF2-40B4-BE49-F238E27FC236}">
                <a16:creationId xmlns:a16="http://schemas.microsoft.com/office/drawing/2014/main" id="{2AC05921-9526-4556-B0C4-DD3B97DFB14B}"/>
              </a:ext>
            </a:extLst>
          </p:cNvPr>
          <p:cNvSpPr txBox="1"/>
          <p:nvPr/>
        </p:nvSpPr>
        <p:spPr>
          <a:xfrm>
            <a:off x="4518165" y="4412609"/>
            <a:ext cx="1107996" cy="369332"/>
          </a:xfrm>
          <a:prstGeom prst="rect">
            <a:avLst/>
          </a:prstGeom>
          <a:solidFill>
            <a:schemeClr val="bg1"/>
          </a:solidFill>
          <a:ln w="28575">
            <a:solidFill>
              <a:schemeClr val="tx1">
                <a:lumMod val="75000"/>
                <a:lumOff val="25000"/>
              </a:schemeClr>
            </a:solidFill>
          </a:ln>
        </p:spPr>
        <p:txBody>
          <a:bodyPr wrap="none" numCol="1" rtlCol="0" anchor="ctr">
            <a:spAutoFit/>
          </a:bodyPr>
          <a:lstStyle/>
          <a:p>
            <a:pPr fontAlgn="ctr"/>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酸素吸入</a:t>
            </a:r>
          </a:p>
        </p:txBody>
      </p:sp>
      <p:sp>
        <p:nvSpPr>
          <p:cNvPr id="18" name="テキスト ボックス 17">
            <a:extLst>
              <a:ext uri="{FF2B5EF4-FFF2-40B4-BE49-F238E27FC236}">
                <a16:creationId xmlns:a16="http://schemas.microsoft.com/office/drawing/2014/main" id="{1214D2FA-5788-4C38-8AA9-8D0E78E25CCF}"/>
              </a:ext>
            </a:extLst>
          </p:cNvPr>
          <p:cNvSpPr txBox="1"/>
          <p:nvPr/>
        </p:nvSpPr>
        <p:spPr>
          <a:xfrm>
            <a:off x="539552" y="138118"/>
            <a:ext cx="184973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シーオーピーディ</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4F880EE4-B803-4D55-B917-365DC9A4D032}"/>
              </a:ext>
            </a:extLst>
          </p:cNvPr>
          <p:cNvSpPr txBox="1"/>
          <p:nvPr/>
        </p:nvSpPr>
        <p:spPr>
          <a:xfrm>
            <a:off x="2598832" y="84477"/>
            <a:ext cx="1502897"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しょうじょう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511C9AFD-8C06-44C5-B291-99A637DFC6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6111" y="2287562"/>
            <a:ext cx="2106991" cy="3287128"/>
          </a:xfrm>
          <a:prstGeom prst="rect">
            <a:avLst/>
          </a:prstGeom>
        </p:spPr>
      </p:pic>
      <p:sp>
        <p:nvSpPr>
          <p:cNvPr id="36" name="テキスト ボックス 35">
            <a:extLst>
              <a:ext uri="{FF2B5EF4-FFF2-40B4-BE49-F238E27FC236}">
                <a16:creationId xmlns:a16="http://schemas.microsoft.com/office/drawing/2014/main" id="{9B760A7A-6793-4859-8D15-91B4F7F5CBFE}"/>
              </a:ext>
            </a:extLst>
          </p:cNvPr>
          <p:cNvSpPr txBox="1"/>
          <p:nvPr/>
        </p:nvSpPr>
        <p:spPr>
          <a:xfrm>
            <a:off x="6578352" y="5329116"/>
            <a:ext cx="1800493" cy="369332"/>
          </a:xfrm>
          <a:prstGeom prst="rect">
            <a:avLst/>
          </a:prstGeom>
          <a:solidFill>
            <a:schemeClr val="bg1"/>
          </a:solidFill>
          <a:ln w="28575">
            <a:solidFill>
              <a:schemeClr val="tx1">
                <a:lumMod val="75000"/>
                <a:lumOff val="25000"/>
              </a:schemeClr>
            </a:solidFill>
          </a:ln>
        </p:spPr>
        <p:txBody>
          <a:bodyPr wrap="square" numCol="1" rtlCol="0" anchor="ctr">
            <a:spAutoFit/>
          </a:bodyPr>
          <a:lstStyle/>
          <a:p>
            <a:pPr algn="ctr" fontAlgn="ctr"/>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安静でも息切れ</a:t>
            </a:r>
          </a:p>
        </p:txBody>
      </p:sp>
    </p:spTree>
    <p:extLst>
      <p:ext uri="{BB962C8B-B14F-4D97-AF65-F5344CB8AC3E}">
        <p14:creationId xmlns:p14="http://schemas.microsoft.com/office/powerpoint/2010/main" val="3571701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65DFAA-D2E0-46A8-A784-05FDEF154A41}"/>
              </a:ext>
            </a:extLst>
          </p:cNvPr>
          <p:cNvPicPr>
            <a:picLocks noChangeAspect="1"/>
          </p:cNvPicPr>
          <p:nvPr/>
        </p:nvPicPr>
        <p:blipFill rotWithShape="1">
          <a:blip r:embed="rId3">
            <a:extLst>
              <a:ext uri="{28A0092B-C50C-407E-A947-70E740481C1C}">
                <a14:useLocalDpi xmlns:a14="http://schemas.microsoft.com/office/drawing/2010/main" val="0"/>
              </a:ext>
            </a:extLst>
          </a:blip>
          <a:srcRect l="1851" t="3968" r="2133"/>
          <a:stretch/>
        </p:blipFill>
        <p:spPr>
          <a:xfrm>
            <a:off x="198533" y="2950053"/>
            <a:ext cx="5486573" cy="3256048"/>
          </a:xfrm>
          <a:prstGeom prst="rect">
            <a:avLst/>
          </a:prstGeom>
        </p:spPr>
      </p:pic>
      <p:sp>
        <p:nvSpPr>
          <p:cNvPr id="13" name="四角形: 角を丸くする 12">
            <a:extLst>
              <a:ext uri="{FF2B5EF4-FFF2-40B4-BE49-F238E27FC236}">
                <a16:creationId xmlns:a16="http://schemas.microsoft.com/office/drawing/2014/main" id="{E1768AD7-BFF8-453D-9146-5E6147DBA28D}"/>
              </a:ext>
            </a:extLst>
          </p:cNvPr>
          <p:cNvSpPr/>
          <p:nvPr/>
        </p:nvSpPr>
        <p:spPr>
          <a:xfrm>
            <a:off x="5807905" y="2584391"/>
            <a:ext cx="3117032" cy="384211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CC3A3A4-40DB-4576-9A19-5BAF80FB7A8D}"/>
              </a:ext>
            </a:extLst>
          </p:cNvPr>
          <p:cNvSpPr txBox="1"/>
          <p:nvPr/>
        </p:nvSpPr>
        <p:spPr>
          <a:xfrm>
            <a:off x="7255341" y="6648557"/>
            <a:ext cx="1888659" cy="215444"/>
          </a:xfrm>
          <a:prstGeom prst="rect">
            <a:avLst/>
          </a:prstGeom>
          <a:noFill/>
        </p:spPr>
        <p:txBody>
          <a:bodyPr wrap="none" rtlCol="0">
            <a:spAutoFit/>
          </a:bodyPr>
          <a:lstStyle/>
          <a:p>
            <a:pPr algn="r"/>
            <a:r>
              <a:rPr lang="ja-JP" altLang="en-US" sz="800" dirty="0"/>
              <a:t>厚生労働省人口動態統計（</a:t>
            </a:r>
            <a:r>
              <a:rPr lang="en-US" altLang="ja-JP" sz="800" dirty="0"/>
              <a:t>2019</a:t>
            </a:r>
            <a:r>
              <a:rPr lang="ja-JP" altLang="en-US" sz="800" dirty="0"/>
              <a:t>年）より</a:t>
            </a:r>
          </a:p>
        </p:txBody>
      </p:sp>
      <p:sp>
        <p:nvSpPr>
          <p:cNvPr id="4" name="テキスト ボックス 3">
            <a:extLst>
              <a:ext uri="{FF2B5EF4-FFF2-40B4-BE49-F238E27FC236}">
                <a16:creationId xmlns:a16="http://schemas.microsoft.com/office/drawing/2014/main" id="{3EFECA26-4D34-4FAA-B9FD-B953E6A7B348}"/>
              </a:ext>
            </a:extLst>
          </p:cNvPr>
          <p:cNvSpPr txBox="1"/>
          <p:nvPr/>
        </p:nvSpPr>
        <p:spPr>
          <a:xfrm>
            <a:off x="452586" y="283295"/>
            <a:ext cx="8529501" cy="769441"/>
          </a:xfrm>
          <a:prstGeom prst="rect">
            <a:avLst/>
          </a:prstGeom>
          <a:noFill/>
        </p:spPr>
        <p:txBody>
          <a:bodyPr wrap="square" rtlCol="0">
            <a:spAutoFit/>
          </a:bodyPr>
          <a:lstStyle/>
          <a:p>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COPD</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の患者数・死亡者数</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6B087383-D776-4D35-B91E-8725D8B5D4D0}"/>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C7CAA9D-E967-4D16-B930-BF9C361E53F9}"/>
              </a:ext>
            </a:extLst>
          </p:cNvPr>
          <p:cNvSpPr txBox="1"/>
          <p:nvPr/>
        </p:nvSpPr>
        <p:spPr>
          <a:xfrm>
            <a:off x="531593" y="1242171"/>
            <a:ext cx="7598217" cy="369332"/>
          </a:xfrm>
          <a:prstGeom prst="rect">
            <a:avLst/>
          </a:prstGeom>
          <a:noFill/>
        </p:spPr>
        <p:txBody>
          <a:bodyPr wrap="square" rtlCol="0">
            <a:spAutoFit/>
          </a:bodyPr>
          <a:lstStyle/>
          <a:p>
            <a:r>
              <a:rPr kumimoji="1" lang="ja-JP" altLang="en-US" dirty="0"/>
              <a:t>推定される患者数</a:t>
            </a:r>
            <a:r>
              <a:rPr kumimoji="1" lang="en-US" altLang="ja-JP" b="1" dirty="0">
                <a:solidFill>
                  <a:srgbClr val="FF0000"/>
                </a:solidFill>
              </a:rPr>
              <a:t>500</a:t>
            </a:r>
            <a:r>
              <a:rPr kumimoji="1" lang="ja-JP" altLang="en-US" b="1" dirty="0">
                <a:solidFill>
                  <a:srgbClr val="FF0000"/>
                </a:solidFill>
              </a:rPr>
              <a:t>万人以上</a:t>
            </a:r>
            <a:r>
              <a:rPr kumimoji="1" lang="ja-JP" altLang="en-US" dirty="0"/>
              <a:t>（</a:t>
            </a:r>
            <a:r>
              <a:rPr kumimoji="1" lang="en-US" altLang="ja-JP" dirty="0"/>
              <a:t>NICE</a:t>
            </a:r>
            <a:r>
              <a:rPr kumimoji="1" lang="ja-JP" altLang="en-US" dirty="0"/>
              <a:t>スタディ</a:t>
            </a:r>
            <a:r>
              <a:rPr kumimoji="1" lang="en-US" altLang="ja-JP" dirty="0"/>
              <a:t>2001</a:t>
            </a:r>
            <a:r>
              <a:rPr kumimoji="1" lang="ja-JP" altLang="en-US" dirty="0"/>
              <a:t>）</a:t>
            </a:r>
            <a:endParaRPr kumimoji="1" lang="en-US" altLang="ja-JP" dirty="0"/>
          </a:p>
        </p:txBody>
      </p:sp>
      <p:sp>
        <p:nvSpPr>
          <p:cNvPr id="9" name="テキスト ボックス 8">
            <a:extLst>
              <a:ext uri="{FF2B5EF4-FFF2-40B4-BE49-F238E27FC236}">
                <a16:creationId xmlns:a16="http://schemas.microsoft.com/office/drawing/2014/main" id="{D6B51599-4B25-408C-9998-963E00472568}"/>
              </a:ext>
            </a:extLst>
          </p:cNvPr>
          <p:cNvSpPr txBox="1"/>
          <p:nvPr/>
        </p:nvSpPr>
        <p:spPr>
          <a:xfrm>
            <a:off x="531593" y="1767214"/>
            <a:ext cx="6735933" cy="369332"/>
          </a:xfrm>
          <a:prstGeom prst="rect">
            <a:avLst/>
          </a:prstGeom>
          <a:noFill/>
        </p:spPr>
        <p:txBody>
          <a:bodyPr wrap="square" rtlCol="0">
            <a:spAutoFit/>
          </a:bodyPr>
          <a:lstStyle/>
          <a:p>
            <a:r>
              <a:rPr kumimoji="1" lang="ja-JP" altLang="en-US" dirty="0"/>
              <a:t>そのうち治療を受けている患者数</a:t>
            </a:r>
            <a:r>
              <a:rPr kumimoji="1" lang="en-US" altLang="ja-JP" b="1" dirty="0">
                <a:solidFill>
                  <a:srgbClr val="FF0000"/>
                </a:solidFill>
              </a:rPr>
              <a:t>17</a:t>
            </a:r>
            <a:r>
              <a:rPr kumimoji="1" lang="ja-JP" altLang="en-US" b="1" dirty="0">
                <a:solidFill>
                  <a:srgbClr val="FF0000"/>
                </a:solidFill>
              </a:rPr>
              <a:t>万</a:t>
            </a:r>
            <a:r>
              <a:rPr kumimoji="1" lang="en-US" altLang="ja-JP" b="1" dirty="0">
                <a:solidFill>
                  <a:srgbClr val="FF0000"/>
                </a:solidFill>
              </a:rPr>
              <a:t>3</a:t>
            </a:r>
            <a:r>
              <a:rPr kumimoji="1" lang="ja-JP" altLang="en-US" b="1" dirty="0">
                <a:solidFill>
                  <a:srgbClr val="FF0000"/>
                </a:solidFill>
              </a:rPr>
              <a:t>千人</a:t>
            </a:r>
            <a:r>
              <a:rPr kumimoji="1" lang="ja-JP" altLang="en-US" dirty="0"/>
              <a:t>（</a:t>
            </a:r>
            <a:r>
              <a:rPr kumimoji="1" lang="en-US" altLang="ja-JP" dirty="0"/>
              <a:t>2008</a:t>
            </a:r>
            <a:r>
              <a:rPr kumimoji="1" lang="ja-JP" altLang="en-US" dirty="0"/>
              <a:t>患者調査）</a:t>
            </a:r>
            <a:endParaRPr kumimoji="1" lang="en-US" altLang="ja-JP" dirty="0"/>
          </a:p>
        </p:txBody>
      </p:sp>
      <p:sp>
        <p:nvSpPr>
          <p:cNvPr id="10" name="矢印: 下 9">
            <a:extLst>
              <a:ext uri="{FF2B5EF4-FFF2-40B4-BE49-F238E27FC236}">
                <a16:creationId xmlns:a16="http://schemas.microsoft.com/office/drawing/2014/main" id="{C83744AE-1062-4E0E-B139-F79557506175}"/>
              </a:ext>
            </a:extLst>
          </p:cNvPr>
          <p:cNvSpPr/>
          <p:nvPr/>
        </p:nvSpPr>
        <p:spPr>
          <a:xfrm>
            <a:off x="3309440" y="1571426"/>
            <a:ext cx="139016" cy="19578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氷山の一角のイラスト">
            <a:extLst>
              <a:ext uri="{FF2B5EF4-FFF2-40B4-BE49-F238E27FC236}">
                <a16:creationId xmlns:a16="http://schemas.microsoft.com/office/drawing/2014/main" id="{DEE3F67E-02CA-449C-9CE3-B3B08359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6039" y="3104415"/>
            <a:ext cx="3256048" cy="325604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線コネクタ 13">
            <a:extLst>
              <a:ext uri="{FF2B5EF4-FFF2-40B4-BE49-F238E27FC236}">
                <a16:creationId xmlns:a16="http://schemas.microsoft.com/office/drawing/2014/main" id="{BAC41B1D-A9AF-488D-BFF6-FF8C7A65A954}"/>
              </a:ext>
            </a:extLst>
          </p:cNvPr>
          <p:cNvCxnSpPr>
            <a:cxnSpLocks/>
          </p:cNvCxnSpPr>
          <p:nvPr/>
        </p:nvCxnSpPr>
        <p:spPr>
          <a:xfrm flipH="1">
            <a:off x="6954715" y="3802856"/>
            <a:ext cx="262854" cy="362202"/>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09D83A9-9FE3-42A2-9A88-A11E92800062}"/>
              </a:ext>
            </a:extLst>
          </p:cNvPr>
          <p:cNvCxnSpPr>
            <a:cxnSpLocks/>
          </p:cNvCxnSpPr>
          <p:nvPr/>
        </p:nvCxnSpPr>
        <p:spPr>
          <a:xfrm flipH="1">
            <a:off x="6954715" y="4165058"/>
            <a:ext cx="653379" cy="0"/>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776F16A-8895-44F8-8D5E-BFD316978F9C}"/>
              </a:ext>
            </a:extLst>
          </p:cNvPr>
          <p:cNvCxnSpPr>
            <a:cxnSpLocks/>
          </p:cNvCxnSpPr>
          <p:nvPr/>
        </p:nvCxnSpPr>
        <p:spPr>
          <a:xfrm flipH="1" flipV="1">
            <a:off x="7555706" y="4040981"/>
            <a:ext cx="52389" cy="126709"/>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975BA4E-FA0D-402B-A6A0-D6FC236A9709}"/>
              </a:ext>
            </a:extLst>
          </p:cNvPr>
          <p:cNvCxnSpPr>
            <a:cxnSpLocks/>
          </p:cNvCxnSpPr>
          <p:nvPr/>
        </p:nvCxnSpPr>
        <p:spPr>
          <a:xfrm flipH="1" flipV="1">
            <a:off x="7229016" y="3802857"/>
            <a:ext cx="326690" cy="236808"/>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CB115166-E205-48ED-B6D2-6BF744744309}"/>
              </a:ext>
            </a:extLst>
          </p:cNvPr>
          <p:cNvCxnSpPr/>
          <p:nvPr/>
        </p:nvCxnSpPr>
        <p:spPr>
          <a:xfrm>
            <a:off x="6991350" y="3738563"/>
            <a:ext cx="276176" cy="30110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77FEDF1B-BBCF-4755-9EC8-0D1608F46655}"/>
              </a:ext>
            </a:extLst>
          </p:cNvPr>
          <p:cNvSpPr txBox="1"/>
          <p:nvPr/>
        </p:nvSpPr>
        <p:spPr>
          <a:xfrm>
            <a:off x="6476900" y="3441865"/>
            <a:ext cx="877163"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治療中</a:t>
            </a:r>
          </a:p>
        </p:txBody>
      </p:sp>
      <p:sp>
        <p:nvSpPr>
          <p:cNvPr id="30" name="テキスト ボックス 29">
            <a:extLst>
              <a:ext uri="{FF2B5EF4-FFF2-40B4-BE49-F238E27FC236}">
                <a16:creationId xmlns:a16="http://schemas.microsoft.com/office/drawing/2014/main" id="{F5E83B5C-6D10-4D8C-9420-B839BE75EF15}"/>
              </a:ext>
            </a:extLst>
          </p:cNvPr>
          <p:cNvSpPr txBox="1"/>
          <p:nvPr/>
        </p:nvSpPr>
        <p:spPr>
          <a:xfrm>
            <a:off x="5877078" y="2804342"/>
            <a:ext cx="3030566" cy="338554"/>
          </a:xfrm>
          <a:prstGeom prst="rect">
            <a:avLst/>
          </a:prstGeom>
          <a:no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ほとんどの</a:t>
            </a:r>
            <a:r>
              <a:rPr kumimoji="1" lang="en-US" altLang="ja-JP" sz="1600" b="1" dirty="0">
                <a:latin typeface="メイリオ" panose="020B0604030504040204" pitchFamily="50" charset="-128"/>
                <a:ea typeface="メイリオ" panose="020B0604030504040204" pitchFamily="50" charset="-128"/>
              </a:rPr>
              <a:t>COPD</a:t>
            </a:r>
            <a:r>
              <a:rPr kumimoji="1" lang="ja-JP" altLang="en-US" sz="1600" b="1" dirty="0">
                <a:latin typeface="メイリオ" panose="020B0604030504040204" pitchFamily="50" charset="-128"/>
                <a:ea typeface="メイリオ" panose="020B0604030504040204" pitchFamily="50" charset="-128"/>
              </a:rPr>
              <a:t>患者は</a:t>
            </a:r>
            <a:r>
              <a:rPr kumimoji="1" lang="ja-JP" altLang="en-US" sz="1600" b="1" dirty="0">
                <a:solidFill>
                  <a:srgbClr val="FF0000"/>
                </a:solidFill>
                <a:latin typeface="メイリオ" panose="020B0604030504040204" pitchFamily="50" charset="-128"/>
                <a:ea typeface="メイリオ" panose="020B0604030504040204" pitchFamily="50" charset="-128"/>
              </a:rPr>
              <a:t>未治療</a:t>
            </a:r>
          </a:p>
        </p:txBody>
      </p:sp>
      <p:sp>
        <p:nvSpPr>
          <p:cNvPr id="31" name="テキスト ボックス 30">
            <a:extLst>
              <a:ext uri="{FF2B5EF4-FFF2-40B4-BE49-F238E27FC236}">
                <a16:creationId xmlns:a16="http://schemas.microsoft.com/office/drawing/2014/main" id="{67443326-A305-4394-AF1A-4B8FA7E660E6}"/>
              </a:ext>
            </a:extLst>
          </p:cNvPr>
          <p:cNvSpPr txBox="1"/>
          <p:nvPr/>
        </p:nvSpPr>
        <p:spPr>
          <a:xfrm>
            <a:off x="6871845" y="4827228"/>
            <a:ext cx="954107" cy="400110"/>
          </a:xfrm>
          <a:prstGeom prst="rect">
            <a:avLst/>
          </a:prstGeom>
          <a:noFill/>
        </p:spPr>
        <p:txBody>
          <a:bodyPr wrap="none" rtlCol="0">
            <a:spAutoFit/>
          </a:bodyPr>
          <a:lstStyle/>
          <a:p>
            <a:r>
              <a:rPr kumimoji="1" lang="ja-JP" altLang="en-US" sz="2000" b="1" dirty="0">
                <a:solidFill>
                  <a:srgbClr val="FF0000"/>
                </a:solidFill>
                <a:latin typeface="メイリオ" panose="020B0604030504040204" pitchFamily="50" charset="-128"/>
                <a:ea typeface="メイリオ" panose="020B0604030504040204" pitchFamily="50" charset="-128"/>
              </a:rPr>
              <a:t>未治療</a:t>
            </a:r>
          </a:p>
        </p:txBody>
      </p:sp>
      <p:pic>
        <p:nvPicPr>
          <p:cNvPr id="20" name="図 19">
            <a:extLst>
              <a:ext uri="{FF2B5EF4-FFF2-40B4-BE49-F238E27FC236}">
                <a16:creationId xmlns:a16="http://schemas.microsoft.com/office/drawing/2014/main" id="{0D4968ED-D60B-4875-8BF2-3FB698614F58}"/>
              </a:ext>
            </a:extLst>
          </p:cNvPr>
          <p:cNvPicPr>
            <a:picLocks noChangeAspect="1"/>
          </p:cNvPicPr>
          <p:nvPr/>
        </p:nvPicPr>
        <p:blipFill>
          <a:blip r:embed="rId5"/>
          <a:stretch>
            <a:fillRect/>
          </a:stretch>
        </p:blipFill>
        <p:spPr>
          <a:xfrm>
            <a:off x="740315" y="2408463"/>
            <a:ext cx="4962574" cy="524301"/>
          </a:xfrm>
          <a:prstGeom prst="rect">
            <a:avLst/>
          </a:prstGeom>
        </p:spPr>
      </p:pic>
      <p:pic>
        <p:nvPicPr>
          <p:cNvPr id="22" name="図 21">
            <a:extLst>
              <a:ext uri="{FF2B5EF4-FFF2-40B4-BE49-F238E27FC236}">
                <a16:creationId xmlns:a16="http://schemas.microsoft.com/office/drawing/2014/main" id="{C426488D-746C-4695-AA1D-2AAEB86C1302}"/>
              </a:ext>
            </a:extLst>
          </p:cNvPr>
          <p:cNvPicPr>
            <a:picLocks noChangeAspect="1"/>
          </p:cNvPicPr>
          <p:nvPr/>
        </p:nvPicPr>
        <p:blipFill>
          <a:blip r:embed="rId6"/>
          <a:stretch>
            <a:fillRect/>
          </a:stretch>
        </p:blipFill>
        <p:spPr>
          <a:xfrm>
            <a:off x="142297" y="6245408"/>
            <a:ext cx="5608458" cy="518205"/>
          </a:xfrm>
          <a:prstGeom prst="rect">
            <a:avLst/>
          </a:prstGeom>
        </p:spPr>
      </p:pic>
      <p:pic>
        <p:nvPicPr>
          <p:cNvPr id="29" name="図 28">
            <a:extLst>
              <a:ext uri="{FF2B5EF4-FFF2-40B4-BE49-F238E27FC236}">
                <a16:creationId xmlns:a16="http://schemas.microsoft.com/office/drawing/2014/main" id="{5D0A5CE2-E0C3-4CB4-AFE7-EE13BC6225D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01" r="100000"/>
                    </a14:imgEffect>
                  </a14:imgLayer>
                </a14:imgProps>
              </a:ext>
            </a:extLst>
          </a:blip>
          <a:stretch>
            <a:fillRect/>
          </a:stretch>
        </p:blipFill>
        <p:spPr>
          <a:xfrm>
            <a:off x="3923489" y="2784591"/>
            <a:ext cx="1981327" cy="458599"/>
          </a:xfrm>
          <a:prstGeom prst="rect">
            <a:avLst/>
          </a:prstGeom>
        </p:spPr>
      </p:pic>
      <p:sp>
        <p:nvSpPr>
          <p:cNvPr id="25" name="テキスト ボックス 24">
            <a:extLst>
              <a:ext uri="{FF2B5EF4-FFF2-40B4-BE49-F238E27FC236}">
                <a16:creationId xmlns:a16="http://schemas.microsoft.com/office/drawing/2014/main" id="{6ECADF05-8AD1-42FC-BE25-B7530E3D484D}"/>
              </a:ext>
            </a:extLst>
          </p:cNvPr>
          <p:cNvSpPr txBox="1"/>
          <p:nvPr/>
        </p:nvSpPr>
        <p:spPr>
          <a:xfrm>
            <a:off x="2199400" y="2816321"/>
            <a:ext cx="3600400" cy="384721"/>
          </a:xfrm>
          <a:prstGeom prst="rect">
            <a:avLst/>
          </a:prstGeom>
          <a:noFill/>
        </p:spPr>
        <p:txBody>
          <a:bodyPr wrap="square">
            <a:spAutoFit/>
          </a:bodyPr>
          <a:lstStyle/>
          <a:p>
            <a:pPr algn="r"/>
            <a:r>
              <a:rPr lang="ja-JP" altLang="en-US" sz="1100" b="1" dirty="0">
                <a:latin typeface="メイリオ" panose="020B0604030504040204" pitchFamily="50" charset="-128"/>
                <a:ea typeface="メイリオ" panose="020B0604030504040204" pitchFamily="50" charset="-128"/>
              </a:rPr>
              <a:t>日本における死因順位</a:t>
            </a:r>
            <a:r>
              <a:rPr lang="en-US" altLang="ja-JP" sz="1100" b="1" dirty="0">
                <a:solidFill>
                  <a:srgbClr val="FF0000"/>
                </a:solidFill>
                <a:latin typeface="メイリオ" panose="020B0604030504040204" pitchFamily="50" charset="-128"/>
                <a:ea typeface="メイリオ" panose="020B0604030504040204" pitchFamily="50" charset="-128"/>
              </a:rPr>
              <a:t>8</a:t>
            </a:r>
            <a:r>
              <a:rPr lang="ja-JP" altLang="en-US" sz="1100" b="1" dirty="0">
                <a:latin typeface="メイリオ" panose="020B0604030504040204" pitchFamily="50" charset="-128"/>
                <a:ea typeface="メイリオ" panose="020B0604030504040204" pitchFamily="50" charset="-128"/>
              </a:rPr>
              <a:t>位</a:t>
            </a:r>
            <a:endParaRPr lang="en-US" altLang="ja-JP" sz="1100" b="1" dirty="0">
              <a:latin typeface="メイリオ" panose="020B0604030504040204" pitchFamily="50" charset="-128"/>
              <a:ea typeface="メイリオ" panose="020B0604030504040204" pitchFamily="50" charset="-128"/>
            </a:endParaRPr>
          </a:p>
          <a:p>
            <a:pPr algn="r"/>
            <a:r>
              <a:rPr lang="ja-JP" altLang="en-US" sz="800" b="1" dirty="0">
                <a:latin typeface="メイリオ" panose="020B0604030504040204" pitchFamily="50" charset="-128"/>
                <a:ea typeface="メイリオ" panose="020B0604030504040204" pitchFamily="50" charset="-128"/>
              </a:rPr>
              <a:t>（</a:t>
            </a:r>
            <a:r>
              <a:rPr lang="en-US" altLang="ja-JP" sz="800" b="1" dirty="0">
                <a:solidFill>
                  <a:srgbClr val="FF0000"/>
                </a:solidFill>
                <a:latin typeface="メイリオ" panose="020B0604030504040204" pitchFamily="50" charset="-128"/>
                <a:ea typeface="メイリオ" panose="020B0604030504040204" pitchFamily="50" charset="-128"/>
              </a:rPr>
              <a:t>2019</a:t>
            </a:r>
            <a:r>
              <a:rPr lang="ja-JP" altLang="en-US" sz="800" b="1" dirty="0">
                <a:solidFill>
                  <a:srgbClr val="FF0000"/>
                </a:solidFill>
                <a:latin typeface="メイリオ" panose="020B0604030504040204" pitchFamily="50" charset="-128"/>
                <a:ea typeface="メイリオ" panose="020B0604030504040204" pitchFamily="50" charset="-128"/>
              </a:rPr>
              <a:t>年時点</a:t>
            </a:r>
            <a:r>
              <a:rPr lang="ja-JP" altLang="en-US" sz="800" b="1" dirty="0">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707C1AA5-97CB-4655-9B36-96DB6CC4C991}"/>
              </a:ext>
            </a:extLst>
          </p:cNvPr>
          <p:cNvSpPr txBox="1"/>
          <p:nvPr/>
        </p:nvSpPr>
        <p:spPr>
          <a:xfrm>
            <a:off x="531593" y="105374"/>
            <a:ext cx="184973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シーオーピーディ</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35F87CE4-5601-48BD-A1BE-C99A6FF696D2}"/>
              </a:ext>
            </a:extLst>
          </p:cNvPr>
          <p:cNvSpPr txBox="1"/>
          <p:nvPr/>
        </p:nvSpPr>
        <p:spPr>
          <a:xfrm>
            <a:off x="514493" y="1102722"/>
            <a:ext cx="1084357" cy="246221"/>
          </a:xfrm>
          <a:prstGeom prst="rect">
            <a:avLst/>
          </a:prstGeom>
          <a:noFill/>
        </p:spPr>
        <p:txBody>
          <a:bodyPr wrap="square" rtlCol="0">
            <a:spAutoFit/>
          </a:bodyPr>
          <a:lstStyle/>
          <a:p>
            <a:r>
              <a:rPr kumimoji="1" lang="ja-JP" altLang="en-US" sz="1000" dirty="0"/>
              <a:t>すいてい</a:t>
            </a:r>
            <a:endParaRPr kumimoji="1" lang="en-US" altLang="ja-JP" sz="1000" dirty="0"/>
          </a:p>
        </p:txBody>
      </p:sp>
      <p:sp>
        <p:nvSpPr>
          <p:cNvPr id="33" name="テキスト ボックス 32">
            <a:extLst>
              <a:ext uri="{FF2B5EF4-FFF2-40B4-BE49-F238E27FC236}">
                <a16:creationId xmlns:a16="http://schemas.microsoft.com/office/drawing/2014/main" id="{60739643-3B0E-438D-ABE6-0882DF584572}"/>
              </a:ext>
            </a:extLst>
          </p:cNvPr>
          <p:cNvSpPr txBox="1"/>
          <p:nvPr/>
        </p:nvSpPr>
        <p:spPr>
          <a:xfrm>
            <a:off x="3842244" y="2350306"/>
            <a:ext cx="711470" cy="246221"/>
          </a:xfrm>
          <a:prstGeom prst="rect">
            <a:avLst/>
          </a:prstGeom>
          <a:noFill/>
        </p:spPr>
        <p:txBody>
          <a:bodyPr wrap="square" rtlCol="0">
            <a:spAutoFit/>
          </a:bodyPr>
          <a:lstStyle/>
          <a:p>
            <a:r>
              <a:rPr kumimoji="1" lang="ja-JP" altLang="en-US" sz="1000" b="1" dirty="0"/>
              <a:t>すい い</a:t>
            </a:r>
            <a:endParaRPr kumimoji="1" lang="en-US" altLang="ja-JP" sz="1000" b="1" dirty="0"/>
          </a:p>
        </p:txBody>
      </p:sp>
    </p:spTree>
    <p:extLst>
      <p:ext uri="{BB962C8B-B14F-4D97-AF65-F5344CB8AC3E}">
        <p14:creationId xmlns:p14="http://schemas.microsoft.com/office/powerpoint/2010/main" val="288561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25478D71-E2E7-4F7B-A300-9888D698E976}"/>
              </a:ext>
            </a:extLst>
          </p:cNvPr>
          <p:cNvSpPr/>
          <p:nvPr/>
        </p:nvSpPr>
        <p:spPr>
          <a:xfrm>
            <a:off x="3404571" y="1056240"/>
            <a:ext cx="5248287" cy="319628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EE7745C-E0B7-4145-9A43-8DC1C30AFA2E}"/>
              </a:ext>
            </a:extLst>
          </p:cNvPr>
          <p:cNvSpPr txBox="1"/>
          <p:nvPr/>
        </p:nvSpPr>
        <p:spPr>
          <a:xfrm>
            <a:off x="3605111" y="1144471"/>
            <a:ext cx="3877985" cy="3062377"/>
          </a:xfrm>
          <a:prstGeom prst="rect">
            <a:avLst/>
          </a:prstGeom>
          <a:noFill/>
        </p:spPr>
        <p:txBody>
          <a:bodyPr wrap="none" rtlCol="0">
            <a:spAutoFit/>
          </a:bodyPr>
          <a:lstStyle/>
          <a:p>
            <a:pPr marL="457200" indent="-457200">
              <a:spcBef>
                <a:spcPts val="600"/>
              </a:spcBef>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未熟児</a:t>
            </a:r>
            <a:endParaRPr kumimoji="1" lang="en-US" altLang="ja-JP" sz="2800" dirty="0">
              <a:latin typeface="メイリオ" panose="020B0604030504040204" pitchFamily="50" charset="-128"/>
              <a:ea typeface="メイリオ" panose="020B0604030504040204" pitchFamily="50" charset="-128"/>
            </a:endParaRPr>
          </a:p>
          <a:p>
            <a:pPr marL="457200" indent="-457200">
              <a:spcBef>
                <a:spcPts val="600"/>
              </a:spcBef>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先天異常</a:t>
            </a:r>
            <a:endParaRPr kumimoji="1" lang="en-US" altLang="ja-JP" sz="2800" dirty="0">
              <a:latin typeface="メイリオ" panose="020B0604030504040204" pitchFamily="50" charset="-128"/>
              <a:ea typeface="メイリオ" panose="020B0604030504040204" pitchFamily="50" charset="-128"/>
            </a:endParaRPr>
          </a:p>
          <a:p>
            <a:pPr marL="457200" indent="-457200">
              <a:spcBef>
                <a:spcPts val="600"/>
              </a:spcBef>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早産</a:t>
            </a:r>
            <a:endParaRPr kumimoji="1" lang="en-US" altLang="ja-JP" sz="2800" dirty="0">
              <a:latin typeface="メイリオ" panose="020B0604030504040204" pitchFamily="50" charset="-128"/>
              <a:ea typeface="メイリオ" panose="020B0604030504040204" pitchFamily="50" charset="-128"/>
            </a:endParaRPr>
          </a:p>
          <a:p>
            <a:pPr marL="457200" indent="-457200">
              <a:spcBef>
                <a:spcPts val="600"/>
              </a:spcBef>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死産</a:t>
            </a:r>
            <a:endParaRPr kumimoji="1" lang="en-US" altLang="ja-JP" sz="2800" dirty="0">
              <a:latin typeface="メイリオ" panose="020B0604030504040204" pitchFamily="50" charset="-128"/>
              <a:ea typeface="メイリオ" panose="020B0604030504040204" pitchFamily="50" charset="-128"/>
            </a:endParaRPr>
          </a:p>
          <a:p>
            <a:pPr marL="457200" indent="-457200">
              <a:spcBef>
                <a:spcPts val="600"/>
              </a:spcBef>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妊娠高血圧症</a:t>
            </a:r>
            <a:endParaRPr kumimoji="1" lang="en-US" altLang="ja-JP" sz="2800" dirty="0">
              <a:latin typeface="メイリオ" panose="020B0604030504040204" pitchFamily="50" charset="-128"/>
              <a:ea typeface="メイリオ" panose="020B0604030504040204" pitchFamily="50" charset="-128"/>
            </a:endParaRPr>
          </a:p>
          <a:p>
            <a:pPr marL="457200" indent="-457200">
              <a:spcBef>
                <a:spcPts val="600"/>
              </a:spcBef>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乳幼児突然死症候群</a:t>
            </a:r>
          </a:p>
        </p:txBody>
      </p:sp>
      <p:sp>
        <p:nvSpPr>
          <p:cNvPr id="13" name="テキスト ボックス 12">
            <a:extLst>
              <a:ext uri="{FF2B5EF4-FFF2-40B4-BE49-F238E27FC236}">
                <a16:creationId xmlns:a16="http://schemas.microsoft.com/office/drawing/2014/main" id="{EB67FF99-56C0-4BE8-B4B8-256A854FE712}"/>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妊娠中の喫煙と胎児への影響</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82B3BA9C-6025-4BB6-9681-988077E807CD}"/>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8CE8FE5-0F75-41F9-8A29-6CAB7F7FCC83}"/>
              </a:ext>
            </a:extLst>
          </p:cNvPr>
          <p:cNvSpPr txBox="1"/>
          <p:nvPr/>
        </p:nvSpPr>
        <p:spPr>
          <a:xfrm>
            <a:off x="7510320" y="3645805"/>
            <a:ext cx="902811" cy="523220"/>
          </a:xfrm>
          <a:prstGeom prst="rect">
            <a:avLst/>
          </a:prstGeom>
          <a:noFill/>
        </p:spPr>
        <p:txBody>
          <a:bodyPr wrap="none" rtlCol="0">
            <a:spAutoFit/>
          </a:bodyPr>
          <a:lstStyle/>
          <a:p>
            <a:pPr>
              <a:spcBef>
                <a:spcPts val="600"/>
              </a:spcBef>
            </a:pPr>
            <a:r>
              <a:rPr kumimoji="1" lang="ja-JP" altLang="en-US" sz="2800" dirty="0">
                <a:latin typeface="メイリオ" panose="020B0604030504040204" pitchFamily="50" charset="-128"/>
                <a:ea typeface="メイリオ" panose="020B0604030504040204" pitchFamily="50" charset="-128"/>
              </a:rPr>
              <a:t>など</a:t>
            </a:r>
          </a:p>
        </p:txBody>
      </p:sp>
      <p:sp>
        <p:nvSpPr>
          <p:cNvPr id="19" name="テキスト ボックス 18">
            <a:extLst>
              <a:ext uri="{FF2B5EF4-FFF2-40B4-BE49-F238E27FC236}">
                <a16:creationId xmlns:a16="http://schemas.microsoft.com/office/drawing/2014/main" id="{FD91F06E-1BA1-48E9-8007-EAA51CC45068}"/>
              </a:ext>
            </a:extLst>
          </p:cNvPr>
          <p:cNvSpPr txBox="1"/>
          <p:nvPr/>
        </p:nvSpPr>
        <p:spPr>
          <a:xfrm>
            <a:off x="3887743" y="6177498"/>
            <a:ext cx="4801314" cy="707886"/>
          </a:xfrm>
          <a:prstGeom prst="rect">
            <a:avLst/>
          </a:prstGeom>
          <a:noFill/>
        </p:spPr>
        <p:txBody>
          <a:bodyPr wrap="none" rtlCol="0">
            <a:spAutoFit/>
          </a:bodyPr>
          <a:lstStyle/>
          <a:p>
            <a:pPr>
              <a:spcBef>
                <a:spcPts val="600"/>
              </a:spcBef>
            </a:pPr>
            <a:r>
              <a:rPr kumimoji="1" lang="ja-JP" altLang="en-US" sz="4000" b="1" u="sng"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栄養不足・酸素不足</a:t>
            </a:r>
          </a:p>
        </p:txBody>
      </p:sp>
      <p:pic>
        <p:nvPicPr>
          <p:cNvPr id="24" name="図 23">
            <a:extLst>
              <a:ext uri="{FF2B5EF4-FFF2-40B4-BE49-F238E27FC236}">
                <a16:creationId xmlns:a16="http://schemas.microsoft.com/office/drawing/2014/main" id="{95AE404B-4E39-4F8C-8AEE-7B27505E4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3028" y="1114681"/>
            <a:ext cx="3859067" cy="5554430"/>
          </a:xfrm>
          <a:prstGeom prst="rect">
            <a:avLst/>
          </a:prstGeom>
        </p:spPr>
      </p:pic>
      <p:grpSp>
        <p:nvGrpSpPr>
          <p:cNvPr id="32" name="グループ化 31">
            <a:extLst>
              <a:ext uri="{FF2B5EF4-FFF2-40B4-BE49-F238E27FC236}">
                <a16:creationId xmlns:a16="http://schemas.microsoft.com/office/drawing/2014/main" id="{0AC9D231-BE6A-4D11-845B-18736607DED7}"/>
              </a:ext>
            </a:extLst>
          </p:cNvPr>
          <p:cNvGrpSpPr/>
          <p:nvPr/>
        </p:nvGrpSpPr>
        <p:grpSpPr>
          <a:xfrm>
            <a:off x="4721064" y="4206848"/>
            <a:ext cx="1074141" cy="1120912"/>
            <a:chOff x="4721064" y="4206848"/>
            <a:chExt cx="1074141" cy="1120912"/>
          </a:xfrm>
        </p:grpSpPr>
        <p:pic>
          <p:nvPicPr>
            <p:cNvPr id="21" name="図 20">
              <a:extLst>
                <a:ext uri="{FF2B5EF4-FFF2-40B4-BE49-F238E27FC236}">
                  <a16:creationId xmlns:a16="http://schemas.microsoft.com/office/drawing/2014/main" id="{4FE21F04-AB4A-4BE1-B0CC-137B13BA9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1064" y="4206848"/>
              <a:ext cx="983838" cy="1120912"/>
            </a:xfrm>
            <a:prstGeom prst="rect">
              <a:avLst/>
            </a:prstGeom>
          </p:spPr>
        </p:pic>
        <p:sp>
          <p:nvSpPr>
            <p:cNvPr id="28" name="テキスト ボックス 27">
              <a:extLst>
                <a:ext uri="{FF2B5EF4-FFF2-40B4-BE49-F238E27FC236}">
                  <a16:creationId xmlns:a16="http://schemas.microsoft.com/office/drawing/2014/main" id="{1A5FA81A-89B5-4F76-AF45-A8E7D7FD63EA}"/>
                </a:ext>
              </a:extLst>
            </p:cNvPr>
            <p:cNvSpPr txBox="1"/>
            <p:nvPr/>
          </p:nvSpPr>
          <p:spPr>
            <a:xfrm>
              <a:off x="4789802" y="4815987"/>
              <a:ext cx="1005403" cy="338554"/>
            </a:xfrm>
            <a:prstGeom prst="rect">
              <a:avLst/>
            </a:prstGeom>
            <a:noFill/>
          </p:spPr>
          <p:txBody>
            <a:bodyPr wrap="none" rtlCol="0">
              <a:spAutoFit/>
            </a:bodyPr>
            <a:lstStyle/>
            <a:p>
              <a:pPr>
                <a:spcBef>
                  <a:spcPts val="600"/>
                </a:spcBef>
              </a:pPr>
              <a:r>
                <a:rPr kumimoji="1" lang="ja-JP" altLang="en-US" sz="1600" b="1" dirty="0">
                  <a:ln w="34925">
                    <a:solidFill>
                      <a:schemeClr val="bg1"/>
                    </a:solidFill>
                  </a:ln>
                  <a:latin typeface="メイリオ" panose="020B0604030504040204" pitchFamily="50" charset="-128"/>
                  <a:ea typeface="メイリオ" panose="020B0604030504040204" pitchFamily="50" charset="-128"/>
                </a:rPr>
                <a:t>ニコチン</a:t>
              </a:r>
            </a:p>
          </p:txBody>
        </p:sp>
        <p:sp>
          <p:nvSpPr>
            <p:cNvPr id="27" name="テキスト ボックス 26">
              <a:extLst>
                <a:ext uri="{FF2B5EF4-FFF2-40B4-BE49-F238E27FC236}">
                  <a16:creationId xmlns:a16="http://schemas.microsoft.com/office/drawing/2014/main" id="{7F53B0BB-378F-460A-9C34-10DDC90D958C}"/>
                </a:ext>
              </a:extLst>
            </p:cNvPr>
            <p:cNvSpPr txBox="1"/>
            <p:nvPr/>
          </p:nvSpPr>
          <p:spPr>
            <a:xfrm>
              <a:off x="4789802" y="4815987"/>
              <a:ext cx="1005403" cy="338554"/>
            </a:xfrm>
            <a:prstGeom prst="rect">
              <a:avLst/>
            </a:prstGeom>
            <a:noFill/>
          </p:spPr>
          <p:txBody>
            <a:bodyPr wrap="none" rtlCol="0">
              <a:spAutoFit/>
            </a:bodyPr>
            <a:lstStyle/>
            <a:p>
              <a:pPr>
                <a:spcBef>
                  <a:spcPts val="600"/>
                </a:spcBef>
              </a:pPr>
              <a:r>
                <a:rPr kumimoji="1" lang="ja-JP" altLang="en-US" sz="1600" b="1" dirty="0">
                  <a:latin typeface="メイリオ" panose="020B0604030504040204" pitchFamily="50" charset="-128"/>
                  <a:ea typeface="メイリオ" panose="020B0604030504040204" pitchFamily="50" charset="-128"/>
                </a:rPr>
                <a:t>ニコチン</a:t>
              </a:r>
            </a:p>
          </p:txBody>
        </p:sp>
      </p:grpSp>
      <p:grpSp>
        <p:nvGrpSpPr>
          <p:cNvPr id="31" name="グループ化 30">
            <a:extLst>
              <a:ext uri="{FF2B5EF4-FFF2-40B4-BE49-F238E27FC236}">
                <a16:creationId xmlns:a16="http://schemas.microsoft.com/office/drawing/2014/main" id="{DA62D3E9-3F27-49D0-B51C-0CD635C8FF9A}"/>
              </a:ext>
            </a:extLst>
          </p:cNvPr>
          <p:cNvGrpSpPr/>
          <p:nvPr/>
        </p:nvGrpSpPr>
        <p:grpSpPr>
          <a:xfrm>
            <a:off x="6413854" y="4206848"/>
            <a:ext cx="1210588" cy="1120912"/>
            <a:chOff x="6413854" y="4206848"/>
            <a:chExt cx="1210588" cy="1120912"/>
          </a:xfrm>
        </p:grpSpPr>
        <p:pic>
          <p:nvPicPr>
            <p:cNvPr id="7" name="図 6">
              <a:extLst>
                <a:ext uri="{FF2B5EF4-FFF2-40B4-BE49-F238E27FC236}">
                  <a16:creationId xmlns:a16="http://schemas.microsoft.com/office/drawing/2014/main" id="{C149A741-48AB-44A3-B312-3E3C736E4D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1447" y="4206848"/>
              <a:ext cx="895403" cy="1120912"/>
            </a:xfrm>
            <a:prstGeom prst="rect">
              <a:avLst/>
            </a:prstGeom>
          </p:spPr>
        </p:pic>
        <p:grpSp>
          <p:nvGrpSpPr>
            <p:cNvPr id="30" name="グループ化 29">
              <a:extLst>
                <a:ext uri="{FF2B5EF4-FFF2-40B4-BE49-F238E27FC236}">
                  <a16:creationId xmlns:a16="http://schemas.microsoft.com/office/drawing/2014/main" id="{3D7A0FB3-388D-4815-A283-BB1B26FA99AF}"/>
                </a:ext>
              </a:extLst>
            </p:cNvPr>
            <p:cNvGrpSpPr/>
            <p:nvPr/>
          </p:nvGrpSpPr>
          <p:grpSpPr>
            <a:xfrm>
              <a:off x="6413854" y="4815987"/>
              <a:ext cx="1210588" cy="338554"/>
              <a:chOff x="9506582" y="4646710"/>
              <a:chExt cx="1210588" cy="338554"/>
            </a:xfrm>
          </p:grpSpPr>
          <p:sp>
            <p:nvSpPr>
              <p:cNvPr id="29" name="テキスト ボックス 28">
                <a:extLst>
                  <a:ext uri="{FF2B5EF4-FFF2-40B4-BE49-F238E27FC236}">
                    <a16:creationId xmlns:a16="http://schemas.microsoft.com/office/drawing/2014/main" id="{0976C229-00F5-4221-A729-3C5FBCD281C4}"/>
                  </a:ext>
                </a:extLst>
              </p:cNvPr>
              <p:cNvSpPr txBox="1"/>
              <p:nvPr/>
            </p:nvSpPr>
            <p:spPr>
              <a:xfrm>
                <a:off x="9506582" y="4646710"/>
                <a:ext cx="1210588" cy="338554"/>
              </a:xfrm>
              <a:prstGeom prst="rect">
                <a:avLst/>
              </a:prstGeom>
              <a:noFill/>
            </p:spPr>
            <p:txBody>
              <a:bodyPr wrap="none" rtlCol="0">
                <a:spAutoFit/>
              </a:bodyPr>
              <a:lstStyle/>
              <a:p>
                <a:pPr>
                  <a:spcBef>
                    <a:spcPts val="600"/>
                  </a:spcBef>
                </a:pPr>
                <a:r>
                  <a:rPr kumimoji="1" lang="ja-JP" altLang="en-US" sz="1600" b="1" dirty="0">
                    <a:ln w="34925">
                      <a:solidFill>
                        <a:schemeClr val="bg1"/>
                      </a:solidFill>
                    </a:ln>
                    <a:latin typeface="メイリオ" panose="020B0604030504040204" pitchFamily="50" charset="-128"/>
                    <a:ea typeface="メイリオ" panose="020B0604030504040204" pitchFamily="50" charset="-128"/>
                  </a:rPr>
                  <a:t>一酸化炭素</a:t>
                </a:r>
              </a:p>
            </p:txBody>
          </p:sp>
          <p:sp>
            <p:nvSpPr>
              <p:cNvPr id="26" name="テキスト ボックス 25">
                <a:extLst>
                  <a:ext uri="{FF2B5EF4-FFF2-40B4-BE49-F238E27FC236}">
                    <a16:creationId xmlns:a16="http://schemas.microsoft.com/office/drawing/2014/main" id="{E5760B38-BA98-40CE-8B76-DC6B6A464612}"/>
                  </a:ext>
                </a:extLst>
              </p:cNvPr>
              <p:cNvSpPr txBox="1"/>
              <p:nvPr/>
            </p:nvSpPr>
            <p:spPr>
              <a:xfrm>
                <a:off x="9506582" y="4646710"/>
                <a:ext cx="1210588" cy="338554"/>
              </a:xfrm>
              <a:prstGeom prst="rect">
                <a:avLst/>
              </a:prstGeom>
              <a:noFill/>
            </p:spPr>
            <p:txBody>
              <a:bodyPr wrap="none" rtlCol="0">
                <a:spAutoFit/>
              </a:bodyPr>
              <a:lstStyle/>
              <a:p>
                <a:pPr>
                  <a:spcBef>
                    <a:spcPts val="600"/>
                  </a:spcBef>
                </a:pPr>
                <a:r>
                  <a:rPr kumimoji="1" lang="ja-JP" altLang="en-US" sz="1600" b="1" dirty="0">
                    <a:latin typeface="メイリオ" panose="020B0604030504040204" pitchFamily="50" charset="-128"/>
                    <a:ea typeface="メイリオ" panose="020B0604030504040204" pitchFamily="50" charset="-128"/>
                  </a:rPr>
                  <a:t>一酸化炭素</a:t>
                </a:r>
              </a:p>
            </p:txBody>
          </p:sp>
        </p:grpSp>
      </p:grpSp>
      <p:sp>
        <p:nvSpPr>
          <p:cNvPr id="33" name="矢印: 下 32">
            <a:extLst>
              <a:ext uri="{FF2B5EF4-FFF2-40B4-BE49-F238E27FC236}">
                <a16:creationId xmlns:a16="http://schemas.microsoft.com/office/drawing/2014/main" id="{CF70044A-31D2-4AF6-80BE-CD66568E8F1E}"/>
              </a:ext>
            </a:extLst>
          </p:cNvPr>
          <p:cNvSpPr/>
          <p:nvPr/>
        </p:nvSpPr>
        <p:spPr>
          <a:xfrm>
            <a:off x="5073810" y="5327760"/>
            <a:ext cx="345915" cy="66398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3CBB13D6-9AAE-4A75-9286-3C457C913730}"/>
              </a:ext>
            </a:extLst>
          </p:cNvPr>
          <p:cNvSpPr txBox="1"/>
          <p:nvPr/>
        </p:nvSpPr>
        <p:spPr>
          <a:xfrm>
            <a:off x="4846657" y="5419383"/>
            <a:ext cx="800219" cy="276999"/>
          </a:xfrm>
          <a:prstGeom prst="rect">
            <a:avLst/>
          </a:prstGeom>
          <a:solidFill>
            <a:schemeClr val="bg1"/>
          </a:solidFill>
          <a:ln w="19050">
            <a:solidFill>
              <a:schemeClr val="tx1">
                <a:lumMod val="75000"/>
                <a:lumOff val="25000"/>
              </a:schemeClr>
            </a:solidFill>
          </a:ln>
        </p:spPr>
        <p:txBody>
          <a:bodyPr wrap="none" rtlCol="0">
            <a:spAutoFit/>
          </a:bodyPr>
          <a:lstStyle/>
          <a:p>
            <a:pPr fontAlgn="ctr"/>
            <a:r>
              <a:rPr kumimoji="1" lang="ja-JP" altLang="en-US" sz="1200" dirty="0">
                <a:latin typeface="メイリオ" panose="020B0604030504040204" pitchFamily="50" charset="-128"/>
                <a:ea typeface="メイリオ" panose="020B0604030504040204" pitchFamily="50" charset="-128"/>
              </a:rPr>
              <a:t>血流悪化</a:t>
            </a:r>
          </a:p>
        </p:txBody>
      </p:sp>
      <p:sp>
        <p:nvSpPr>
          <p:cNvPr id="36" name="矢印: 下 35">
            <a:extLst>
              <a:ext uri="{FF2B5EF4-FFF2-40B4-BE49-F238E27FC236}">
                <a16:creationId xmlns:a16="http://schemas.microsoft.com/office/drawing/2014/main" id="{F38366CD-35B6-4B68-BA45-CB966072B8D4}"/>
              </a:ext>
            </a:extLst>
          </p:cNvPr>
          <p:cNvSpPr/>
          <p:nvPr/>
        </p:nvSpPr>
        <p:spPr>
          <a:xfrm>
            <a:off x="6893784" y="5327760"/>
            <a:ext cx="345915" cy="66398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C754A658-52B5-41C8-A27C-2FB56B08FF25}"/>
              </a:ext>
            </a:extLst>
          </p:cNvPr>
          <p:cNvSpPr txBox="1"/>
          <p:nvPr/>
        </p:nvSpPr>
        <p:spPr>
          <a:xfrm>
            <a:off x="6340330" y="5436000"/>
            <a:ext cx="1569660" cy="276999"/>
          </a:xfrm>
          <a:prstGeom prst="rect">
            <a:avLst/>
          </a:prstGeom>
          <a:solidFill>
            <a:schemeClr val="bg1"/>
          </a:solidFill>
          <a:ln w="19050">
            <a:solidFill>
              <a:schemeClr val="tx1">
                <a:lumMod val="75000"/>
                <a:lumOff val="25000"/>
              </a:schemeClr>
            </a:solidFill>
          </a:ln>
        </p:spPr>
        <p:txBody>
          <a:bodyPr wrap="none" rtlCol="0" anchor="b">
            <a:spAutoFit/>
          </a:bodyPr>
          <a:lstStyle/>
          <a:p>
            <a:pPr algn="ctr" fontAlgn="ctr"/>
            <a:r>
              <a:rPr kumimoji="1" lang="ja-JP" altLang="en-US" sz="1200" dirty="0">
                <a:latin typeface="メイリオ" panose="020B0604030504040204" pitchFamily="50" charset="-128"/>
                <a:ea typeface="メイリオ" panose="020B0604030504040204" pitchFamily="50" charset="-128"/>
              </a:rPr>
              <a:t>酸素利用をブロック</a:t>
            </a:r>
            <a:endParaRPr kumimoji="1" lang="en-US" altLang="ja-JP" sz="12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ACBA5442-6383-4C4E-8C67-F7232043DAA4}"/>
              </a:ext>
            </a:extLst>
          </p:cNvPr>
          <p:cNvSpPr txBox="1"/>
          <p:nvPr/>
        </p:nvSpPr>
        <p:spPr>
          <a:xfrm>
            <a:off x="2775078" y="62966"/>
            <a:ext cx="1258985" cy="338554"/>
          </a:xfrm>
          <a:prstGeom prst="rect">
            <a:avLst/>
          </a:prstGeom>
          <a:noFill/>
        </p:spPr>
        <p:txBody>
          <a:bodyPr wrap="square" rtlCol="0">
            <a:spAutoFit/>
          </a:bodyPr>
          <a:lstStyle/>
          <a:p>
            <a:r>
              <a:rPr kumimoji="1"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11737034-9005-4680-A301-488E2ACA9E83}"/>
              </a:ext>
            </a:extLst>
          </p:cNvPr>
          <p:cNvSpPr txBox="1"/>
          <p:nvPr/>
        </p:nvSpPr>
        <p:spPr>
          <a:xfrm>
            <a:off x="4445917" y="43019"/>
            <a:ext cx="1258985" cy="338554"/>
          </a:xfrm>
          <a:prstGeom prst="rect">
            <a:avLst/>
          </a:prstGeom>
          <a:noFill/>
        </p:spPr>
        <p:txBody>
          <a:bodyPr wrap="square" rtlCol="0">
            <a:spAutoFit/>
          </a:bodyPr>
          <a:lstStyle/>
          <a:p>
            <a:r>
              <a:rPr kumimoji="1"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たい　じ</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357C7E17-2646-421B-B284-00CF95EC449D}"/>
              </a:ext>
            </a:extLst>
          </p:cNvPr>
          <p:cNvSpPr txBox="1"/>
          <p:nvPr/>
        </p:nvSpPr>
        <p:spPr>
          <a:xfrm>
            <a:off x="579592" y="66002"/>
            <a:ext cx="1751664" cy="338554"/>
          </a:xfrm>
          <a:prstGeom prst="rect">
            <a:avLst/>
          </a:prstGeom>
          <a:noFill/>
        </p:spPr>
        <p:txBody>
          <a:bodyPr wrap="square" rtlCol="0">
            <a:spAutoFit/>
          </a:bodyPr>
          <a:lstStyle/>
          <a:p>
            <a:r>
              <a:rPr kumimoji="1"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にん しん ちゅう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5074B436-D544-4754-9D34-8E097E0BA6C1}"/>
              </a:ext>
            </a:extLst>
          </p:cNvPr>
          <p:cNvSpPr txBox="1"/>
          <p:nvPr/>
        </p:nvSpPr>
        <p:spPr>
          <a:xfrm>
            <a:off x="3968376" y="5962542"/>
            <a:ext cx="2103461" cy="338554"/>
          </a:xfrm>
          <a:prstGeom prst="rect">
            <a:avLst/>
          </a:prstGeom>
          <a:noFill/>
        </p:spPr>
        <p:txBody>
          <a:bodyPr wrap="none" rtlCol="0">
            <a:spAutoFit/>
          </a:bodyPr>
          <a:lstStyle/>
          <a:p>
            <a:pPr>
              <a:spcBef>
                <a:spcPts val="600"/>
              </a:spcBef>
            </a:pPr>
            <a:r>
              <a:rPr kumimoji="1" lang="ja-JP" altLang="en-US" sz="1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えい  よう  ぶ   そく</a:t>
            </a:r>
          </a:p>
        </p:txBody>
      </p:sp>
      <p:sp>
        <p:nvSpPr>
          <p:cNvPr id="38" name="テキスト ボックス 37">
            <a:extLst>
              <a:ext uri="{FF2B5EF4-FFF2-40B4-BE49-F238E27FC236}">
                <a16:creationId xmlns:a16="http://schemas.microsoft.com/office/drawing/2014/main" id="{AB2DA6EE-BB44-4E54-804C-B6CBB3FC44EE}"/>
              </a:ext>
            </a:extLst>
          </p:cNvPr>
          <p:cNvSpPr txBox="1"/>
          <p:nvPr/>
        </p:nvSpPr>
        <p:spPr>
          <a:xfrm>
            <a:off x="6444208" y="5968982"/>
            <a:ext cx="2173993" cy="338554"/>
          </a:xfrm>
          <a:prstGeom prst="rect">
            <a:avLst/>
          </a:prstGeom>
          <a:noFill/>
        </p:spPr>
        <p:txBody>
          <a:bodyPr wrap="none" rtlCol="0">
            <a:spAutoFit/>
          </a:bodyPr>
          <a:lstStyle/>
          <a:p>
            <a:pPr>
              <a:spcBef>
                <a:spcPts val="600"/>
              </a:spcBef>
            </a:pPr>
            <a:r>
              <a:rPr lang="ja-JP" altLang="en-US" sz="1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さん</a:t>
            </a:r>
            <a:r>
              <a:rPr kumimoji="1" lang="ja-JP" altLang="en-US" sz="1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そ     ぶ   そく</a:t>
            </a:r>
          </a:p>
        </p:txBody>
      </p:sp>
      <p:sp>
        <p:nvSpPr>
          <p:cNvPr id="39" name="テキスト ボックス 38">
            <a:extLst>
              <a:ext uri="{FF2B5EF4-FFF2-40B4-BE49-F238E27FC236}">
                <a16:creationId xmlns:a16="http://schemas.microsoft.com/office/drawing/2014/main" id="{3B3075B5-8A8F-423E-85EE-949FB306D5E8}"/>
              </a:ext>
            </a:extLst>
          </p:cNvPr>
          <p:cNvSpPr txBox="1"/>
          <p:nvPr/>
        </p:nvSpPr>
        <p:spPr>
          <a:xfrm>
            <a:off x="6606908" y="51273"/>
            <a:ext cx="1368152"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えい  きょう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0879330-DBC5-4712-B69F-65A59259D592}"/>
              </a:ext>
            </a:extLst>
          </p:cNvPr>
          <p:cNvSpPr txBox="1"/>
          <p:nvPr/>
        </p:nvSpPr>
        <p:spPr>
          <a:xfrm>
            <a:off x="5073810" y="5696382"/>
            <a:ext cx="184731"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4113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2B2CE43-A694-4A3E-8196-E00872FB2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35" y="2491896"/>
            <a:ext cx="1655996" cy="2349265"/>
          </a:xfrm>
          <a:prstGeom prst="rect">
            <a:avLst/>
          </a:prstGeom>
        </p:spPr>
      </p:pic>
      <p:sp>
        <p:nvSpPr>
          <p:cNvPr id="10" name="テキスト ボックス 9">
            <a:extLst>
              <a:ext uri="{FF2B5EF4-FFF2-40B4-BE49-F238E27FC236}">
                <a16:creationId xmlns:a16="http://schemas.microsoft.com/office/drawing/2014/main" id="{C19D7BA0-F730-4CCB-8AFC-B70BC7BECB1F}"/>
              </a:ext>
            </a:extLst>
          </p:cNvPr>
          <p:cNvSpPr txBox="1"/>
          <p:nvPr/>
        </p:nvSpPr>
        <p:spPr>
          <a:xfrm>
            <a:off x="361135" y="1206490"/>
            <a:ext cx="4134465" cy="523220"/>
          </a:xfrm>
          <a:prstGeom prst="rect">
            <a:avLst/>
          </a:prstGeom>
          <a:noFill/>
        </p:spPr>
        <p:txBody>
          <a:bodyPr wrap="none" rtlCol="0">
            <a:spAutoFit/>
          </a:bodyPr>
          <a:lstStyle/>
          <a:p>
            <a:r>
              <a:rPr kumimoji="1" lang="en-US" altLang="ja-JP" sz="2800" b="1" dirty="0">
                <a:latin typeface="メイリオ" panose="020B0604030504040204" pitchFamily="50" charset="-128"/>
                <a:ea typeface="メイリオ" panose="020B0604030504040204" pitchFamily="50" charset="-128"/>
              </a:rPr>
              <a:t>【</a:t>
            </a:r>
            <a:r>
              <a:rPr kumimoji="1" lang="ja-JP" altLang="en-US" sz="2800" b="1" dirty="0">
                <a:latin typeface="メイリオ" panose="020B0604030504040204" pitchFamily="50" charset="-128"/>
                <a:ea typeface="メイリオ" panose="020B0604030504040204" pitchFamily="50" charset="-128"/>
              </a:rPr>
              <a:t>乳幼児突然死症候群</a:t>
            </a:r>
            <a:r>
              <a:rPr kumimoji="1" lang="en-US" altLang="ja-JP" sz="2800" b="1" dirty="0">
                <a:latin typeface="メイリオ" panose="020B0604030504040204" pitchFamily="50" charset="-128"/>
                <a:ea typeface="メイリオ" panose="020B0604030504040204" pitchFamily="50" charset="-128"/>
              </a:rPr>
              <a:t>】</a:t>
            </a:r>
            <a:endParaRPr kumimoji="1" lang="ja-JP" altLang="en-US" sz="280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2224D530-93B1-41A3-BC7E-1A062BE8BF5B}"/>
              </a:ext>
            </a:extLst>
          </p:cNvPr>
          <p:cNvSpPr txBox="1"/>
          <p:nvPr/>
        </p:nvSpPr>
        <p:spPr>
          <a:xfrm>
            <a:off x="5768035" y="1213262"/>
            <a:ext cx="2339102" cy="523220"/>
          </a:xfrm>
          <a:prstGeom prst="rect">
            <a:avLst/>
          </a:prstGeom>
          <a:noFill/>
        </p:spPr>
        <p:txBody>
          <a:bodyPr wrap="none" rtlCol="0">
            <a:spAutoFit/>
          </a:bodyPr>
          <a:lstStyle/>
          <a:p>
            <a:r>
              <a:rPr kumimoji="1" lang="en-US" altLang="ja-JP" sz="2800" b="1" dirty="0">
                <a:latin typeface="メイリオ" panose="020B0604030504040204" pitchFamily="50" charset="-128"/>
                <a:ea typeface="メイリオ" panose="020B0604030504040204" pitchFamily="50" charset="-128"/>
              </a:rPr>
              <a:t>【</a:t>
            </a:r>
            <a:r>
              <a:rPr kumimoji="1" lang="ja-JP" altLang="en-US" sz="2800" b="1" dirty="0">
                <a:latin typeface="メイリオ" panose="020B0604030504040204" pitchFamily="50" charset="-128"/>
                <a:ea typeface="メイリオ" panose="020B0604030504040204" pitchFamily="50" charset="-128"/>
              </a:rPr>
              <a:t>誤飲事故</a:t>
            </a:r>
            <a:r>
              <a:rPr kumimoji="1" lang="en-US" altLang="ja-JP" sz="2800" b="1" dirty="0">
                <a:latin typeface="メイリオ" panose="020B0604030504040204" pitchFamily="50" charset="-128"/>
                <a:ea typeface="メイリオ" panose="020B0604030504040204" pitchFamily="50" charset="-128"/>
              </a:rPr>
              <a:t>】</a:t>
            </a:r>
          </a:p>
        </p:txBody>
      </p:sp>
      <p:sp>
        <p:nvSpPr>
          <p:cNvPr id="8" name="テキスト ボックス 7">
            <a:extLst>
              <a:ext uri="{FF2B5EF4-FFF2-40B4-BE49-F238E27FC236}">
                <a16:creationId xmlns:a16="http://schemas.microsoft.com/office/drawing/2014/main" id="{4C097BFA-0D44-445E-A293-0B39ECA0A2EF}"/>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乳幼児への影響</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0FD03C60-24A6-429E-9660-557AE1322A07}"/>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86B5629F-16D9-42D3-9792-BB563A0B582F}"/>
              </a:ext>
            </a:extLst>
          </p:cNvPr>
          <p:cNvSpPr/>
          <p:nvPr/>
        </p:nvSpPr>
        <p:spPr>
          <a:xfrm>
            <a:off x="2679835" y="3940399"/>
            <a:ext cx="511407" cy="5059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19EFEBB-D2FE-4AEB-A883-85BFFB5162D2}"/>
              </a:ext>
            </a:extLst>
          </p:cNvPr>
          <p:cNvSpPr txBox="1"/>
          <p:nvPr/>
        </p:nvSpPr>
        <p:spPr>
          <a:xfrm>
            <a:off x="1412704" y="4874468"/>
            <a:ext cx="2031325" cy="276999"/>
          </a:xfrm>
          <a:prstGeom prst="rect">
            <a:avLst/>
          </a:prstGeom>
          <a:solidFill>
            <a:schemeClr val="bg1"/>
          </a:solidFill>
          <a:ln w="19050">
            <a:solidFill>
              <a:schemeClr val="tx1">
                <a:lumMod val="75000"/>
                <a:lumOff val="25000"/>
              </a:schemeClr>
            </a:solidFill>
          </a:ln>
        </p:spPr>
        <p:txBody>
          <a:bodyPr wrap="none" rtlCol="0">
            <a:spAutoFit/>
          </a:bodyPr>
          <a:lstStyle/>
          <a:p>
            <a:r>
              <a:rPr kumimoji="1" lang="ja-JP" altLang="en-US" sz="1200" dirty="0">
                <a:latin typeface="メイリオ" panose="020B0604030504040204" pitchFamily="50" charset="-128"/>
                <a:ea typeface="メイリオ" panose="020B0604030504040204" pitchFamily="50" charset="-128"/>
              </a:rPr>
              <a:t>厚生労働省作成のポスター</a:t>
            </a:r>
            <a:endParaRPr kumimoji="1" lang="en-US" altLang="ja-JP" sz="12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2C027DD8-857C-4105-9086-7C7BB0682CFF}"/>
              </a:ext>
            </a:extLst>
          </p:cNvPr>
          <p:cNvPicPr>
            <a:picLocks noChangeAspect="1"/>
          </p:cNvPicPr>
          <p:nvPr/>
        </p:nvPicPr>
        <p:blipFill>
          <a:blip r:embed="rId4"/>
          <a:stretch>
            <a:fillRect/>
          </a:stretch>
        </p:blipFill>
        <p:spPr>
          <a:xfrm>
            <a:off x="1902176" y="3059427"/>
            <a:ext cx="2066723" cy="2267909"/>
          </a:xfrm>
          <a:prstGeom prst="rect">
            <a:avLst/>
          </a:prstGeom>
        </p:spPr>
      </p:pic>
      <p:sp>
        <p:nvSpPr>
          <p:cNvPr id="18" name="四角形: 角を丸くする 17">
            <a:extLst>
              <a:ext uri="{FF2B5EF4-FFF2-40B4-BE49-F238E27FC236}">
                <a16:creationId xmlns:a16="http://schemas.microsoft.com/office/drawing/2014/main" id="{6B977B1D-0198-4C94-B753-8B37A4ABE20C}"/>
              </a:ext>
            </a:extLst>
          </p:cNvPr>
          <p:cNvSpPr/>
          <p:nvPr/>
        </p:nvSpPr>
        <p:spPr>
          <a:xfrm>
            <a:off x="308623" y="5301208"/>
            <a:ext cx="4057580" cy="128335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22F0F16-E14B-4297-96B2-1E51A2FF84E2}"/>
              </a:ext>
            </a:extLst>
          </p:cNvPr>
          <p:cNvSpPr txBox="1"/>
          <p:nvPr/>
        </p:nvSpPr>
        <p:spPr>
          <a:xfrm>
            <a:off x="390581" y="5482068"/>
            <a:ext cx="4005800" cy="1123384"/>
          </a:xfrm>
          <a:prstGeom prst="rect">
            <a:avLst/>
          </a:prstGeom>
          <a:noFill/>
        </p:spPr>
        <p:txBody>
          <a:bodyPr wrap="square" rtlCol="0">
            <a:spAutoFit/>
          </a:bodyPr>
          <a:lstStyle/>
          <a:p>
            <a:pPr>
              <a:spcBef>
                <a:spcPts val="1800"/>
              </a:spcBef>
            </a:pPr>
            <a:r>
              <a:rPr lang="ja-JP" altLang="en-US" sz="2400" b="1" dirty="0">
                <a:latin typeface="メイリオ" panose="020B0604030504040204" pitchFamily="50" charset="-128"/>
                <a:ea typeface="メイリオ" panose="020B0604030504040204" pitchFamily="50" charset="-128"/>
              </a:rPr>
              <a:t>両親がともに喫煙する場合、</a:t>
            </a:r>
            <a:endParaRPr lang="en-US" altLang="ja-JP" sz="2400" b="1" dirty="0">
              <a:latin typeface="メイリオ" panose="020B0604030504040204" pitchFamily="50" charset="-128"/>
              <a:ea typeface="メイリオ" panose="020B0604030504040204" pitchFamily="50" charset="-128"/>
            </a:endParaRPr>
          </a:p>
          <a:p>
            <a:pPr>
              <a:spcBef>
                <a:spcPts val="1800"/>
              </a:spcBef>
            </a:pPr>
            <a:r>
              <a:rPr lang="ja-JP" altLang="en-US" sz="2400" b="1" dirty="0">
                <a:latin typeface="メイリオ" panose="020B0604030504040204" pitchFamily="50" charset="-128"/>
                <a:ea typeface="メイリオ" panose="020B0604030504040204" pitchFamily="50" charset="-128"/>
              </a:rPr>
              <a:t>約</a:t>
            </a:r>
            <a:r>
              <a:rPr lang="en-US" altLang="ja-JP" sz="2800" b="1" dirty="0">
                <a:latin typeface="メイリオ" panose="020B0604030504040204" pitchFamily="50" charset="-128"/>
                <a:ea typeface="メイリオ" panose="020B0604030504040204" pitchFamily="50" charset="-128"/>
              </a:rPr>
              <a:t>4.7</a:t>
            </a:r>
            <a:r>
              <a:rPr lang="ja-JP" altLang="en-US" sz="2400" b="1" dirty="0">
                <a:latin typeface="メイリオ" panose="020B0604030504040204" pitchFamily="50" charset="-128"/>
                <a:ea typeface="メイリオ" panose="020B0604030504040204" pitchFamily="50" charset="-128"/>
              </a:rPr>
              <a:t>倍も発症率が高い</a:t>
            </a:r>
            <a:r>
              <a:rPr kumimoji="1" lang="ja-JP" altLang="en-US" sz="2400" b="1" dirty="0">
                <a:latin typeface="メイリオ" panose="020B0604030504040204" pitchFamily="50" charset="-128"/>
                <a:ea typeface="メイリオ" panose="020B0604030504040204" pitchFamily="50" charset="-128"/>
              </a:rPr>
              <a:t>。</a:t>
            </a:r>
            <a:r>
              <a:rPr lang="en-US" altLang="ja-JP" sz="800" b="1" dirty="0"/>
              <a:t>1</a:t>
            </a:r>
            <a:r>
              <a:rPr lang="ja-JP" altLang="en-US" sz="800" b="1" dirty="0"/>
              <a:t>）</a:t>
            </a:r>
            <a:endParaRPr lang="en-US" altLang="ja-JP" sz="800" b="1" dirty="0"/>
          </a:p>
        </p:txBody>
      </p:sp>
      <p:sp>
        <p:nvSpPr>
          <p:cNvPr id="22" name="四角形: 角を丸くする 21">
            <a:extLst>
              <a:ext uri="{FF2B5EF4-FFF2-40B4-BE49-F238E27FC236}">
                <a16:creationId xmlns:a16="http://schemas.microsoft.com/office/drawing/2014/main" id="{4FD72EB2-66A1-493D-96C0-FA556931782A}"/>
              </a:ext>
            </a:extLst>
          </p:cNvPr>
          <p:cNvSpPr/>
          <p:nvPr/>
        </p:nvSpPr>
        <p:spPr>
          <a:xfrm>
            <a:off x="4792666" y="5322094"/>
            <a:ext cx="4174552" cy="128335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0C2252C-592A-4132-A7E9-A6A8399C0EE9}"/>
              </a:ext>
            </a:extLst>
          </p:cNvPr>
          <p:cNvSpPr txBox="1"/>
          <p:nvPr/>
        </p:nvSpPr>
        <p:spPr>
          <a:xfrm>
            <a:off x="4937095" y="5445224"/>
            <a:ext cx="3885693" cy="1015663"/>
          </a:xfrm>
          <a:prstGeom prst="rect">
            <a:avLst/>
          </a:prstGeom>
          <a:noFill/>
        </p:spPr>
        <p:txBody>
          <a:bodyPr wrap="square" rtlCol="0">
            <a:spAutoFit/>
          </a:bodyPr>
          <a:lstStyle/>
          <a:p>
            <a:pPr>
              <a:spcBef>
                <a:spcPts val="600"/>
              </a:spcBef>
            </a:pPr>
            <a:r>
              <a:rPr kumimoji="1" lang="ja-JP" altLang="en-US" sz="2400" b="1" dirty="0">
                <a:latin typeface="メイリオ" panose="020B0604030504040204" pitchFamily="50" charset="-128"/>
                <a:ea typeface="メイリオ" panose="020B0604030504040204" pitchFamily="50" charset="-128"/>
              </a:rPr>
              <a:t>タバコ誤飲が最多。</a:t>
            </a:r>
            <a:r>
              <a:rPr kumimoji="1" lang="en-US" altLang="ja-JP" sz="800" b="1" dirty="0">
                <a:latin typeface="メイリオ" panose="020B0604030504040204" pitchFamily="50" charset="-128"/>
                <a:ea typeface="メイリオ" panose="020B0604030504040204" pitchFamily="50" charset="-128"/>
              </a:rPr>
              <a:t>2</a:t>
            </a:r>
            <a:r>
              <a:rPr kumimoji="1" lang="ja-JP" altLang="en-US" sz="800" b="1" dirty="0">
                <a:latin typeface="メイリオ" panose="020B0604030504040204" pitchFamily="50" charset="-128"/>
                <a:ea typeface="メイリオ" panose="020B0604030504040204" pitchFamily="50" charset="-128"/>
              </a:rPr>
              <a:t>）</a:t>
            </a:r>
            <a:endParaRPr kumimoji="1" lang="en-US" altLang="ja-JP" sz="800" b="1" dirty="0">
              <a:latin typeface="メイリオ" panose="020B0604030504040204" pitchFamily="50" charset="-128"/>
              <a:ea typeface="メイリオ" panose="020B0604030504040204" pitchFamily="50" charset="-128"/>
            </a:endParaRPr>
          </a:p>
          <a:p>
            <a:pPr>
              <a:spcBef>
                <a:spcPts val="600"/>
              </a:spcBef>
            </a:pPr>
            <a:endParaRPr kumimoji="1" lang="en-US" altLang="ja-JP" sz="200" b="1" dirty="0">
              <a:latin typeface="メイリオ" panose="020B0604030504040204" pitchFamily="50" charset="-128"/>
              <a:ea typeface="メイリオ" panose="020B0604030504040204" pitchFamily="50" charset="-128"/>
            </a:endParaRPr>
          </a:p>
          <a:p>
            <a:pPr>
              <a:spcBef>
                <a:spcPts val="600"/>
              </a:spcBef>
            </a:pPr>
            <a:r>
              <a:rPr kumimoji="1" lang="ja-JP" altLang="en-US" sz="2400" b="1" u="sng" dirty="0">
                <a:latin typeface="メイリオ" panose="020B0604030504040204" pitchFamily="50" charset="-128"/>
                <a:ea typeface="メイリオ" panose="020B0604030504040204" pitchFamily="50" charset="-128"/>
              </a:rPr>
              <a:t>タバコ半分～</a:t>
            </a:r>
            <a:r>
              <a:rPr kumimoji="1" lang="en-US" altLang="ja-JP" sz="2400" b="1" u="sng" dirty="0">
                <a:latin typeface="メイリオ" panose="020B0604030504040204" pitchFamily="50" charset="-128"/>
                <a:ea typeface="メイリオ" panose="020B0604030504040204" pitchFamily="50" charset="-128"/>
              </a:rPr>
              <a:t>1</a:t>
            </a:r>
            <a:r>
              <a:rPr kumimoji="1" lang="ja-JP" altLang="en-US" sz="2400" b="1" u="sng" dirty="0">
                <a:latin typeface="メイリオ" panose="020B0604030504040204" pitchFamily="50" charset="-128"/>
                <a:ea typeface="メイリオ" panose="020B0604030504040204" pitchFamily="50" charset="-128"/>
              </a:rPr>
              <a:t>本</a:t>
            </a:r>
            <a:r>
              <a:rPr kumimoji="1" lang="ja-JP" altLang="en-US" sz="2400" b="1" dirty="0">
                <a:latin typeface="メイリオ" panose="020B0604030504040204" pitchFamily="50" charset="-128"/>
                <a:ea typeface="メイリオ" panose="020B0604030504040204" pitchFamily="50" charset="-128"/>
              </a:rPr>
              <a:t>で致死量。</a:t>
            </a:r>
            <a:endParaRPr kumimoji="1" lang="en-US" altLang="ja-JP" sz="2400" b="1"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1F922C46-B107-4821-ACB0-FF1FCBC876E5}"/>
              </a:ext>
            </a:extLst>
          </p:cNvPr>
          <p:cNvSpPr txBox="1"/>
          <p:nvPr/>
        </p:nvSpPr>
        <p:spPr>
          <a:xfrm>
            <a:off x="321048" y="1705914"/>
            <a:ext cx="4572000" cy="64633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赤ちゃんが事故や窒息などのはっきりした理由もなく、突然亡くなってしまうこと。</a:t>
            </a:r>
          </a:p>
        </p:txBody>
      </p:sp>
      <p:sp>
        <p:nvSpPr>
          <p:cNvPr id="21" name="テキスト ボックス 20">
            <a:extLst>
              <a:ext uri="{FF2B5EF4-FFF2-40B4-BE49-F238E27FC236}">
                <a16:creationId xmlns:a16="http://schemas.microsoft.com/office/drawing/2014/main" id="{38E9F312-E738-46C9-9C02-5B333A9765CF}"/>
              </a:ext>
            </a:extLst>
          </p:cNvPr>
          <p:cNvSpPr txBox="1"/>
          <p:nvPr/>
        </p:nvSpPr>
        <p:spPr>
          <a:xfrm>
            <a:off x="1827918" y="6656202"/>
            <a:ext cx="2744081" cy="215444"/>
          </a:xfrm>
          <a:prstGeom prst="rect">
            <a:avLst/>
          </a:prstGeom>
          <a:noFill/>
        </p:spPr>
        <p:txBody>
          <a:bodyPr wrap="square">
            <a:spAutoFit/>
          </a:bodyPr>
          <a:lstStyle/>
          <a:p>
            <a:pPr algn="r"/>
            <a:r>
              <a:rPr lang="en-US" altLang="ja-JP" sz="800" dirty="0">
                <a:latin typeface="メイリオ" panose="020B0604030504040204" pitchFamily="50" charset="-128"/>
                <a:ea typeface="メイリオ" panose="020B0604030504040204" pitchFamily="50" charset="-128"/>
              </a:rPr>
              <a:t>1</a:t>
            </a:r>
            <a:r>
              <a:rPr lang="ja-JP" altLang="en-US" sz="800" dirty="0">
                <a:latin typeface="メイリオ" panose="020B0604030504040204" pitchFamily="50" charset="-128"/>
                <a:ea typeface="メイリオ" panose="020B0604030504040204" pitchFamily="50" charset="-128"/>
              </a:rPr>
              <a:t>）厚生省研究班報告（</a:t>
            </a:r>
            <a:r>
              <a:rPr lang="en-US" altLang="ja-JP" sz="800" dirty="0">
                <a:latin typeface="メイリオ" panose="020B0604030504040204" pitchFamily="50" charset="-128"/>
                <a:ea typeface="メイリオ" panose="020B0604030504040204" pitchFamily="50" charset="-128"/>
              </a:rPr>
              <a:t>1994</a:t>
            </a:r>
            <a:r>
              <a:rPr lang="ja-JP" altLang="en-US" sz="800" dirty="0">
                <a:latin typeface="メイリオ" panose="020B0604030504040204" pitchFamily="50" charset="-128"/>
                <a:ea typeface="メイリオ" panose="020B0604030504040204" pitchFamily="50" charset="-128"/>
              </a:rPr>
              <a:t>年）より</a:t>
            </a:r>
          </a:p>
        </p:txBody>
      </p:sp>
      <p:sp>
        <p:nvSpPr>
          <p:cNvPr id="24" name="テキスト ボックス 23">
            <a:extLst>
              <a:ext uri="{FF2B5EF4-FFF2-40B4-BE49-F238E27FC236}">
                <a16:creationId xmlns:a16="http://schemas.microsoft.com/office/drawing/2014/main" id="{0B3DEFF6-A430-4FDB-8E16-7C15422AEF7D}"/>
              </a:ext>
            </a:extLst>
          </p:cNvPr>
          <p:cNvSpPr txBox="1"/>
          <p:nvPr/>
        </p:nvSpPr>
        <p:spPr>
          <a:xfrm>
            <a:off x="6238006" y="6605453"/>
            <a:ext cx="2744081" cy="215444"/>
          </a:xfrm>
          <a:prstGeom prst="rect">
            <a:avLst/>
          </a:prstGeom>
          <a:noFill/>
        </p:spPr>
        <p:txBody>
          <a:bodyPr wrap="square">
            <a:spAutoFit/>
          </a:bodyPr>
          <a:lstStyle/>
          <a:p>
            <a:pPr algn="r"/>
            <a:r>
              <a:rPr lang="en-US" altLang="ja-JP" sz="800" dirty="0">
                <a:latin typeface="メイリオ" panose="020B0604030504040204" pitchFamily="50" charset="-128"/>
                <a:ea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rPr>
              <a:t>）厚生省調査報告（</a:t>
            </a:r>
            <a:r>
              <a:rPr lang="en-US" altLang="ja-JP" sz="800" dirty="0">
                <a:latin typeface="メイリオ" panose="020B0604030504040204" pitchFamily="50" charset="-128"/>
                <a:ea typeface="メイリオ" panose="020B0604030504040204" pitchFamily="50" charset="-128"/>
              </a:rPr>
              <a:t>2016</a:t>
            </a:r>
            <a:r>
              <a:rPr lang="ja-JP" altLang="en-US" sz="800" dirty="0">
                <a:latin typeface="メイリオ" panose="020B0604030504040204" pitchFamily="50" charset="-128"/>
                <a:ea typeface="メイリオ" panose="020B0604030504040204" pitchFamily="50" charset="-128"/>
              </a:rPr>
              <a:t>年度子どもの誤飲調査）より</a:t>
            </a:r>
          </a:p>
        </p:txBody>
      </p:sp>
      <p:sp>
        <p:nvSpPr>
          <p:cNvPr id="25" name="テキスト ボックス 24">
            <a:extLst>
              <a:ext uri="{FF2B5EF4-FFF2-40B4-BE49-F238E27FC236}">
                <a16:creationId xmlns:a16="http://schemas.microsoft.com/office/drawing/2014/main" id="{4465BEAC-0BBC-4B65-BE28-3BAE57151D08}"/>
              </a:ext>
            </a:extLst>
          </p:cNvPr>
          <p:cNvSpPr txBox="1"/>
          <p:nvPr/>
        </p:nvSpPr>
        <p:spPr>
          <a:xfrm>
            <a:off x="4818448" y="6361583"/>
            <a:ext cx="2744081" cy="307777"/>
          </a:xfrm>
          <a:prstGeom prst="rect">
            <a:avLst/>
          </a:prstGeom>
          <a:noFill/>
        </p:spPr>
        <p:txBody>
          <a:bodyPr wrap="square">
            <a:spAutoFit/>
          </a:bodyPr>
          <a:lstStyle/>
          <a:p>
            <a:pPr algn="ctr"/>
            <a:r>
              <a:rPr lang="ja-JP" altLang="en-US" sz="1400" b="1" dirty="0">
                <a:latin typeface="メイリオ" panose="020B0604030504040204" pitchFamily="50" charset="-128"/>
                <a:ea typeface="メイリオ" panose="020B0604030504040204" pitchFamily="50" charset="-128"/>
              </a:rPr>
              <a:t>（ニコチン</a:t>
            </a:r>
            <a:r>
              <a:rPr lang="en-US" altLang="ja-JP" sz="1400" b="1" dirty="0">
                <a:latin typeface="メイリオ" panose="020B0604030504040204" pitchFamily="50" charset="-128"/>
                <a:ea typeface="メイリオ" panose="020B0604030504040204" pitchFamily="50" charset="-128"/>
              </a:rPr>
              <a:t>10mg</a:t>
            </a:r>
            <a:r>
              <a:rPr lang="ja-JP" altLang="en-US" sz="1400" b="1" dirty="0">
                <a:latin typeface="メイリオ" panose="020B0604030504040204" pitchFamily="50" charset="-128"/>
                <a:ea typeface="メイリオ" panose="020B0604030504040204" pitchFamily="50" charset="-128"/>
              </a:rPr>
              <a:t>～</a:t>
            </a:r>
            <a:r>
              <a:rPr lang="en-US" altLang="ja-JP" sz="1400" b="1" dirty="0">
                <a:latin typeface="メイリオ" panose="020B0604030504040204" pitchFamily="50" charset="-128"/>
                <a:ea typeface="メイリオ" panose="020B0604030504040204" pitchFamily="50" charset="-128"/>
              </a:rPr>
              <a:t>20mg</a:t>
            </a:r>
            <a:r>
              <a:rPr lang="ja-JP" altLang="en-US" sz="1400" b="1" dirty="0">
                <a:latin typeface="メイリオ" panose="020B0604030504040204" pitchFamily="50" charset="-128"/>
                <a:ea typeface="メイリオ" panose="020B0604030504040204" pitchFamily="50" charset="-128"/>
              </a:rPr>
              <a:t>）</a:t>
            </a:r>
          </a:p>
        </p:txBody>
      </p:sp>
      <p:pic>
        <p:nvPicPr>
          <p:cNvPr id="4" name="図 3">
            <a:extLst>
              <a:ext uri="{FF2B5EF4-FFF2-40B4-BE49-F238E27FC236}">
                <a16:creationId xmlns:a16="http://schemas.microsoft.com/office/drawing/2014/main" id="{D7C8752C-C418-44F8-B492-0D930F56C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864" y="1724481"/>
            <a:ext cx="3693445" cy="3505801"/>
          </a:xfrm>
          <a:prstGeom prst="rect">
            <a:avLst/>
          </a:prstGeom>
        </p:spPr>
      </p:pic>
      <p:sp>
        <p:nvSpPr>
          <p:cNvPr id="20" name="テキスト ボックス 19">
            <a:extLst>
              <a:ext uri="{FF2B5EF4-FFF2-40B4-BE49-F238E27FC236}">
                <a16:creationId xmlns:a16="http://schemas.microsoft.com/office/drawing/2014/main" id="{9799F9C8-3598-49B9-826B-57A0B83F3763}"/>
              </a:ext>
            </a:extLst>
          </p:cNvPr>
          <p:cNvSpPr txBox="1"/>
          <p:nvPr/>
        </p:nvSpPr>
        <p:spPr>
          <a:xfrm>
            <a:off x="5076056" y="1627718"/>
            <a:ext cx="4067944" cy="369332"/>
          </a:xfrm>
          <a:prstGeom prst="rect">
            <a:avLst/>
          </a:prstGeom>
          <a:noFill/>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間違えて食べてしまうこと。</a:t>
            </a:r>
          </a:p>
        </p:txBody>
      </p:sp>
      <p:sp>
        <p:nvSpPr>
          <p:cNvPr id="26" name="テキスト ボックス 25">
            <a:extLst>
              <a:ext uri="{FF2B5EF4-FFF2-40B4-BE49-F238E27FC236}">
                <a16:creationId xmlns:a16="http://schemas.microsoft.com/office/drawing/2014/main" id="{8B7F7F5E-17CB-4B2F-BFDE-232A5681E56F}"/>
              </a:ext>
            </a:extLst>
          </p:cNvPr>
          <p:cNvSpPr txBox="1"/>
          <p:nvPr/>
        </p:nvSpPr>
        <p:spPr>
          <a:xfrm>
            <a:off x="444072" y="69956"/>
            <a:ext cx="175166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にゅう よう   じ</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8D112C90-1BED-4818-A192-23C121053AB6}"/>
              </a:ext>
            </a:extLst>
          </p:cNvPr>
          <p:cNvSpPr txBox="1"/>
          <p:nvPr/>
        </p:nvSpPr>
        <p:spPr>
          <a:xfrm>
            <a:off x="720206" y="1014376"/>
            <a:ext cx="3416320"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にゅうようじとつぜんししょうこうぐん</a:t>
            </a:r>
          </a:p>
        </p:txBody>
      </p:sp>
      <p:sp>
        <p:nvSpPr>
          <p:cNvPr id="28" name="テキスト ボックス 27">
            <a:extLst>
              <a:ext uri="{FF2B5EF4-FFF2-40B4-BE49-F238E27FC236}">
                <a16:creationId xmlns:a16="http://schemas.microsoft.com/office/drawing/2014/main" id="{70E1823B-D9F3-45D0-B721-17B971DAEA7A}"/>
              </a:ext>
            </a:extLst>
          </p:cNvPr>
          <p:cNvSpPr txBox="1"/>
          <p:nvPr/>
        </p:nvSpPr>
        <p:spPr>
          <a:xfrm>
            <a:off x="6190489" y="1014376"/>
            <a:ext cx="1378904" cy="307777"/>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ご  いん じ  こ</a:t>
            </a:r>
          </a:p>
        </p:txBody>
      </p:sp>
      <p:sp>
        <p:nvSpPr>
          <p:cNvPr id="29" name="タイトル 1">
            <a:extLst>
              <a:ext uri="{FF2B5EF4-FFF2-40B4-BE49-F238E27FC236}">
                <a16:creationId xmlns:a16="http://schemas.microsoft.com/office/drawing/2014/main" id="{C114C241-6279-4444-96C1-BEEB8B4046C8}"/>
              </a:ext>
            </a:extLst>
          </p:cNvPr>
          <p:cNvSpPr txBox="1">
            <a:spLocks/>
          </p:cNvSpPr>
          <p:nvPr/>
        </p:nvSpPr>
        <p:spPr>
          <a:xfrm>
            <a:off x="2069863" y="5217601"/>
            <a:ext cx="1139552" cy="388920"/>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139552"/>
                      <a:gd name="connsiteY0" fmla="*/ 0 h 388920"/>
                      <a:gd name="connsiteX1" fmla="*/ 53471 w 1139552"/>
                      <a:gd name="connsiteY1" fmla="*/ 0 h 388920"/>
                      <a:gd name="connsiteX2" fmla="*/ 141129 w 1139552"/>
                      <a:gd name="connsiteY2" fmla="*/ 0 h 388920"/>
                      <a:gd name="connsiteX3" fmla="*/ 205996 w 1139552"/>
                      <a:gd name="connsiteY3" fmla="*/ 0 h 388920"/>
                      <a:gd name="connsiteX4" fmla="*/ 282258 w 1139552"/>
                      <a:gd name="connsiteY4" fmla="*/ 0 h 388920"/>
                      <a:gd name="connsiteX5" fmla="*/ 381311 w 1139552"/>
                      <a:gd name="connsiteY5" fmla="*/ 0 h 388920"/>
                      <a:gd name="connsiteX6" fmla="*/ 446178 w 1139552"/>
                      <a:gd name="connsiteY6" fmla="*/ 0 h 388920"/>
                      <a:gd name="connsiteX7" fmla="*/ 545231 w 1139552"/>
                      <a:gd name="connsiteY7" fmla="*/ 0 h 388920"/>
                      <a:gd name="connsiteX8" fmla="*/ 632889 w 1139552"/>
                      <a:gd name="connsiteY8" fmla="*/ 0 h 388920"/>
                      <a:gd name="connsiteX9" fmla="*/ 731942 w 1139552"/>
                      <a:gd name="connsiteY9" fmla="*/ 0 h 388920"/>
                      <a:gd name="connsiteX10" fmla="*/ 819600 w 1139552"/>
                      <a:gd name="connsiteY10" fmla="*/ 0 h 388920"/>
                      <a:gd name="connsiteX11" fmla="*/ 895863 w 1139552"/>
                      <a:gd name="connsiteY11" fmla="*/ 0 h 388920"/>
                      <a:gd name="connsiteX12" fmla="*/ 983521 w 1139552"/>
                      <a:gd name="connsiteY12" fmla="*/ 0 h 388920"/>
                      <a:gd name="connsiteX13" fmla="*/ 1036992 w 1139552"/>
                      <a:gd name="connsiteY13" fmla="*/ 0 h 388920"/>
                      <a:gd name="connsiteX14" fmla="*/ 1139552 w 1139552"/>
                      <a:gd name="connsiteY14" fmla="*/ 0 h 388920"/>
                      <a:gd name="connsiteX15" fmla="*/ 1139552 w 1139552"/>
                      <a:gd name="connsiteY15" fmla="*/ 182792 h 388920"/>
                      <a:gd name="connsiteX16" fmla="*/ 1139552 w 1139552"/>
                      <a:gd name="connsiteY16" fmla="*/ 388920 h 388920"/>
                      <a:gd name="connsiteX17" fmla="*/ 1051894 w 1139552"/>
                      <a:gd name="connsiteY17" fmla="*/ 388920 h 388920"/>
                      <a:gd name="connsiteX18" fmla="*/ 975631 w 1139552"/>
                      <a:gd name="connsiteY18" fmla="*/ 388920 h 388920"/>
                      <a:gd name="connsiteX19" fmla="*/ 865182 w 1139552"/>
                      <a:gd name="connsiteY19" fmla="*/ 388920 h 388920"/>
                      <a:gd name="connsiteX20" fmla="*/ 754734 w 1139552"/>
                      <a:gd name="connsiteY20" fmla="*/ 388920 h 388920"/>
                      <a:gd name="connsiteX21" fmla="*/ 644285 w 1139552"/>
                      <a:gd name="connsiteY21" fmla="*/ 388920 h 388920"/>
                      <a:gd name="connsiteX22" fmla="*/ 568022 w 1139552"/>
                      <a:gd name="connsiteY22" fmla="*/ 388920 h 388920"/>
                      <a:gd name="connsiteX23" fmla="*/ 457573 w 1139552"/>
                      <a:gd name="connsiteY23" fmla="*/ 388920 h 388920"/>
                      <a:gd name="connsiteX24" fmla="*/ 392707 w 1139552"/>
                      <a:gd name="connsiteY24" fmla="*/ 388920 h 388920"/>
                      <a:gd name="connsiteX25" fmla="*/ 339235 w 1139552"/>
                      <a:gd name="connsiteY25" fmla="*/ 388920 h 388920"/>
                      <a:gd name="connsiteX26" fmla="*/ 251577 w 1139552"/>
                      <a:gd name="connsiteY26" fmla="*/ 388920 h 388920"/>
                      <a:gd name="connsiteX27" fmla="*/ 141129 w 1139552"/>
                      <a:gd name="connsiteY27" fmla="*/ 388920 h 388920"/>
                      <a:gd name="connsiteX28" fmla="*/ 0 w 1139552"/>
                      <a:gd name="connsiteY28" fmla="*/ 388920 h 388920"/>
                      <a:gd name="connsiteX29" fmla="*/ 0 w 1139552"/>
                      <a:gd name="connsiteY29" fmla="*/ 186681 h 388920"/>
                      <a:gd name="connsiteX30" fmla="*/ 0 w 1139552"/>
                      <a:gd name="connsiteY30" fmla="*/ 0 h 388920"/>
                      <a:gd name="connsiteX0" fmla="*/ 0 w 1139552"/>
                      <a:gd name="connsiteY0" fmla="*/ 0 h 388920"/>
                      <a:gd name="connsiteX1" fmla="*/ 87657 w 1139552"/>
                      <a:gd name="connsiteY1" fmla="*/ 0 h 388920"/>
                      <a:gd name="connsiteX2" fmla="*/ 141129 w 1139552"/>
                      <a:gd name="connsiteY2" fmla="*/ 0 h 388920"/>
                      <a:gd name="connsiteX3" fmla="*/ 217391 w 1139552"/>
                      <a:gd name="connsiteY3" fmla="*/ 0 h 388920"/>
                      <a:gd name="connsiteX4" fmla="*/ 282258 w 1139552"/>
                      <a:gd name="connsiteY4" fmla="*/ 0 h 388920"/>
                      <a:gd name="connsiteX5" fmla="*/ 335729 w 1139552"/>
                      <a:gd name="connsiteY5" fmla="*/ 0 h 388920"/>
                      <a:gd name="connsiteX6" fmla="*/ 400596 w 1139552"/>
                      <a:gd name="connsiteY6" fmla="*/ 0 h 388920"/>
                      <a:gd name="connsiteX7" fmla="*/ 488254 w 1139552"/>
                      <a:gd name="connsiteY7" fmla="*/ 0 h 388920"/>
                      <a:gd name="connsiteX8" fmla="*/ 564516 w 1139552"/>
                      <a:gd name="connsiteY8" fmla="*/ 0 h 388920"/>
                      <a:gd name="connsiteX9" fmla="*/ 629383 w 1139552"/>
                      <a:gd name="connsiteY9" fmla="*/ 0 h 388920"/>
                      <a:gd name="connsiteX10" fmla="*/ 705645 w 1139552"/>
                      <a:gd name="connsiteY10" fmla="*/ 0 h 388920"/>
                      <a:gd name="connsiteX11" fmla="*/ 793303 w 1139552"/>
                      <a:gd name="connsiteY11" fmla="*/ 0 h 388920"/>
                      <a:gd name="connsiteX12" fmla="*/ 892356 w 1139552"/>
                      <a:gd name="connsiteY12" fmla="*/ 0 h 388920"/>
                      <a:gd name="connsiteX13" fmla="*/ 945828 w 1139552"/>
                      <a:gd name="connsiteY13" fmla="*/ 0 h 388920"/>
                      <a:gd name="connsiteX14" fmla="*/ 1033486 w 1139552"/>
                      <a:gd name="connsiteY14" fmla="*/ 0 h 388920"/>
                      <a:gd name="connsiteX15" fmla="*/ 1139552 w 1139552"/>
                      <a:gd name="connsiteY15" fmla="*/ 0 h 388920"/>
                      <a:gd name="connsiteX16" fmla="*/ 1139552 w 1139552"/>
                      <a:gd name="connsiteY16" fmla="*/ 190570 h 388920"/>
                      <a:gd name="connsiteX17" fmla="*/ 1139552 w 1139552"/>
                      <a:gd name="connsiteY17" fmla="*/ 388920 h 388920"/>
                      <a:gd name="connsiteX18" fmla="*/ 1086080 w 1139552"/>
                      <a:gd name="connsiteY18" fmla="*/ 388920 h 388920"/>
                      <a:gd name="connsiteX19" fmla="*/ 987027 w 1139552"/>
                      <a:gd name="connsiteY19" fmla="*/ 388920 h 388920"/>
                      <a:gd name="connsiteX20" fmla="*/ 910765 w 1139552"/>
                      <a:gd name="connsiteY20" fmla="*/ 388920 h 388920"/>
                      <a:gd name="connsiteX21" fmla="*/ 811711 w 1139552"/>
                      <a:gd name="connsiteY21" fmla="*/ 388920 h 388920"/>
                      <a:gd name="connsiteX22" fmla="*/ 724053 w 1139552"/>
                      <a:gd name="connsiteY22" fmla="*/ 388920 h 388920"/>
                      <a:gd name="connsiteX23" fmla="*/ 636396 w 1139552"/>
                      <a:gd name="connsiteY23" fmla="*/ 388920 h 388920"/>
                      <a:gd name="connsiteX24" fmla="*/ 548738 w 1139552"/>
                      <a:gd name="connsiteY24" fmla="*/ 388920 h 388920"/>
                      <a:gd name="connsiteX25" fmla="*/ 472475 w 1139552"/>
                      <a:gd name="connsiteY25" fmla="*/ 388920 h 388920"/>
                      <a:gd name="connsiteX26" fmla="*/ 419004 w 1139552"/>
                      <a:gd name="connsiteY26" fmla="*/ 388920 h 388920"/>
                      <a:gd name="connsiteX27" fmla="*/ 365533 w 1139552"/>
                      <a:gd name="connsiteY27" fmla="*/ 388920 h 388920"/>
                      <a:gd name="connsiteX28" fmla="*/ 312061 w 1139552"/>
                      <a:gd name="connsiteY28" fmla="*/ 388920 h 388920"/>
                      <a:gd name="connsiteX29" fmla="*/ 258590 w 1139552"/>
                      <a:gd name="connsiteY29" fmla="*/ 388920 h 388920"/>
                      <a:gd name="connsiteX30" fmla="*/ 159537 w 1139552"/>
                      <a:gd name="connsiteY30" fmla="*/ 388920 h 388920"/>
                      <a:gd name="connsiteX31" fmla="*/ 94670 w 1139552"/>
                      <a:gd name="connsiteY31" fmla="*/ 388920 h 388920"/>
                      <a:gd name="connsiteX32" fmla="*/ 0 w 1139552"/>
                      <a:gd name="connsiteY32" fmla="*/ 388920 h 388920"/>
                      <a:gd name="connsiteX33" fmla="*/ 0 w 1139552"/>
                      <a:gd name="connsiteY33" fmla="*/ 198349 h 388920"/>
                      <a:gd name="connsiteX34" fmla="*/ 0 w 1139552"/>
                      <a:gd name="connsiteY34" fmla="*/ 0 h 3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9552" h="388920" fill="none" extrusionOk="0">
                        <a:moveTo>
                          <a:pt x="0" y="0"/>
                        </a:moveTo>
                        <a:cubicBezTo>
                          <a:pt x="14945" y="1660"/>
                          <a:pt x="36117" y="21"/>
                          <a:pt x="53471" y="0"/>
                        </a:cubicBezTo>
                        <a:cubicBezTo>
                          <a:pt x="70698" y="6080"/>
                          <a:pt x="105641" y="5443"/>
                          <a:pt x="141129" y="0"/>
                        </a:cubicBezTo>
                        <a:cubicBezTo>
                          <a:pt x="175759" y="-7333"/>
                          <a:pt x="174212" y="-6173"/>
                          <a:pt x="205996" y="0"/>
                        </a:cubicBezTo>
                        <a:cubicBezTo>
                          <a:pt x="239988" y="7245"/>
                          <a:pt x="265928" y="7126"/>
                          <a:pt x="282258" y="0"/>
                        </a:cubicBezTo>
                        <a:cubicBezTo>
                          <a:pt x="295349" y="-5402"/>
                          <a:pt x="353245" y="810"/>
                          <a:pt x="381311" y="0"/>
                        </a:cubicBezTo>
                        <a:cubicBezTo>
                          <a:pt x="404739" y="-1732"/>
                          <a:pt x="427909" y="-4385"/>
                          <a:pt x="446178" y="0"/>
                        </a:cubicBezTo>
                        <a:cubicBezTo>
                          <a:pt x="472513" y="2003"/>
                          <a:pt x="523945" y="6652"/>
                          <a:pt x="545231" y="0"/>
                        </a:cubicBezTo>
                        <a:cubicBezTo>
                          <a:pt x="567470" y="-6889"/>
                          <a:pt x="610283" y="7126"/>
                          <a:pt x="632889" y="0"/>
                        </a:cubicBezTo>
                        <a:cubicBezTo>
                          <a:pt x="655106" y="-6350"/>
                          <a:pt x="703709" y="9311"/>
                          <a:pt x="731942" y="0"/>
                        </a:cubicBezTo>
                        <a:cubicBezTo>
                          <a:pt x="766625" y="322"/>
                          <a:pt x="786458" y="-10370"/>
                          <a:pt x="819600" y="0"/>
                        </a:cubicBezTo>
                        <a:cubicBezTo>
                          <a:pt x="851840" y="9569"/>
                          <a:pt x="872608" y="-1299"/>
                          <a:pt x="895863" y="0"/>
                        </a:cubicBezTo>
                        <a:cubicBezTo>
                          <a:pt x="922762" y="547"/>
                          <a:pt x="941634" y="-4750"/>
                          <a:pt x="983521" y="0"/>
                        </a:cubicBezTo>
                        <a:cubicBezTo>
                          <a:pt x="1020441" y="9638"/>
                          <a:pt x="1026066" y="-1260"/>
                          <a:pt x="1036992" y="0"/>
                        </a:cubicBezTo>
                        <a:cubicBezTo>
                          <a:pt x="1051807" y="-3883"/>
                          <a:pt x="1087319" y="4744"/>
                          <a:pt x="1139552" y="0"/>
                        </a:cubicBezTo>
                        <a:cubicBezTo>
                          <a:pt x="1140759" y="39035"/>
                          <a:pt x="1142456" y="98072"/>
                          <a:pt x="1139552" y="182792"/>
                        </a:cubicBezTo>
                        <a:cubicBezTo>
                          <a:pt x="1134946" y="265637"/>
                          <a:pt x="1140486" y="298960"/>
                          <a:pt x="1139552" y="388920"/>
                        </a:cubicBezTo>
                        <a:cubicBezTo>
                          <a:pt x="1113648" y="379112"/>
                          <a:pt x="1087587" y="390246"/>
                          <a:pt x="1051894" y="388920"/>
                        </a:cubicBezTo>
                        <a:cubicBezTo>
                          <a:pt x="1018938" y="391503"/>
                          <a:pt x="996701" y="390588"/>
                          <a:pt x="975631" y="388920"/>
                        </a:cubicBezTo>
                        <a:cubicBezTo>
                          <a:pt x="965258" y="391488"/>
                          <a:pt x="922392" y="401408"/>
                          <a:pt x="865182" y="388920"/>
                        </a:cubicBezTo>
                        <a:cubicBezTo>
                          <a:pt x="814372" y="376992"/>
                          <a:pt x="805006" y="397714"/>
                          <a:pt x="754734" y="388920"/>
                        </a:cubicBezTo>
                        <a:cubicBezTo>
                          <a:pt x="712726" y="380480"/>
                          <a:pt x="696356" y="388056"/>
                          <a:pt x="644285" y="388920"/>
                        </a:cubicBezTo>
                        <a:cubicBezTo>
                          <a:pt x="589737" y="389589"/>
                          <a:pt x="584577" y="381587"/>
                          <a:pt x="568022" y="388920"/>
                        </a:cubicBezTo>
                        <a:cubicBezTo>
                          <a:pt x="551581" y="399259"/>
                          <a:pt x="479448" y="391852"/>
                          <a:pt x="457573" y="388920"/>
                        </a:cubicBezTo>
                        <a:cubicBezTo>
                          <a:pt x="433567" y="386349"/>
                          <a:pt x="412022" y="389611"/>
                          <a:pt x="392707" y="388920"/>
                        </a:cubicBezTo>
                        <a:cubicBezTo>
                          <a:pt x="373610" y="386572"/>
                          <a:pt x="355150" y="385659"/>
                          <a:pt x="339235" y="388920"/>
                        </a:cubicBezTo>
                        <a:cubicBezTo>
                          <a:pt x="317720" y="390188"/>
                          <a:pt x="294489" y="390435"/>
                          <a:pt x="251577" y="388920"/>
                        </a:cubicBezTo>
                        <a:cubicBezTo>
                          <a:pt x="208440" y="385410"/>
                          <a:pt x="189863" y="400163"/>
                          <a:pt x="141129" y="388920"/>
                        </a:cubicBezTo>
                        <a:cubicBezTo>
                          <a:pt x="101827" y="377959"/>
                          <a:pt x="31287" y="396605"/>
                          <a:pt x="0" y="388920"/>
                        </a:cubicBezTo>
                        <a:cubicBezTo>
                          <a:pt x="-3575" y="315892"/>
                          <a:pt x="5449" y="231047"/>
                          <a:pt x="0" y="186681"/>
                        </a:cubicBezTo>
                        <a:cubicBezTo>
                          <a:pt x="1078" y="150025"/>
                          <a:pt x="-8561" y="50751"/>
                          <a:pt x="0" y="0"/>
                        </a:cubicBezTo>
                        <a:close/>
                      </a:path>
                      <a:path w="1139552" h="388920" stroke="0" extrusionOk="0">
                        <a:moveTo>
                          <a:pt x="0" y="0"/>
                        </a:moveTo>
                        <a:cubicBezTo>
                          <a:pt x="26259" y="1841"/>
                          <a:pt x="61094" y="8718"/>
                          <a:pt x="87657" y="0"/>
                        </a:cubicBezTo>
                        <a:cubicBezTo>
                          <a:pt x="113802" y="-8955"/>
                          <a:pt x="122261" y="870"/>
                          <a:pt x="141129" y="0"/>
                        </a:cubicBezTo>
                        <a:cubicBezTo>
                          <a:pt x="159857" y="-4341"/>
                          <a:pt x="184415" y="-6269"/>
                          <a:pt x="217391" y="0"/>
                        </a:cubicBezTo>
                        <a:cubicBezTo>
                          <a:pt x="251551" y="2209"/>
                          <a:pt x="263809" y="1869"/>
                          <a:pt x="282258" y="0"/>
                        </a:cubicBezTo>
                        <a:cubicBezTo>
                          <a:pt x="299768" y="-1177"/>
                          <a:pt x="309880" y="-7256"/>
                          <a:pt x="335729" y="0"/>
                        </a:cubicBezTo>
                        <a:cubicBezTo>
                          <a:pt x="359451" y="8558"/>
                          <a:pt x="388119" y="-3417"/>
                          <a:pt x="400596" y="0"/>
                        </a:cubicBezTo>
                        <a:cubicBezTo>
                          <a:pt x="414220" y="5847"/>
                          <a:pt x="459040" y="-9467"/>
                          <a:pt x="488254" y="0"/>
                        </a:cubicBezTo>
                        <a:cubicBezTo>
                          <a:pt x="515513" y="10529"/>
                          <a:pt x="540440" y="1938"/>
                          <a:pt x="564516" y="0"/>
                        </a:cubicBezTo>
                        <a:cubicBezTo>
                          <a:pt x="590475" y="5029"/>
                          <a:pt x="611800" y="-1443"/>
                          <a:pt x="629383" y="0"/>
                        </a:cubicBezTo>
                        <a:cubicBezTo>
                          <a:pt x="652016" y="-3103"/>
                          <a:pt x="672586" y="929"/>
                          <a:pt x="705645" y="0"/>
                        </a:cubicBezTo>
                        <a:cubicBezTo>
                          <a:pt x="744132" y="4298"/>
                          <a:pt x="758789" y="5865"/>
                          <a:pt x="793303" y="0"/>
                        </a:cubicBezTo>
                        <a:cubicBezTo>
                          <a:pt x="825522" y="-4711"/>
                          <a:pt x="872896" y="3402"/>
                          <a:pt x="892356" y="0"/>
                        </a:cubicBezTo>
                        <a:cubicBezTo>
                          <a:pt x="914337" y="-3092"/>
                          <a:pt x="927773" y="442"/>
                          <a:pt x="945828" y="0"/>
                        </a:cubicBezTo>
                        <a:cubicBezTo>
                          <a:pt x="964427" y="1549"/>
                          <a:pt x="1011153" y="-12672"/>
                          <a:pt x="1033486" y="0"/>
                        </a:cubicBezTo>
                        <a:cubicBezTo>
                          <a:pt x="1066033" y="5759"/>
                          <a:pt x="1080600" y="-10752"/>
                          <a:pt x="1139552" y="0"/>
                        </a:cubicBezTo>
                        <a:cubicBezTo>
                          <a:pt x="1139470" y="26868"/>
                          <a:pt x="1148389" y="135353"/>
                          <a:pt x="1139552" y="190570"/>
                        </a:cubicBezTo>
                        <a:cubicBezTo>
                          <a:pt x="1133234" y="250413"/>
                          <a:pt x="1132164" y="341917"/>
                          <a:pt x="1139552" y="388920"/>
                        </a:cubicBezTo>
                        <a:cubicBezTo>
                          <a:pt x="1117435" y="390668"/>
                          <a:pt x="1107213" y="388739"/>
                          <a:pt x="1086080" y="388920"/>
                        </a:cubicBezTo>
                        <a:cubicBezTo>
                          <a:pt x="1063673" y="380021"/>
                          <a:pt x="1033437" y="383070"/>
                          <a:pt x="987027" y="388920"/>
                        </a:cubicBezTo>
                        <a:cubicBezTo>
                          <a:pt x="941958" y="398177"/>
                          <a:pt x="946796" y="395159"/>
                          <a:pt x="910765" y="388920"/>
                        </a:cubicBezTo>
                        <a:cubicBezTo>
                          <a:pt x="882245" y="382045"/>
                          <a:pt x="849336" y="406002"/>
                          <a:pt x="811711" y="388920"/>
                        </a:cubicBezTo>
                        <a:cubicBezTo>
                          <a:pt x="771071" y="375035"/>
                          <a:pt x="743342" y="382726"/>
                          <a:pt x="724053" y="388920"/>
                        </a:cubicBezTo>
                        <a:cubicBezTo>
                          <a:pt x="702855" y="402583"/>
                          <a:pt x="666073" y="399823"/>
                          <a:pt x="636396" y="388920"/>
                        </a:cubicBezTo>
                        <a:cubicBezTo>
                          <a:pt x="605966" y="386180"/>
                          <a:pt x="580930" y="404669"/>
                          <a:pt x="548738" y="388920"/>
                        </a:cubicBezTo>
                        <a:cubicBezTo>
                          <a:pt x="516870" y="375069"/>
                          <a:pt x="490555" y="396458"/>
                          <a:pt x="472475" y="388920"/>
                        </a:cubicBezTo>
                        <a:cubicBezTo>
                          <a:pt x="453867" y="385844"/>
                          <a:pt x="430369" y="395790"/>
                          <a:pt x="419004" y="388920"/>
                        </a:cubicBezTo>
                        <a:cubicBezTo>
                          <a:pt x="405917" y="382674"/>
                          <a:pt x="391197" y="387212"/>
                          <a:pt x="365533" y="388920"/>
                        </a:cubicBezTo>
                        <a:cubicBezTo>
                          <a:pt x="339955" y="393004"/>
                          <a:pt x="331543" y="393342"/>
                          <a:pt x="312061" y="388920"/>
                        </a:cubicBezTo>
                        <a:cubicBezTo>
                          <a:pt x="292473" y="382851"/>
                          <a:pt x="284672" y="382026"/>
                          <a:pt x="258590" y="388920"/>
                        </a:cubicBezTo>
                        <a:cubicBezTo>
                          <a:pt x="231227" y="397604"/>
                          <a:pt x="194002" y="386063"/>
                          <a:pt x="159537" y="388920"/>
                        </a:cubicBezTo>
                        <a:cubicBezTo>
                          <a:pt x="128343" y="389401"/>
                          <a:pt x="119488" y="389916"/>
                          <a:pt x="94670" y="388920"/>
                        </a:cubicBezTo>
                        <a:cubicBezTo>
                          <a:pt x="66076" y="387348"/>
                          <a:pt x="40543" y="384275"/>
                          <a:pt x="0" y="388920"/>
                        </a:cubicBezTo>
                        <a:cubicBezTo>
                          <a:pt x="3723" y="313015"/>
                          <a:pt x="-1476" y="291369"/>
                          <a:pt x="0" y="198349"/>
                        </a:cubicBezTo>
                        <a:cubicBezTo>
                          <a:pt x="-4635" y="106394"/>
                          <a:pt x="-2167" y="77421"/>
                          <a:pt x="0" y="0"/>
                        </a:cubicBezTo>
                        <a:close/>
                      </a:path>
                      <a:path w="1139552" h="388920" fill="none" stroke="0" extrusionOk="0">
                        <a:moveTo>
                          <a:pt x="0" y="0"/>
                        </a:moveTo>
                        <a:cubicBezTo>
                          <a:pt x="18838" y="4445"/>
                          <a:pt x="37965" y="601"/>
                          <a:pt x="53471" y="0"/>
                        </a:cubicBezTo>
                        <a:cubicBezTo>
                          <a:pt x="61630" y="1857"/>
                          <a:pt x="104951" y="2293"/>
                          <a:pt x="141129" y="0"/>
                        </a:cubicBezTo>
                        <a:cubicBezTo>
                          <a:pt x="175453" y="-7459"/>
                          <a:pt x="174085" y="-6071"/>
                          <a:pt x="205996" y="0"/>
                        </a:cubicBezTo>
                        <a:cubicBezTo>
                          <a:pt x="239938" y="8380"/>
                          <a:pt x="266314" y="8338"/>
                          <a:pt x="282258" y="0"/>
                        </a:cubicBezTo>
                        <a:cubicBezTo>
                          <a:pt x="297536" y="-8629"/>
                          <a:pt x="361905" y="7759"/>
                          <a:pt x="381311" y="0"/>
                        </a:cubicBezTo>
                        <a:cubicBezTo>
                          <a:pt x="400683" y="-2755"/>
                          <a:pt x="425942" y="-3367"/>
                          <a:pt x="446178" y="0"/>
                        </a:cubicBezTo>
                        <a:cubicBezTo>
                          <a:pt x="469875" y="-131"/>
                          <a:pt x="523423" y="4085"/>
                          <a:pt x="545231" y="0"/>
                        </a:cubicBezTo>
                        <a:cubicBezTo>
                          <a:pt x="565187" y="-7283"/>
                          <a:pt x="611618" y="7108"/>
                          <a:pt x="632889" y="0"/>
                        </a:cubicBezTo>
                        <a:cubicBezTo>
                          <a:pt x="649163" y="-4508"/>
                          <a:pt x="697095" y="-2662"/>
                          <a:pt x="731942" y="0"/>
                        </a:cubicBezTo>
                        <a:cubicBezTo>
                          <a:pt x="760377" y="296"/>
                          <a:pt x="787385" y="-9269"/>
                          <a:pt x="819600" y="0"/>
                        </a:cubicBezTo>
                        <a:cubicBezTo>
                          <a:pt x="847987" y="7929"/>
                          <a:pt x="866018" y="-6832"/>
                          <a:pt x="895863" y="0"/>
                        </a:cubicBezTo>
                        <a:cubicBezTo>
                          <a:pt x="920331" y="1270"/>
                          <a:pt x="950195" y="-12265"/>
                          <a:pt x="983521" y="0"/>
                        </a:cubicBezTo>
                        <a:cubicBezTo>
                          <a:pt x="1020485" y="11736"/>
                          <a:pt x="1023915" y="548"/>
                          <a:pt x="1036992" y="0"/>
                        </a:cubicBezTo>
                        <a:cubicBezTo>
                          <a:pt x="1044639" y="3339"/>
                          <a:pt x="1097764" y="2805"/>
                          <a:pt x="1139552" y="0"/>
                        </a:cubicBezTo>
                        <a:cubicBezTo>
                          <a:pt x="1131929" y="44679"/>
                          <a:pt x="1132358" y="87487"/>
                          <a:pt x="1139552" y="182792"/>
                        </a:cubicBezTo>
                        <a:cubicBezTo>
                          <a:pt x="1143219" y="265120"/>
                          <a:pt x="1141454" y="298207"/>
                          <a:pt x="1139552" y="388920"/>
                        </a:cubicBezTo>
                        <a:cubicBezTo>
                          <a:pt x="1123068" y="385220"/>
                          <a:pt x="1086699" y="387641"/>
                          <a:pt x="1051894" y="388920"/>
                        </a:cubicBezTo>
                        <a:cubicBezTo>
                          <a:pt x="1016692" y="393328"/>
                          <a:pt x="998431" y="390888"/>
                          <a:pt x="975631" y="388920"/>
                        </a:cubicBezTo>
                        <a:cubicBezTo>
                          <a:pt x="951520" y="392401"/>
                          <a:pt x="909622" y="400066"/>
                          <a:pt x="865182" y="388920"/>
                        </a:cubicBezTo>
                        <a:cubicBezTo>
                          <a:pt x="815186" y="375877"/>
                          <a:pt x="799779" y="400793"/>
                          <a:pt x="754734" y="388920"/>
                        </a:cubicBezTo>
                        <a:cubicBezTo>
                          <a:pt x="711568" y="380096"/>
                          <a:pt x="695740" y="389148"/>
                          <a:pt x="644285" y="388920"/>
                        </a:cubicBezTo>
                        <a:cubicBezTo>
                          <a:pt x="591387" y="388438"/>
                          <a:pt x="582800" y="382849"/>
                          <a:pt x="568022" y="388920"/>
                        </a:cubicBezTo>
                        <a:cubicBezTo>
                          <a:pt x="553224" y="397243"/>
                          <a:pt x="476011" y="393916"/>
                          <a:pt x="457573" y="388920"/>
                        </a:cubicBezTo>
                        <a:cubicBezTo>
                          <a:pt x="432222" y="385354"/>
                          <a:pt x="416066" y="390957"/>
                          <a:pt x="392707" y="388920"/>
                        </a:cubicBezTo>
                        <a:cubicBezTo>
                          <a:pt x="373567" y="388071"/>
                          <a:pt x="353558" y="386657"/>
                          <a:pt x="339235" y="388920"/>
                        </a:cubicBezTo>
                        <a:cubicBezTo>
                          <a:pt x="326385" y="393556"/>
                          <a:pt x="291229" y="387911"/>
                          <a:pt x="251577" y="388920"/>
                        </a:cubicBezTo>
                        <a:cubicBezTo>
                          <a:pt x="209294" y="384671"/>
                          <a:pt x="181624" y="404523"/>
                          <a:pt x="141129" y="388920"/>
                        </a:cubicBezTo>
                        <a:cubicBezTo>
                          <a:pt x="102049" y="375145"/>
                          <a:pt x="30421" y="398463"/>
                          <a:pt x="0" y="388920"/>
                        </a:cubicBezTo>
                        <a:cubicBezTo>
                          <a:pt x="812" y="309437"/>
                          <a:pt x="189" y="232395"/>
                          <a:pt x="0" y="186681"/>
                        </a:cubicBezTo>
                        <a:cubicBezTo>
                          <a:pt x="-1099" y="143634"/>
                          <a:pt x="-6239" y="46736"/>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200" b="1" kern="0" dirty="0">
                <a:solidFill>
                  <a:schemeClr val="tx1"/>
                </a:solidFill>
                <a:latin typeface="メイリオ" panose="020B0604030504040204" pitchFamily="50" charset="-128"/>
                <a:ea typeface="メイリオ" panose="020B0604030504040204" pitchFamily="50" charset="-128"/>
              </a:rPr>
              <a:t>きつえん</a:t>
            </a:r>
            <a:endParaRPr lang="en-US" altLang="ja-JP" sz="1200" b="1" kern="0" dirty="0">
              <a:solidFill>
                <a:schemeClr val="tx1"/>
              </a:solidFill>
              <a:latin typeface="メイリオ" panose="020B0604030504040204" pitchFamily="50" charset="-128"/>
              <a:ea typeface="メイリオ" panose="020B0604030504040204" pitchFamily="50" charset="-128"/>
            </a:endParaRPr>
          </a:p>
        </p:txBody>
      </p:sp>
      <p:sp>
        <p:nvSpPr>
          <p:cNvPr id="30" name="タイトル 1">
            <a:extLst>
              <a:ext uri="{FF2B5EF4-FFF2-40B4-BE49-F238E27FC236}">
                <a16:creationId xmlns:a16="http://schemas.microsoft.com/office/drawing/2014/main" id="{9D327B92-979E-4382-99DC-33AC09003F91}"/>
              </a:ext>
            </a:extLst>
          </p:cNvPr>
          <p:cNvSpPr txBox="1">
            <a:spLocks/>
          </p:cNvSpPr>
          <p:nvPr/>
        </p:nvSpPr>
        <p:spPr>
          <a:xfrm>
            <a:off x="1694892" y="5863950"/>
            <a:ext cx="1585439" cy="388920"/>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585439"/>
                      <a:gd name="connsiteY0" fmla="*/ 0 h 388920"/>
                      <a:gd name="connsiteX1" fmla="*/ 74393 w 1585439"/>
                      <a:gd name="connsiteY1" fmla="*/ 0 h 388920"/>
                      <a:gd name="connsiteX2" fmla="*/ 196350 w 1585439"/>
                      <a:gd name="connsiteY2" fmla="*/ 0 h 388920"/>
                      <a:gd name="connsiteX3" fmla="*/ 286598 w 1585439"/>
                      <a:gd name="connsiteY3" fmla="*/ 0 h 388920"/>
                      <a:gd name="connsiteX4" fmla="*/ 392701 w 1585439"/>
                      <a:gd name="connsiteY4" fmla="*/ 0 h 388920"/>
                      <a:gd name="connsiteX5" fmla="*/ 530512 w 1585439"/>
                      <a:gd name="connsiteY5" fmla="*/ 0 h 388920"/>
                      <a:gd name="connsiteX6" fmla="*/ 620760 w 1585439"/>
                      <a:gd name="connsiteY6" fmla="*/ 0 h 388920"/>
                      <a:gd name="connsiteX7" fmla="*/ 758571 w 1585439"/>
                      <a:gd name="connsiteY7" fmla="*/ 0 h 388920"/>
                      <a:gd name="connsiteX8" fmla="*/ 880528 w 1585439"/>
                      <a:gd name="connsiteY8" fmla="*/ 0 h 388920"/>
                      <a:gd name="connsiteX9" fmla="*/ 1018339 w 1585439"/>
                      <a:gd name="connsiteY9" fmla="*/ 0 h 388920"/>
                      <a:gd name="connsiteX10" fmla="*/ 1140296 w 1585439"/>
                      <a:gd name="connsiteY10" fmla="*/ 0 h 388920"/>
                      <a:gd name="connsiteX11" fmla="*/ 1246398 w 1585439"/>
                      <a:gd name="connsiteY11" fmla="*/ 0 h 388920"/>
                      <a:gd name="connsiteX12" fmla="*/ 1368355 w 1585439"/>
                      <a:gd name="connsiteY12" fmla="*/ 0 h 388920"/>
                      <a:gd name="connsiteX13" fmla="*/ 1442749 w 1585439"/>
                      <a:gd name="connsiteY13" fmla="*/ 0 h 388920"/>
                      <a:gd name="connsiteX14" fmla="*/ 1585439 w 1585439"/>
                      <a:gd name="connsiteY14" fmla="*/ 0 h 388920"/>
                      <a:gd name="connsiteX15" fmla="*/ 1585439 w 1585439"/>
                      <a:gd name="connsiteY15" fmla="*/ 182792 h 388920"/>
                      <a:gd name="connsiteX16" fmla="*/ 1585439 w 1585439"/>
                      <a:gd name="connsiteY16" fmla="*/ 388920 h 388920"/>
                      <a:gd name="connsiteX17" fmla="*/ 1463482 w 1585439"/>
                      <a:gd name="connsiteY17" fmla="*/ 388920 h 388920"/>
                      <a:gd name="connsiteX18" fmla="*/ 1357379 w 1585439"/>
                      <a:gd name="connsiteY18" fmla="*/ 388920 h 388920"/>
                      <a:gd name="connsiteX19" fmla="*/ 1203713 w 1585439"/>
                      <a:gd name="connsiteY19" fmla="*/ 388920 h 388920"/>
                      <a:gd name="connsiteX20" fmla="*/ 1050048 w 1585439"/>
                      <a:gd name="connsiteY20" fmla="*/ 388920 h 388920"/>
                      <a:gd name="connsiteX21" fmla="*/ 896382 w 1585439"/>
                      <a:gd name="connsiteY21" fmla="*/ 388920 h 388920"/>
                      <a:gd name="connsiteX22" fmla="*/ 790280 w 1585439"/>
                      <a:gd name="connsiteY22" fmla="*/ 388920 h 388920"/>
                      <a:gd name="connsiteX23" fmla="*/ 636614 w 1585439"/>
                      <a:gd name="connsiteY23" fmla="*/ 388920 h 388920"/>
                      <a:gd name="connsiteX24" fmla="*/ 546366 w 1585439"/>
                      <a:gd name="connsiteY24" fmla="*/ 388920 h 388920"/>
                      <a:gd name="connsiteX25" fmla="*/ 471973 w 1585439"/>
                      <a:gd name="connsiteY25" fmla="*/ 388920 h 388920"/>
                      <a:gd name="connsiteX26" fmla="*/ 350016 w 1585439"/>
                      <a:gd name="connsiteY26" fmla="*/ 388920 h 388920"/>
                      <a:gd name="connsiteX27" fmla="*/ 196350 w 1585439"/>
                      <a:gd name="connsiteY27" fmla="*/ 388920 h 388920"/>
                      <a:gd name="connsiteX28" fmla="*/ 0 w 1585439"/>
                      <a:gd name="connsiteY28" fmla="*/ 388920 h 388920"/>
                      <a:gd name="connsiteX29" fmla="*/ 0 w 1585439"/>
                      <a:gd name="connsiteY29" fmla="*/ 186681 h 388920"/>
                      <a:gd name="connsiteX30" fmla="*/ 0 w 1585439"/>
                      <a:gd name="connsiteY30" fmla="*/ 0 h 388920"/>
                      <a:gd name="connsiteX0" fmla="*/ 0 w 1585439"/>
                      <a:gd name="connsiteY0" fmla="*/ 0 h 388920"/>
                      <a:gd name="connsiteX1" fmla="*/ 121956 w 1585439"/>
                      <a:gd name="connsiteY1" fmla="*/ 0 h 388920"/>
                      <a:gd name="connsiteX2" fmla="*/ 196350 w 1585439"/>
                      <a:gd name="connsiteY2" fmla="*/ 0 h 388920"/>
                      <a:gd name="connsiteX3" fmla="*/ 302452 w 1585439"/>
                      <a:gd name="connsiteY3" fmla="*/ 0 h 388920"/>
                      <a:gd name="connsiteX4" fmla="*/ 392701 w 1585439"/>
                      <a:gd name="connsiteY4" fmla="*/ 0 h 388920"/>
                      <a:gd name="connsiteX5" fmla="*/ 467094 w 1585439"/>
                      <a:gd name="connsiteY5" fmla="*/ 0 h 388920"/>
                      <a:gd name="connsiteX6" fmla="*/ 557342 w 1585439"/>
                      <a:gd name="connsiteY6" fmla="*/ 0 h 388920"/>
                      <a:gd name="connsiteX7" fmla="*/ 679299 w 1585439"/>
                      <a:gd name="connsiteY7" fmla="*/ 0 h 388920"/>
                      <a:gd name="connsiteX8" fmla="*/ 785402 w 1585439"/>
                      <a:gd name="connsiteY8" fmla="*/ 0 h 388920"/>
                      <a:gd name="connsiteX9" fmla="*/ 875650 w 1585439"/>
                      <a:gd name="connsiteY9" fmla="*/ 0 h 388920"/>
                      <a:gd name="connsiteX10" fmla="*/ 981752 w 1585439"/>
                      <a:gd name="connsiteY10" fmla="*/ 0 h 388920"/>
                      <a:gd name="connsiteX11" fmla="*/ 1103709 w 1585439"/>
                      <a:gd name="connsiteY11" fmla="*/ 0 h 388920"/>
                      <a:gd name="connsiteX12" fmla="*/ 1241520 w 1585439"/>
                      <a:gd name="connsiteY12" fmla="*/ 0 h 388920"/>
                      <a:gd name="connsiteX13" fmla="*/ 1315914 w 1585439"/>
                      <a:gd name="connsiteY13" fmla="*/ 0 h 388920"/>
                      <a:gd name="connsiteX14" fmla="*/ 1437871 w 1585439"/>
                      <a:gd name="connsiteY14" fmla="*/ 0 h 388920"/>
                      <a:gd name="connsiteX15" fmla="*/ 1585439 w 1585439"/>
                      <a:gd name="connsiteY15" fmla="*/ 0 h 388920"/>
                      <a:gd name="connsiteX16" fmla="*/ 1585439 w 1585439"/>
                      <a:gd name="connsiteY16" fmla="*/ 190570 h 388920"/>
                      <a:gd name="connsiteX17" fmla="*/ 1585439 w 1585439"/>
                      <a:gd name="connsiteY17" fmla="*/ 388920 h 388920"/>
                      <a:gd name="connsiteX18" fmla="*/ 1511045 w 1585439"/>
                      <a:gd name="connsiteY18" fmla="*/ 388920 h 388920"/>
                      <a:gd name="connsiteX19" fmla="*/ 1373234 w 1585439"/>
                      <a:gd name="connsiteY19" fmla="*/ 388920 h 388920"/>
                      <a:gd name="connsiteX20" fmla="*/ 1267131 w 1585439"/>
                      <a:gd name="connsiteY20" fmla="*/ 388920 h 388920"/>
                      <a:gd name="connsiteX21" fmla="*/ 1129320 w 1585439"/>
                      <a:gd name="connsiteY21" fmla="*/ 388920 h 388920"/>
                      <a:gd name="connsiteX22" fmla="*/ 1007363 w 1585439"/>
                      <a:gd name="connsiteY22" fmla="*/ 388920 h 388920"/>
                      <a:gd name="connsiteX23" fmla="*/ 885406 w 1585439"/>
                      <a:gd name="connsiteY23" fmla="*/ 388920 h 388920"/>
                      <a:gd name="connsiteX24" fmla="*/ 763449 w 1585439"/>
                      <a:gd name="connsiteY24" fmla="*/ 388920 h 388920"/>
                      <a:gd name="connsiteX25" fmla="*/ 657347 w 1585439"/>
                      <a:gd name="connsiteY25" fmla="*/ 388920 h 388920"/>
                      <a:gd name="connsiteX26" fmla="*/ 582953 w 1585439"/>
                      <a:gd name="connsiteY26" fmla="*/ 388920 h 388920"/>
                      <a:gd name="connsiteX27" fmla="*/ 508560 w 1585439"/>
                      <a:gd name="connsiteY27" fmla="*/ 388920 h 388920"/>
                      <a:gd name="connsiteX28" fmla="*/ 434166 w 1585439"/>
                      <a:gd name="connsiteY28" fmla="*/ 388920 h 388920"/>
                      <a:gd name="connsiteX29" fmla="*/ 359772 w 1585439"/>
                      <a:gd name="connsiteY29" fmla="*/ 388920 h 388920"/>
                      <a:gd name="connsiteX30" fmla="*/ 221961 w 1585439"/>
                      <a:gd name="connsiteY30" fmla="*/ 388920 h 388920"/>
                      <a:gd name="connsiteX31" fmla="*/ 131713 w 1585439"/>
                      <a:gd name="connsiteY31" fmla="*/ 388920 h 388920"/>
                      <a:gd name="connsiteX32" fmla="*/ 0 w 1585439"/>
                      <a:gd name="connsiteY32" fmla="*/ 388920 h 388920"/>
                      <a:gd name="connsiteX33" fmla="*/ 0 w 1585439"/>
                      <a:gd name="connsiteY33" fmla="*/ 198349 h 388920"/>
                      <a:gd name="connsiteX34" fmla="*/ 0 w 1585439"/>
                      <a:gd name="connsiteY34" fmla="*/ 0 h 3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5439" h="388920" fill="none" extrusionOk="0">
                        <a:moveTo>
                          <a:pt x="0" y="0"/>
                        </a:moveTo>
                        <a:cubicBezTo>
                          <a:pt x="18890" y="475"/>
                          <a:pt x="50217" y="882"/>
                          <a:pt x="74393" y="0"/>
                        </a:cubicBezTo>
                        <a:cubicBezTo>
                          <a:pt x="98512" y="9856"/>
                          <a:pt x="145634" y="733"/>
                          <a:pt x="196350" y="0"/>
                        </a:cubicBezTo>
                        <a:cubicBezTo>
                          <a:pt x="244507" y="-7117"/>
                          <a:pt x="242465" y="-6081"/>
                          <a:pt x="286598" y="0"/>
                        </a:cubicBezTo>
                        <a:cubicBezTo>
                          <a:pt x="333012" y="7189"/>
                          <a:pt x="367503" y="11369"/>
                          <a:pt x="392701" y="0"/>
                        </a:cubicBezTo>
                        <a:cubicBezTo>
                          <a:pt x="413554" y="-5995"/>
                          <a:pt x="493512" y="1031"/>
                          <a:pt x="530512" y="0"/>
                        </a:cubicBezTo>
                        <a:cubicBezTo>
                          <a:pt x="562950" y="763"/>
                          <a:pt x="596317" y="-4740"/>
                          <a:pt x="620760" y="0"/>
                        </a:cubicBezTo>
                        <a:cubicBezTo>
                          <a:pt x="652887" y="2963"/>
                          <a:pt x="726299" y="3516"/>
                          <a:pt x="758571" y="0"/>
                        </a:cubicBezTo>
                        <a:cubicBezTo>
                          <a:pt x="789503" y="-6821"/>
                          <a:pt x="850876" y="7291"/>
                          <a:pt x="880528" y="0"/>
                        </a:cubicBezTo>
                        <a:cubicBezTo>
                          <a:pt x="912649" y="-4226"/>
                          <a:pt x="977613" y="9343"/>
                          <a:pt x="1018339" y="0"/>
                        </a:cubicBezTo>
                        <a:cubicBezTo>
                          <a:pt x="1064090" y="-1099"/>
                          <a:pt x="1091914" y="-14973"/>
                          <a:pt x="1140296" y="0"/>
                        </a:cubicBezTo>
                        <a:cubicBezTo>
                          <a:pt x="1185927" y="15246"/>
                          <a:pt x="1212816" y="-1814"/>
                          <a:pt x="1246398" y="0"/>
                        </a:cubicBezTo>
                        <a:cubicBezTo>
                          <a:pt x="1283293" y="944"/>
                          <a:pt x="1312843" y="-7194"/>
                          <a:pt x="1368355" y="0"/>
                        </a:cubicBezTo>
                        <a:cubicBezTo>
                          <a:pt x="1421033" y="9934"/>
                          <a:pt x="1426575" y="-823"/>
                          <a:pt x="1442749" y="0"/>
                        </a:cubicBezTo>
                        <a:cubicBezTo>
                          <a:pt x="1460776" y="-1497"/>
                          <a:pt x="1502062" y="3240"/>
                          <a:pt x="1585439" y="0"/>
                        </a:cubicBezTo>
                        <a:cubicBezTo>
                          <a:pt x="1594119" y="39583"/>
                          <a:pt x="1589352" y="98342"/>
                          <a:pt x="1585439" y="182792"/>
                        </a:cubicBezTo>
                        <a:cubicBezTo>
                          <a:pt x="1585008" y="267745"/>
                          <a:pt x="1588171" y="298968"/>
                          <a:pt x="1585439" y="388920"/>
                        </a:cubicBezTo>
                        <a:cubicBezTo>
                          <a:pt x="1552936" y="378989"/>
                          <a:pt x="1513277" y="390791"/>
                          <a:pt x="1463482" y="388920"/>
                        </a:cubicBezTo>
                        <a:cubicBezTo>
                          <a:pt x="1416962" y="390946"/>
                          <a:pt x="1384985" y="390001"/>
                          <a:pt x="1357379" y="388920"/>
                        </a:cubicBezTo>
                        <a:cubicBezTo>
                          <a:pt x="1334387" y="389649"/>
                          <a:pt x="1275780" y="399741"/>
                          <a:pt x="1203713" y="388920"/>
                        </a:cubicBezTo>
                        <a:cubicBezTo>
                          <a:pt x="1135219" y="378512"/>
                          <a:pt x="1117242" y="397623"/>
                          <a:pt x="1050048" y="388920"/>
                        </a:cubicBezTo>
                        <a:cubicBezTo>
                          <a:pt x="988473" y="380796"/>
                          <a:pt x="971098" y="388379"/>
                          <a:pt x="896382" y="388920"/>
                        </a:cubicBezTo>
                        <a:cubicBezTo>
                          <a:pt x="820491" y="389934"/>
                          <a:pt x="812741" y="381530"/>
                          <a:pt x="790280" y="388920"/>
                        </a:cubicBezTo>
                        <a:cubicBezTo>
                          <a:pt x="766889" y="402384"/>
                          <a:pt x="665623" y="397561"/>
                          <a:pt x="636614" y="388920"/>
                        </a:cubicBezTo>
                        <a:cubicBezTo>
                          <a:pt x="599881" y="384481"/>
                          <a:pt x="573287" y="389026"/>
                          <a:pt x="546366" y="388920"/>
                        </a:cubicBezTo>
                        <a:cubicBezTo>
                          <a:pt x="519669" y="386588"/>
                          <a:pt x="494538" y="385853"/>
                          <a:pt x="471973" y="388920"/>
                        </a:cubicBezTo>
                        <a:cubicBezTo>
                          <a:pt x="442338" y="389387"/>
                          <a:pt x="411711" y="388171"/>
                          <a:pt x="350016" y="388920"/>
                        </a:cubicBezTo>
                        <a:cubicBezTo>
                          <a:pt x="288993" y="383108"/>
                          <a:pt x="260618" y="400349"/>
                          <a:pt x="196350" y="388920"/>
                        </a:cubicBezTo>
                        <a:cubicBezTo>
                          <a:pt x="137090" y="377598"/>
                          <a:pt x="46790" y="393758"/>
                          <a:pt x="0" y="388920"/>
                        </a:cubicBezTo>
                        <a:cubicBezTo>
                          <a:pt x="-3645" y="315102"/>
                          <a:pt x="1055" y="232909"/>
                          <a:pt x="0" y="186681"/>
                        </a:cubicBezTo>
                        <a:cubicBezTo>
                          <a:pt x="1517" y="149030"/>
                          <a:pt x="-7459" y="49766"/>
                          <a:pt x="0" y="0"/>
                        </a:cubicBezTo>
                        <a:close/>
                      </a:path>
                      <a:path w="1585439" h="388920" stroke="0" extrusionOk="0">
                        <a:moveTo>
                          <a:pt x="0" y="0"/>
                        </a:moveTo>
                        <a:cubicBezTo>
                          <a:pt x="35375" y="-2985"/>
                          <a:pt x="87012" y="11891"/>
                          <a:pt x="121956" y="0"/>
                        </a:cubicBezTo>
                        <a:cubicBezTo>
                          <a:pt x="159293" y="-8316"/>
                          <a:pt x="168840" y="709"/>
                          <a:pt x="196350" y="0"/>
                        </a:cubicBezTo>
                        <a:cubicBezTo>
                          <a:pt x="224512" y="-1568"/>
                          <a:pt x="257320" y="-7250"/>
                          <a:pt x="302452" y="0"/>
                        </a:cubicBezTo>
                        <a:cubicBezTo>
                          <a:pt x="350002" y="2794"/>
                          <a:pt x="365371" y="224"/>
                          <a:pt x="392701" y="0"/>
                        </a:cubicBezTo>
                        <a:cubicBezTo>
                          <a:pt x="416574" y="1318"/>
                          <a:pt x="432378" y="-7018"/>
                          <a:pt x="467094" y="0"/>
                        </a:cubicBezTo>
                        <a:cubicBezTo>
                          <a:pt x="500120" y="7458"/>
                          <a:pt x="539184" y="-4452"/>
                          <a:pt x="557342" y="0"/>
                        </a:cubicBezTo>
                        <a:cubicBezTo>
                          <a:pt x="576328" y="5142"/>
                          <a:pt x="635478" y="-10468"/>
                          <a:pt x="679299" y="0"/>
                        </a:cubicBezTo>
                        <a:cubicBezTo>
                          <a:pt x="716117" y="16034"/>
                          <a:pt x="751550" y="209"/>
                          <a:pt x="785402" y="0"/>
                        </a:cubicBezTo>
                        <a:cubicBezTo>
                          <a:pt x="820212" y="4400"/>
                          <a:pt x="848094" y="-9"/>
                          <a:pt x="875650" y="0"/>
                        </a:cubicBezTo>
                        <a:cubicBezTo>
                          <a:pt x="909261" y="-5931"/>
                          <a:pt x="935949" y="1248"/>
                          <a:pt x="981752" y="0"/>
                        </a:cubicBezTo>
                        <a:cubicBezTo>
                          <a:pt x="1034018" y="3128"/>
                          <a:pt x="1057744" y="5877"/>
                          <a:pt x="1103709" y="0"/>
                        </a:cubicBezTo>
                        <a:cubicBezTo>
                          <a:pt x="1148584" y="-4075"/>
                          <a:pt x="1217671" y="269"/>
                          <a:pt x="1241520" y="0"/>
                        </a:cubicBezTo>
                        <a:cubicBezTo>
                          <a:pt x="1272511" y="-1954"/>
                          <a:pt x="1291540" y="4172"/>
                          <a:pt x="1315914" y="0"/>
                        </a:cubicBezTo>
                        <a:cubicBezTo>
                          <a:pt x="1343438" y="7658"/>
                          <a:pt x="1406201" y="-13243"/>
                          <a:pt x="1437871" y="0"/>
                        </a:cubicBezTo>
                        <a:cubicBezTo>
                          <a:pt x="1480027" y="6264"/>
                          <a:pt x="1502360" y="-11362"/>
                          <a:pt x="1585439" y="0"/>
                        </a:cubicBezTo>
                        <a:cubicBezTo>
                          <a:pt x="1584828" y="30256"/>
                          <a:pt x="1593582" y="135273"/>
                          <a:pt x="1585439" y="190570"/>
                        </a:cubicBezTo>
                        <a:cubicBezTo>
                          <a:pt x="1575099" y="252654"/>
                          <a:pt x="1577334" y="341410"/>
                          <a:pt x="1585439" y="388920"/>
                        </a:cubicBezTo>
                        <a:cubicBezTo>
                          <a:pt x="1554520" y="389268"/>
                          <a:pt x="1540338" y="388878"/>
                          <a:pt x="1511045" y="388920"/>
                        </a:cubicBezTo>
                        <a:cubicBezTo>
                          <a:pt x="1481571" y="386355"/>
                          <a:pt x="1439257" y="388938"/>
                          <a:pt x="1373234" y="388920"/>
                        </a:cubicBezTo>
                        <a:cubicBezTo>
                          <a:pt x="1310656" y="398133"/>
                          <a:pt x="1317216" y="394956"/>
                          <a:pt x="1267131" y="388920"/>
                        </a:cubicBezTo>
                        <a:cubicBezTo>
                          <a:pt x="1222632" y="382432"/>
                          <a:pt x="1180389" y="402056"/>
                          <a:pt x="1129320" y="388920"/>
                        </a:cubicBezTo>
                        <a:cubicBezTo>
                          <a:pt x="1076573" y="376563"/>
                          <a:pt x="1032770" y="385682"/>
                          <a:pt x="1007363" y="388920"/>
                        </a:cubicBezTo>
                        <a:cubicBezTo>
                          <a:pt x="977453" y="400420"/>
                          <a:pt x="927263" y="398398"/>
                          <a:pt x="885406" y="388920"/>
                        </a:cubicBezTo>
                        <a:cubicBezTo>
                          <a:pt x="843683" y="393834"/>
                          <a:pt x="806512" y="403235"/>
                          <a:pt x="763449" y="388920"/>
                        </a:cubicBezTo>
                        <a:cubicBezTo>
                          <a:pt x="721160" y="376954"/>
                          <a:pt x="683450" y="396142"/>
                          <a:pt x="657347" y="388920"/>
                        </a:cubicBezTo>
                        <a:cubicBezTo>
                          <a:pt x="631253" y="386412"/>
                          <a:pt x="601584" y="394303"/>
                          <a:pt x="582953" y="388920"/>
                        </a:cubicBezTo>
                        <a:cubicBezTo>
                          <a:pt x="564842" y="381918"/>
                          <a:pt x="543534" y="385192"/>
                          <a:pt x="508560" y="388920"/>
                        </a:cubicBezTo>
                        <a:cubicBezTo>
                          <a:pt x="472744" y="392239"/>
                          <a:pt x="461213" y="393412"/>
                          <a:pt x="434166" y="388920"/>
                        </a:cubicBezTo>
                        <a:cubicBezTo>
                          <a:pt x="407036" y="383001"/>
                          <a:pt x="396058" y="381939"/>
                          <a:pt x="359772" y="388920"/>
                        </a:cubicBezTo>
                        <a:cubicBezTo>
                          <a:pt x="321173" y="399616"/>
                          <a:pt x="270592" y="385599"/>
                          <a:pt x="221961" y="388920"/>
                        </a:cubicBezTo>
                        <a:cubicBezTo>
                          <a:pt x="178463" y="388517"/>
                          <a:pt x="166182" y="390024"/>
                          <a:pt x="131713" y="388920"/>
                        </a:cubicBezTo>
                        <a:cubicBezTo>
                          <a:pt x="89373" y="388496"/>
                          <a:pt x="58507" y="381024"/>
                          <a:pt x="0" y="388920"/>
                        </a:cubicBezTo>
                        <a:cubicBezTo>
                          <a:pt x="4725" y="313021"/>
                          <a:pt x="-177" y="290285"/>
                          <a:pt x="0" y="198349"/>
                        </a:cubicBezTo>
                        <a:cubicBezTo>
                          <a:pt x="-3440" y="106646"/>
                          <a:pt x="-3838" y="77971"/>
                          <a:pt x="0" y="0"/>
                        </a:cubicBezTo>
                        <a:close/>
                      </a:path>
                      <a:path w="1585439" h="388920" fill="none" stroke="0" extrusionOk="0">
                        <a:moveTo>
                          <a:pt x="0" y="0"/>
                        </a:moveTo>
                        <a:cubicBezTo>
                          <a:pt x="27052" y="6136"/>
                          <a:pt x="53240" y="2276"/>
                          <a:pt x="74393" y="0"/>
                        </a:cubicBezTo>
                        <a:cubicBezTo>
                          <a:pt x="91561" y="1851"/>
                          <a:pt x="146919" y="3505"/>
                          <a:pt x="196350" y="0"/>
                        </a:cubicBezTo>
                        <a:cubicBezTo>
                          <a:pt x="244524" y="-7589"/>
                          <a:pt x="242222" y="-5948"/>
                          <a:pt x="286598" y="0"/>
                        </a:cubicBezTo>
                        <a:cubicBezTo>
                          <a:pt x="334346" y="9769"/>
                          <a:pt x="370521" y="9580"/>
                          <a:pt x="392701" y="0"/>
                        </a:cubicBezTo>
                        <a:cubicBezTo>
                          <a:pt x="413576" y="-10639"/>
                          <a:pt x="500755" y="6758"/>
                          <a:pt x="530512" y="0"/>
                        </a:cubicBezTo>
                        <a:cubicBezTo>
                          <a:pt x="560645" y="-3167"/>
                          <a:pt x="595362" y="-1861"/>
                          <a:pt x="620760" y="0"/>
                        </a:cubicBezTo>
                        <a:cubicBezTo>
                          <a:pt x="651221" y="2552"/>
                          <a:pt x="727683" y="1087"/>
                          <a:pt x="758571" y="0"/>
                        </a:cubicBezTo>
                        <a:cubicBezTo>
                          <a:pt x="781452" y="-8476"/>
                          <a:pt x="853701" y="8621"/>
                          <a:pt x="880528" y="0"/>
                        </a:cubicBezTo>
                        <a:cubicBezTo>
                          <a:pt x="905201" y="-6474"/>
                          <a:pt x="971818" y="-1204"/>
                          <a:pt x="1018339" y="0"/>
                        </a:cubicBezTo>
                        <a:cubicBezTo>
                          <a:pt x="1057943" y="1296"/>
                          <a:pt x="1094946" y="-12558"/>
                          <a:pt x="1140296" y="0"/>
                        </a:cubicBezTo>
                        <a:cubicBezTo>
                          <a:pt x="1183481" y="8314"/>
                          <a:pt x="1206612" y="-6816"/>
                          <a:pt x="1246398" y="0"/>
                        </a:cubicBezTo>
                        <a:cubicBezTo>
                          <a:pt x="1280489" y="-524"/>
                          <a:pt x="1316171" y="-10882"/>
                          <a:pt x="1368355" y="0"/>
                        </a:cubicBezTo>
                        <a:cubicBezTo>
                          <a:pt x="1421560" y="10724"/>
                          <a:pt x="1424235" y="972"/>
                          <a:pt x="1442749" y="0"/>
                        </a:cubicBezTo>
                        <a:cubicBezTo>
                          <a:pt x="1454649" y="3731"/>
                          <a:pt x="1520704" y="3626"/>
                          <a:pt x="1585439" y="0"/>
                        </a:cubicBezTo>
                        <a:cubicBezTo>
                          <a:pt x="1576590" y="45188"/>
                          <a:pt x="1577657" y="86871"/>
                          <a:pt x="1585439" y="182792"/>
                        </a:cubicBezTo>
                        <a:cubicBezTo>
                          <a:pt x="1590856" y="263579"/>
                          <a:pt x="1587562" y="297623"/>
                          <a:pt x="1585439" y="388920"/>
                        </a:cubicBezTo>
                        <a:cubicBezTo>
                          <a:pt x="1560030" y="382177"/>
                          <a:pt x="1513375" y="384459"/>
                          <a:pt x="1463482" y="388920"/>
                        </a:cubicBezTo>
                        <a:cubicBezTo>
                          <a:pt x="1415209" y="391860"/>
                          <a:pt x="1385268" y="389977"/>
                          <a:pt x="1357379" y="388920"/>
                        </a:cubicBezTo>
                        <a:cubicBezTo>
                          <a:pt x="1322545" y="395188"/>
                          <a:pt x="1263634" y="402113"/>
                          <a:pt x="1203713" y="388920"/>
                        </a:cubicBezTo>
                        <a:cubicBezTo>
                          <a:pt x="1135805" y="378373"/>
                          <a:pt x="1112630" y="400641"/>
                          <a:pt x="1050048" y="388920"/>
                        </a:cubicBezTo>
                        <a:cubicBezTo>
                          <a:pt x="989666" y="379933"/>
                          <a:pt x="969381" y="389118"/>
                          <a:pt x="896382" y="388920"/>
                        </a:cubicBezTo>
                        <a:cubicBezTo>
                          <a:pt x="822031" y="388487"/>
                          <a:pt x="811088" y="383036"/>
                          <a:pt x="790280" y="388920"/>
                        </a:cubicBezTo>
                        <a:cubicBezTo>
                          <a:pt x="773527" y="400868"/>
                          <a:pt x="664949" y="392866"/>
                          <a:pt x="636614" y="388920"/>
                        </a:cubicBezTo>
                        <a:cubicBezTo>
                          <a:pt x="603808" y="386070"/>
                          <a:pt x="579602" y="390726"/>
                          <a:pt x="546366" y="388920"/>
                        </a:cubicBezTo>
                        <a:cubicBezTo>
                          <a:pt x="518636" y="387134"/>
                          <a:pt x="491927" y="388157"/>
                          <a:pt x="471973" y="388920"/>
                        </a:cubicBezTo>
                        <a:cubicBezTo>
                          <a:pt x="453133" y="393256"/>
                          <a:pt x="404493" y="385892"/>
                          <a:pt x="350016" y="388920"/>
                        </a:cubicBezTo>
                        <a:cubicBezTo>
                          <a:pt x="291316" y="378159"/>
                          <a:pt x="255720" y="403031"/>
                          <a:pt x="196350" y="388920"/>
                        </a:cubicBezTo>
                        <a:cubicBezTo>
                          <a:pt x="143876" y="373579"/>
                          <a:pt x="42339" y="398729"/>
                          <a:pt x="0" y="388920"/>
                        </a:cubicBezTo>
                        <a:cubicBezTo>
                          <a:pt x="2227" y="306517"/>
                          <a:pt x="1039" y="230679"/>
                          <a:pt x="0" y="186681"/>
                        </a:cubicBezTo>
                        <a:cubicBezTo>
                          <a:pt x="-1428" y="145157"/>
                          <a:pt x="-11416" y="47380"/>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050" b="1" kern="0" dirty="0">
                <a:solidFill>
                  <a:schemeClr val="tx1"/>
                </a:solidFill>
                <a:latin typeface="メイリオ" panose="020B0604030504040204" pitchFamily="50" charset="-128"/>
                <a:ea typeface="メイリオ" panose="020B0604030504040204" pitchFamily="50" charset="-128"/>
              </a:rPr>
              <a:t>はっしょうりつ</a:t>
            </a:r>
            <a:endParaRPr lang="en-US" altLang="ja-JP" sz="1050" b="1" kern="0" dirty="0">
              <a:solidFill>
                <a:schemeClr val="tx1"/>
              </a:solidFill>
              <a:latin typeface="メイリオ" panose="020B0604030504040204" pitchFamily="50" charset="-128"/>
              <a:ea typeface="メイリオ" panose="020B0604030504040204" pitchFamily="50" charset="-128"/>
            </a:endParaRPr>
          </a:p>
        </p:txBody>
      </p:sp>
      <p:sp>
        <p:nvSpPr>
          <p:cNvPr id="31" name="タイトル 1">
            <a:extLst>
              <a:ext uri="{FF2B5EF4-FFF2-40B4-BE49-F238E27FC236}">
                <a16:creationId xmlns:a16="http://schemas.microsoft.com/office/drawing/2014/main" id="{30246B59-55B6-4E66-AF45-E47D60E9FA93}"/>
              </a:ext>
            </a:extLst>
          </p:cNvPr>
          <p:cNvSpPr txBox="1">
            <a:spLocks/>
          </p:cNvSpPr>
          <p:nvPr/>
        </p:nvSpPr>
        <p:spPr>
          <a:xfrm>
            <a:off x="7380312" y="5776384"/>
            <a:ext cx="1585439" cy="388920"/>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585439"/>
                      <a:gd name="connsiteY0" fmla="*/ 0 h 388920"/>
                      <a:gd name="connsiteX1" fmla="*/ 74393 w 1585439"/>
                      <a:gd name="connsiteY1" fmla="*/ 0 h 388920"/>
                      <a:gd name="connsiteX2" fmla="*/ 196350 w 1585439"/>
                      <a:gd name="connsiteY2" fmla="*/ 0 h 388920"/>
                      <a:gd name="connsiteX3" fmla="*/ 286598 w 1585439"/>
                      <a:gd name="connsiteY3" fmla="*/ 0 h 388920"/>
                      <a:gd name="connsiteX4" fmla="*/ 392701 w 1585439"/>
                      <a:gd name="connsiteY4" fmla="*/ 0 h 388920"/>
                      <a:gd name="connsiteX5" fmla="*/ 530512 w 1585439"/>
                      <a:gd name="connsiteY5" fmla="*/ 0 h 388920"/>
                      <a:gd name="connsiteX6" fmla="*/ 620760 w 1585439"/>
                      <a:gd name="connsiteY6" fmla="*/ 0 h 388920"/>
                      <a:gd name="connsiteX7" fmla="*/ 758571 w 1585439"/>
                      <a:gd name="connsiteY7" fmla="*/ 0 h 388920"/>
                      <a:gd name="connsiteX8" fmla="*/ 880528 w 1585439"/>
                      <a:gd name="connsiteY8" fmla="*/ 0 h 388920"/>
                      <a:gd name="connsiteX9" fmla="*/ 1018339 w 1585439"/>
                      <a:gd name="connsiteY9" fmla="*/ 0 h 388920"/>
                      <a:gd name="connsiteX10" fmla="*/ 1140296 w 1585439"/>
                      <a:gd name="connsiteY10" fmla="*/ 0 h 388920"/>
                      <a:gd name="connsiteX11" fmla="*/ 1246398 w 1585439"/>
                      <a:gd name="connsiteY11" fmla="*/ 0 h 388920"/>
                      <a:gd name="connsiteX12" fmla="*/ 1368355 w 1585439"/>
                      <a:gd name="connsiteY12" fmla="*/ 0 h 388920"/>
                      <a:gd name="connsiteX13" fmla="*/ 1442749 w 1585439"/>
                      <a:gd name="connsiteY13" fmla="*/ 0 h 388920"/>
                      <a:gd name="connsiteX14" fmla="*/ 1585439 w 1585439"/>
                      <a:gd name="connsiteY14" fmla="*/ 0 h 388920"/>
                      <a:gd name="connsiteX15" fmla="*/ 1585439 w 1585439"/>
                      <a:gd name="connsiteY15" fmla="*/ 182792 h 388920"/>
                      <a:gd name="connsiteX16" fmla="*/ 1585439 w 1585439"/>
                      <a:gd name="connsiteY16" fmla="*/ 388920 h 388920"/>
                      <a:gd name="connsiteX17" fmla="*/ 1463482 w 1585439"/>
                      <a:gd name="connsiteY17" fmla="*/ 388920 h 388920"/>
                      <a:gd name="connsiteX18" fmla="*/ 1357379 w 1585439"/>
                      <a:gd name="connsiteY18" fmla="*/ 388920 h 388920"/>
                      <a:gd name="connsiteX19" fmla="*/ 1203713 w 1585439"/>
                      <a:gd name="connsiteY19" fmla="*/ 388920 h 388920"/>
                      <a:gd name="connsiteX20" fmla="*/ 1050048 w 1585439"/>
                      <a:gd name="connsiteY20" fmla="*/ 388920 h 388920"/>
                      <a:gd name="connsiteX21" fmla="*/ 896382 w 1585439"/>
                      <a:gd name="connsiteY21" fmla="*/ 388920 h 388920"/>
                      <a:gd name="connsiteX22" fmla="*/ 790280 w 1585439"/>
                      <a:gd name="connsiteY22" fmla="*/ 388920 h 388920"/>
                      <a:gd name="connsiteX23" fmla="*/ 636614 w 1585439"/>
                      <a:gd name="connsiteY23" fmla="*/ 388920 h 388920"/>
                      <a:gd name="connsiteX24" fmla="*/ 546366 w 1585439"/>
                      <a:gd name="connsiteY24" fmla="*/ 388920 h 388920"/>
                      <a:gd name="connsiteX25" fmla="*/ 471973 w 1585439"/>
                      <a:gd name="connsiteY25" fmla="*/ 388920 h 388920"/>
                      <a:gd name="connsiteX26" fmla="*/ 350016 w 1585439"/>
                      <a:gd name="connsiteY26" fmla="*/ 388920 h 388920"/>
                      <a:gd name="connsiteX27" fmla="*/ 196350 w 1585439"/>
                      <a:gd name="connsiteY27" fmla="*/ 388920 h 388920"/>
                      <a:gd name="connsiteX28" fmla="*/ 0 w 1585439"/>
                      <a:gd name="connsiteY28" fmla="*/ 388920 h 388920"/>
                      <a:gd name="connsiteX29" fmla="*/ 0 w 1585439"/>
                      <a:gd name="connsiteY29" fmla="*/ 186681 h 388920"/>
                      <a:gd name="connsiteX30" fmla="*/ 0 w 1585439"/>
                      <a:gd name="connsiteY30" fmla="*/ 0 h 388920"/>
                      <a:gd name="connsiteX0" fmla="*/ 0 w 1585439"/>
                      <a:gd name="connsiteY0" fmla="*/ 0 h 388920"/>
                      <a:gd name="connsiteX1" fmla="*/ 121956 w 1585439"/>
                      <a:gd name="connsiteY1" fmla="*/ 0 h 388920"/>
                      <a:gd name="connsiteX2" fmla="*/ 196350 w 1585439"/>
                      <a:gd name="connsiteY2" fmla="*/ 0 h 388920"/>
                      <a:gd name="connsiteX3" fmla="*/ 302452 w 1585439"/>
                      <a:gd name="connsiteY3" fmla="*/ 0 h 388920"/>
                      <a:gd name="connsiteX4" fmla="*/ 392701 w 1585439"/>
                      <a:gd name="connsiteY4" fmla="*/ 0 h 388920"/>
                      <a:gd name="connsiteX5" fmla="*/ 467094 w 1585439"/>
                      <a:gd name="connsiteY5" fmla="*/ 0 h 388920"/>
                      <a:gd name="connsiteX6" fmla="*/ 557342 w 1585439"/>
                      <a:gd name="connsiteY6" fmla="*/ 0 h 388920"/>
                      <a:gd name="connsiteX7" fmla="*/ 679299 w 1585439"/>
                      <a:gd name="connsiteY7" fmla="*/ 0 h 388920"/>
                      <a:gd name="connsiteX8" fmla="*/ 785402 w 1585439"/>
                      <a:gd name="connsiteY8" fmla="*/ 0 h 388920"/>
                      <a:gd name="connsiteX9" fmla="*/ 875650 w 1585439"/>
                      <a:gd name="connsiteY9" fmla="*/ 0 h 388920"/>
                      <a:gd name="connsiteX10" fmla="*/ 981752 w 1585439"/>
                      <a:gd name="connsiteY10" fmla="*/ 0 h 388920"/>
                      <a:gd name="connsiteX11" fmla="*/ 1103709 w 1585439"/>
                      <a:gd name="connsiteY11" fmla="*/ 0 h 388920"/>
                      <a:gd name="connsiteX12" fmla="*/ 1241520 w 1585439"/>
                      <a:gd name="connsiteY12" fmla="*/ 0 h 388920"/>
                      <a:gd name="connsiteX13" fmla="*/ 1315914 w 1585439"/>
                      <a:gd name="connsiteY13" fmla="*/ 0 h 388920"/>
                      <a:gd name="connsiteX14" fmla="*/ 1437871 w 1585439"/>
                      <a:gd name="connsiteY14" fmla="*/ 0 h 388920"/>
                      <a:gd name="connsiteX15" fmla="*/ 1585439 w 1585439"/>
                      <a:gd name="connsiteY15" fmla="*/ 0 h 388920"/>
                      <a:gd name="connsiteX16" fmla="*/ 1585439 w 1585439"/>
                      <a:gd name="connsiteY16" fmla="*/ 190570 h 388920"/>
                      <a:gd name="connsiteX17" fmla="*/ 1585439 w 1585439"/>
                      <a:gd name="connsiteY17" fmla="*/ 388920 h 388920"/>
                      <a:gd name="connsiteX18" fmla="*/ 1511045 w 1585439"/>
                      <a:gd name="connsiteY18" fmla="*/ 388920 h 388920"/>
                      <a:gd name="connsiteX19" fmla="*/ 1373234 w 1585439"/>
                      <a:gd name="connsiteY19" fmla="*/ 388920 h 388920"/>
                      <a:gd name="connsiteX20" fmla="*/ 1267131 w 1585439"/>
                      <a:gd name="connsiteY20" fmla="*/ 388920 h 388920"/>
                      <a:gd name="connsiteX21" fmla="*/ 1129320 w 1585439"/>
                      <a:gd name="connsiteY21" fmla="*/ 388920 h 388920"/>
                      <a:gd name="connsiteX22" fmla="*/ 1007363 w 1585439"/>
                      <a:gd name="connsiteY22" fmla="*/ 388920 h 388920"/>
                      <a:gd name="connsiteX23" fmla="*/ 885406 w 1585439"/>
                      <a:gd name="connsiteY23" fmla="*/ 388920 h 388920"/>
                      <a:gd name="connsiteX24" fmla="*/ 763449 w 1585439"/>
                      <a:gd name="connsiteY24" fmla="*/ 388920 h 388920"/>
                      <a:gd name="connsiteX25" fmla="*/ 657347 w 1585439"/>
                      <a:gd name="connsiteY25" fmla="*/ 388920 h 388920"/>
                      <a:gd name="connsiteX26" fmla="*/ 582953 w 1585439"/>
                      <a:gd name="connsiteY26" fmla="*/ 388920 h 388920"/>
                      <a:gd name="connsiteX27" fmla="*/ 508560 w 1585439"/>
                      <a:gd name="connsiteY27" fmla="*/ 388920 h 388920"/>
                      <a:gd name="connsiteX28" fmla="*/ 434166 w 1585439"/>
                      <a:gd name="connsiteY28" fmla="*/ 388920 h 388920"/>
                      <a:gd name="connsiteX29" fmla="*/ 359772 w 1585439"/>
                      <a:gd name="connsiteY29" fmla="*/ 388920 h 388920"/>
                      <a:gd name="connsiteX30" fmla="*/ 221961 w 1585439"/>
                      <a:gd name="connsiteY30" fmla="*/ 388920 h 388920"/>
                      <a:gd name="connsiteX31" fmla="*/ 131713 w 1585439"/>
                      <a:gd name="connsiteY31" fmla="*/ 388920 h 388920"/>
                      <a:gd name="connsiteX32" fmla="*/ 0 w 1585439"/>
                      <a:gd name="connsiteY32" fmla="*/ 388920 h 388920"/>
                      <a:gd name="connsiteX33" fmla="*/ 0 w 1585439"/>
                      <a:gd name="connsiteY33" fmla="*/ 198349 h 388920"/>
                      <a:gd name="connsiteX34" fmla="*/ 0 w 1585439"/>
                      <a:gd name="connsiteY34" fmla="*/ 0 h 3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5439" h="388920" fill="none" extrusionOk="0">
                        <a:moveTo>
                          <a:pt x="0" y="0"/>
                        </a:moveTo>
                        <a:cubicBezTo>
                          <a:pt x="18890" y="475"/>
                          <a:pt x="50217" y="882"/>
                          <a:pt x="74393" y="0"/>
                        </a:cubicBezTo>
                        <a:cubicBezTo>
                          <a:pt x="98512" y="9856"/>
                          <a:pt x="145634" y="733"/>
                          <a:pt x="196350" y="0"/>
                        </a:cubicBezTo>
                        <a:cubicBezTo>
                          <a:pt x="244507" y="-7117"/>
                          <a:pt x="242465" y="-6081"/>
                          <a:pt x="286598" y="0"/>
                        </a:cubicBezTo>
                        <a:cubicBezTo>
                          <a:pt x="333012" y="7189"/>
                          <a:pt x="367503" y="11369"/>
                          <a:pt x="392701" y="0"/>
                        </a:cubicBezTo>
                        <a:cubicBezTo>
                          <a:pt x="413554" y="-5995"/>
                          <a:pt x="493512" y="1031"/>
                          <a:pt x="530512" y="0"/>
                        </a:cubicBezTo>
                        <a:cubicBezTo>
                          <a:pt x="562950" y="763"/>
                          <a:pt x="596317" y="-4740"/>
                          <a:pt x="620760" y="0"/>
                        </a:cubicBezTo>
                        <a:cubicBezTo>
                          <a:pt x="652887" y="2963"/>
                          <a:pt x="726299" y="3516"/>
                          <a:pt x="758571" y="0"/>
                        </a:cubicBezTo>
                        <a:cubicBezTo>
                          <a:pt x="789503" y="-6821"/>
                          <a:pt x="850876" y="7291"/>
                          <a:pt x="880528" y="0"/>
                        </a:cubicBezTo>
                        <a:cubicBezTo>
                          <a:pt x="912649" y="-4226"/>
                          <a:pt x="977613" y="9343"/>
                          <a:pt x="1018339" y="0"/>
                        </a:cubicBezTo>
                        <a:cubicBezTo>
                          <a:pt x="1064090" y="-1099"/>
                          <a:pt x="1091914" y="-14973"/>
                          <a:pt x="1140296" y="0"/>
                        </a:cubicBezTo>
                        <a:cubicBezTo>
                          <a:pt x="1185927" y="15246"/>
                          <a:pt x="1212816" y="-1814"/>
                          <a:pt x="1246398" y="0"/>
                        </a:cubicBezTo>
                        <a:cubicBezTo>
                          <a:pt x="1283293" y="944"/>
                          <a:pt x="1312843" y="-7194"/>
                          <a:pt x="1368355" y="0"/>
                        </a:cubicBezTo>
                        <a:cubicBezTo>
                          <a:pt x="1421033" y="9934"/>
                          <a:pt x="1426575" y="-823"/>
                          <a:pt x="1442749" y="0"/>
                        </a:cubicBezTo>
                        <a:cubicBezTo>
                          <a:pt x="1460776" y="-1497"/>
                          <a:pt x="1502062" y="3240"/>
                          <a:pt x="1585439" y="0"/>
                        </a:cubicBezTo>
                        <a:cubicBezTo>
                          <a:pt x="1594119" y="39583"/>
                          <a:pt x="1589352" y="98342"/>
                          <a:pt x="1585439" y="182792"/>
                        </a:cubicBezTo>
                        <a:cubicBezTo>
                          <a:pt x="1585008" y="267745"/>
                          <a:pt x="1588171" y="298968"/>
                          <a:pt x="1585439" y="388920"/>
                        </a:cubicBezTo>
                        <a:cubicBezTo>
                          <a:pt x="1552936" y="378989"/>
                          <a:pt x="1513277" y="390791"/>
                          <a:pt x="1463482" y="388920"/>
                        </a:cubicBezTo>
                        <a:cubicBezTo>
                          <a:pt x="1416962" y="390946"/>
                          <a:pt x="1384985" y="390001"/>
                          <a:pt x="1357379" y="388920"/>
                        </a:cubicBezTo>
                        <a:cubicBezTo>
                          <a:pt x="1334387" y="389649"/>
                          <a:pt x="1275780" y="399741"/>
                          <a:pt x="1203713" y="388920"/>
                        </a:cubicBezTo>
                        <a:cubicBezTo>
                          <a:pt x="1135219" y="378512"/>
                          <a:pt x="1117242" y="397623"/>
                          <a:pt x="1050048" y="388920"/>
                        </a:cubicBezTo>
                        <a:cubicBezTo>
                          <a:pt x="988473" y="380796"/>
                          <a:pt x="971098" y="388379"/>
                          <a:pt x="896382" y="388920"/>
                        </a:cubicBezTo>
                        <a:cubicBezTo>
                          <a:pt x="820491" y="389934"/>
                          <a:pt x="812741" y="381530"/>
                          <a:pt x="790280" y="388920"/>
                        </a:cubicBezTo>
                        <a:cubicBezTo>
                          <a:pt x="766889" y="402384"/>
                          <a:pt x="665623" y="397561"/>
                          <a:pt x="636614" y="388920"/>
                        </a:cubicBezTo>
                        <a:cubicBezTo>
                          <a:pt x="599881" y="384481"/>
                          <a:pt x="573287" y="389026"/>
                          <a:pt x="546366" y="388920"/>
                        </a:cubicBezTo>
                        <a:cubicBezTo>
                          <a:pt x="519669" y="386588"/>
                          <a:pt x="494538" y="385853"/>
                          <a:pt x="471973" y="388920"/>
                        </a:cubicBezTo>
                        <a:cubicBezTo>
                          <a:pt x="442338" y="389387"/>
                          <a:pt x="411711" y="388171"/>
                          <a:pt x="350016" y="388920"/>
                        </a:cubicBezTo>
                        <a:cubicBezTo>
                          <a:pt x="288993" y="383108"/>
                          <a:pt x="260618" y="400349"/>
                          <a:pt x="196350" y="388920"/>
                        </a:cubicBezTo>
                        <a:cubicBezTo>
                          <a:pt x="137090" y="377598"/>
                          <a:pt x="46790" y="393758"/>
                          <a:pt x="0" y="388920"/>
                        </a:cubicBezTo>
                        <a:cubicBezTo>
                          <a:pt x="-3645" y="315102"/>
                          <a:pt x="1055" y="232909"/>
                          <a:pt x="0" y="186681"/>
                        </a:cubicBezTo>
                        <a:cubicBezTo>
                          <a:pt x="1517" y="149030"/>
                          <a:pt x="-7459" y="49766"/>
                          <a:pt x="0" y="0"/>
                        </a:cubicBezTo>
                        <a:close/>
                      </a:path>
                      <a:path w="1585439" h="388920" stroke="0" extrusionOk="0">
                        <a:moveTo>
                          <a:pt x="0" y="0"/>
                        </a:moveTo>
                        <a:cubicBezTo>
                          <a:pt x="35375" y="-2985"/>
                          <a:pt x="87012" y="11891"/>
                          <a:pt x="121956" y="0"/>
                        </a:cubicBezTo>
                        <a:cubicBezTo>
                          <a:pt x="159293" y="-8316"/>
                          <a:pt x="168840" y="709"/>
                          <a:pt x="196350" y="0"/>
                        </a:cubicBezTo>
                        <a:cubicBezTo>
                          <a:pt x="224512" y="-1568"/>
                          <a:pt x="257320" y="-7250"/>
                          <a:pt x="302452" y="0"/>
                        </a:cubicBezTo>
                        <a:cubicBezTo>
                          <a:pt x="350002" y="2794"/>
                          <a:pt x="365371" y="224"/>
                          <a:pt x="392701" y="0"/>
                        </a:cubicBezTo>
                        <a:cubicBezTo>
                          <a:pt x="416574" y="1318"/>
                          <a:pt x="432378" y="-7018"/>
                          <a:pt x="467094" y="0"/>
                        </a:cubicBezTo>
                        <a:cubicBezTo>
                          <a:pt x="500120" y="7458"/>
                          <a:pt x="539184" y="-4452"/>
                          <a:pt x="557342" y="0"/>
                        </a:cubicBezTo>
                        <a:cubicBezTo>
                          <a:pt x="576328" y="5142"/>
                          <a:pt x="635478" y="-10468"/>
                          <a:pt x="679299" y="0"/>
                        </a:cubicBezTo>
                        <a:cubicBezTo>
                          <a:pt x="716117" y="16034"/>
                          <a:pt x="751550" y="209"/>
                          <a:pt x="785402" y="0"/>
                        </a:cubicBezTo>
                        <a:cubicBezTo>
                          <a:pt x="820212" y="4400"/>
                          <a:pt x="848094" y="-9"/>
                          <a:pt x="875650" y="0"/>
                        </a:cubicBezTo>
                        <a:cubicBezTo>
                          <a:pt x="909261" y="-5931"/>
                          <a:pt x="935949" y="1248"/>
                          <a:pt x="981752" y="0"/>
                        </a:cubicBezTo>
                        <a:cubicBezTo>
                          <a:pt x="1034018" y="3128"/>
                          <a:pt x="1057744" y="5877"/>
                          <a:pt x="1103709" y="0"/>
                        </a:cubicBezTo>
                        <a:cubicBezTo>
                          <a:pt x="1148584" y="-4075"/>
                          <a:pt x="1217671" y="269"/>
                          <a:pt x="1241520" y="0"/>
                        </a:cubicBezTo>
                        <a:cubicBezTo>
                          <a:pt x="1272511" y="-1954"/>
                          <a:pt x="1291540" y="4172"/>
                          <a:pt x="1315914" y="0"/>
                        </a:cubicBezTo>
                        <a:cubicBezTo>
                          <a:pt x="1343438" y="7658"/>
                          <a:pt x="1406201" y="-13243"/>
                          <a:pt x="1437871" y="0"/>
                        </a:cubicBezTo>
                        <a:cubicBezTo>
                          <a:pt x="1480027" y="6264"/>
                          <a:pt x="1502360" y="-11362"/>
                          <a:pt x="1585439" y="0"/>
                        </a:cubicBezTo>
                        <a:cubicBezTo>
                          <a:pt x="1584828" y="30256"/>
                          <a:pt x="1593582" y="135273"/>
                          <a:pt x="1585439" y="190570"/>
                        </a:cubicBezTo>
                        <a:cubicBezTo>
                          <a:pt x="1575099" y="252654"/>
                          <a:pt x="1577334" y="341410"/>
                          <a:pt x="1585439" y="388920"/>
                        </a:cubicBezTo>
                        <a:cubicBezTo>
                          <a:pt x="1554520" y="389268"/>
                          <a:pt x="1540338" y="388878"/>
                          <a:pt x="1511045" y="388920"/>
                        </a:cubicBezTo>
                        <a:cubicBezTo>
                          <a:pt x="1481571" y="386355"/>
                          <a:pt x="1439257" y="388938"/>
                          <a:pt x="1373234" y="388920"/>
                        </a:cubicBezTo>
                        <a:cubicBezTo>
                          <a:pt x="1310656" y="398133"/>
                          <a:pt x="1317216" y="394956"/>
                          <a:pt x="1267131" y="388920"/>
                        </a:cubicBezTo>
                        <a:cubicBezTo>
                          <a:pt x="1222632" y="382432"/>
                          <a:pt x="1180389" y="402056"/>
                          <a:pt x="1129320" y="388920"/>
                        </a:cubicBezTo>
                        <a:cubicBezTo>
                          <a:pt x="1076573" y="376563"/>
                          <a:pt x="1032770" y="385682"/>
                          <a:pt x="1007363" y="388920"/>
                        </a:cubicBezTo>
                        <a:cubicBezTo>
                          <a:pt x="977453" y="400420"/>
                          <a:pt x="927263" y="398398"/>
                          <a:pt x="885406" y="388920"/>
                        </a:cubicBezTo>
                        <a:cubicBezTo>
                          <a:pt x="843683" y="393834"/>
                          <a:pt x="806512" y="403235"/>
                          <a:pt x="763449" y="388920"/>
                        </a:cubicBezTo>
                        <a:cubicBezTo>
                          <a:pt x="721160" y="376954"/>
                          <a:pt x="683450" y="396142"/>
                          <a:pt x="657347" y="388920"/>
                        </a:cubicBezTo>
                        <a:cubicBezTo>
                          <a:pt x="631253" y="386412"/>
                          <a:pt x="601584" y="394303"/>
                          <a:pt x="582953" y="388920"/>
                        </a:cubicBezTo>
                        <a:cubicBezTo>
                          <a:pt x="564842" y="381918"/>
                          <a:pt x="543534" y="385192"/>
                          <a:pt x="508560" y="388920"/>
                        </a:cubicBezTo>
                        <a:cubicBezTo>
                          <a:pt x="472744" y="392239"/>
                          <a:pt x="461213" y="393412"/>
                          <a:pt x="434166" y="388920"/>
                        </a:cubicBezTo>
                        <a:cubicBezTo>
                          <a:pt x="407036" y="383001"/>
                          <a:pt x="396058" y="381939"/>
                          <a:pt x="359772" y="388920"/>
                        </a:cubicBezTo>
                        <a:cubicBezTo>
                          <a:pt x="321173" y="399616"/>
                          <a:pt x="270592" y="385599"/>
                          <a:pt x="221961" y="388920"/>
                        </a:cubicBezTo>
                        <a:cubicBezTo>
                          <a:pt x="178463" y="388517"/>
                          <a:pt x="166182" y="390024"/>
                          <a:pt x="131713" y="388920"/>
                        </a:cubicBezTo>
                        <a:cubicBezTo>
                          <a:pt x="89373" y="388496"/>
                          <a:pt x="58507" y="381024"/>
                          <a:pt x="0" y="388920"/>
                        </a:cubicBezTo>
                        <a:cubicBezTo>
                          <a:pt x="4725" y="313021"/>
                          <a:pt x="-177" y="290285"/>
                          <a:pt x="0" y="198349"/>
                        </a:cubicBezTo>
                        <a:cubicBezTo>
                          <a:pt x="-3440" y="106646"/>
                          <a:pt x="-3838" y="77971"/>
                          <a:pt x="0" y="0"/>
                        </a:cubicBezTo>
                        <a:close/>
                      </a:path>
                      <a:path w="1585439" h="388920" fill="none" stroke="0" extrusionOk="0">
                        <a:moveTo>
                          <a:pt x="0" y="0"/>
                        </a:moveTo>
                        <a:cubicBezTo>
                          <a:pt x="27052" y="6136"/>
                          <a:pt x="53240" y="2276"/>
                          <a:pt x="74393" y="0"/>
                        </a:cubicBezTo>
                        <a:cubicBezTo>
                          <a:pt x="91561" y="1851"/>
                          <a:pt x="146919" y="3505"/>
                          <a:pt x="196350" y="0"/>
                        </a:cubicBezTo>
                        <a:cubicBezTo>
                          <a:pt x="244524" y="-7589"/>
                          <a:pt x="242222" y="-5948"/>
                          <a:pt x="286598" y="0"/>
                        </a:cubicBezTo>
                        <a:cubicBezTo>
                          <a:pt x="334346" y="9769"/>
                          <a:pt x="370521" y="9580"/>
                          <a:pt x="392701" y="0"/>
                        </a:cubicBezTo>
                        <a:cubicBezTo>
                          <a:pt x="413576" y="-10639"/>
                          <a:pt x="500755" y="6758"/>
                          <a:pt x="530512" y="0"/>
                        </a:cubicBezTo>
                        <a:cubicBezTo>
                          <a:pt x="560645" y="-3167"/>
                          <a:pt x="595362" y="-1861"/>
                          <a:pt x="620760" y="0"/>
                        </a:cubicBezTo>
                        <a:cubicBezTo>
                          <a:pt x="651221" y="2552"/>
                          <a:pt x="727683" y="1087"/>
                          <a:pt x="758571" y="0"/>
                        </a:cubicBezTo>
                        <a:cubicBezTo>
                          <a:pt x="781452" y="-8476"/>
                          <a:pt x="853701" y="8621"/>
                          <a:pt x="880528" y="0"/>
                        </a:cubicBezTo>
                        <a:cubicBezTo>
                          <a:pt x="905201" y="-6474"/>
                          <a:pt x="971818" y="-1204"/>
                          <a:pt x="1018339" y="0"/>
                        </a:cubicBezTo>
                        <a:cubicBezTo>
                          <a:pt x="1057943" y="1296"/>
                          <a:pt x="1094946" y="-12558"/>
                          <a:pt x="1140296" y="0"/>
                        </a:cubicBezTo>
                        <a:cubicBezTo>
                          <a:pt x="1183481" y="8314"/>
                          <a:pt x="1206612" y="-6816"/>
                          <a:pt x="1246398" y="0"/>
                        </a:cubicBezTo>
                        <a:cubicBezTo>
                          <a:pt x="1280489" y="-524"/>
                          <a:pt x="1316171" y="-10882"/>
                          <a:pt x="1368355" y="0"/>
                        </a:cubicBezTo>
                        <a:cubicBezTo>
                          <a:pt x="1421560" y="10724"/>
                          <a:pt x="1424235" y="972"/>
                          <a:pt x="1442749" y="0"/>
                        </a:cubicBezTo>
                        <a:cubicBezTo>
                          <a:pt x="1454649" y="3731"/>
                          <a:pt x="1520704" y="3626"/>
                          <a:pt x="1585439" y="0"/>
                        </a:cubicBezTo>
                        <a:cubicBezTo>
                          <a:pt x="1576590" y="45188"/>
                          <a:pt x="1577657" y="86871"/>
                          <a:pt x="1585439" y="182792"/>
                        </a:cubicBezTo>
                        <a:cubicBezTo>
                          <a:pt x="1590856" y="263579"/>
                          <a:pt x="1587562" y="297623"/>
                          <a:pt x="1585439" y="388920"/>
                        </a:cubicBezTo>
                        <a:cubicBezTo>
                          <a:pt x="1560030" y="382177"/>
                          <a:pt x="1513375" y="384459"/>
                          <a:pt x="1463482" y="388920"/>
                        </a:cubicBezTo>
                        <a:cubicBezTo>
                          <a:pt x="1415209" y="391860"/>
                          <a:pt x="1385268" y="389977"/>
                          <a:pt x="1357379" y="388920"/>
                        </a:cubicBezTo>
                        <a:cubicBezTo>
                          <a:pt x="1322545" y="395188"/>
                          <a:pt x="1263634" y="402113"/>
                          <a:pt x="1203713" y="388920"/>
                        </a:cubicBezTo>
                        <a:cubicBezTo>
                          <a:pt x="1135805" y="378373"/>
                          <a:pt x="1112630" y="400641"/>
                          <a:pt x="1050048" y="388920"/>
                        </a:cubicBezTo>
                        <a:cubicBezTo>
                          <a:pt x="989666" y="379933"/>
                          <a:pt x="969381" y="389118"/>
                          <a:pt x="896382" y="388920"/>
                        </a:cubicBezTo>
                        <a:cubicBezTo>
                          <a:pt x="822031" y="388487"/>
                          <a:pt x="811088" y="383036"/>
                          <a:pt x="790280" y="388920"/>
                        </a:cubicBezTo>
                        <a:cubicBezTo>
                          <a:pt x="773527" y="400868"/>
                          <a:pt x="664949" y="392866"/>
                          <a:pt x="636614" y="388920"/>
                        </a:cubicBezTo>
                        <a:cubicBezTo>
                          <a:pt x="603808" y="386070"/>
                          <a:pt x="579602" y="390726"/>
                          <a:pt x="546366" y="388920"/>
                        </a:cubicBezTo>
                        <a:cubicBezTo>
                          <a:pt x="518636" y="387134"/>
                          <a:pt x="491927" y="388157"/>
                          <a:pt x="471973" y="388920"/>
                        </a:cubicBezTo>
                        <a:cubicBezTo>
                          <a:pt x="453133" y="393256"/>
                          <a:pt x="404493" y="385892"/>
                          <a:pt x="350016" y="388920"/>
                        </a:cubicBezTo>
                        <a:cubicBezTo>
                          <a:pt x="291316" y="378159"/>
                          <a:pt x="255720" y="403031"/>
                          <a:pt x="196350" y="388920"/>
                        </a:cubicBezTo>
                        <a:cubicBezTo>
                          <a:pt x="143876" y="373579"/>
                          <a:pt x="42339" y="398729"/>
                          <a:pt x="0" y="388920"/>
                        </a:cubicBezTo>
                        <a:cubicBezTo>
                          <a:pt x="2227" y="306517"/>
                          <a:pt x="1039" y="230679"/>
                          <a:pt x="0" y="186681"/>
                        </a:cubicBezTo>
                        <a:cubicBezTo>
                          <a:pt x="-1428" y="145157"/>
                          <a:pt x="-11416" y="47380"/>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050" b="1" kern="0" dirty="0">
                <a:solidFill>
                  <a:schemeClr val="tx1"/>
                </a:solidFill>
                <a:latin typeface="メイリオ" panose="020B0604030504040204" pitchFamily="50" charset="-128"/>
                <a:ea typeface="メイリオ" panose="020B0604030504040204" pitchFamily="50" charset="-128"/>
              </a:rPr>
              <a:t>ち  し  りょう</a:t>
            </a:r>
            <a:endParaRPr lang="en-US" altLang="ja-JP" sz="1050" b="1" kern="0" dirty="0">
              <a:solidFill>
                <a:schemeClr val="tx1"/>
              </a:solidFill>
              <a:latin typeface="メイリオ" panose="020B0604030504040204" pitchFamily="50" charset="-128"/>
              <a:ea typeface="メイリオ" panose="020B0604030504040204" pitchFamily="50" charset="-128"/>
            </a:endParaRPr>
          </a:p>
        </p:txBody>
      </p:sp>
      <p:sp>
        <p:nvSpPr>
          <p:cNvPr id="32" name="タイトル 1">
            <a:extLst>
              <a:ext uri="{FF2B5EF4-FFF2-40B4-BE49-F238E27FC236}">
                <a16:creationId xmlns:a16="http://schemas.microsoft.com/office/drawing/2014/main" id="{8664B74A-CB7C-49B3-A876-5E8C7AA22044}"/>
              </a:ext>
            </a:extLst>
          </p:cNvPr>
          <p:cNvSpPr txBox="1">
            <a:spLocks/>
          </p:cNvSpPr>
          <p:nvPr/>
        </p:nvSpPr>
        <p:spPr>
          <a:xfrm>
            <a:off x="5959756" y="5229200"/>
            <a:ext cx="679837" cy="388920"/>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679837"/>
                      <a:gd name="connsiteY0" fmla="*/ 0 h 388920"/>
                      <a:gd name="connsiteX1" fmla="*/ 31900 w 679837"/>
                      <a:gd name="connsiteY1" fmla="*/ 0 h 388920"/>
                      <a:gd name="connsiteX2" fmla="*/ 84195 w 679837"/>
                      <a:gd name="connsiteY2" fmla="*/ 0 h 388920"/>
                      <a:gd name="connsiteX3" fmla="*/ 122893 w 679837"/>
                      <a:gd name="connsiteY3" fmla="*/ 0 h 388920"/>
                      <a:gd name="connsiteX4" fmla="*/ 168390 w 679837"/>
                      <a:gd name="connsiteY4" fmla="*/ 0 h 388920"/>
                      <a:gd name="connsiteX5" fmla="*/ 227483 w 679837"/>
                      <a:gd name="connsiteY5" fmla="*/ 0 h 388920"/>
                      <a:gd name="connsiteX6" fmla="*/ 266182 w 679837"/>
                      <a:gd name="connsiteY6" fmla="*/ 0 h 388920"/>
                      <a:gd name="connsiteX7" fmla="*/ 325275 w 679837"/>
                      <a:gd name="connsiteY7" fmla="*/ 0 h 388920"/>
                      <a:gd name="connsiteX8" fmla="*/ 377570 w 679837"/>
                      <a:gd name="connsiteY8" fmla="*/ 0 h 388920"/>
                      <a:gd name="connsiteX9" fmla="*/ 436664 w 679837"/>
                      <a:gd name="connsiteY9" fmla="*/ 0 h 388920"/>
                      <a:gd name="connsiteX10" fmla="*/ 488959 w 679837"/>
                      <a:gd name="connsiteY10" fmla="*/ 0 h 388920"/>
                      <a:gd name="connsiteX11" fmla="*/ 534456 w 679837"/>
                      <a:gd name="connsiteY11" fmla="*/ 0 h 388920"/>
                      <a:gd name="connsiteX12" fmla="*/ 586751 w 679837"/>
                      <a:gd name="connsiteY12" fmla="*/ 0 h 388920"/>
                      <a:gd name="connsiteX13" fmla="*/ 618651 w 679837"/>
                      <a:gd name="connsiteY13" fmla="*/ 0 h 388920"/>
                      <a:gd name="connsiteX14" fmla="*/ 679837 w 679837"/>
                      <a:gd name="connsiteY14" fmla="*/ 0 h 388920"/>
                      <a:gd name="connsiteX15" fmla="*/ 679837 w 679837"/>
                      <a:gd name="connsiteY15" fmla="*/ 182792 h 388920"/>
                      <a:gd name="connsiteX16" fmla="*/ 679837 w 679837"/>
                      <a:gd name="connsiteY16" fmla="*/ 388920 h 388920"/>
                      <a:gd name="connsiteX17" fmla="*/ 627541 w 679837"/>
                      <a:gd name="connsiteY17" fmla="*/ 388920 h 388920"/>
                      <a:gd name="connsiteX18" fmla="*/ 582045 w 679837"/>
                      <a:gd name="connsiteY18" fmla="*/ 388920 h 388920"/>
                      <a:gd name="connsiteX19" fmla="*/ 516153 w 679837"/>
                      <a:gd name="connsiteY19" fmla="*/ 388920 h 388920"/>
                      <a:gd name="connsiteX20" fmla="*/ 450261 w 679837"/>
                      <a:gd name="connsiteY20" fmla="*/ 388920 h 388920"/>
                      <a:gd name="connsiteX21" fmla="*/ 384369 w 679837"/>
                      <a:gd name="connsiteY21" fmla="*/ 388920 h 388920"/>
                      <a:gd name="connsiteX22" fmla="*/ 338872 w 679837"/>
                      <a:gd name="connsiteY22" fmla="*/ 388920 h 388920"/>
                      <a:gd name="connsiteX23" fmla="*/ 272980 w 679837"/>
                      <a:gd name="connsiteY23" fmla="*/ 388920 h 388920"/>
                      <a:gd name="connsiteX24" fmla="*/ 234282 w 679837"/>
                      <a:gd name="connsiteY24" fmla="*/ 388920 h 388920"/>
                      <a:gd name="connsiteX25" fmla="*/ 202382 w 679837"/>
                      <a:gd name="connsiteY25" fmla="*/ 388920 h 388920"/>
                      <a:gd name="connsiteX26" fmla="*/ 150087 w 679837"/>
                      <a:gd name="connsiteY26" fmla="*/ 388920 h 388920"/>
                      <a:gd name="connsiteX27" fmla="*/ 84195 w 679837"/>
                      <a:gd name="connsiteY27" fmla="*/ 388920 h 388920"/>
                      <a:gd name="connsiteX28" fmla="*/ 0 w 679837"/>
                      <a:gd name="connsiteY28" fmla="*/ 388920 h 388920"/>
                      <a:gd name="connsiteX29" fmla="*/ 0 w 679837"/>
                      <a:gd name="connsiteY29" fmla="*/ 186681 h 388920"/>
                      <a:gd name="connsiteX30" fmla="*/ 0 w 679837"/>
                      <a:gd name="connsiteY30" fmla="*/ 0 h 388920"/>
                      <a:gd name="connsiteX0" fmla="*/ 0 w 679837"/>
                      <a:gd name="connsiteY0" fmla="*/ 0 h 388920"/>
                      <a:gd name="connsiteX1" fmla="*/ 52295 w 679837"/>
                      <a:gd name="connsiteY1" fmla="*/ 0 h 388920"/>
                      <a:gd name="connsiteX2" fmla="*/ 84195 w 679837"/>
                      <a:gd name="connsiteY2" fmla="*/ 0 h 388920"/>
                      <a:gd name="connsiteX3" fmla="*/ 129691 w 679837"/>
                      <a:gd name="connsiteY3" fmla="*/ 0 h 388920"/>
                      <a:gd name="connsiteX4" fmla="*/ 168390 w 679837"/>
                      <a:gd name="connsiteY4" fmla="*/ 0 h 388920"/>
                      <a:gd name="connsiteX5" fmla="*/ 200290 w 679837"/>
                      <a:gd name="connsiteY5" fmla="*/ 0 h 388920"/>
                      <a:gd name="connsiteX6" fmla="*/ 238988 w 679837"/>
                      <a:gd name="connsiteY6" fmla="*/ 0 h 388920"/>
                      <a:gd name="connsiteX7" fmla="*/ 291284 w 679837"/>
                      <a:gd name="connsiteY7" fmla="*/ 0 h 388920"/>
                      <a:gd name="connsiteX8" fmla="*/ 336780 w 679837"/>
                      <a:gd name="connsiteY8" fmla="*/ 0 h 388920"/>
                      <a:gd name="connsiteX9" fmla="*/ 375479 w 679837"/>
                      <a:gd name="connsiteY9" fmla="*/ 0 h 388920"/>
                      <a:gd name="connsiteX10" fmla="*/ 420975 w 679837"/>
                      <a:gd name="connsiteY10" fmla="*/ 0 h 388920"/>
                      <a:gd name="connsiteX11" fmla="*/ 473271 w 679837"/>
                      <a:gd name="connsiteY11" fmla="*/ 0 h 388920"/>
                      <a:gd name="connsiteX12" fmla="*/ 532364 w 679837"/>
                      <a:gd name="connsiteY12" fmla="*/ 0 h 388920"/>
                      <a:gd name="connsiteX13" fmla="*/ 564264 w 679837"/>
                      <a:gd name="connsiteY13" fmla="*/ 0 h 388920"/>
                      <a:gd name="connsiteX14" fmla="*/ 616559 w 679837"/>
                      <a:gd name="connsiteY14" fmla="*/ 0 h 388920"/>
                      <a:gd name="connsiteX15" fmla="*/ 679837 w 679837"/>
                      <a:gd name="connsiteY15" fmla="*/ 0 h 388920"/>
                      <a:gd name="connsiteX16" fmla="*/ 679837 w 679837"/>
                      <a:gd name="connsiteY16" fmla="*/ 190570 h 388920"/>
                      <a:gd name="connsiteX17" fmla="*/ 679837 w 679837"/>
                      <a:gd name="connsiteY17" fmla="*/ 388920 h 388920"/>
                      <a:gd name="connsiteX18" fmla="*/ 647936 w 679837"/>
                      <a:gd name="connsiteY18" fmla="*/ 388920 h 388920"/>
                      <a:gd name="connsiteX19" fmla="*/ 588843 w 679837"/>
                      <a:gd name="connsiteY19" fmla="*/ 388920 h 388920"/>
                      <a:gd name="connsiteX20" fmla="*/ 543346 w 679837"/>
                      <a:gd name="connsiteY20" fmla="*/ 388920 h 388920"/>
                      <a:gd name="connsiteX21" fmla="*/ 484253 w 679837"/>
                      <a:gd name="connsiteY21" fmla="*/ 388920 h 388920"/>
                      <a:gd name="connsiteX22" fmla="*/ 431957 w 679837"/>
                      <a:gd name="connsiteY22" fmla="*/ 388920 h 388920"/>
                      <a:gd name="connsiteX23" fmla="*/ 379662 w 679837"/>
                      <a:gd name="connsiteY23" fmla="*/ 388920 h 388920"/>
                      <a:gd name="connsiteX24" fmla="*/ 327367 w 679837"/>
                      <a:gd name="connsiteY24" fmla="*/ 388920 h 388920"/>
                      <a:gd name="connsiteX25" fmla="*/ 281870 w 679837"/>
                      <a:gd name="connsiteY25" fmla="*/ 388920 h 388920"/>
                      <a:gd name="connsiteX26" fmla="*/ 249970 w 679837"/>
                      <a:gd name="connsiteY26" fmla="*/ 388920 h 388920"/>
                      <a:gd name="connsiteX27" fmla="*/ 218070 w 679837"/>
                      <a:gd name="connsiteY27" fmla="*/ 388920 h 388920"/>
                      <a:gd name="connsiteX28" fmla="*/ 186170 w 679837"/>
                      <a:gd name="connsiteY28" fmla="*/ 388920 h 388920"/>
                      <a:gd name="connsiteX29" fmla="*/ 154270 w 679837"/>
                      <a:gd name="connsiteY29" fmla="*/ 388920 h 388920"/>
                      <a:gd name="connsiteX30" fmla="*/ 95177 w 679837"/>
                      <a:gd name="connsiteY30" fmla="*/ 388920 h 388920"/>
                      <a:gd name="connsiteX31" fmla="*/ 56478 w 679837"/>
                      <a:gd name="connsiteY31" fmla="*/ 388920 h 388920"/>
                      <a:gd name="connsiteX32" fmla="*/ 0 w 679837"/>
                      <a:gd name="connsiteY32" fmla="*/ 388920 h 388920"/>
                      <a:gd name="connsiteX33" fmla="*/ 0 w 679837"/>
                      <a:gd name="connsiteY33" fmla="*/ 198349 h 388920"/>
                      <a:gd name="connsiteX34" fmla="*/ 0 w 679837"/>
                      <a:gd name="connsiteY34" fmla="*/ 0 h 3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837" h="388920" fill="none" extrusionOk="0">
                        <a:moveTo>
                          <a:pt x="0" y="0"/>
                        </a:moveTo>
                        <a:cubicBezTo>
                          <a:pt x="8877" y="2041"/>
                          <a:pt x="21741" y="-1566"/>
                          <a:pt x="31900" y="0"/>
                        </a:cubicBezTo>
                        <a:cubicBezTo>
                          <a:pt x="42233" y="5142"/>
                          <a:pt x="62231" y="4063"/>
                          <a:pt x="84195" y="0"/>
                        </a:cubicBezTo>
                        <a:cubicBezTo>
                          <a:pt x="104835" y="-7386"/>
                          <a:pt x="103845" y="-6266"/>
                          <a:pt x="122893" y="0"/>
                        </a:cubicBezTo>
                        <a:cubicBezTo>
                          <a:pt x="144053" y="7291"/>
                          <a:pt x="158165" y="7663"/>
                          <a:pt x="168390" y="0"/>
                        </a:cubicBezTo>
                        <a:cubicBezTo>
                          <a:pt x="177383" y="-6315"/>
                          <a:pt x="212460" y="3271"/>
                          <a:pt x="227483" y="0"/>
                        </a:cubicBezTo>
                        <a:cubicBezTo>
                          <a:pt x="241368" y="-1658"/>
                          <a:pt x="254474" y="-4051"/>
                          <a:pt x="266182" y="0"/>
                        </a:cubicBezTo>
                        <a:cubicBezTo>
                          <a:pt x="280130" y="3425"/>
                          <a:pt x="312570" y="6812"/>
                          <a:pt x="325275" y="0"/>
                        </a:cubicBezTo>
                        <a:cubicBezTo>
                          <a:pt x="338112" y="-7017"/>
                          <a:pt x="364830" y="8371"/>
                          <a:pt x="377570" y="0"/>
                        </a:cubicBezTo>
                        <a:cubicBezTo>
                          <a:pt x="389279" y="-8789"/>
                          <a:pt x="419274" y="5484"/>
                          <a:pt x="436664" y="0"/>
                        </a:cubicBezTo>
                        <a:cubicBezTo>
                          <a:pt x="457999" y="-120"/>
                          <a:pt x="468733" y="-10421"/>
                          <a:pt x="488959" y="0"/>
                        </a:cubicBezTo>
                        <a:cubicBezTo>
                          <a:pt x="508680" y="12484"/>
                          <a:pt x="519567" y="-5391"/>
                          <a:pt x="534456" y="0"/>
                        </a:cubicBezTo>
                        <a:cubicBezTo>
                          <a:pt x="550581" y="2500"/>
                          <a:pt x="563146" y="-9333"/>
                          <a:pt x="586751" y="0"/>
                        </a:cubicBezTo>
                        <a:cubicBezTo>
                          <a:pt x="609399" y="10199"/>
                          <a:pt x="611951" y="-577"/>
                          <a:pt x="618651" y="0"/>
                        </a:cubicBezTo>
                        <a:cubicBezTo>
                          <a:pt x="629266" y="-5001"/>
                          <a:pt x="648283" y="4790"/>
                          <a:pt x="679837" y="0"/>
                        </a:cubicBezTo>
                        <a:cubicBezTo>
                          <a:pt x="681382" y="39008"/>
                          <a:pt x="683396" y="98184"/>
                          <a:pt x="679837" y="182792"/>
                        </a:cubicBezTo>
                        <a:cubicBezTo>
                          <a:pt x="673583" y="264859"/>
                          <a:pt x="679111" y="298955"/>
                          <a:pt x="679837" y="388920"/>
                        </a:cubicBezTo>
                        <a:cubicBezTo>
                          <a:pt x="665521" y="378656"/>
                          <a:pt x="648939" y="385727"/>
                          <a:pt x="627541" y="388920"/>
                        </a:cubicBezTo>
                        <a:cubicBezTo>
                          <a:pt x="606741" y="393868"/>
                          <a:pt x="595155" y="390508"/>
                          <a:pt x="582045" y="388920"/>
                        </a:cubicBezTo>
                        <a:cubicBezTo>
                          <a:pt x="576679" y="390463"/>
                          <a:pt x="549413" y="399573"/>
                          <a:pt x="516153" y="388920"/>
                        </a:cubicBezTo>
                        <a:cubicBezTo>
                          <a:pt x="486075" y="378535"/>
                          <a:pt x="477986" y="397059"/>
                          <a:pt x="450261" y="388920"/>
                        </a:cubicBezTo>
                        <a:cubicBezTo>
                          <a:pt x="425836" y="380559"/>
                          <a:pt x="416359" y="388534"/>
                          <a:pt x="384369" y="388920"/>
                        </a:cubicBezTo>
                        <a:cubicBezTo>
                          <a:pt x="351829" y="391137"/>
                          <a:pt x="350203" y="381845"/>
                          <a:pt x="338872" y="388920"/>
                        </a:cubicBezTo>
                        <a:cubicBezTo>
                          <a:pt x="328784" y="399220"/>
                          <a:pt x="286034" y="391357"/>
                          <a:pt x="272980" y="388920"/>
                        </a:cubicBezTo>
                        <a:cubicBezTo>
                          <a:pt x="258183" y="386467"/>
                          <a:pt x="246162" y="390957"/>
                          <a:pt x="234282" y="388920"/>
                        </a:cubicBezTo>
                        <a:cubicBezTo>
                          <a:pt x="224296" y="386619"/>
                          <a:pt x="212375" y="385631"/>
                          <a:pt x="202382" y="388920"/>
                        </a:cubicBezTo>
                        <a:cubicBezTo>
                          <a:pt x="190660" y="391464"/>
                          <a:pt x="176750" y="389590"/>
                          <a:pt x="150087" y="388920"/>
                        </a:cubicBezTo>
                        <a:cubicBezTo>
                          <a:pt x="122428" y="382626"/>
                          <a:pt x="112582" y="400407"/>
                          <a:pt x="84195" y="388920"/>
                        </a:cubicBezTo>
                        <a:cubicBezTo>
                          <a:pt x="58864" y="377406"/>
                          <a:pt x="19630" y="396085"/>
                          <a:pt x="0" y="388920"/>
                        </a:cubicBezTo>
                        <a:cubicBezTo>
                          <a:pt x="-3962" y="317392"/>
                          <a:pt x="7723" y="230189"/>
                          <a:pt x="0" y="186681"/>
                        </a:cubicBezTo>
                        <a:cubicBezTo>
                          <a:pt x="632" y="148957"/>
                          <a:pt x="-7764" y="50539"/>
                          <a:pt x="0" y="0"/>
                        </a:cubicBezTo>
                        <a:close/>
                      </a:path>
                      <a:path w="679837" h="388920" stroke="0" extrusionOk="0">
                        <a:moveTo>
                          <a:pt x="0" y="0"/>
                        </a:moveTo>
                        <a:cubicBezTo>
                          <a:pt x="14966" y="-257"/>
                          <a:pt x="37380" y="9821"/>
                          <a:pt x="52295" y="0"/>
                        </a:cubicBezTo>
                        <a:cubicBezTo>
                          <a:pt x="67688" y="-8814"/>
                          <a:pt x="72669" y="582"/>
                          <a:pt x="84195" y="0"/>
                        </a:cubicBezTo>
                        <a:cubicBezTo>
                          <a:pt x="96221" y="-974"/>
                          <a:pt x="111239" y="-6851"/>
                          <a:pt x="129691" y="0"/>
                        </a:cubicBezTo>
                        <a:cubicBezTo>
                          <a:pt x="150083" y="4420"/>
                          <a:pt x="156656" y="1464"/>
                          <a:pt x="168390" y="0"/>
                        </a:cubicBezTo>
                        <a:cubicBezTo>
                          <a:pt x="178634" y="-844"/>
                          <a:pt x="185672" y="-6329"/>
                          <a:pt x="200290" y="0"/>
                        </a:cubicBezTo>
                        <a:cubicBezTo>
                          <a:pt x="214435" y="8247"/>
                          <a:pt x="231560" y="-4626"/>
                          <a:pt x="238988" y="0"/>
                        </a:cubicBezTo>
                        <a:cubicBezTo>
                          <a:pt x="247225" y="4517"/>
                          <a:pt x="273442" y="-9404"/>
                          <a:pt x="291284" y="0"/>
                        </a:cubicBezTo>
                        <a:cubicBezTo>
                          <a:pt x="307322" y="10924"/>
                          <a:pt x="322161" y="-3321"/>
                          <a:pt x="336780" y="0"/>
                        </a:cubicBezTo>
                        <a:cubicBezTo>
                          <a:pt x="353014" y="5189"/>
                          <a:pt x="364217" y="401"/>
                          <a:pt x="375479" y="0"/>
                        </a:cubicBezTo>
                        <a:cubicBezTo>
                          <a:pt x="389723" y="-3239"/>
                          <a:pt x="401444" y="681"/>
                          <a:pt x="420975" y="0"/>
                        </a:cubicBezTo>
                        <a:cubicBezTo>
                          <a:pt x="442948" y="210"/>
                          <a:pt x="452943" y="5880"/>
                          <a:pt x="473271" y="0"/>
                        </a:cubicBezTo>
                        <a:cubicBezTo>
                          <a:pt x="492564" y="-4944"/>
                          <a:pt x="521067" y="3618"/>
                          <a:pt x="532364" y="0"/>
                        </a:cubicBezTo>
                        <a:cubicBezTo>
                          <a:pt x="545952" y="-3047"/>
                          <a:pt x="553753" y="1444"/>
                          <a:pt x="564264" y="0"/>
                        </a:cubicBezTo>
                        <a:cubicBezTo>
                          <a:pt x="575935" y="2902"/>
                          <a:pt x="601357" y="-10604"/>
                          <a:pt x="616559" y="0"/>
                        </a:cubicBezTo>
                        <a:cubicBezTo>
                          <a:pt x="635922" y="7634"/>
                          <a:pt x="645177" y="-10227"/>
                          <a:pt x="679837" y="0"/>
                        </a:cubicBezTo>
                        <a:cubicBezTo>
                          <a:pt x="679507" y="37320"/>
                          <a:pt x="689164" y="135409"/>
                          <a:pt x="679837" y="190570"/>
                        </a:cubicBezTo>
                        <a:cubicBezTo>
                          <a:pt x="677080" y="248425"/>
                          <a:pt x="674501" y="340985"/>
                          <a:pt x="679837" y="388920"/>
                        </a:cubicBezTo>
                        <a:cubicBezTo>
                          <a:pt x="666582" y="388735"/>
                          <a:pt x="660618" y="388756"/>
                          <a:pt x="647936" y="388920"/>
                        </a:cubicBezTo>
                        <a:cubicBezTo>
                          <a:pt x="634814" y="384730"/>
                          <a:pt x="616532" y="381680"/>
                          <a:pt x="588843" y="388920"/>
                        </a:cubicBezTo>
                        <a:cubicBezTo>
                          <a:pt x="562035" y="398180"/>
                          <a:pt x="564897" y="395473"/>
                          <a:pt x="543346" y="388920"/>
                        </a:cubicBezTo>
                        <a:cubicBezTo>
                          <a:pt x="524329" y="383060"/>
                          <a:pt x="506859" y="404277"/>
                          <a:pt x="484253" y="388920"/>
                        </a:cubicBezTo>
                        <a:cubicBezTo>
                          <a:pt x="461655" y="377455"/>
                          <a:pt x="442833" y="382312"/>
                          <a:pt x="431957" y="388920"/>
                        </a:cubicBezTo>
                        <a:cubicBezTo>
                          <a:pt x="419145" y="399208"/>
                          <a:pt x="397823" y="394156"/>
                          <a:pt x="379662" y="388920"/>
                        </a:cubicBezTo>
                        <a:cubicBezTo>
                          <a:pt x="361833" y="389094"/>
                          <a:pt x="345525" y="399916"/>
                          <a:pt x="327367" y="388920"/>
                        </a:cubicBezTo>
                        <a:cubicBezTo>
                          <a:pt x="308360" y="376754"/>
                          <a:pt x="291230" y="397174"/>
                          <a:pt x="281870" y="388920"/>
                        </a:cubicBezTo>
                        <a:cubicBezTo>
                          <a:pt x="270326" y="383109"/>
                          <a:pt x="256749" y="394931"/>
                          <a:pt x="249970" y="388920"/>
                        </a:cubicBezTo>
                        <a:cubicBezTo>
                          <a:pt x="241805" y="383905"/>
                          <a:pt x="233187" y="384949"/>
                          <a:pt x="218070" y="388920"/>
                        </a:cubicBezTo>
                        <a:cubicBezTo>
                          <a:pt x="203099" y="393873"/>
                          <a:pt x="197839" y="393349"/>
                          <a:pt x="186170" y="388920"/>
                        </a:cubicBezTo>
                        <a:cubicBezTo>
                          <a:pt x="174548" y="383493"/>
                          <a:pt x="169719" y="382056"/>
                          <a:pt x="154270" y="388920"/>
                        </a:cubicBezTo>
                        <a:cubicBezTo>
                          <a:pt x="136903" y="399207"/>
                          <a:pt x="117099" y="386103"/>
                          <a:pt x="95177" y="388920"/>
                        </a:cubicBezTo>
                        <a:cubicBezTo>
                          <a:pt x="76566" y="390025"/>
                          <a:pt x="71252" y="391007"/>
                          <a:pt x="56478" y="388920"/>
                        </a:cubicBezTo>
                        <a:cubicBezTo>
                          <a:pt x="38516" y="387160"/>
                          <a:pt x="24164" y="382514"/>
                          <a:pt x="0" y="388920"/>
                        </a:cubicBezTo>
                        <a:cubicBezTo>
                          <a:pt x="4459" y="314163"/>
                          <a:pt x="-1030" y="290772"/>
                          <a:pt x="0" y="198349"/>
                        </a:cubicBezTo>
                        <a:cubicBezTo>
                          <a:pt x="-5582" y="106187"/>
                          <a:pt x="-1814" y="81463"/>
                          <a:pt x="0" y="0"/>
                        </a:cubicBezTo>
                        <a:close/>
                      </a:path>
                      <a:path w="679837" h="388920" fill="none" stroke="0" extrusionOk="0">
                        <a:moveTo>
                          <a:pt x="0" y="0"/>
                        </a:moveTo>
                        <a:cubicBezTo>
                          <a:pt x="11980" y="4589"/>
                          <a:pt x="22274" y="-1027"/>
                          <a:pt x="31900" y="0"/>
                        </a:cubicBezTo>
                        <a:cubicBezTo>
                          <a:pt x="37241" y="1847"/>
                          <a:pt x="63074" y="6148"/>
                          <a:pt x="84195" y="0"/>
                        </a:cubicBezTo>
                        <a:cubicBezTo>
                          <a:pt x="104544" y="-7474"/>
                          <a:pt x="103993" y="-5926"/>
                          <a:pt x="122893" y="0"/>
                        </a:cubicBezTo>
                        <a:cubicBezTo>
                          <a:pt x="143507" y="7939"/>
                          <a:pt x="158874" y="6973"/>
                          <a:pt x="168390" y="0"/>
                        </a:cubicBezTo>
                        <a:cubicBezTo>
                          <a:pt x="177355" y="-8244"/>
                          <a:pt x="213937" y="4421"/>
                          <a:pt x="227483" y="0"/>
                        </a:cubicBezTo>
                        <a:cubicBezTo>
                          <a:pt x="241057" y="-3774"/>
                          <a:pt x="254983" y="-3163"/>
                          <a:pt x="266182" y="0"/>
                        </a:cubicBezTo>
                        <a:cubicBezTo>
                          <a:pt x="280018" y="2000"/>
                          <a:pt x="311811" y="3766"/>
                          <a:pt x="325275" y="0"/>
                        </a:cubicBezTo>
                        <a:cubicBezTo>
                          <a:pt x="335481" y="-7581"/>
                          <a:pt x="366027" y="8921"/>
                          <a:pt x="377570" y="0"/>
                        </a:cubicBezTo>
                        <a:cubicBezTo>
                          <a:pt x="388073" y="-7891"/>
                          <a:pt x="415907" y="-584"/>
                          <a:pt x="436664" y="0"/>
                        </a:cubicBezTo>
                        <a:cubicBezTo>
                          <a:pt x="454491" y="-1414"/>
                          <a:pt x="469474" y="-10496"/>
                          <a:pt x="488959" y="0"/>
                        </a:cubicBezTo>
                        <a:cubicBezTo>
                          <a:pt x="504468" y="7941"/>
                          <a:pt x="515529" y="-6769"/>
                          <a:pt x="534456" y="0"/>
                        </a:cubicBezTo>
                        <a:cubicBezTo>
                          <a:pt x="548546" y="1297"/>
                          <a:pt x="566455" y="-11342"/>
                          <a:pt x="586751" y="0"/>
                        </a:cubicBezTo>
                        <a:cubicBezTo>
                          <a:pt x="609017" y="10991"/>
                          <a:pt x="610822" y="346"/>
                          <a:pt x="618651" y="0"/>
                        </a:cubicBezTo>
                        <a:cubicBezTo>
                          <a:pt x="621052" y="3562"/>
                          <a:pt x="652789" y="4223"/>
                          <a:pt x="679837" y="0"/>
                        </a:cubicBezTo>
                        <a:cubicBezTo>
                          <a:pt x="677128" y="40456"/>
                          <a:pt x="672112" y="86472"/>
                          <a:pt x="679837" y="182792"/>
                        </a:cubicBezTo>
                        <a:cubicBezTo>
                          <a:pt x="682065" y="266354"/>
                          <a:pt x="676214" y="296054"/>
                          <a:pt x="679837" y="388920"/>
                        </a:cubicBezTo>
                        <a:cubicBezTo>
                          <a:pt x="669992" y="382415"/>
                          <a:pt x="648035" y="386770"/>
                          <a:pt x="627541" y="388920"/>
                        </a:cubicBezTo>
                        <a:cubicBezTo>
                          <a:pt x="606796" y="393489"/>
                          <a:pt x="594658" y="390022"/>
                          <a:pt x="582045" y="388920"/>
                        </a:cubicBezTo>
                        <a:cubicBezTo>
                          <a:pt x="565796" y="392360"/>
                          <a:pt x="544377" y="398107"/>
                          <a:pt x="516153" y="388920"/>
                        </a:cubicBezTo>
                        <a:cubicBezTo>
                          <a:pt x="485818" y="376301"/>
                          <a:pt x="477126" y="399096"/>
                          <a:pt x="450261" y="388920"/>
                        </a:cubicBezTo>
                        <a:cubicBezTo>
                          <a:pt x="423933" y="380714"/>
                          <a:pt x="415737" y="388852"/>
                          <a:pt x="384369" y="388920"/>
                        </a:cubicBezTo>
                        <a:cubicBezTo>
                          <a:pt x="352683" y="388789"/>
                          <a:pt x="348005" y="381776"/>
                          <a:pt x="338872" y="388920"/>
                        </a:cubicBezTo>
                        <a:cubicBezTo>
                          <a:pt x="331343" y="398043"/>
                          <a:pt x="285674" y="391132"/>
                          <a:pt x="272980" y="388920"/>
                        </a:cubicBezTo>
                        <a:cubicBezTo>
                          <a:pt x="258037" y="386198"/>
                          <a:pt x="248420" y="391082"/>
                          <a:pt x="234282" y="388920"/>
                        </a:cubicBezTo>
                        <a:cubicBezTo>
                          <a:pt x="223536" y="388388"/>
                          <a:pt x="210958" y="387325"/>
                          <a:pt x="202382" y="388920"/>
                        </a:cubicBezTo>
                        <a:cubicBezTo>
                          <a:pt x="195541" y="393740"/>
                          <a:pt x="174256" y="389764"/>
                          <a:pt x="150087" y="388920"/>
                        </a:cubicBezTo>
                        <a:cubicBezTo>
                          <a:pt x="124929" y="382570"/>
                          <a:pt x="107479" y="403813"/>
                          <a:pt x="84195" y="388920"/>
                        </a:cubicBezTo>
                        <a:cubicBezTo>
                          <a:pt x="59837" y="376400"/>
                          <a:pt x="18049" y="399398"/>
                          <a:pt x="0" y="388920"/>
                        </a:cubicBezTo>
                        <a:cubicBezTo>
                          <a:pt x="3446" y="306512"/>
                          <a:pt x="4519" y="227218"/>
                          <a:pt x="0" y="186681"/>
                        </a:cubicBezTo>
                        <a:cubicBezTo>
                          <a:pt x="-3476" y="147469"/>
                          <a:pt x="-8725" y="47138"/>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050" b="1" kern="0" dirty="0">
                <a:solidFill>
                  <a:schemeClr val="tx1"/>
                </a:solidFill>
                <a:latin typeface="メイリオ" panose="020B0604030504040204" pitchFamily="50" charset="-128"/>
                <a:ea typeface="メイリオ" panose="020B0604030504040204" pitchFamily="50" charset="-128"/>
              </a:rPr>
              <a:t>ご  いん</a:t>
            </a:r>
            <a:endParaRPr lang="en-US" altLang="ja-JP" sz="1050" b="1" kern="0" dirty="0">
              <a:solidFill>
                <a:schemeClr val="tx1"/>
              </a:solidFill>
              <a:latin typeface="メイリオ" panose="020B0604030504040204" pitchFamily="50" charset="-128"/>
              <a:ea typeface="メイリオ" panose="020B0604030504040204" pitchFamily="50" charset="-128"/>
            </a:endParaRPr>
          </a:p>
        </p:txBody>
      </p:sp>
      <p:sp>
        <p:nvSpPr>
          <p:cNvPr id="33" name="タイトル 1">
            <a:extLst>
              <a:ext uri="{FF2B5EF4-FFF2-40B4-BE49-F238E27FC236}">
                <a16:creationId xmlns:a16="http://schemas.microsoft.com/office/drawing/2014/main" id="{17690B69-6A16-43F0-B57C-90767FD0CEA8}"/>
              </a:ext>
            </a:extLst>
          </p:cNvPr>
          <p:cNvSpPr txBox="1">
            <a:spLocks/>
          </p:cNvSpPr>
          <p:nvPr/>
        </p:nvSpPr>
        <p:spPr>
          <a:xfrm>
            <a:off x="6828648" y="5229200"/>
            <a:ext cx="679837" cy="388920"/>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679837"/>
                      <a:gd name="connsiteY0" fmla="*/ 0 h 388920"/>
                      <a:gd name="connsiteX1" fmla="*/ 31900 w 679837"/>
                      <a:gd name="connsiteY1" fmla="*/ 0 h 388920"/>
                      <a:gd name="connsiteX2" fmla="*/ 84195 w 679837"/>
                      <a:gd name="connsiteY2" fmla="*/ 0 h 388920"/>
                      <a:gd name="connsiteX3" fmla="*/ 122893 w 679837"/>
                      <a:gd name="connsiteY3" fmla="*/ 0 h 388920"/>
                      <a:gd name="connsiteX4" fmla="*/ 168390 w 679837"/>
                      <a:gd name="connsiteY4" fmla="*/ 0 h 388920"/>
                      <a:gd name="connsiteX5" fmla="*/ 227483 w 679837"/>
                      <a:gd name="connsiteY5" fmla="*/ 0 h 388920"/>
                      <a:gd name="connsiteX6" fmla="*/ 266182 w 679837"/>
                      <a:gd name="connsiteY6" fmla="*/ 0 h 388920"/>
                      <a:gd name="connsiteX7" fmla="*/ 325275 w 679837"/>
                      <a:gd name="connsiteY7" fmla="*/ 0 h 388920"/>
                      <a:gd name="connsiteX8" fmla="*/ 377570 w 679837"/>
                      <a:gd name="connsiteY8" fmla="*/ 0 h 388920"/>
                      <a:gd name="connsiteX9" fmla="*/ 436664 w 679837"/>
                      <a:gd name="connsiteY9" fmla="*/ 0 h 388920"/>
                      <a:gd name="connsiteX10" fmla="*/ 488959 w 679837"/>
                      <a:gd name="connsiteY10" fmla="*/ 0 h 388920"/>
                      <a:gd name="connsiteX11" fmla="*/ 534456 w 679837"/>
                      <a:gd name="connsiteY11" fmla="*/ 0 h 388920"/>
                      <a:gd name="connsiteX12" fmla="*/ 586751 w 679837"/>
                      <a:gd name="connsiteY12" fmla="*/ 0 h 388920"/>
                      <a:gd name="connsiteX13" fmla="*/ 618651 w 679837"/>
                      <a:gd name="connsiteY13" fmla="*/ 0 h 388920"/>
                      <a:gd name="connsiteX14" fmla="*/ 679837 w 679837"/>
                      <a:gd name="connsiteY14" fmla="*/ 0 h 388920"/>
                      <a:gd name="connsiteX15" fmla="*/ 679837 w 679837"/>
                      <a:gd name="connsiteY15" fmla="*/ 182792 h 388920"/>
                      <a:gd name="connsiteX16" fmla="*/ 679837 w 679837"/>
                      <a:gd name="connsiteY16" fmla="*/ 388920 h 388920"/>
                      <a:gd name="connsiteX17" fmla="*/ 627541 w 679837"/>
                      <a:gd name="connsiteY17" fmla="*/ 388920 h 388920"/>
                      <a:gd name="connsiteX18" fmla="*/ 582045 w 679837"/>
                      <a:gd name="connsiteY18" fmla="*/ 388920 h 388920"/>
                      <a:gd name="connsiteX19" fmla="*/ 516153 w 679837"/>
                      <a:gd name="connsiteY19" fmla="*/ 388920 h 388920"/>
                      <a:gd name="connsiteX20" fmla="*/ 450261 w 679837"/>
                      <a:gd name="connsiteY20" fmla="*/ 388920 h 388920"/>
                      <a:gd name="connsiteX21" fmla="*/ 384369 w 679837"/>
                      <a:gd name="connsiteY21" fmla="*/ 388920 h 388920"/>
                      <a:gd name="connsiteX22" fmla="*/ 338872 w 679837"/>
                      <a:gd name="connsiteY22" fmla="*/ 388920 h 388920"/>
                      <a:gd name="connsiteX23" fmla="*/ 272980 w 679837"/>
                      <a:gd name="connsiteY23" fmla="*/ 388920 h 388920"/>
                      <a:gd name="connsiteX24" fmla="*/ 234282 w 679837"/>
                      <a:gd name="connsiteY24" fmla="*/ 388920 h 388920"/>
                      <a:gd name="connsiteX25" fmla="*/ 202382 w 679837"/>
                      <a:gd name="connsiteY25" fmla="*/ 388920 h 388920"/>
                      <a:gd name="connsiteX26" fmla="*/ 150087 w 679837"/>
                      <a:gd name="connsiteY26" fmla="*/ 388920 h 388920"/>
                      <a:gd name="connsiteX27" fmla="*/ 84195 w 679837"/>
                      <a:gd name="connsiteY27" fmla="*/ 388920 h 388920"/>
                      <a:gd name="connsiteX28" fmla="*/ 0 w 679837"/>
                      <a:gd name="connsiteY28" fmla="*/ 388920 h 388920"/>
                      <a:gd name="connsiteX29" fmla="*/ 0 w 679837"/>
                      <a:gd name="connsiteY29" fmla="*/ 186681 h 388920"/>
                      <a:gd name="connsiteX30" fmla="*/ 0 w 679837"/>
                      <a:gd name="connsiteY30" fmla="*/ 0 h 388920"/>
                      <a:gd name="connsiteX0" fmla="*/ 0 w 679837"/>
                      <a:gd name="connsiteY0" fmla="*/ 0 h 388920"/>
                      <a:gd name="connsiteX1" fmla="*/ 52295 w 679837"/>
                      <a:gd name="connsiteY1" fmla="*/ 0 h 388920"/>
                      <a:gd name="connsiteX2" fmla="*/ 84195 w 679837"/>
                      <a:gd name="connsiteY2" fmla="*/ 0 h 388920"/>
                      <a:gd name="connsiteX3" fmla="*/ 129691 w 679837"/>
                      <a:gd name="connsiteY3" fmla="*/ 0 h 388920"/>
                      <a:gd name="connsiteX4" fmla="*/ 168390 w 679837"/>
                      <a:gd name="connsiteY4" fmla="*/ 0 h 388920"/>
                      <a:gd name="connsiteX5" fmla="*/ 200290 w 679837"/>
                      <a:gd name="connsiteY5" fmla="*/ 0 h 388920"/>
                      <a:gd name="connsiteX6" fmla="*/ 238988 w 679837"/>
                      <a:gd name="connsiteY6" fmla="*/ 0 h 388920"/>
                      <a:gd name="connsiteX7" fmla="*/ 291284 w 679837"/>
                      <a:gd name="connsiteY7" fmla="*/ 0 h 388920"/>
                      <a:gd name="connsiteX8" fmla="*/ 336780 w 679837"/>
                      <a:gd name="connsiteY8" fmla="*/ 0 h 388920"/>
                      <a:gd name="connsiteX9" fmla="*/ 375479 w 679837"/>
                      <a:gd name="connsiteY9" fmla="*/ 0 h 388920"/>
                      <a:gd name="connsiteX10" fmla="*/ 420975 w 679837"/>
                      <a:gd name="connsiteY10" fmla="*/ 0 h 388920"/>
                      <a:gd name="connsiteX11" fmla="*/ 473271 w 679837"/>
                      <a:gd name="connsiteY11" fmla="*/ 0 h 388920"/>
                      <a:gd name="connsiteX12" fmla="*/ 532364 w 679837"/>
                      <a:gd name="connsiteY12" fmla="*/ 0 h 388920"/>
                      <a:gd name="connsiteX13" fmla="*/ 564264 w 679837"/>
                      <a:gd name="connsiteY13" fmla="*/ 0 h 388920"/>
                      <a:gd name="connsiteX14" fmla="*/ 616559 w 679837"/>
                      <a:gd name="connsiteY14" fmla="*/ 0 h 388920"/>
                      <a:gd name="connsiteX15" fmla="*/ 679837 w 679837"/>
                      <a:gd name="connsiteY15" fmla="*/ 0 h 388920"/>
                      <a:gd name="connsiteX16" fmla="*/ 679837 w 679837"/>
                      <a:gd name="connsiteY16" fmla="*/ 190570 h 388920"/>
                      <a:gd name="connsiteX17" fmla="*/ 679837 w 679837"/>
                      <a:gd name="connsiteY17" fmla="*/ 388920 h 388920"/>
                      <a:gd name="connsiteX18" fmla="*/ 647936 w 679837"/>
                      <a:gd name="connsiteY18" fmla="*/ 388920 h 388920"/>
                      <a:gd name="connsiteX19" fmla="*/ 588843 w 679837"/>
                      <a:gd name="connsiteY19" fmla="*/ 388920 h 388920"/>
                      <a:gd name="connsiteX20" fmla="*/ 543346 w 679837"/>
                      <a:gd name="connsiteY20" fmla="*/ 388920 h 388920"/>
                      <a:gd name="connsiteX21" fmla="*/ 484253 w 679837"/>
                      <a:gd name="connsiteY21" fmla="*/ 388920 h 388920"/>
                      <a:gd name="connsiteX22" fmla="*/ 431957 w 679837"/>
                      <a:gd name="connsiteY22" fmla="*/ 388920 h 388920"/>
                      <a:gd name="connsiteX23" fmla="*/ 379662 w 679837"/>
                      <a:gd name="connsiteY23" fmla="*/ 388920 h 388920"/>
                      <a:gd name="connsiteX24" fmla="*/ 327367 w 679837"/>
                      <a:gd name="connsiteY24" fmla="*/ 388920 h 388920"/>
                      <a:gd name="connsiteX25" fmla="*/ 281870 w 679837"/>
                      <a:gd name="connsiteY25" fmla="*/ 388920 h 388920"/>
                      <a:gd name="connsiteX26" fmla="*/ 249970 w 679837"/>
                      <a:gd name="connsiteY26" fmla="*/ 388920 h 388920"/>
                      <a:gd name="connsiteX27" fmla="*/ 218070 w 679837"/>
                      <a:gd name="connsiteY27" fmla="*/ 388920 h 388920"/>
                      <a:gd name="connsiteX28" fmla="*/ 186170 w 679837"/>
                      <a:gd name="connsiteY28" fmla="*/ 388920 h 388920"/>
                      <a:gd name="connsiteX29" fmla="*/ 154270 w 679837"/>
                      <a:gd name="connsiteY29" fmla="*/ 388920 h 388920"/>
                      <a:gd name="connsiteX30" fmla="*/ 95177 w 679837"/>
                      <a:gd name="connsiteY30" fmla="*/ 388920 h 388920"/>
                      <a:gd name="connsiteX31" fmla="*/ 56478 w 679837"/>
                      <a:gd name="connsiteY31" fmla="*/ 388920 h 388920"/>
                      <a:gd name="connsiteX32" fmla="*/ 0 w 679837"/>
                      <a:gd name="connsiteY32" fmla="*/ 388920 h 388920"/>
                      <a:gd name="connsiteX33" fmla="*/ 0 w 679837"/>
                      <a:gd name="connsiteY33" fmla="*/ 198349 h 388920"/>
                      <a:gd name="connsiteX34" fmla="*/ 0 w 679837"/>
                      <a:gd name="connsiteY34" fmla="*/ 0 h 3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837" h="388920" fill="none" extrusionOk="0">
                        <a:moveTo>
                          <a:pt x="0" y="0"/>
                        </a:moveTo>
                        <a:cubicBezTo>
                          <a:pt x="8877" y="2041"/>
                          <a:pt x="21741" y="-1566"/>
                          <a:pt x="31900" y="0"/>
                        </a:cubicBezTo>
                        <a:cubicBezTo>
                          <a:pt x="42233" y="5142"/>
                          <a:pt x="62231" y="4063"/>
                          <a:pt x="84195" y="0"/>
                        </a:cubicBezTo>
                        <a:cubicBezTo>
                          <a:pt x="104835" y="-7386"/>
                          <a:pt x="103845" y="-6266"/>
                          <a:pt x="122893" y="0"/>
                        </a:cubicBezTo>
                        <a:cubicBezTo>
                          <a:pt x="144053" y="7291"/>
                          <a:pt x="158165" y="7663"/>
                          <a:pt x="168390" y="0"/>
                        </a:cubicBezTo>
                        <a:cubicBezTo>
                          <a:pt x="177383" y="-6315"/>
                          <a:pt x="212460" y="3271"/>
                          <a:pt x="227483" y="0"/>
                        </a:cubicBezTo>
                        <a:cubicBezTo>
                          <a:pt x="241368" y="-1658"/>
                          <a:pt x="254474" y="-4051"/>
                          <a:pt x="266182" y="0"/>
                        </a:cubicBezTo>
                        <a:cubicBezTo>
                          <a:pt x="280130" y="3425"/>
                          <a:pt x="312570" y="6812"/>
                          <a:pt x="325275" y="0"/>
                        </a:cubicBezTo>
                        <a:cubicBezTo>
                          <a:pt x="338112" y="-7017"/>
                          <a:pt x="364830" y="8371"/>
                          <a:pt x="377570" y="0"/>
                        </a:cubicBezTo>
                        <a:cubicBezTo>
                          <a:pt x="389279" y="-8789"/>
                          <a:pt x="419274" y="5484"/>
                          <a:pt x="436664" y="0"/>
                        </a:cubicBezTo>
                        <a:cubicBezTo>
                          <a:pt x="457999" y="-120"/>
                          <a:pt x="468733" y="-10421"/>
                          <a:pt x="488959" y="0"/>
                        </a:cubicBezTo>
                        <a:cubicBezTo>
                          <a:pt x="508680" y="12484"/>
                          <a:pt x="519567" y="-5391"/>
                          <a:pt x="534456" y="0"/>
                        </a:cubicBezTo>
                        <a:cubicBezTo>
                          <a:pt x="550581" y="2500"/>
                          <a:pt x="563146" y="-9333"/>
                          <a:pt x="586751" y="0"/>
                        </a:cubicBezTo>
                        <a:cubicBezTo>
                          <a:pt x="609399" y="10199"/>
                          <a:pt x="611951" y="-577"/>
                          <a:pt x="618651" y="0"/>
                        </a:cubicBezTo>
                        <a:cubicBezTo>
                          <a:pt x="629266" y="-5001"/>
                          <a:pt x="648283" y="4790"/>
                          <a:pt x="679837" y="0"/>
                        </a:cubicBezTo>
                        <a:cubicBezTo>
                          <a:pt x="681382" y="39008"/>
                          <a:pt x="683396" y="98184"/>
                          <a:pt x="679837" y="182792"/>
                        </a:cubicBezTo>
                        <a:cubicBezTo>
                          <a:pt x="673583" y="264859"/>
                          <a:pt x="679111" y="298955"/>
                          <a:pt x="679837" y="388920"/>
                        </a:cubicBezTo>
                        <a:cubicBezTo>
                          <a:pt x="665521" y="378656"/>
                          <a:pt x="648939" y="385727"/>
                          <a:pt x="627541" y="388920"/>
                        </a:cubicBezTo>
                        <a:cubicBezTo>
                          <a:pt x="606741" y="393868"/>
                          <a:pt x="595155" y="390508"/>
                          <a:pt x="582045" y="388920"/>
                        </a:cubicBezTo>
                        <a:cubicBezTo>
                          <a:pt x="576679" y="390463"/>
                          <a:pt x="549413" y="399573"/>
                          <a:pt x="516153" y="388920"/>
                        </a:cubicBezTo>
                        <a:cubicBezTo>
                          <a:pt x="486075" y="378535"/>
                          <a:pt x="477986" y="397059"/>
                          <a:pt x="450261" y="388920"/>
                        </a:cubicBezTo>
                        <a:cubicBezTo>
                          <a:pt x="425836" y="380559"/>
                          <a:pt x="416359" y="388534"/>
                          <a:pt x="384369" y="388920"/>
                        </a:cubicBezTo>
                        <a:cubicBezTo>
                          <a:pt x="351829" y="391137"/>
                          <a:pt x="350203" y="381845"/>
                          <a:pt x="338872" y="388920"/>
                        </a:cubicBezTo>
                        <a:cubicBezTo>
                          <a:pt x="328784" y="399220"/>
                          <a:pt x="286034" y="391357"/>
                          <a:pt x="272980" y="388920"/>
                        </a:cubicBezTo>
                        <a:cubicBezTo>
                          <a:pt x="258183" y="386467"/>
                          <a:pt x="246162" y="390957"/>
                          <a:pt x="234282" y="388920"/>
                        </a:cubicBezTo>
                        <a:cubicBezTo>
                          <a:pt x="224296" y="386619"/>
                          <a:pt x="212375" y="385631"/>
                          <a:pt x="202382" y="388920"/>
                        </a:cubicBezTo>
                        <a:cubicBezTo>
                          <a:pt x="190660" y="391464"/>
                          <a:pt x="176750" y="389590"/>
                          <a:pt x="150087" y="388920"/>
                        </a:cubicBezTo>
                        <a:cubicBezTo>
                          <a:pt x="122428" y="382626"/>
                          <a:pt x="112582" y="400407"/>
                          <a:pt x="84195" y="388920"/>
                        </a:cubicBezTo>
                        <a:cubicBezTo>
                          <a:pt x="58864" y="377406"/>
                          <a:pt x="19630" y="396085"/>
                          <a:pt x="0" y="388920"/>
                        </a:cubicBezTo>
                        <a:cubicBezTo>
                          <a:pt x="-3962" y="317392"/>
                          <a:pt x="7723" y="230189"/>
                          <a:pt x="0" y="186681"/>
                        </a:cubicBezTo>
                        <a:cubicBezTo>
                          <a:pt x="632" y="148957"/>
                          <a:pt x="-7764" y="50539"/>
                          <a:pt x="0" y="0"/>
                        </a:cubicBezTo>
                        <a:close/>
                      </a:path>
                      <a:path w="679837" h="388920" stroke="0" extrusionOk="0">
                        <a:moveTo>
                          <a:pt x="0" y="0"/>
                        </a:moveTo>
                        <a:cubicBezTo>
                          <a:pt x="14966" y="-257"/>
                          <a:pt x="37380" y="9821"/>
                          <a:pt x="52295" y="0"/>
                        </a:cubicBezTo>
                        <a:cubicBezTo>
                          <a:pt x="67688" y="-8814"/>
                          <a:pt x="72669" y="582"/>
                          <a:pt x="84195" y="0"/>
                        </a:cubicBezTo>
                        <a:cubicBezTo>
                          <a:pt x="96221" y="-974"/>
                          <a:pt x="111239" y="-6851"/>
                          <a:pt x="129691" y="0"/>
                        </a:cubicBezTo>
                        <a:cubicBezTo>
                          <a:pt x="150083" y="4420"/>
                          <a:pt x="156656" y="1464"/>
                          <a:pt x="168390" y="0"/>
                        </a:cubicBezTo>
                        <a:cubicBezTo>
                          <a:pt x="178634" y="-844"/>
                          <a:pt x="185672" y="-6329"/>
                          <a:pt x="200290" y="0"/>
                        </a:cubicBezTo>
                        <a:cubicBezTo>
                          <a:pt x="214435" y="8247"/>
                          <a:pt x="231560" y="-4626"/>
                          <a:pt x="238988" y="0"/>
                        </a:cubicBezTo>
                        <a:cubicBezTo>
                          <a:pt x="247225" y="4517"/>
                          <a:pt x="273442" y="-9404"/>
                          <a:pt x="291284" y="0"/>
                        </a:cubicBezTo>
                        <a:cubicBezTo>
                          <a:pt x="307322" y="10924"/>
                          <a:pt x="322161" y="-3321"/>
                          <a:pt x="336780" y="0"/>
                        </a:cubicBezTo>
                        <a:cubicBezTo>
                          <a:pt x="353014" y="5189"/>
                          <a:pt x="364217" y="401"/>
                          <a:pt x="375479" y="0"/>
                        </a:cubicBezTo>
                        <a:cubicBezTo>
                          <a:pt x="389723" y="-3239"/>
                          <a:pt x="401444" y="681"/>
                          <a:pt x="420975" y="0"/>
                        </a:cubicBezTo>
                        <a:cubicBezTo>
                          <a:pt x="442948" y="210"/>
                          <a:pt x="452943" y="5880"/>
                          <a:pt x="473271" y="0"/>
                        </a:cubicBezTo>
                        <a:cubicBezTo>
                          <a:pt x="492564" y="-4944"/>
                          <a:pt x="521067" y="3618"/>
                          <a:pt x="532364" y="0"/>
                        </a:cubicBezTo>
                        <a:cubicBezTo>
                          <a:pt x="545952" y="-3047"/>
                          <a:pt x="553753" y="1444"/>
                          <a:pt x="564264" y="0"/>
                        </a:cubicBezTo>
                        <a:cubicBezTo>
                          <a:pt x="575935" y="2902"/>
                          <a:pt x="601357" y="-10604"/>
                          <a:pt x="616559" y="0"/>
                        </a:cubicBezTo>
                        <a:cubicBezTo>
                          <a:pt x="635922" y="7634"/>
                          <a:pt x="645177" y="-10227"/>
                          <a:pt x="679837" y="0"/>
                        </a:cubicBezTo>
                        <a:cubicBezTo>
                          <a:pt x="679507" y="37320"/>
                          <a:pt x="689164" y="135409"/>
                          <a:pt x="679837" y="190570"/>
                        </a:cubicBezTo>
                        <a:cubicBezTo>
                          <a:pt x="677080" y="248425"/>
                          <a:pt x="674501" y="340985"/>
                          <a:pt x="679837" y="388920"/>
                        </a:cubicBezTo>
                        <a:cubicBezTo>
                          <a:pt x="666582" y="388735"/>
                          <a:pt x="660618" y="388756"/>
                          <a:pt x="647936" y="388920"/>
                        </a:cubicBezTo>
                        <a:cubicBezTo>
                          <a:pt x="634814" y="384730"/>
                          <a:pt x="616532" y="381680"/>
                          <a:pt x="588843" y="388920"/>
                        </a:cubicBezTo>
                        <a:cubicBezTo>
                          <a:pt x="562035" y="398180"/>
                          <a:pt x="564897" y="395473"/>
                          <a:pt x="543346" y="388920"/>
                        </a:cubicBezTo>
                        <a:cubicBezTo>
                          <a:pt x="524329" y="383060"/>
                          <a:pt x="506859" y="404277"/>
                          <a:pt x="484253" y="388920"/>
                        </a:cubicBezTo>
                        <a:cubicBezTo>
                          <a:pt x="461655" y="377455"/>
                          <a:pt x="442833" y="382312"/>
                          <a:pt x="431957" y="388920"/>
                        </a:cubicBezTo>
                        <a:cubicBezTo>
                          <a:pt x="419145" y="399208"/>
                          <a:pt x="397823" y="394156"/>
                          <a:pt x="379662" y="388920"/>
                        </a:cubicBezTo>
                        <a:cubicBezTo>
                          <a:pt x="361833" y="389094"/>
                          <a:pt x="345525" y="399916"/>
                          <a:pt x="327367" y="388920"/>
                        </a:cubicBezTo>
                        <a:cubicBezTo>
                          <a:pt x="308360" y="376754"/>
                          <a:pt x="291230" y="397174"/>
                          <a:pt x="281870" y="388920"/>
                        </a:cubicBezTo>
                        <a:cubicBezTo>
                          <a:pt x="270326" y="383109"/>
                          <a:pt x="256749" y="394931"/>
                          <a:pt x="249970" y="388920"/>
                        </a:cubicBezTo>
                        <a:cubicBezTo>
                          <a:pt x="241805" y="383905"/>
                          <a:pt x="233187" y="384949"/>
                          <a:pt x="218070" y="388920"/>
                        </a:cubicBezTo>
                        <a:cubicBezTo>
                          <a:pt x="203099" y="393873"/>
                          <a:pt x="197839" y="393349"/>
                          <a:pt x="186170" y="388920"/>
                        </a:cubicBezTo>
                        <a:cubicBezTo>
                          <a:pt x="174548" y="383493"/>
                          <a:pt x="169719" y="382056"/>
                          <a:pt x="154270" y="388920"/>
                        </a:cubicBezTo>
                        <a:cubicBezTo>
                          <a:pt x="136903" y="399207"/>
                          <a:pt x="117099" y="386103"/>
                          <a:pt x="95177" y="388920"/>
                        </a:cubicBezTo>
                        <a:cubicBezTo>
                          <a:pt x="76566" y="390025"/>
                          <a:pt x="71252" y="391007"/>
                          <a:pt x="56478" y="388920"/>
                        </a:cubicBezTo>
                        <a:cubicBezTo>
                          <a:pt x="38516" y="387160"/>
                          <a:pt x="24164" y="382514"/>
                          <a:pt x="0" y="388920"/>
                        </a:cubicBezTo>
                        <a:cubicBezTo>
                          <a:pt x="4459" y="314163"/>
                          <a:pt x="-1030" y="290772"/>
                          <a:pt x="0" y="198349"/>
                        </a:cubicBezTo>
                        <a:cubicBezTo>
                          <a:pt x="-5582" y="106187"/>
                          <a:pt x="-1814" y="81463"/>
                          <a:pt x="0" y="0"/>
                        </a:cubicBezTo>
                        <a:close/>
                      </a:path>
                      <a:path w="679837" h="388920" fill="none" stroke="0" extrusionOk="0">
                        <a:moveTo>
                          <a:pt x="0" y="0"/>
                        </a:moveTo>
                        <a:cubicBezTo>
                          <a:pt x="11980" y="4589"/>
                          <a:pt x="22274" y="-1027"/>
                          <a:pt x="31900" y="0"/>
                        </a:cubicBezTo>
                        <a:cubicBezTo>
                          <a:pt x="37241" y="1847"/>
                          <a:pt x="63074" y="6148"/>
                          <a:pt x="84195" y="0"/>
                        </a:cubicBezTo>
                        <a:cubicBezTo>
                          <a:pt x="104544" y="-7474"/>
                          <a:pt x="103993" y="-5926"/>
                          <a:pt x="122893" y="0"/>
                        </a:cubicBezTo>
                        <a:cubicBezTo>
                          <a:pt x="143507" y="7939"/>
                          <a:pt x="158874" y="6973"/>
                          <a:pt x="168390" y="0"/>
                        </a:cubicBezTo>
                        <a:cubicBezTo>
                          <a:pt x="177355" y="-8244"/>
                          <a:pt x="213937" y="4421"/>
                          <a:pt x="227483" y="0"/>
                        </a:cubicBezTo>
                        <a:cubicBezTo>
                          <a:pt x="241057" y="-3774"/>
                          <a:pt x="254983" y="-3163"/>
                          <a:pt x="266182" y="0"/>
                        </a:cubicBezTo>
                        <a:cubicBezTo>
                          <a:pt x="280018" y="2000"/>
                          <a:pt x="311811" y="3766"/>
                          <a:pt x="325275" y="0"/>
                        </a:cubicBezTo>
                        <a:cubicBezTo>
                          <a:pt x="335481" y="-7581"/>
                          <a:pt x="366027" y="8921"/>
                          <a:pt x="377570" y="0"/>
                        </a:cubicBezTo>
                        <a:cubicBezTo>
                          <a:pt x="388073" y="-7891"/>
                          <a:pt x="415907" y="-584"/>
                          <a:pt x="436664" y="0"/>
                        </a:cubicBezTo>
                        <a:cubicBezTo>
                          <a:pt x="454491" y="-1414"/>
                          <a:pt x="469474" y="-10496"/>
                          <a:pt x="488959" y="0"/>
                        </a:cubicBezTo>
                        <a:cubicBezTo>
                          <a:pt x="504468" y="7941"/>
                          <a:pt x="515529" y="-6769"/>
                          <a:pt x="534456" y="0"/>
                        </a:cubicBezTo>
                        <a:cubicBezTo>
                          <a:pt x="548546" y="1297"/>
                          <a:pt x="566455" y="-11342"/>
                          <a:pt x="586751" y="0"/>
                        </a:cubicBezTo>
                        <a:cubicBezTo>
                          <a:pt x="609017" y="10991"/>
                          <a:pt x="610822" y="346"/>
                          <a:pt x="618651" y="0"/>
                        </a:cubicBezTo>
                        <a:cubicBezTo>
                          <a:pt x="621052" y="3562"/>
                          <a:pt x="652789" y="4223"/>
                          <a:pt x="679837" y="0"/>
                        </a:cubicBezTo>
                        <a:cubicBezTo>
                          <a:pt x="677128" y="40456"/>
                          <a:pt x="672112" y="86472"/>
                          <a:pt x="679837" y="182792"/>
                        </a:cubicBezTo>
                        <a:cubicBezTo>
                          <a:pt x="682065" y="266354"/>
                          <a:pt x="676214" y="296054"/>
                          <a:pt x="679837" y="388920"/>
                        </a:cubicBezTo>
                        <a:cubicBezTo>
                          <a:pt x="669992" y="382415"/>
                          <a:pt x="648035" y="386770"/>
                          <a:pt x="627541" y="388920"/>
                        </a:cubicBezTo>
                        <a:cubicBezTo>
                          <a:pt x="606796" y="393489"/>
                          <a:pt x="594658" y="390022"/>
                          <a:pt x="582045" y="388920"/>
                        </a:cubicBezTo>
                        <a:cubicBezTo>
                          <a:pt x="565796" y="392360"/>
                          <a:pt x="544377" y="398107"/>
                          <a:pt x="516153" y="388920"/>
                        </a:cubicBezTo>
                        <a:cubicBezTo>
                          <a:pt x="485818" y="376301"/>
                          <a:pt x="477126" y="399096"/>
                          <a:pt x="450261" y="388920"/>
                        </a:cubicBezTo>
                        <a:cubicBezTo>
                          <a:pt x="423933" y="380714"/>
                          <a:pt x="415737" y="388852"/>
                          <a:pt x="384369" y="388920"/>
                        </a:cubicBezTo>
                        <a:cubicBezTo>
                          <a:pt x="352683" y="388789"/>
                          <a:pt x="348005" y="381776"/>
                          <a:pt x="338872" y="388920"/>
                        </a:cubicBezTo>
                        <a:cubicBezTo>
                          <a:pt x="331343" y="398043"/>
                          <a:pt x="285674" y="391132"/>
                          <a:pt x="272980" y="388920"/>
                        </a:cubicBezTo>
                        <a:cubicBezTo>
                          <a:pt x="258037" y="386198"/>
                          <a:pt x="248420" y="391082"/>
                          <a:pt x="234282" y="388920"/>
                        </a:cubicBezTo>
                        <a:cubicBezTo>
                          <a:pt x="223536" y="388388"/>
                          <a:pt x="210958" y="387325"/>
                          <a:pt x="202382" y="388920"/>
                        </a:cubicBezTo>
                        <a:cubicBezTo>
                          <a:pt x="195541" y="393740"/>
                          <a:pt x="174256" y="389764"/>
                          <a:pt x="150087" y="388920"/>
                        </a:cubicBezTo>
                        <a:cubicBezTo>
                          <a:pt x="124929" y="382570"/>
                          <a:pt x="107479" y="403813"/>
                          <a:pt x="84195" y="388920"/>
                        </a:cubicBezTo>
                        <a:cubicBezTo>
                          <a:pt x="59837" y="376400"/>
                          <a:pt x="18049" y="399398"/>
                          <a:pt x="0" y="388920"/>
                        </a:cubicBezTo>
                        <a:cubicBezTo>
                          <a:pt x="3446" y="306512"/>
                          <a:pt x="4519" y="227218"/>
                          <a:pt x="0" y="186681"/>
                        </a:cubicBezTo>
                        <a:cubicBezTo>
                          <a:pt x="-3476" y="147469"/>
                          <a:pt x="-8725" y="47138"/>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050" b="1" kern="0" dirty="0">
                <a:solidFill>
                  <a:schemeClr val="tx1"/>
                </a:solidFill>
                <a:latin typeface="メイリオ" panose="020B0604030504040204" pitchFamily="50" charset="-128"/>
                <a:ea typeface="メイリオ" panose="020B0604030504040204" pitchFamily="50" charset="-128"/>
              </a:rPr>
              <a:t>さい  た</a:t>
            </a:r>
            <a:endParaRPr lang="en-US" altLang="ja-JP" sz="1050" b="1" kern="0" dirty="0">
              <a:solidFill>
                <a:schemeClr val="tx1"/>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BA237A97-2C37-45CB-9488-D59A980AF69D}"/>
              </a:ext>
            </a:extLst>
          </p:cNvPr>
          <p:cNvSpPr txBox="1"/>
          <p:nvPr/>
        </p:nvSpPr>
        <p:spPr>
          <a:xfrm>
            <a:off x="3242549" y="47884"/>
            <a:ext cx="1368152"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えい  きょう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7800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6FC9814-D460-4C22-8912-2473259B4FF6}"/>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子どもに及ぼす喫煙の影響</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34FD8975-D72F-42B1-BE83-865DEB4D57D5}"/>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56F7E4D6-C0DA-48D0-A77B-DA144DAC857C}"/>
              </a:ext>
            </a:extLst>
          </p:cNvPr>
          <p:cNvSpPr/>
          <p:nvPr/>
        </p:nvSpPr>
        <p:spPr>
          <a:xfrm>
            <a:off x="131477" y="4333874"/>
            <a:ext cx="4560573" cy="92488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3AA5411-0E65-4AA1-AFC0-D00F13729B68}"/>
              </a:ext>
            </a:extLst>
          </p:cNvPr>
          <p:cNvSpPr txBox="1"/>
          <p:nvPr/>
        </p:nvSpPr>
        <p:spPr>
          <a:xfrm>
            <a:off x="131477" y="4445357"/>
            <a:ext cx="4560573" cy="784830"/>
          </a:xfrm>
          <a:prstGeom prst="rect">
            <a:avLst/>
          </a:prstGeom>
          <a:noFill/>
        </p:spPr>
        <p:txBody>
          <a:bodyPr wrap="square" rtlCol="0">
            <a:spAutoFit/>
          </a:bodyPr>
          <a:lstStyle/>
          <a:p>
            <a:pPr>
              <a:spcBef>
                <a:spcPts val="600"/>
              </a:spcBef>
            </a:pPr>
            <a:r>
              <a:rPr kumimoji="1" lang="ja-JP" altLang="en-US" sz="2000" b="1" dirty="0">
                <a:latin typeface="メイリオ" panose="020B0604030504040204" pitchFamily="50" charset="-128"/>
                <a:ea typeface="メイリオ" panose="020B0604030504040204" pitchFamily="50" charset="-128"/>
              </a:rPr>
              <a:t>短期間でニコチン依存症になりやすく、</a:t>
            </a:r>
            <a:endParaRPr kumimoji="1" lang="en-US" altLang="ja-JP" sz="2000" b="1" dirty="0">
              <a:latin typeface="メイリオ" panose="020B0604030504040204" pitchFamily="50" charset="-128"/>
              <a:ea typeface="メイリオ" panose="020B0604030504040204" pitchFamily="50" charset="-128"/>
            </a:endParaRPr>
          </a:p>
          <a:p>
            <a:pPr>
              <a:spcBef>
                <a:spcPts val="600"/>
              </a:spcBef>
            </a:pPr>
            <a:r>
              <a:rPr kumimoji="1" lang="ja-JP" altLang="en-US" sz="2000" b="1" dirty="0">
                <a:latin typeface="メイリオ" panose="020B0604030504040204" pitchFamily="50" charset="-128"/>
                <a:ea typeface="メイリオ" panose="020B0604030504040204" pitchFamily="50" charset="-128"/>
              </a:rPr>
              <a:t>健康被害も大人より大きい。</a:t>
            </a:r>
            <a:endParaRPr kumimoji="1" lang="en-US" altLang="ja-JP" sz="2000" b="1" dirty="0">
              <a:latin typeface="メイリオ" panose="020B0604030504040204" pitchFamily="50" charset="-128"/>
              <a:ea typeface="メイリオ" panose="020B0604030504040204" pitchFamily="50" charset="-128"/>
            </a:endParaRPr>
          </a:p>
        </p:txBody>
      </p:sp>
      <p:pic>
        <p:nvPicPr>
          <p:cNvPr id="3074" name="Picture 2" descr="図１．喫煙開始年齢と肺がん罹患">
            <a:extLst>
              <a:ext uri="{FF2B5EF4-FFF2-40B4-BE49-F238E27FC236}">
                <a16:creationId xmlns:a16="http://schemas.microsoft.com/office/drawing/2014/main" id="{D6E6ABC0-0489-4FFF-82FB-84382E5998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98" t="9624" r="2099"/>
          <a:stretch/>
        </p:blipFill>
        <p:spPr bwMode="auto">
          <a:xfrm>
            <a:off x="4812103" y="1478215"/>
            <a:ext cx="4322459" cy="3055949"/>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D5F7A9E-2806-42F0-969E-A3663CE4F0A3}"/>
              </a:ext>
            </a:extLst>
          </p:cNvPr>
          <p:cNvSpPr txBox="1"/>
          <p:nvPr/>
        </p:nvSpPr>
        <p:spPr>
          <a:xfrm>
            <a:off x="4812102" y="4460744"/>
            <a:ext cx="4024317" cy="553998"/>
          </a:xfrm>
          <a:prstGeom prst="rect">
            <a:avLst/>
          </a:prstGeom>
          <a:noFill/>
          <a:ln>
            <a:solidFill>
              <a:schemeClr val="tx1"/>
            </a:solidFill>
          </a:ln>
        </p:spPr>
        <p:txBody>
          <a:bodyPr wrap="square">
            <a:spAutoFit/>
          </a:bodyPr>
          <a:lstStyle/>
          <a:p>
            <a:pPr algn="ct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肺がんの罹患率が増加</a:t>
            </a:r>
            <a:r>
              <a:rPr lang="en-US" altLang="ja-JP" sz="1400" dirty="0">
                <a:latin typeface="メイリオ" panose="020B0604030504040204" pitchFamily="50" charset="-128"/>
                <a:ea typeface="メイリオ" panose="020B0604030504040204" pitchFamily="50" charset="-128"/>
              </a:rPr>
              <a:t>】</a:t>
            </a:r>
          </a:p>
          <a:p>
            <a:pPr algn="ctr"/>
            <a:r>
              <a:rPr lang="en-US" altLang="ja-JP" sz="1600" b="1" dirty="0">
                <a:solidFill>
                  <a:srgbClr val="FF0000"/>
                </a:solidFill>
                <a:latin typeface="メイリオ" panose="020B0604030504040204" pitchFamily="50" charset="-128"/>
                <a:ea typeface="メイリオ" panose="020B0604030504040204" pitchFamily="50" charset="-128"/>
              </a:rPr>
              <a:t>17</a:t>
            </a:r>
            <a:r>
              <a:rPr lang="ja-JP" altLang="en-US" sz="1600" b="1" dirty="0">
                <a:solidFill>
                  <a:srgbClr val="FF0000"/>
                </a:solidFill>
                <a:latin typeface="メイリオ" panose="020B0604030504040204" pitchFamily="50" charset="-128"/>
                <a:ea typeface="メイリオ" panose="020B0604030504040204" pitchFamily="50" charset="-128"/>
              </a:rPr>
              <a:t>歳以下</a:t>
            </a:r>
            <a:r>
              <a:rPr lang="ja-JP" altLang="en-US" sz="1400" dirty="0">
                <a:latin typeface="メイリオ" panose="020B0604030504040204" pitchFamily="50" charset="-128"/>
                <a:ea typeface="メイリオ" panose="020B0604030504040204" pitchFamily="50" charset="-128"/>
              </a:rPr>
              <a:t>の喫煙開始</a:t>
            </a:r>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20</a:t>
            </a:r>
            <a:r>
              <a:rPr lang="ja-JP" altLang="en-US" sz="1600" dirty="0">
                <a:latin typeface="メイリオ" panose="020B0604030504040204" pitchFamily="50" charset="-128"/>
                <a:ea typeface="メイリオ" panose="020B0604030504040204" pitchFamily="50" charset="-128"/>
              </a:rPr>
              <a:t>歳以降</a:t>
            </a:r>
            <a:r>
              <a:rPr lang="ja-JP" altLang="en-US" sz="1400" dirty="0">
                <a:latin typeface="メイリオ" panose="020B0604030504040204" pitchFamily="50" charset="-128"/>
                <a:ea typeface="メイリオ" panose="020B0604030504040204" pitchFamily="50" charset="-128"/>
              </a:rPr>
              <a:t>の喫煙開始</a:t>
            </a:r>
            <a:endParaRPr lang="en-US" altLang="ja-JP" sz="14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33A0110A-7161-4280-8CF4-3B73691DB6E5}"/>
              </a:ext>
            </a:extLst>
          </p:cNvPr>
          <p:cNvSpPr txBox="1"/>
          <p:nvPr/>
        </p:nvSpPr>
        <p:spPr>
          <a:xfrm>
            <a:off x="4810712" y="1201061"/>
            <a:ext cx="4024317" cy="307777"/>
          </a:xfrm>
          <a:prstGeom prst="rect">
            <a:avLst/>
          </a:prstGeom>
          <a:noFill/>
          <a:ln>
            <a:noFill/>
          </a:ln>
        </p:spPr>
        <p:txBody>
          <a:bodyPr wrap="square">
            <a:spAutoFit/>
          </a:bodyPr>
          <a:lstStyle/>
          <a:p>
            <a:pPr algn="ctr"/>
            <a:r>
              <a:rPr lang="ja-JP" altLang="en-US" sz="1400" dirty="0">
                <a:latin typeface="メイリオ" panose="020B0604030504040204" pitchFamily="50" charset="-128"/>
                <a:ea typeface="メイリオ" panose="020B0604030504040204" pitchFamily="50" charset="-128"/>
              </a:rPr>
              <a:t>喫煙開始年齢と肺がん罹患</a:t>
            </a:r>
            <a:endParaRPr lang="en-US" altLang="ja-JP" sz="14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5C1BDF25-FC78-4955-A74C-0D8207CBD22A}"/>
              </a:ext>
            </a:extLst>
          </p:cNvPr>
          <p:cNvSpPr txBox="1"/>
          <p:nvPr/>
        </p:nvSpPr>
        <p:spPr>
          <a:xfrm>
            <a:off x="4572000" y="2302312"/>
            <a:ext cx="353943" cy="1361911"/>
          </a:xfrm>
          <a:prstGeom prst="rect">
            <a:avLst/>
          </a:prstGeom>
          <a:noFill/>
        </p:spPr>
        <p:txBody>
          <a:bodyPr vert="eaVert" wrap="none" rtlCol="0">
            <a:spAutoFit/>
          </a:bodyPr>
          <a:lstStyle/>
          <a:p>
            <a:r>
              <a:rPr kumimoji="1" lang="ja-JP" altLang="en-US" sz="1100" dirty="0">
                <a:latin typeface="メイリオ" panose="020B0604030504040204" pitchFamily="50" charset="-128"/>
                <a:ea typeface="メイリオ" panose="020B0604030504040204" pitchFamily="50" charset="-128"/>
              </a:rPr>
              <a:t>肺がんのハザード比</a:t>
            </a:r>
          </a:p>
        </p:txBody>
      </p:sp>
      <p:sp>
        <p:nvSpPr>
          <p:cNvPr id="18" name="テキスト ボックス 17">
            <a:extLst>
              <a:ext uri="{FF2B5EF4-FFF2-40B4-BE49-F238E27FC236}">
                <a16:creationId xmlns:a16="http://schemas.microsoft.com/office/drawing/2014/main" id="{4E471EA2-917E-4C2F-B294-1047A332A995}"/>
              </a:ext>
            </a:extLst>
          </p:cNvPr>
          <p:cNvSpPr txBox="1"/>
          <p:nvPr/>
        </p:nvSpPr>
        <p:spPr>
          <a:xfrm>
            <a:off x="4810712" y="5014743"/>
            <a:ext cx="4333288" cy="338554"/>
          </a:xfrm>
          <a:prstGeom prst="rect">
            <a:avLst/>
          </a:prstGeom>
          <a:noFill/>
          <a:ln>
            <a:noFill/>
          </a:ln>
        </p:spPr>
        <p:txBody>
          <a:bodyPr wrap="square">
            <a:spAutoFit/>
          </a:bodyPr>
          <a:lstStyle/>
          <a:p>
            <a:pPr algn="r"/>
            <a:r>
              <a:rPr lang="ja-JP" altLang="en-US" sz="800" dirty="0">
                <a:latin typeface="メイリオ" panose="020B0604030504040204" pitchFamily="50" charset="-128"/>
                <a:ea typeface="メイリオ" panose="020B0604030504040204" pitchFamily="50" charset="-128"/>
              </a:rPr>
              <a:t>国立がん研究センター資料を一部改変して作図</a:t>
            </a:r>
            <a:endParaRPr lang="en-US" altLang="ja-JP" sz="800" dirty="0">
              <a:latin typeface="メイリオ" panose="020B0604030504040204" pitchFamily="50" charset="-128"/>
              <a:ea typeface="メイリオ" panose="020B0604030504040204" pitchFamily="50" charset="-128"/>
            </a:endParaRPr>
          </a:p>
          <a:p>
            <a:pPr algn="r"/>
            <a:r>
              <a:rPr lang="en-US" altLang="ja-JP" sz="800" dirty="0">
                <a:latin typeface="メイリオ" panose="020B0604030504040204" pitchFamily="50" charset="-128"/>
                <a:ea typeface="メイリオ" panose="020B0604030504040204" pitchFamily="50" charset="-128"/>
              </a:rPr>
              <a:t>J Epidemiol. 2010;20(2):128-35. </a:t>
            </a:r>
            <a:r>
              <a:rPr lang="en-US" altLang="ja-JP" sz="800" dirty="0" err="1">
                <a:latin typeface="メイリオ" panose="020B0604030504040204" pitchFamily="50" charset="-128"/>
                <a:ea typeface="メイリオ" panose="020B0604030504040204" pitchFamily="50" charset="-128"/>
              </a:rPr>
              <a:t>doi</a:t>
            </a:r>
            <a:r>
              <a:rPr lang="en-US" altLang="ja-JP" sz="800" dirty="0">
                <a:latin typeface="メイリオ" panose="020B0604030504040204" pitchFamily="50" charset="-128"/>
                <a:ea typeface="メイリオ" panose="020B0604030504040204" pitchFamily="50" charset="-128"/>
              </a:rPr>
              <a:t>: 10.2188/jea.je20080093. </a:t>
            </a:r>
            <a:r>
              <a:rPr lang="en-US" altLang="ja-JP" sz="800" dirty="0" err="1">
                <a:latin typeface="メイリオ" panose="020B0604030504040204" pitchFamily="50" charset="-128"/>
                <a:ea typeface="メイリオ" panose="020B0604030504040204" pitchFamily="50" charset="-128"/>
              </a:rPr>
              <a:t>Epub</a:t>
            </a:r>
            <a:r>
              <a:rPr lang="en-US" altLang="ja-JP" sz="800" dirty="0">
                <a:latin typeface="メイリオ" panose="020B0604030504040204" pitchFamily="50" charset="-128"/>
                <a:ea typeface="メイリオ" panose="020B0604030504040204" pitchFamily="50" charset="-128"/>
              </a:rPr>
              <a:t> 2010 Feb 6.</a:t>
            </a:r>
          </a:p>
        </p:txBody>
      </p:sp>
      <p:sp>
        <p:nvSpPr>
          <p:cNvPr id="19" name="テキスト ボックス 18">
            <a:extLst>
              <a:ext uri="{FF2B5EF4-FFF2-40B4-BE49-F238E27FC236}">
                <a16:creationId xmlns:a16="http://schemas.microsoft.com/office/drawing/2014/main" id="{801F76F8-0C91-4109-B6AA-AD5236448AD1}"/>
              </a:ext>
            </a:extLst>
          </p:cNvPr>
          <p:cNvSpPr txBox="1"/>
          <p:nvPr/>
        </p:nvSpPr>
        <p:spPr>
          <a:xfrm>
            <a:off x="0" y="6061110"/>
            <a:ext cx="9144000" cy="584775"/>
          </a:xfrm>
          <a:prstGeom prst="rect">
            <a:avLst/>
          </a:prstGeom>
          <a:noFill/>
        </p:spPr>
        <p:txBody>
          <a:bodyPr wrap="square" rtlCol="0">
            <a:spAutoFit/>
          </a:bodyPr>
          <a:lstStyle/>
          <a:p>
            <a:pPr algn="ctr">
              <a:spcBef>
                <a:spcPts val="600"/>
              </a:spcBef>
            </a:pPr>
            <a:r>
              <a:rPr kumimoji="1" lang="ja-JP" altLang="en-US"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タバコを吸い始めない事が最も重要</a:t>
            </a:r>
            <a:endParaRPr kumimoji="1" lang="en-US" altLang="ja-JP"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6CA79EE7-398D-44FC-8A27-533CCF9D6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61" y="827044"/>
            <a:ext cx="3749908" cy="3562571"/>
          </a:xfrm>
          <a:prstGeom prst="rect">
            <a:avLst/>
          </a:prstGeom>
        </p:spPr>
      </p:pic>
      <p:sp>
        <p:nvSpPr>
          <p:cNvPr id="13" name="テキスト ボックス 12">
            <a:extLst>
              <a:ext uri="{FF2B5EF4-FFF2-40B4-BE49-F238E27FC236}">
                <a16:creationId xmlns:a16="http://schemas.microsoft.com/office/drawing/2014/main" id="{ED0B1B08-2965-4222-8F14-F7604B4FCDDE}"/>
              </a:ext>
            </a:extLst>
          </p:cNvPr>
          <p:cNvSpPr txBox="1"/>
          <p:nvPr/>
        </p:nvSpPr>
        <p:spPr>
          <a:xfrm>
            <a:off x="4427984" y="77560"/>
            <a:ext cx="1258985" cy="338554"/>
          </a:xfrm>
          <a:prstGeom prst="rect">
            <a:avLst/>
          </a:prstGeom>
          <a:noFill/>
        </p:spPr>
        <p:txBody>
          <a:bodyPr wrap="square" rtlCol="0">
            <a:spAutoFit/>
          </a:bodyPr>
          <a:lstStyle/>
          <a:p>
            <a:r>
              <a:rPr kumimoji="1"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6A5725E-8706-4DB3-9CA5-4E542019BD43}"/>
              </a:ext>
            </a:extLst>
          </p:cNvPr>
          <p:cNvSpPr txBox="1"/>
          <p:nvPr/>
        </p:nvSpPr>
        <p:spPr>
          <a:xfrm>
            <a:off x="6084168" y="66110"/>
            <a:ext cx="1368152"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えい  きょう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4352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8F6C9414-B6C5-4B3B-8F4F-D6FFC807AEDF}"/>
              </a:ext>
            </a:extLst>
          </p:cNvPr>
          <p:cNvSpPr/>
          <p:nvPr/>
        </p:nvSpPr>
        <p:spPr>
          <a:xfrm>
            <a:off x="179513" y="5321905"/>
            <a:ext cx="6048672" cy="121868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648183" y="5484089"/>
            <a:ext cx="6509378" cy="600164"/>
          </a:xfrm>
          <a:prstGeom prst="rect">
            <a:avLst/>
          </a:prstGeom>
          <a:noFill/>
        </p:spPr>
        <p:txBody>
          <a:bodyPr wrap="square" rtlCol="0">
            <a:spAutoFit/>
          </a:bodyPr>
          <a:lstStyle/>
          <a:p>
            <a:r>
              <a:rPr lang="ja-JP" altLang="en-US" sz="3300" b="1" dirty="0">
                <a:solidFill>
                  <a:srgbClr val="FF0000"/>
                </a:solidFill>
                <a:latin typeface="メイリオ" panose="020B0604030504040204" pitchFamily="50" charset="-128"/>
                <a:ea typeface="メイリオ" panose="020B0604030504040204" pitchFamily="50" charset="-128"/>
              </a:rPr>
              <a:t>乱用薬物への入り口となる</a:t>
            </a:r>
          </a:p>
        </p:txBody>
      </p:sp>
      <p:sp>
        <p:nvSpPr>
          <p:cNvPr id="2" name="タイトル 1"/>
          <p:cNvSpPr>
            <a:spLocks noGrp="1"/>
          </p:cNvSpPr>
          <p:nvPr>
            <p:ph type="title"/>
          </p:nvPr>
        </p:nvSpPr>
        <p:spPr>
          <a:xfrm>
            <a:off x="501304" y="1793804"/>
            <a:ext cx="6803137" cy="704850"/>
          </a:xfrm>
          <a:noFill/>
        </p:spPr>
        <p:txBody>
          <a:bodyPr>
            <a:noAutofit/>
          </a:bodyPr>
          <a:lstStyle/>
          <a:p>
            <a:pPr>
              <a:defRPr/>
            </a:pPr>
            <a:r>
              <a:rPr lang="ja-JP" altLang="en-US" sz="2400" b="1" dirty="0">
                <a:latin typeface="メイリオ" panose="020B0604030504040204" pitchFamily="50" charset="-128"/>
                <a:ea typeface="メイリオ" panose="020B0604030504040204" pitchFamily="50" charset="-128"/>
              </a:rPr>
              <a:t>ゲートウェイドラッグとは？</a:t>
            </a:r>
          </a:p>
        </p:txBody>
      </p:sp>
      <p:sp>
        <p:nvSpPr>
          <p:cNvPr id="5" name="テキスト ボックス 4"/>
          <p:cNvSpPr txBox="1"/>
          <p:nvPr/>
        </p:nvSpPr>
        <p:spPr>
          <a:xfrm>
            <a:off x="621505" y="3874863"/>
            <a:ext cx="5391151" cy="830997"/>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けむりを吸うことへの抵抗がなくなり</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薬物に手を出しやすくなる</a:t>
            </a:r>
          </a:p>
        </p:txBody>
      </p:sp>
      <p:sp>
        <p:nvSpPr>
          <p:cNvPr id="8" name="テキスト ボックス 7"/>
          <p:cNvSpPr txBox="1"/>
          <p:nvPr/>
        </p:nvSpPr>
        <p:spPr>
          <a:xfrm>
            <a:off x="648183" y="5976709"/>
            <a:ext cx="3365501" cy="461665"/>
          </a:xfrm>
          <a:prstGeom prst="rect">
            <a:avLst/>
          </a:prstGeom>
          <a:noFill/>
        </p:spPr>
        <p:txBody>
          <a:bodyPr wrap="square" rtlCol="0">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シンナー、大麻等</a:t>
            </a:r>
            <a:r>
              <a:rPr lang="en-US" altLang="ja-JP" sz="2400" b="1" dirty="0">
                <a:solidFill>
                  <a:srgbClr val="FF0000"/>
                </a:solidFill>
                <a:latin typeface="メイリオ" panose="020B0604030504040204" pitchFamily="50" charset="-128"/>
                <a:ea typeface="メイリオ" panose="020B0604030504040204" pitchFamily="50" charset="-128"/>
              </a:rPr>
              <a:t>)</a:t>
            </a:r>
            <a:endParaRPr lang="ja-JP" altLang="en-US" sz="2400" b="1" dirty="0">
              <a:solidFill>
                <a:srgbClr val="FF0000"/>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C8A3DCCF-6369-47CF-8183-5F0CE49A72E2}"/>
              </a:ext>
            </a:extLst>
          </p:cNvPr>
          <p:cNvSpPr txBox="1"/>
          <p:nvPr/>
        </p:nvSpPr>
        <p:spPr>
          <a:xfrm>
            <a:off x="364958" y="326266"/>
            <a:ext cx="8419510" cy="1446550"/>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タバコは乱用薬物の</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ゲートウェイドラッグ</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9182F9F1-DC68-4FD6-9ABC-98A09B760B8E}"/>
              </a:ext>
            </a:extLst>
          </p:cNvPr>
          <p:cNvSpPr/>
          <p:nvPr/>
        </p:nvSpPr>
        <p:spPr>
          <a:xfrm>
            <a:off x="359532" y="1608124"/>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CABFEB6-544C-405F-89A6-40201D5C4E83}"/>
              </a:ext>
            </a:extLst>
          </p:cNvPr>
          <p:cNvSpPr txBox="1"/>
          <p:nvPr/>
        </p:nvSpPr>
        <p:spPr>
          <a:xfrm>
            <a:off x="501304" y="2334335"/>
            <a:ext cx="8141392" cy="1200329"/>
          </a:xfrm>
          <a:prstGeom prst="rect">
            <a:avLst/>
          </a:prstGeom>
          <a:noFill/>
          <a:ln w="38100">
            <a:solidFill>
              <a:schemeClr val="tx1"/>
            </a:solidFill>
          </a:ln>
        </p:spPr>
        <p:txBody>
          <a:bodyPr wrap="square">
            <a:spAutoFit/>
          </a:bodyPr>
          <a:lstStyle/>
          <a:p>
            <a:r>
              <a:rPr lang="ja-JP" altLang="en-US" b="1" dirty="0">
                <a:latin typeface="メイリオ" panose="020B0604030504040204" pitchFamily="50" charset="-128"/>
                <a:ea typeface="メイリオ" panose="020B0604030504040204" pitchFamily="50" charset="-128"/>
              </a:rPr>
              <a:t>日本語に訳すと「入門薬物」。</a:t>
            </a:r>
          </a:p>
          <a:p>
            <a:r>
              <a:rPr lang="ja-JP" altLang="en-US" b="1" dirty="0">
                <a:latin typeface="メイリオ" panose="020B0604030504040204" pitchFamily="50" charset="-128"/>
                <a:ea typeface="メイリオ" panose="020B0604030504040204" pitchFamily="50" charset="-128"/>
              </a:rPr>
              <a:t>お酒や</a:t>
            </a:r>
            <a:r>
              <a:rPr lang="ja-JP" altLang="en-US" b="1" dirty="0">
                <a:solidFill>
                  <a:srgbClr val="FF0000"/>
                </a:solidFill>
                <a:latin typeface="メイリオ" panose="020B0604030504040204" pitchFamily="50" charset="-128"/>
                <a:ea typeface="メイリオ" panose="020B0604030504040204" pitchFamily="50" charset="-128"/>
              </a:rPr>
              <a:t>タバコ</a:t>
            </a:r>
            <a:r>
              <a:rPr lang="ja-JP" altLang="en-US" b="1" dirty="0">
                <a:latin typeface="メイリオ" panose="020B0604030504040204" pitchFamily="50" charset="-128"/>
                <a:ea typeface="メイリオ" panose="020B0604030504040204" pitchFamily="50" charset="-128"/>
              </a:rPr>
              <a:t>などが該当する。</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多くの薬物乱用者が、乱用薬物</a:t>
            </a:r>
            <a:r>
              <a:rPr lang="ja-JP" altLang="en-US" b="1" dirty="0">
                <a:solidFill>
                  <a:srgbClr val="FF0000"/>
                </a:solidFill>
                <a:latin typeface="メイリオ" panose="020B0604030504040204" pitchFamily="50" charset="-128"/>
                <a:ea typeface="メイリオ" panose="020B0604030504040204" pitchFamily="50" charset="-128"/>
              </a:rPr>
              <a:t>（シンナー、大麻など）</a:t>
            </a:r>
            <a:r>
              <a:rPr lang="ja-JP" altLang="en-US" b="1" dirty="0">
                <a:latin typeface="メイリオ" panose="020B0604030504040204" pitchFamily="50" charset="-128"/>
                <a:ea typeface="メイリオ" panose="020B0604030504040204" pitchFamily="50" charset="-128"/>
              </a:rPr>
              <a:t>に手を出す前に、</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未成年のときから、お酒や</a:t>
            </a:r>
            <a:r>
              <a:rPr lang="ja-JP" altLang="en-US" b="1" dirty="0">
                <a:solidFill>
                  <a:srgbClr val="FF0000"/>
                </a:solidFill>
                <a:latin typeface="メイリオ" panose="020B0604030504040204" pitchFamily="50" charset="-128"/>
                <a:ea typeface="メイリオ" panose="020B0604030504040204" pitchFamily="50" charset="-128"/>
              </a:rPr>
              <a:t>タバコ</a:t>
            </a:r>
            <a:r>
              <a:rPr lang="ja-JP" altLang="en-US" b="1" dirty="0">
                <a:latin typeface="メイリオ" panose="020B0604030504040204" pitchFamily="50" charset="-128"/>
                <a:ea typeface="メイリオ" panose="020B0604030504040204" pitchFamily="50" charset="-128"/>
              </a:rPr>
              <a:t>を試している。</a:t>
            </a:r>
            <a:endParaRPr lang="ja-JP" altLang="en-US" b="1" dirty="0">
              <a:solidFill>
                <a:srgbClr val="FF0000"/>
              </a:solidFill>
              <a:latin typeface="メイリオ" panose="020B0604030504040204" pitchFamily="50" charset="-128"/>
              <a:ea typeface="メイリオ" panose="020B0604030504040204" pitchFamily="50" charset="-128"/>
            </a:endParaRPr>
          </a:p>
        </p:txBody>
      </p:sp>
      <p:sp>
        <p:nvSpPr>
          <p:cNvPr id="15" name="矢印: 上 14">
            <a:extLst>
              <a:ext uri="{FF2B5EF4-FFF2-40B4-BE49-F238E27FC236}">
                <a16:creationId xmlns:a16="http://schemas.microsoft.com/office/drawing/2014/main" id="{69212DBC-96AB-4403-B97F-F73934769856}"/>
              </a:ext>
            </a:extLst>
          </p:cNvPr>
          <p:cNvSpPr/>
          <p:nvPr/>
        </p:nvSpPr>
        <p:spPr>
          <a:xfrm rot="10800000">
            <a:off x="3094024" y="4726276"/>
            <a:ext cx="446111" cy="50073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50AD1BD-2410-455D-AC59-0CE723AE95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330" y="1689894"/>
            <a:ext cx="787710" cy="709755"/>
          </a:xfrm>
          <a:prstGeom prst="rect">
            <a:avLst/>
          </a:prstGeom>
        </p:spPr>
      </p:pic>
      <p:pic>
        <p:nvPicPr>
          <p:cNvPr id="17" name="図 16">
            <a:extLst>
              <a:ext uri="{FF2B5EF4-FFF2-40B4-BE49-F238E27FC236}">
                <a16:creationId xmlns:a16="http://schemas.microsoft.com/office/drawing/2014/main" id="{0D54A95A-8FA9-4339-AD43-5692DA69AA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589" y="3629557"/>
            <a:ext cx="3117157" cy="3240637"/>
          </a:xfrm>
          <a:prstGeom prst="rect">
            <a:avLst/>
          </a:prstGeom>
        </p:spPr>
      </p:pic>
      <p:sp>
        <p:nvSpPr>
          <p:cNvPr id="13" name="テキスト ボックス 12">
            <a:extLst>
              <a:ext uri="{FF2B5EF4-FFF2-40B4-BE49-F238E27FC236}">
                <a16:creationId xmlns:a16="http://schemas.microsoft.com/office/drawing/2014/main" id="{F09A7337-411A-445E-B1EA-A91745DC6699}"/>
              </a:ext>
            </a:extLst>
          </p:cNvPr>
          <p:cNvSpPr txBox="1"/>
          <p:nvPr/>
        </p:nvSpPr>
        <p:spPr>
          <a:xfrm>
            <a:off x="2699792" y="109543"/>
            <a:ext cx="232867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らん  よう  やく  ぶつ</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78BE439B-9A87-4627-B234-A9102CBB755D}"/>
              </a:ext>
            </a:extLst>
          </p:cNvPr>
          <p:cNvSpPr txBox="1"/>
          <p:nvPr/>
        </p:nvSpPr>
        <p:spPr>
          <a:xfrm>
            <a:off x="661373" y="5253766"/>
            <a:ext cx="2110427" cy="338554"/>
          </a:xfrm>
          <a:prstGeom prst="rect">
            <a:avLst/>
          </a:prstGeom>
          <a:noFill/>
        </p:spPr>
        <p:txBody>
          <a:bodyPr wrap="square" rtlCol="0">
            <a:spAutoFit/>
          </a:bodyPr>
          <a:lstStyle/>
          <a:p>
            <a:r>
              <a:rPr lang="ja-JP" altLang="en-US" sz="1600" b="1" dirty="0">
                <a:solidFill>
                  <a:srgbClr val="FF0000"/>
                </a:solidFill>
                <a:latin typeface="メイリオ" panose="020B0604030504040204" pitchFamily="50" charset="-128"/>
                <a:ea typeface="メイリオ" panose="020B0604030504040204" pitchFamily="50" charset="-128"/>
              </a:rPr>
              <a:t>らんようやくぶつ</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12E863-61D7-48FB-AD08-2CE0C44EB361}"/>
              </a:ext>
            </a:extLst>
          </p:cNvPr>
          <p:cNvSpPr txBox="1"/>
          <p:nvPr/>
        </p:nvSpPr>
        <p:spPr>
          <a:xfrm>
            <a:off x="381589" y="903264"/>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今日学習すること</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AAA8B5C3-DCD6-407F-97DF-34E8D5CAFDE4}"/>
              </a:ext>
            </a:extLst>
          </p:cNvPr>
          <p:cNvSpPr/>
          <p:nvPr/>
        </p:nvSpPr>
        <p:spPr>
          <a:xfrm>
            <a:off x="376164" y="1640004"/>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E8EB78-0ACB-4BF9-B937-3D849C9F5EA0}"/>
              </a:ext>
            </a:extLst>
          </p:cNvPr>
          <p:cNvSpPr txBox="1"/>
          <p:nvPr/>
        </p:nvSpPr>
        <p:spPr>
          <a:xfrm>
            <a:off x="899592" y="2204864"/>
            <a:ext cx="6510115" cy="3170099"/>
          </a:xfrm>
          <a:prstGeom prst="rect">
            <a:avLst/>
          </a:prstGeom>
          <a:noFill/>
        </p:spPr>
        <p:txBody>
          <a:bodyPr wrap="none" rtlCol="0">
            <a:spAutoFit/>
          </a:bodyPr>
          <a:lstStyle/>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① タバコ</a:t>
            </a:r>
            <a:r>
              <a:rPr lang="ja-JP" altLang="en-US" sz="3200" dirty="0">
                <a:solidFill>
                  <a:schemeClr val="bg1">
                    <a:lumMod val="85000"/>
                  </a:schemeClr>
                </a:solidFill>
                <a:latin typeface="メイリオ" panose="020B0604030504040204" pitchFamily="50" charset="-128"/>
                <a:ea typeface="メイリオ" panose="020B0604030504040204" pitchFamily="50" charset="-128"/>
              </a:rPr>
              <a:t>ってどんなもの？</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3200" dirty="0">
                <a:solidFill>
                  <a:schemeClr val="bg1">
                    <a:lumMod val="85000"/>
                  </a:schemeClr>
                </a:solidFill>
                <a:latin typeface="メイリオ" panose="020B0604030504040204" pitchFamily="50" charset="-128"/>
                <a:ea typeface="メイリオ" panose="020B0604030504040204" pitchFamily="50" charset="-128"/>
              </a:rPr>
              <a:t>② タバコの害</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③ タバコに関連する問題点</a:t>
            </a:r>
            <a:endParaRPr kumimoji="1" lang="en-US" altLang="ja-JP"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④ </a:t>
            </a:r>
            <a:r>
              <a:rPr lang="ja-JP" altLang="en-US" sz="3200" dirty="0">
                <a:solidFill>
                  <a:schemeClr val="bg1">
                    <a:lumMod val="85000"/>
                  </a:schemeClr>
                </a:solidFill>
                <a:latin typeface="メイリオ" panose="020B0604030504040204" pitchFamily="50" charset="-128"/>
                <a:ea typeface="メイリオ" panose="020B0604030504040204" pitchFamily="50" charset="-128"/>
              </a:rPr>
              <a:t>受動喫煙</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⑤ 日本と海外の違い</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3200" dirty="0">
                <a:solidFill>
                  <a:schemeClr val="bg1">
                    <a:lumMod val="85000"/>
                  </a:schemeClr>
                </a:solidFill>
                <a:latin typeface="メイリオ" panose="020B0604030504040204" pitchFamily="50" charset="-128"/>
                <a:ea typeface="メイリオ" panose="020B0604030504040204" pitchFamily="50" charset="-128"/>
              </a:rPr>
              <a:t>⑥ 禁煙</a:t>
            </a:r>
            <a:endParaRPr kumimoji="1" lang="ja-JP" altLang="en-US" sz="32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883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F32013B-261B-46CC-BA42-44ECE2D53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900" y="2418426"/>
            <a:ext cx="5003549" cy="3359707"/>
          </a:xfrm>
          <a:prstGeom prst="rect">
            <a:avLst/>
          </a:prstGeom>
        </p:spPr>
      </p:pic>
      <p:sp>
        <p:nvSpPr>
          <p:cNvPr id="61" name="四角形: 角を丸くする 60">
            <a:extLst>
              <a:ext uri="{FF2B5EF4-FFF2-40B4-BE49-F238E27FC236}">
                <a16:creationId xmlns:a16="http://schemas.microsoft.com/office/drawing/2014/main" id="{FB3B8C5F-D0E4-4EC4-BECD-5B466E3CB283}"/>
              </a:ext>
            </a:extLst>
          </p:cNvPr>
          <p:cNvSpPr/>
          <p:nvPr/>
        </p:nvSpPr>
        <p:spPr>
          <a:xfrm>
            <a:off x="277157" y="1292796"/>
            <a:ext cx="8640985" cy="85941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0" name="Picture 6" descr="用水路のイラスト">
            <a:extLst>
              <a:ext uri="{FF2B5EF4-FFF2-40B4-BE49-F238E27FC236}">
                <a16:creationId xmlns:a16="http://schemas.microsoft.com/office/drawing/2014/main" id="{3DEDCF3A-7D7A-4C9A-9608-CBE7311E7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972" y="3057339"/>
            <a:ext cx="2373195" cy="2272334"/>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548241" y="1628556"/>
            <a:ext cx="8047517" cy="576308"/>
          </a:xfrm>
        </p:spPr>
        <p:txBody>
          <a:bodyPr>
            <a:normAutofit fontScale="85000" lnSpcReduction="10000"/>
          </a:bodyPr>
          <a:lstStyle/>
          <a:p>
            <a:pPr marL="0" indent="0">
              <a:buNone/>
            </a:pPr>
            <a:r>
              <a:rPr lang="ja-JP" altLang="en-US" b="1" dirty="0">
                <a:latin typeface="メイリオ" panose="020B0604030504040204" pitchFamily="50" charset="-128"/>
                <a:ea typeface="メイリオ" panose="020B0604030504040204" pitchFamily="50" charset="-128"/>
              </a:rPr>
              <a:t>タバコの吸い殻（フィルター）は海洋汚染の原因</a:t>
            </a:r>
            <a:endParaRPr lang="en-US" altLang="ja-JP" b="1"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A45E40C6-DEE4-482F-9F22-136EA3C4C939}"/>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タバコの環境問題</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686A9881-9DA2-45D5-B7BC-89F6C3648C11}"/>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5FC118D-14F8-4502-81C1-0FE78D211B20}"/>
              </a:ext>
            </a:extLst>
          </p:cNvPr>
          <p:cNvSpPr txBox="1"/>
          <p:nvPr/>
        </p:nvSpPr>
        <p:spPr>
          <a:xfrm>
            <a:off x="149536" y="6170544"/>
            <a:ext cx="8844926" cy="584775"/>
          </a:xfrm>
          <a:prstGeom prst="rect">
            <a:avLst/>
          </a:prstGeom>
          <a:noFill/>
        </p:spPr>
        <p:txBody>
          <a:bodyPr wrap="square">
            <a:spAutoFit/>
          </a:bodyPr>
          <a:lstStyle/>
          <a:p>
            <a:pPr algn="ctr"/>
            <a:r>
              <a:rPr lang="ja-JP" altLang="en-US"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タバコの吸い殻は最悪のプラスチック汚染物質</a:t>
            </a:r>
          </a:p>
        </p:txBody>
      </p:sp>
      <p:pic>
        <p:nvPicPr>
          <p:cNvPr id="26" name="図 25">
            <a:extLst>
              <a:ext uri="{FF2B5EF4-FFF2-40B4-BE49-F238E27FC236}">
                <a16:creationId xmlns:a16="http://schemas.microsoft.com/office/drawing/2014/main" id="{3417E932-3C3C-4754-839E-BD699156DCCF}"/>
              </a:ext>
            </a:extLst>
          </p:cNvPr>
          <p:cNvPicPr>
            <a:picLocks noChangeAspect="1"/>
          </p:cNvPicPr>
          <p:nvPr/>
        </p:nvPicPr>
        <p:blipFill>
          <a:blip r:embed="rId5"/>
          <a:stretch>
            <a:fillRect/>
          </a:stretch>
        </p:blipFill>
        <p:spPr>
          <a:xfrm>
            <a:off x="0" y="2855655"/>
            <a:ext cx="1091279" cy="1030313"/>
          </a:xfrm>
          <a:prstGeom prst="rect">
            <a:avLst/>
          </a:prstGeom>
        </p:spPr>
      </p:pic>
      <p:grpSp>
        <p:nvGrpSpPr>
          <p:cNvPr id="28" name="グループ化 27">
            <a:extLst>
              <a:ext uri="{FF2B5EF4-FFF2-40B4-BE49-F238E27FC236}">
                <a16:creationId xmlns:a16="http://schemas.microsoft.com/office/drawing/2014/main" id="{325F022D-B7A5-449B-8FD0-169D46FAABA1}"/>
              </a:ext>
            </a:extLst>
          </p:cNvPr>
          <p:cNvGrpSpPr/>
          <p:nvPr/>
        </p:nvGrpSpPr>
        <p:grpSpPr>
          <a:xfrm>
            <a:off x="1590683" y="4008840"/>
            <a:ext cx="691708" cy="369332"/>
            <a:chOff x="-1452254" y="3143550"/>
            <a:chExt cx="691708" cy="369332"/>
          </a:xfrm>
        </p:grpSpPr>
        <p:sp>
          <p:nvSpPr>
            <p:cNvPr id="31" name="テキスト ボックス 30">
              <a:extLst>
                <a:ext uri="{FF2B5EF4-FFF2-40B4-BE49-F238E27FC236}">
                  <a16:creationId xmlns:a16="http://schemas.microsoft.com/office/drawing/2014/main" id="{EB67BA30-8BB1-4578-835B-271C128F08DF}"/>
                </a:ext>
              </a:extLst>
            </p:cNvPr>
            <p:cNvSpPr txBox="1"/>
            <p:nvPr/>
          </p:nvSpPr>
          <p:spPr>
            <a:xfrm>
              <a:off x="-1429565" y="3143550"/>
              <a:ext cx="646331" cy="369332"/>
            </a:xfrm>
            <a:prstGeom prst="rect">
              <a:avLst/>
            </a:prstGeom>
            <a:noFill/>
          </p:spPr>
          <p:txBody>
            <a:bodyPr wrap="none" rtlCol="0">
              <a:spAutoFit/>
            </a:bodyPr>
            <a:lstStyle/>
            <a:p>
              <a:pPr>
                <a:spcBef>
                  <a:spcPts val="600"/>
                </a:spcBef>
              </a:pPr>
              <a:r>
                <a:rPr kumimoji="1" lang="ja-JP" altLang="en-US" b="1" dirty="0">
                  <a:ln w="34925">
                    <a:solidFill>
                      <a:schemeClr val="bg1"/>
                    </a:solidFill>
                  </a:ln>
                  <a:latin typeface="メイリオ" panose="020B0604030504040204" pitchFamily="50" charset="-128"/>
                  <a:ea typeface="メイリオ" panose="020B0604030504040204" pitchFamily="50" charset="-128"/>
                </a:rPr>
                <a:t>道路</a:t>
              </a:r>
            </a:p>
          </p:txBody>
        </p:sp>
        <p:sp>
          <p:nvSpPr>
            <p:cNvPr id="16" name="テキスト ボックス 15">
              <a:extLst>
                <a:ext uri="{FF2B5EF4-FFF2-40B4-BE49-F238E27FC236}">
                  <a16:creationId xmlns:a16="http://schemas.microsoft.com/office/drawing/2014/main" id="{C818BD5F-A495-4712-8118-B364B913BCAC}"/>
                </a:ext>
              </a:extLst>
            </p:cNvPr>
            <p:cNvSpPr txBox="1"/>
            <p:nvPr/>
          </p:nvSpPr>
          <p:spPr>
            <a:xfrm>
              <a:off x="-1452254" y="3143550"/>
              <a:ext cx="691708" cy="369332"/>
            </a:xfrm>
            <a:prstGeom prst="rect">
              <a:avLst/>
            </a:prstGeom>
            <a:noFill/>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道路</a:t>
              </a:r>
            </a:p>
          </p:txBody>
        </p:sp>
      </p:grpSp>
      <p:grpSp>
        <p:nvGrpSpPr>
          <p:cNvPr id="29" name="グループ化 28">
            <a:extLst>
              <a:ext uri="{FF2B5EF4-FFF2-40B4-BE49-F238E27FC236}">
                <a16:creationId xmlns:a16="http://schemas.microsoft.com/office/drawing/2014/main" id="{13665E4D-C8B6-4EBF-8FAD-CE83EB2050F4}"/>
              </a:ext>
            </a:extLst>
          </p:cNvPr>
          <p:cNvGrpSpPr/>
          <p:nvPr/>
        </p:nvGrpSpPr>
        <p:grpSpPr>
          <a:xfrm>
            <a:off x="2478382" y="4712265"/>
            <a:ext cx="691708" cy="369332"/>
            <a:chOff x="-914036" y="177618"/>
            <a:chExt cx="691708" cy="369332"/>
          </a:xfrm>
        </p:grpSpPr>
        <p:sp>
          <p:nvSpPr>
            <p:cNvPr id="32" name="テキスト ボックス 31">
              <a:extLst>
                <a:ext uri="{FF2B5EF4-FFF2-40B4-BE49-F238E27FC236}">
                  <a16:creationId xmlns:a16="http://schemas.microsoft.com/office/drawing/2014/main" id="{69C61109-1C83-4C7A-B0C7-083E0B62E13D}"/>
                </a:ext>
              </a:extLst>
            </p:cNvPr>
            <p:cNvSpPr txBox="1"/>
            <p:nvPr/>
          </p:nvSpPr>
          <p:spPr>
            <a:xfrm>
              <a:off x="-891347" y="177618"/>
              <a:ext cx="646331" cy="369332"/>
            </a:xfrm>
            <a:prstGeom prst="rect">
              <a:avLst/>
            </a:prstGeom>
            <a:noFill/>
          </p:spPr>
          <p:txBody>
            <a:bodyPr wrap="none" rtlCol="0">
              <a:spAutoFit/>
            </a:bodyPr>
            <a:lstStyle/>
            <a:p>
              <a:pPr>
                <a:spcBef>
                  <a:spcPts val="600"/>
                </a:spcBef>
              </a:pPr>
              <a:r>
                <a:rPr lang="ja-JP" altLang="en-US" b="1" dirty="0">
                  <a:ln w="34925">
                    <a:solidFill>
                      <a:schemeClr val="bg1"/>
                    </a:solidFill>
                  </a:ln>
                  <a:latin typeface="メイリオ" panose="020B0604030504040204" pitchFamily="50" charset="-128"/>
                  <a:ea typeface="メイリオ" panose="020B0604030504040204" pitchFamily="50" charset="-128"/>
                </a:rPr>
                <a:t>下水</a:t>
              </a:r>
              <a:endParaRPr kumimoji="1" lang="ja-JP" altLang="en-US" b="1" dirty="0">
                <a:ln w="34925">
                  <a:solidFill>
                    <a:schemeClr val="bg1"/>
                  </a:solidFill>
                </a:ln>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7F68AAFD-61AC-45E0-B81A-02FF99D6A80F}"/>
                </a:ext>
              </a:extLst>
            </p:cNvPr>
            <p:cNvSpPr txBox="1"/>
            <p:nvPr/>
          </p:nvSpPr>
          <p:spPr>
            <a:xfrm>
              <a:off x="-914036" y="177618"/>
              <a:ext cx="691708" cy="369332"/>
            </a:xfrm>
            <a:prstGeom prst="rect">
              <a:avLst/>
            </a:prstGeom>
            <a:noFill/>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下水</a:t>
              </a:r>
            </a:p>
          </p:txBody>
        </p:sp>
      </p:grpSp>
      <p:sp>
        <p:nvSpPr>
          <p:cNvPr id="54" name="テキスト ボックス 53">
            <a:extLst>
              <a:ext uri="{FF2B5EF4-FFF2-40B4-BE49-F238E27FC236}">
                <a16:creationId xmlns:a16="http://schemas.microsoft.com/office/drawing/2014/main" id="{DC62CFF4-3E78-4047-97D0-30A8AF4D016A}"/>
              </a:ext>
            </a:extLst>
          </p:cNvPr>
          <p:cNvSpPr txBox="1"/>
          <p:nvPr/>
        </p:nvSpPr>
        <p:spPr>
          <a:xfrm>
            <a:off x="277157" y="2307004"/>
            <a:ext cx="4244823" cy="400110"/>
          </a:xfrm>
          <a:prstGeom prst="rect">
            <a:avLst/>
          </a:prstGeom>
          <a:noFill/>
        </p:spPr>
        <p:txBody>
          <a:bodyPr wrap="square">
            <a:spAutoFit/>
          </a:bodyPr>
          <a:lstStyle/>
          <a:p>
            <a:r>
              <a:rPr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タバコがポイ捨てされると</a:t>
            </a:r>
            <a:r>
              <a:rPr lang="en-US" altLang="ja-JP"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42" name="図 41">
            <a:extLst>
              <a:ext uri="{FF2B5EF4-FFF2-40B4-BE49-F238E27FC236}">
                <a16:creationId xmlns:a16="http://schemas.microsoft.com/office/drawing/2014/main" id="{914F4788-7DE7-4452-88A5-642F3C25CCF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2636" b="97730" l="26080" r="51820"/>
                    </a14:imgEffect>
                  </a14:imgLayer>
                </a14:imgProps>
              </a:ext>
              <a:ext uri="{28A0092B-C50C-407E-A947-70E740481C1C}">
                <a14:useLocalDpi xmlns:a14="http://schemas.microsoft.com/office/drawing/2010/main" val="0"/>
              </a:ext>
            </a:extLst>
          </a:blip>
          <a:srcRect l="24275" t="73563" r="47208"/>
          <a:stretch/>
        </p:blipFill>
        <p:spPr>
          <a:xfrm rot="20653290" flipH="1">
            <a:off x="6505293" y="3646126"/>
            <a:ext cx="807622" cy="462792"/>
          </a:xfrm>
          <a:prstGeom prst="rect">
            <a:avLst/>
          </a:prstGeom>
        </p:spPr>
      </p:pic>
      <p:pic>
        <p:nvPicPr>
          <p:cNvPr id="8" name="図 7">
            <a:extLst>
              <a:ext uri="{FF2B5EF4-FFF2-40B4-BE49-F238E27FC236}">
                <a16:creationId xmlns:a16="http://schemas.microsoft.com/office/drawing/2014/main" id="{089E7E3C-023B-4718-BA5C-91D8AEDF564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4708" b="71211" l="69433" r="92803">
                        <a14:foregroundMark x1="72735" y1="69517" x2="73751" y2="69856"/>
                        <a14:foregroundMark x1="81795" y1="55546" x2="73074" y2="68247"/>
                        <a14:backgroundMark x1="86198" y1="46063" x2="64183" y2="59949"/>
                        <a14:backgroundMark x1="76207" y1="54361" x2="68417" y2="64098"/>
                        <a14:backgroundMark x1="85859" y1="58086" x2="74428" y2="72227"/>
                        <a14:backgroundMark x1="81033" y1="62320" x2="77392" y2="64183"/>
                        <a14:backgroundMark x1="70787" y1="63167" x2="70195" y2="69348"/>
                      </a14:backgroundRemoval>
                    </a14:imgEffect>
                  </a14:imgLayer>
                </a14:imgProps>
              </a:ext>
              <a:ext uri="{28A0092B-C50C-407E-A947-70E740481C1C}">
                <a14:useLocalDpi xmlns:a14="http://schemas.microsoft.com/office/drawing/2010/main" val="0"/>
              </a:ext>
            </a:extLst>
          </a:blip>
          <a:srcRect l="68518" t="43718" r="6655" b="28529"/>
          <a:stretch/>
        </p:blipFill>
        <p:spPr>
          <a:xfrm rot="2480165">
            <a:off x="4473593" y="3787826"/>
            <a:ext cx="667389" cy="746058"/>
          </a:xfrm>
          <a:prstGeom prst="rect">
            <a:avLst/>
          </a:prstGeom>
        </p:spPr>
      </p:pic>
      <p:pic>
        <p:nvPicPr>
          <p:cNvPr id="10" name="図 9">
            <a:extLst>
              <a:ext uri="{FF2B5EF4-FFF2-40B4-BE49-F238E27FC236}">
                <a16:creationId xmlns:a16="http://schemas.microsoft.com/office/drawing/2014/main" id="{2F2BA12A-3CC7-49E3-85FB-B14EA6FB9BB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231" b="75699" l="28959" r="67570">
                        <a14:foregroundMark x1="44200" y1="71296" x2="65030" y2="72989"/>
                        <a14:foregroundMark x1="52244" y1="69433" x2="59102" y2="72481"/>
                        <a14:foregroundMark x1="31329" y1="70110" x2="43438" y2="70787"/>
                        <a14:foregroundMark x1="53175" y1="67993" x2="50974" y2="69009"/>
                        <a14:backgroundMark x1="32176" y1="67824" x2="35986" y2="68332"/>
                      </a14:backgroundRemoval>
                    </a14:imgEffect>
                  </a14:imgLayer>
                </a14:imgProps>
              </a:ext>
              <a:ext uri="{28A0092B-C50C-407E-A947-70E740481C1C}">
                <a14:useLocalDpi xmlns:a14="http://schemas.microsoft.com/office/drawing/2010/main" val="0"/>
              </a:ext>
            </a:extLst>
          </a:blip>
          <a:srcRect l="28990" t="66866" r="32509" b="23222"/>
          <a:stretch/>
        </p:blipFill>
        <p:spPr>
          <a:xfrm>
            <a:off x="3805660" y="4411727"/>
            <a:ext cx="863631" cy="222341"/>
          </a:xfrm>
          <a:prstGeom prst="rect">
            <a:avLst/>
          </a:prstGeom>
        </p:spPr>
      </p:pic>
      <p:pic>
        <p:nvPicPr>
          <p:cNvPr id="13" name="図 12">
            <a:extLst>
              <a:ext uri="{FF2B5EF4-FFF2-40B4-BE49-F238E27FC236}">
                <a16:creationId xmlns:a16="http://schemas.microsoft.com/office/drawing/2014/main" id="{6F11D4F2-D467-4F32-817C-89479D536CE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5555" b="67316" l="51651" r="66808">
                        <a14:backgroundMark x1="64945" y1="62913" x2="62489" y2="67485"/>
                        <a14:backgroundMark x1="60627" y1="46401" x2="57155" y2="59865"/>
                        <a14:backgroundMark x1="53175" y1="57494" x2="52329" y2="61219"/>
                        <a14:backgroundMark x1="64014" y1="45978" x2="66723" y2="47163"/>
                        <a14:backgroundMark x1="66215" y1="47163" x2="66723" y2="48603"/>
                        <a14:backgroundMark x1="65538" y1="55631" x2="67062" y2="50635"/>
                        <a14:backgroundMark x1="66554" y1="48857" x2="66215" y2="51482"/>
                        <a14:backgroundMark x1="65707" y1="51990" x2="65368" y2="55461"/>
                      </a14:backgroundRemoval>
                    </a14:imgEffect>
                  </a14:imgLayer>
                </a14:imgProps>
              </a:ext>
              <a:ext uri="{28A0092B-C50C-407E-A947-70E740481C1C}">
                <a14:useLocalDpi xmlns:a14="http://schemas.microsoft.com/office/drawing/2010/main" val="0"/>
              </a:ext>
            </a:extLst>
          </a:blip>
          <a:srcRect l="50910" t="45095" r="32679" b="31628"/>
          <a:stretch/>
        </p:blipFill>
        <p:spPr>
          <a:xfrm rot="2615937">
            <a:off x="6254989" y="4487263"/>
            <a:ext cx="405198" cy="574743"/>
          </a:xfrm>
          <a:prstGeom prst="rect">
            <a:avLst/>
          </a:prstGeom>
        </p:spPr>
      </p:pic>
      <p:pic>
        <p:nvPicPr>
          <p:cNvPr id="45" name="図 44">
            <a:extLst>
              <a:ext uri="{FF2B5EF4-FFF2-40B4-BE49-F238E27FC236}">
                <a16:creationId xmlns:a16="http://schemas.microsoft.com/office/drawing/2014/main" id="{99C1391D-26A4-4945-A981-4DB32E191043}"/>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4708" b="71211" l="69433" r="92803">
                        <a14:foregroundMark x1="72735" y1="69517" x2="73751" y2="69856"/>
                        <a14:foregroundMark x1="81795" y1="55546" x2="73074" y2="68247"/>
                        <a14:backgroundMark x1="86198" y1="46063" x2="64183" y2="59949"/>
                        <a14:backgroundMark x1="76207" y1="54361" x2="68417" y2="64098"/>
                        <a14:backgroundMark x1="85859" y1="58086" x2="74428" y2="72227"/>
                        <a14:backgroundMark x1="81033" y1="62320" x2="77392" y2="64183"/>
                        <a14:backgroundMark x1="70787" y1="63167" x2="70195" y2="69348"/>
                      </a14:backgroundRemoval>
                    </a14:imgEffect>
                  </a14:imgLayer>
                </a14:imgProps>
              </a:ext>
              <a:ext uri="{28A0092B-C50C-407E-A947-70E740481C1C}">
                <a14:useLocalDpi xmlns:a14="http://schemas.microsoft.com/office/drawing/2010/main" val="0"/>
              </a:ext>
            </a:extLst>
          </a:blip>
          <a:srcRect l="68518" t="43718" r="6655" b="28529"/>
          <a:stretch/>
        </p:blipFill>
        <p:spPr>
          <a:xfrm rot="12089800">
            <a:off x="5737362" y="3727814"/>
            <a:ext cx="446511" cy="499144"/>
          </a:xfrm>
          <a:prstGeom prst="rect">
            <a:avLst/>
          </a:prstGeom>
        </p:spPr>
      </p:pic>
      <p:pic>
        <p:nvPicPr>
          <p:cNvPr id="46" name="図 45">
            <a:extLst>
              <a:ext uri="{FF2B5EF4-FFF2-40B4-BE49-F238E27FC236}">
                <a16:creationId xmlns:a16="http://schemas.microsoft.com/office/drawing/2014/main" id="{56D7846A-460F-49FD-BB62-0FDDC93173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4708" b="71211" l="69433" r="92803">
                        <a14:foregroundMark x1="72735" y1="69517" x2="73751" y2="69856"/>
                        <a14:foregroundMark x1="81795" y1="55546" x2="73074" y2="68247"/>
                        <a14:backgroundMark x1="86198" y1="46063" x2="64183" y2="59949"/>
                        <a14:backgroundMark x1="76207" y1="54361" x2="68417" y2="64098"/>
                        <a14:backgroundMark x1="85859" y1="58086" x2="74428" y2="72227"/>
                        <a14:backgroundMark x1="81033" y1="62320" x2="77392" y2="64183"/>
                        <a14:backgroundMark x1="70787" y1="63167" x2="70195" y2="69348"/>
                      </a14:backgroundRemoval>
                    </a14:imgEffect>
                  </a14:imgLayer>
                </a14:imgProps>
              </a:ext>
              <a:ext uri="{28A0092B-C50C-407E-A947-70E740481C1C}">
                <a14:useLocalDpi xmlns:a14="http://schemas.microsoft.com/office/drawing/2010/main" val="0"/>
              </a:ext>
            </a:extLst>
          </a:blip>
          <a:srcRect l="68518" t="43718" r="6655" b="28529"/>
          <a:stretch/>
        </p:blipFill>
        <p:spPr>
          <a:xfrm rot="2480165">
            <a:off x="4261750" y="4878503"/>
            <a:ext cx="795756" cy="889556"/>
          </a:xfrm>
          <a:prstGeom prst="rect">
            <a:avLst/>
          </a:prstGeom>
        </p:spPr>
      </p:pic>
      <p:sp>
        <p:nvSpPr>
          <p:cNvPr id="48" name="テキスト ボックス 47">
            <a:extLst>
              <a:ext uri="{FF2B5EF4-FFF2-40B4-BE49-F238E27FC236}">
                <a16:creationId xmlns:a16="http://schemas.microsoft.com/office/drawing/2014/main" id="{838DEA29-1B28-4569-9CED-D9B95790C28E}"/>
              </a:ext>
            </a:extLst>
          </p:cNvPr>
          <p:cNvSpPr txBox="1"/>
          <p:nvPr/>
        </p:nvSpPr>
        <p:spPr>
          <a:xfrm>
            <a:off x="3939852" y="2867995"/>
            <a:ext cx="4901643" cy="461665"/>
          </a:xfrm>
          <a:prstGeom prst="rect">
            <a:avLst/>
          </a:prstGeom>
          <a:noFill/>
        </p:spPr>
        <p:txBody>
          <a:bodyPr wrap="square">
            <a:spAutoFit/>
          </a:bodyPr>
          <a:lstStyle/>
          <a:p>
            <a:pPr algn="ctr"/>
            <a:r>
              <a:rPr lang="ja-JP" altLang="en-US" sz="2400" b="1" dirty="0">
                <a:ln w="60325">
                  <a:solidFill>
                    <a:schemeClr val="bg1"/>
                  </a:solidFill>
                </a:ln>
                <a:solidFill>
                  <a:schemeClr val="bg1"/>
                </a:solidFill>
                <a:latin typeface="メイリオ" panose="020B0604030504040204" pitchFamily="50" charset="-128"/>
                <a:ea typeface="メイリオ" panose="020B0604030504040204" pitchFamily="50" charset="-128"/>
              </a:rPr>
              <a:t>生態系への影響を及ぼす</a:t>
            </a:r>
          </a:p>
        </p:txBody>
      </p:sp>
      <p:sp>
        <p:nvSpPr>
          <p:cNvPr id="47" name="テキスト ボックス 46">
            <a:extLst>
              <a:ext uri="{FF2B5EF4-FFF2-40B4-BE49-F238E27FC236}">
                <a16:creationId xmlns:a16="http://schemas.microsoft.com/office/drawing/2014/main" id="{BC04807B-39E4-44AA-AF47-2C6DBA9F6A60}"/>
              </a:ext>
            </a:extLst>
          </p:cNvPr>
          <p:cNvSpPr txBox="1"/>
          <p:nvPr/>
        </p:nvSpPr>
        <p:spPr>
          <a:xfrm>
            <a:off x="3932966" y="2866569"/>
            <a:ext cx="4901643" cy="461665"/>
          </a:xfrm>
          <a:prstGeom prst="rect">
            <a:avLst/>
          </a:prstGeom>
          <a:noFill/>
        </p:spPr>
        <p:txBody>
          <a:bodyPr wrap="square">
            <a:spAutoFit/>
          </a:bodyPr>
          <a:lstStyle/>
          <a:p>
            <a:pPr algn="ctr"/>
            <a:r>
              <a:rPr lang="ja-JP" altLang="en-US" sz="2400" b="1" dirty="0">
                <a:latin typeface="メイリオ" panose="020B0604030504040204" pitchFamily="50" charset="-128"/>
                <a:ea typeface="メイリオ" panose="020B0604030504040204" pitchFamily="50" charset="-128"/>
              </a:rPr>
              <a:t>生態系への影響を及ぼす</a:t>
            </a:r>
          </a:p>
        </p:txBody>
      </p:sp>
      <p:sp>
        <p:nvSpPr>
          <p:cNvPr id="25" name="テキスト ボックス 24">
            <a:extLst>
              <a:ext uri="{FF2B5EF4-FFF2-40B4-BE49-F238E27FC236}">
                <a16:creationId xmlns:a16="http://schemas.microsoft.com/office/drawing/2014/main" id="{D2708BF1-3B46-47DE-9D78-70AD3F7BD0E6}"/>
              </a:ext>
            </a:extLst>
          </p:cNvPr>
          <p:cNvSpPr txBox="1"/>
          <p:nvPr/>
        </p:nvSpPr>
        <p:spPr>
          <a:xfrm>
            <a:off x="2762990" y="67458"/>
            <a:ext cx="2251820"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かん きょう もん だい</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7" name="コンテンツ プレースホルダー 2">
            <a:extLst>
              <a:ext uri="{FF2B5EF4-FFF2-40B4-BE49-F238E27FC236}">
                <a16:creationId xmlns:a16="http://schemas.microsoft.com/office/drawing/2014/main" id="{D6661DB0-B1FB-4E12-91E5-9DFBCA48D485}"/>
              </a:ext>
            </a:extLst>
          </p:cNvPr>
          <p:cNvSpPr txBox="1">
            <a:spLocks/>
          </p:cNvSpPr>
          <p:nvPr/>
        </p:nvSpPr>
        <p:spPr>
          <a:xfrm>
            <a:off x="1979712" y="1435037"/>
            <a:ext cx="1216132" cy="3315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す　 　がら</a:t>
            </a:r>
            <a:endParaRPr lang="en-US" altLang="ja-JP" sz="1400" b="1" dirty="0">
              <a:latin typeface="メイリオ" panose="020B0604030504040204" pitchFamily="50" charset="-128"/>
              <a:ea typeface="メイリオ" panose="020B0604030504040204" pitchFamily="50" charset="-128"/>
            </a:endParaRPr>
          </a:p>
        </p:txBody>
      </p:sp>
      <p:sp>
        <p:nvSpPr>
          <p:cNvPr id="30" name="コンテンツ プレースホルダー 2">
            <a:extLst>
              <a:ext uri="{FF2B5EF4-FFF2-40B4-BE49-F238E27FC236}">
                <a16:creationId xmlns:a16="http://schemas.microsoft.com/office/drawing/2014/main" id="{FF901669-1EA3-4E0E-B581-059E5B38124C}"/>
              </a:ext>
            </a:extLst>
          </p:cNvPr>
          <p:cNvSpPr txBox="1">
            <a:spLocks/>
          </p:cNvSpPr>
          <p:nvPr/>
        </p:nvSpPr>
        <p:spPr>
          <a:xfrm>
            <a:off x="5796136" y="1410281"/>
            <a:ext cx="1707727" cy="2401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かいようおせん</a:t>
            </a:r>
            <a:endParaRPr lang="en-US" altLang="ja-JP" sz="1400" b="1"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2FAFEBB0-2019-45FD-83B1-AF2C80B961C9}"/>
              </a:ext>
            </a:extLst>
          </p:cNvPr>
          <p:cNvSpPr txBox="1"/>
          <p:nvPr/>
        </p:nvSpPr>
        <p:spPr>
          <a:xfrm>
            <a:off x="4380475" y="2662364"/>
            <a:ext cx="1594319" cy="292388"/>
          </a:xfrm>
          <a:prstGeom prst="rect">
            <a:avLst/>
          </a:prstGeom>
          <a:noFill/>
        </p:spPr>
        <p:txBody>
          <a:bodyPr wrap="square">
            <a:spAutoFit/>
          </a:bodyPr>
          <a:lstStyle/>
          <a:p>
            <a:pPr algn="ctr"/>
            <a:r>
              <a:rPr lang="ja-JP" altLang="en-US" sz="1300" b="1" dirty="0">
                <a:latin typeface="メイリオ" panose="020B0604030504040204" pitchFamily="50" charset="-128"/>
                <a:ea typeface="メイリオ" panose="020B0604030504040204" pitchFamily="50" charset="-128"/>
              </a:rPr>
              <a:t>せいたいけい</a:t>
            </a:r>
          </a:p>
        </p:txBody>
      </p:sp>
      <p:sp>
        <p:nvSpPr>
          <p:cNvPr id="36" name="テキスト ボックス 35">
            <a:extLst>
              <a:ext uri="{FF2B5EF4-FFF2-40B4-BE49-F238E27FC236}">
                <a16:creationId xmlns:a16="http://schemas.microsoft.com/office/drawing/2014/main" id="{5D070878-D90E-47E1-81E8-86498F84E3BF}"/>
              </a:ext>
            </a:extLst>
          </p:cNvPr>
          <p:cNvSpPr txBox="1"/>
          <p:nvPr/>
        </p:nvSpPr>
        <p:spPr>
          <a:xfrm>
            <a:off x="1853370" y="5973397"/>
            <a:ext cx="1468815" cy="307777"/>
          </a:xfrm>
          <a:prstGeom prst="rect">
            <a:avLst/>
          </a:prstGeom>
          <a:noFill/>
        </p:spPr>
        <p:txBody>
          <a:bodyPr wrap="square">
            <a:spAutoFit/>
          </a:bodyPr>
          <a:lstStyle/>
          <a:p>
            <a:pPr algn="ctr"/>
            <a:r>
              <a:rPr lang="ja-JP" altLang="en-US" sz="14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　　   がら</a:t>
            </a:r>
          </a:p>
        </p:txBody>
      </p:sp>
      <p:sp>
        <p:nvSpPr>
          <p:cNvPr id="37" name="テキスト ボックス 36">
            <a:extLst>
              <a:ext uri="{FF2B5EF4-FFF2-40B4-BE49-F238E27FC236}">
                <a16:creationId xmlns:a16="http://schemas.microsoft.com/office/drawing/2014/main" id="{68773F86-81B3-43BE-8B0C-F0CF1179BBC3}"/>
              </a:ext>
            </a:extLst>
          </p:cNvPr>
          <p:cNvSpPr txBox="1"/>
          <p:nvPr/>
        </p:nvSpPr>
        <p:spPr>
          <a:xfrm>
            <a:off x="7164288" y="5949280"/>
            <a:ext cx="1828886" cy="307777"/>
          </a:xfrm>
          <a:prstGeom prst="rect">
            <a:avLst/>
          </a:prstGeom>
          <a:noFill/>
        </p:spPr>
        <p:txBody>
          <a:bodyPr wrap="square">
            <a:spAutoFit/>
          </a:bodyPr>
          <a:lstStyle/>
          <a:p>
            <a:pPr algn="ctr"/>
            <a:r>
              <a:rPr lang="ja-JP" altLang="en-US" sz="14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お せん ぶっ しつ </a:t>
            </a:r>
          </a:p>
        </p:txBody>
      </p:sp>
    </p:spTree>
    <p:extLst>
      <p:ext uri="{BB962C8B-B14F-4D97-AF65-F5344CB8AC3E}">
        <p14:creationId xmlns:p14="http://schemas.microsoft.com/office/powerpoint/2010/main" val="3672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1458 0.00833 L 0.06059 -0.00417 C 0.07048 -0.00788 0.08229 -0.00394 0.09375 0.003 C 0.10781 0.00925 0.11701 0.01898 0.12205 0.03032 L 0.14809 0.08356 " pathEditMode="relative" rAng="1380000" ptsTypes="AAAAA">
                                      <p:cBhvr>
                                        <p:cTn id="6" dur="2000" fill="hold"/>
                                        <p:tgtEl>
                                          <p:spTgt spid="26"/>
                                        </p:tgtEl>
                                        <p:attrNameLst>
                                          <p:attrName>ppt_x</p:attrName>
                                          <p:attrName>ppt_y</p:attrName>
                                        </p:attrNameLst>
                                      </p:cBhvr>
                                      <p:rCtr x="7344" y="162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0.14809 0.08356 L 0.26059 0.1375 " pathEditMode="relative" rAng="0" ptsTypes="AA">
                                      <p:cBhvr>
                                        <p:cTn id="9" dur="2000" fill="hold"/>
                                        <p:tgtEl>
                                          <p:spTgt spid="26"/>
                                        </p:tgtEl>
                                        <p:attrNameLst>
                                          <p:attrName>ppt_x</p:attrName>
                                          <p:attrName>ppt_y</p:attrName>
                                        </p:attrNameLst>
                                      </p:cBhvr>
                                      <p:rCtr x="5625" y="2685"/>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0.26059 0.1375 L 0.29236 -0.02477 " pathEditMode="relative" rAng="0" ptsTypes="AA">
                                      <p:cBhvr>
                                        <p:cTn id="12" dur="2000" fill="hold"/>
                                        <p:tgtEl>
                                          <p:spTgt spid="26"/>
                                        </p:tgtEl>
                                        <p:attrNameLst>
                                          <p:attrName>ppt_x</p:attrName>
                                          <p:attrName>ppt_y</p:attrName>
                                        </p:attrNameLst>
                                      </p:cBhvr>
                                      <p:rCtr x="1580" y="-8125"/>
                                    </p:animMotion>
                                  </p:childTnLst>
                                </p:cTn>
                              </p:par>
                              <p:par>
                                <p:cTn id="13" presetID="31" presetClass="exit" presetSubtype="0" fill="hold" nodeType="withEffect">
                                  <p:stCondLst>
                                    <p:cond delay="0"/>
                                  </p:stCondLst>
                                  <p:childTnLst>
                                    <p:anim calcmode="lin" valueType="num">
                                      <p:cBhvr>
                                        <p:cTn id="14" dur="2300"/>
                                        <p:tgtEl>
                                          <p:spTgt spid="26"/>
                                        </p:tgtEl>
                                        <p:attrNameLst>
                                          <p:attrName>ppt_w</p:attrName>
                                        </p:attrNameLst>
                                      </p:cBhvr>
                                      <p:tavLst>
                                        <p:tav tm="0">
                                          <p:val>
                                            <p:strVal val="ppt_w"/>
                                          </p:val>
                                        </p:tav>
                                        <p:tav tm="100000">
                                          <p:val>
                                            <p:fltVal val="0"/>
                                          </p:val>
                                        </p:tav>
                                      </p:tavLst>
                                    </p:anim>
                                    <p:anim calcmode="lin" valueType="num">
                                      <p:cBhvr>
                                        <p:cTn id="15" dur="2300"/>
                                        <p:tgtEl>
                                          <p:spTgt spid="26"/>
                                        </p:tgtEl>
                                        <p:attrNameLst>
                                          <p:attrName>ppt_h</p:attrName>
                                        </p:attrNameLst>
                                      </p:cBhvr>
                                      <p:tavLst>
                                        <p:tav tm="0">
                                          <p:val>
                                            <p:strVal val="ppt_h"/>
                                          </p:val>
                                        </p:tav>
                                        <p:tav tm="100000">
                                          <p:val>
                                            <p:fltVal val="0"/>
                                          </p:val>
                                        </p:tav>
                                      </p:tavLst>
                                    </p:anim>
                                    <p:anim calcmode="lin" valueType="num">
                                      <p:cBhvr>
                                        <p:cTn id="16" dur="2300"/>
                                        <p:tgtEl>
                                          <p:spTgt spid="26"/>
                                        </p:tgtEl>
                                        <p:attrNameLst>
                                          <p:attrName>style.rotation</p:attrName>
                                        </p:attrNameLst>
                                      </p:cBhvr>
                                      <p:tavLst>
                                        <p:tav tm="0">
                                          <p:val>
                                            <p:fltVal val="0"/>
                                          </p:val>
                                        </p:tav>
                                        <p:tav tm="100000">
                                          <p:val>
                                            <p:fltVal val="90"/>
                                          </p:val>
                                        </p:tav>
                                      </p:tavLst>
                                    </p:anim>
                                    <p:animEffect transition="out" filter="fade">
                                      <p:cBhvr>
                                        <p:cTn id="17" dur="2300"/>
                                        <p:tgtEl>
                                          <p:spTgt spid="26"/>
                                        </p:tgtEl>
                                      </p:cBhvr>
                                    </p:animEffect>
                                    <p:set>
                                      <p:cBhvr>
                                        <p:cTn id="18" dur="1" fill="hold">
                                          <p:stCondLst>
                                            <p:cond delay="2299"/>
                                          </p:stCondLst>
                                        </p:cTn>
                                        <p:tgtEl>
                                          <p:spTgt spid="26"/>
                                        </p:tgtEl>
                                        <p:attrNameLst>
                                          <p:attrName>style.visibility</p:attrName>
                                        </p:attrNameLst>
                                      </p:cBhvr>
                                      <p:to>
                                        <p:strVal val="hidden"/>
                                      </p:to>
                                    </p:set>
                                  </p:childTnLst>
                                </p:cTn>
                              </p:par>
                            </p:childTnLst>
                          </p:cTn>
                        </p:par>
                        <p:par>
                          <p:cTn id="19" fill="hold">
                            <p:stCondLst>
                              <p:cond delay="6300"/>
                            </p:stCondLst>
                            <p:childTnLst>
                              <p:par>
                                <p:cTn id="20" presetID="10" presetClass="exit" presetSubtype="0" fill="hold" nodeType="after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par>
                          <p:cTn id="23" fill="hold">
                            <p:stCondLst>
                              <p:cond delay="6800"/>
                            </p:stCondLst>
                            <p:childTnLst>
                              <p:par>
                                <p:cTn id="24" presetID="10" presetClass="entr" presetSubtype="0"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42" presetClass="path" presetSubtype="0" accel="50000" decel="50000" fill="hold" nodeType="withEffect">
                                  <p:stCondLst>
                                    <p:cond delay="0"/>
                                  </p:stCondLst>
                                  <p:childTnLst>
                                    <p:animMotion origin="layout" path="M 3.88889E-6 -1.11111E-6 L 0.06545 0.04792 " pathEditMode="relative" rAng="0" ptsTypes="AA">
                                      <p:cBhvr>
                                        <p:cTn id="28" dur="2000" fill="hold"/>
                                        <p:tgtEl>
                                          <p:spTgt spid="45"/>
                                        </p:tgtEl>
                                        <p:attrNameLst>
                                          <p:attrName>ppt_x</p:attrName>
                                          <p:attrName>ppt_y</p:attrName>
                                        </p:attrNameLst>
                                      </p:cBhvr>
                                      <p:rCtr x="3264" y="2384"/>
                                    </p:animMotion>
                                  </p:childTnLst>
                                </p:cTn>
                              </p:par>
                            </p:childTnLst>
                          </p:cTn>
                        </p:par>
                        <p:par>
                          <p:cTn id="29" fill="hold">
                            <p:stCondLst>
                              <p:cond delay="88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accel="50000" decel="50000" fill="hold" nodeType="withEffect">
                                  <p:stCondLst>
                                    <p:cond delay="0"/>
                                  </p:stCondLst>
                                  <p:childTnLst>
                                    <p:animMotion origin="layout" path="M -4.44444E-6 -2.96296E-6 L 0.06372 0.12107 " pathEditMode="relative" rAng="0" ptsTypes="AA">
                                      <p:cBhvr>
                                        <p:cTn id="34" dur="2000" fill="hold"/>
                                        <p:tgtEl>
                                          <p:spTgt spid="8"/>
                                        </p:tgtEl>
                                        <p:attrNameLst>
                                          <p:attrName>ppt_x</p:attrName>
                                          <p:attrName>ppt_y</p:attrName>
                                        </p:attrNameLst>
                                      </p:cBhvr>
                                      <p:rCtr x="3177" y="6042"/>
                                    </p:animMotion>
                                  </p:childTnLst>
                                </p:cTn>
                              </p:par>
                            </p:childTnLst>
                          </p:cTn>
                        </p:par>
                        <p:par>
                          <p:cTn id="35" fill="hold">
                            <p:stCondLst>
                              <p:cond delay="10800"/>
                            </p:stCondLst>
                            <p:childTnLst>
                              <p:par>
                                <p:cTn id="36" presetID="10"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par>
                          <p:cTn id="39" fill="hold">
                            <p:stCondLst>
                              <p:cond delay="11300"/>
                            </p:stCondLst>
                            <p:childTnLst>
                              <p:par>
                                <p:cTn id="40" presetID="10"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42" presetClass="path" presetSubtype="0" accel="50000" decel="50000" fill="hold" nodeType="withEffect">
                                  <p:stCondLst>
                                    <p:cond delay="0"/>
                                  </p:stCondLst>
                                  <p:childTnLst>
                                    <p:animMotion origin="layout" path="M 4.44444E-6 2.22222E-6 L 0.03888 0.03611 " pathEditMode="relative" rAng="0" ptsTypes="AA">
                                      <p:cBhvr>
                                        <p:cTn id="44" dur="2000" fill="hold"/>
                                        <p:tgtEl>
                                          <p:spTgt spid="42"/>
                                        </p:tgtEl>
                                        <p:attrNameLst>
                                          <p:attrName>ppt_x</p:attrName>
                                          <p:attrName>ppt_y</p:attrName>
                                        </p:attrNameLst>
                                      </p:cBhvr>
                                      <p:rCtr x="1944" y="1806"/>
                                    </p:animMotion>
                                  </p:childTnLst>
                                </p:cTn>
                              </p:par>
                              <p:par>
                                <p:cTn id="45" presetID="10"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42" presetClass="path" presetSubtype="0" accel="50000" decel="50000" fill="hold" nodeType="withEffect">
                                  <p:stCondLst>
                                    <p:cond delay="0"/>
                                  </p:stCondLst>
                                  <p:childTnLst>
                                    <p:animMotion origin="layout" path="M 1.94444E-6 -7.40741E-7 L 0.00798 0.06968 " pathEditMode="relative" rAng="0" ptsTypes="AA">
                                      <p:cBhvr>
                                        <p:cTn id="49" dur="2000" fill="hold"/>
                                        <p:tgtEl>
                                          <p:spTgt spid="10"/>
                                        </p:tgtEl>
                                        <p:attrNameLst>
                                          <p:attrName>ppt_x</p:attrName>
                                          <p:attrName>ppt_y</p:attrName>
                                        </p:attrNameLst>
                                      </p:cBhvr>
                                      <p:rCtr x="399" y="3472"/>
                                    </p:animMotion>
                                  </p:childTnLst>
                                </p:cTn>
                              </p:par>
                            </p:childTnLst>
                          </p:cTn>
                        </p:par>
                        <p:par>
                          <p:cTn id="50" fill="hold">
                            <p:stCondLst>
                              <p:cond delay="13300"/>
                            </p:stCondLst>
                            <p:childTnLst>
                              <p:par>
                                <p:cTn id="51" presetID="10"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7"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117467" y="6532146"/>
            <a:ext cx="4026533" cy="338554"/>
          </a:xfrm>
          <a:prstGeom prst="rect">
            <a:avLst/>
          </a:prstGeom>
        </p:spPr>
        <p:txBody>
          <a:bodyPr wrap="square">
            <a:spAutoFit/>
          </a:bodyPr>
          <a:lstStyle/>
          <a:p>
            <a:r>
              <a:rPr lang="en-US" altLang="zh-TW" sz="800" dirty="0">
                <a:latin typeface="メイリオ" panose="020B0604030504040204" pitchFamily="50" charset="-128"/>
                <a:ea typeface="メイリオ" panose="020B0604030504040204" pitchFamily="50" charset="-128"/>
              </a:rPr>
              <a:t>2005</a:t>
            </a:r>
            <a:r>
              <a:rPr lang="ja-JP" altLang="en-US" sz="800" dirty="0">
                <a:latin typeface="メイリオ" panose="020B0604030504040204" pitchFamily="50" charset="-128"/>
                <a:ea typeface="メイリオ" panose="020B0604030504040204" pitchFamily="50" charset="-128"/>
              </a:rPr>
              <a:t>年医療経済研究機構</a:t>
            </a:r>
            <a:r>
              <a:rPr lang="en-US" altLang="ja-JP" sz="800" dirty="0">
                <a:latin typeface="メイリオ" panose="020B0604030504040204" pitchFamily="50" charset="-128"/>
                <a:ea typeface="メイリオ" panose="020B0604030504040204" pitchFamily="50" charset="-128"/>
              </a:rPr>
              <a:t>2005</a:t>
            </a:r>
            <a:r>
              <a:rPr lang="ja-JP" altLang="en-US" sz="800" dirty="0">
                <a:latin typeface="メイリオ" panose="020B0604030504040204" pitchFamily="50" charset="-128"/>
                <a:ea typeface="メイリオ" panose="020B0604030504040204" pitchFamily="50" charset="-128"/>
              </a:rPr>
              <a:t>年</a:t>
            </a:r>
            <a:endParaRPr lang="en-US" altLang="zh-TW"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受動喫煙防止等たばこ対策の推進に関する研究班報告書（厚生労働者省</a:t>
            </a:r>
            <a:r>
              <a:rPr lang="en-US" altLang="ja-JP" sz="800" dirty="0">
                <a:latin typeface="メイリオ" panose="020B0604030504040204" pitchFamily="50" charset="-128"/>
                <a:ea typeface="メイリオ" panose="020B0604030504040204" pitchFamily="50" charset="-128"/>
              </a:rPr>
              <a:t>2018</a:t>
            </a:r>
            <a:r>
              <a:rPr lang="ja-JP" altLang="en-US" sz="800" dirty="0">
                <a:latin typeface="メイリオ" panose="020B0604030504040204" pitchFamily="50" charset="-128"/>
                <a:ea typeface="メイリオ" panose="020B0604030504040204" pitchFamily="50" charset="-128"/>
              </a:rPr>
              <a:t>年）</a:t>
            </a:r>
            <a:endParaRPr lang="zh-TW" altLang="en-US" sz="8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69946758-6653-4FCE-AD66-3C5259467D3A}"/>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タバコによる経済損失</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71F4BBA3-C6A6-47B1-B069-F72CE2782C32}"/>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84242DED-0130-4984-8767-0D9C4BF082C7}"/>
              </a:ext>
            </a:extLst>
          </p:cNvPr>
          <p:cNvSpPr/>
          <p:nvPr/>
        </p:nvSpPr>
        <p:spPr>
          <a:xfrm>
            <a:off x="611560" y="4941168"/>
            <a:ext cx="8037561" cy="801944"/>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94879" y="5157192"/>
            <a:ext cx="8329500" cy="609365"/>
          </a:xfrm>
        </p:spPr>
        <p:txBody>
          <a:bodyPr>
            <a:normAutofit/>
          </a:bodyPr>
          <a:lstStyle/>
          <a:p>
            <a:pPr marL="0" indent="0" algn="ctr">
              <a:buNone/>
            </a:pPr>
            <a:r>
              <a:rPr lang="ja-JP" altLang="en-US" sz="3200" b="1" dirty="0">
                <a:latin typeface="メイリオ" panose="020B0604030504040204" pitchFamily="50" charset="-128"/>
                <a:ea typeface="メイリオ" panose="020B0604030504040204" pitchFamily="50" charset="-128"/>
              </a:rPr>
              <a:t>タバコによる経済損失は</a:t>
            </a:r>
            <a:r>
              <a:rPr lang="en-US" altLang="ja-JP" sz="3200" b="1" u="sng" dirty="0">
                <a:solidFill>
                  <a:srgbClr val="FF0000"/>
                </a:solidFill>
                <a:latin typeface="メイリオ" panose="020B0604030504040204" pitchFamily="50" charset="-128"/>
                <a:ea typeface="メイリオ" panose="020B0604030504040204" pitchFamily="50" charset="-128"/>
              </a:rPr>
              <a:t>1</a:t>
            </a:r>
            <a:r>
              <a:rPr lang="ja-JP" altLang="en-US" sz="3200" b="1" u="sng" dirty="0">
                <a:solidFill>
                  <a:srgbClr val="FF0000"/>
                </a:solidFill>
                <a:latin typeface="メイリオ" panose="020B0604030504040204" pitchFamily="50" charset="-128"/>
                <a:ea typeface="メイリオ" panose="020B0604030504040204" pitchFamily="50" charset="-128"/>
              </a:rPr>
              <a:t>兆</a:t>
            </a:r>
            <a:r>
              <a:rPr lang="en-US" altLang="ja-JP" sz="3200" b="1" u="sng" dirty="0">
                <a:solidFill>
                  <a:srgbClr val="FF0000"/>
                </a:solidFill>
                <a:latin typeface="メイリオ" panose="020B0604030504040204" pitchFamily="50" charset="-128"/>
                <a:ea typeface="メイリオ" panose="020B0604030504040204" pitchFamily="50" charset="-128"/>
              </a:rPr>
              <a:t>8</a:t>
            </a:r>
            <a:r>
              <a:rPr lang="en-US" altLang="ja-JP" b="1" u="sng" dirty="0">
                <a:solidFill>
                  <a:srgbClr val="FF0000"/>
                </a:solidFill>
                <a:latin typeface="メイリオ" panose="020B0604030504040204" pitchFamily="50" charset="-128"/>
                <a:ea typeface="メイリオ" panose="020B0604030504040204" pitchFamily="50" charset="-128"/>
              </a:rPr>
              <a:t>000</a:t>
            </a:r>
            <a:r>
              <a:rPr lang="ja-JP" altLang="en-US" sz="3200" b="1" u="sng" dirty="0">
                <a:solidFill>
                  <a:srgbClr val="FF0000"/>
                </a:solidFill>
                <a:latin typeface="メイリオ" panose="020B0604030504040204" pitchFamily="50" charset="-128"/>
                <a:ea typeface="メイリオ" panose="020B0604030504040204" pitchFamily="50" charset="-128"/>
              </a:rPr>
              <a:t>億円</a:t>
            </a:r>
            <a:r>
              <a:rPr lang="en-US" altLang="ja-JP" sz="3200" b="1" u="sng" dirty="0">
                <a:solidFill>
                  <a:srgbClr val="FF0000"/>
                </a:solidFill>
                <a:latin typeface="メイリオ" panose="020B0604030504040204" pitchFamily="50" charset="-128"/>
                <a:ea typeface="メイリオ" panose="020B0604030504040204" pitchFamily="50" charset="-128"/>
              </a:rPr>
              <a:t>/</a:t>
            </a:r>
            <a:r>
              <a:rPr lang="ja-JP" altLang="en-US" sz="3200" b="1" u="sng" dirty="0">
                <a:solidFill>
                  <a:srgbClr val="FF0000"/>
                </a:solidFill>
                <a:latin typeface="メイリオ" panose="020B0604030504040204" pitchFamily="50" charset="-128"/>
                <a:ea typeface="メイリオ" panose="020B0604030504040204" pitchFamily="50" charset="-128"/>
              </a:rPr>
              <a:t>年</a:t>
            </a:r>
            <a:endParaRPr kumimoji="1" lang="ja-JP" altLang="en-US" sz="3200" b="1" u="sng" dirty="0">
              <a:solidFill>
                <a:srgbClr val="FF0000"/>
              </a:solidFill>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6D6D83FA-CA68-413C-BF96-508A05551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5966" y="4834996"/>
            <a:ext cx="1142712" cy="2598195"/>
          </a:xfrm>
          <a:prstGeom prst="rect">
            <a:avLst/>
          </a:prstGeom>
        </p:spPr>
      </p:pic>
      <p:sp>
        <p:nvSpPr>
          <p:cNvPr id="4" name="テキスト ボックス 3">
            <a:extLst>
              <a:ext uri="{FF2B5EF4-FFF2-40B4-BE49-F238E27FC236}">
                <a16:creationId xmlns:a16="http://schemas.microsoft.com/office/drawing/2014/main" id="{FAAD43ED-9EF5-4E6A-8DC2-6F70FE9B2F11}"/>
              </a:ext>
            </a:extLst>
          </p:cNvPr>
          <p:cNvSpPr txBox="1"/>
          <p:nvPr/>
        </p:nvSpPr>
        <p:spPr>
          <a:xfrm>
            <a:off x="6948264" y="5870300"/>
            <a:ext cx="2159566" cy="52322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東京オリンピックの</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開催経費予算とほぼ同じ</a:t>
            </a:r>
          </a:p>
        </p:txBody>
      </p:sp>
      <p:grpSp>
        <p:nvGrpSpPr>
          <p:cNvPr id="5" name="グループ化 4">
            <a:extLst>
              <a:ext uri="{FF2B5EF4-FFF2-40B4-BE49-F238E27FC236}">
                <a16:creationId xmlns:a16="http://schemas.microsoft.com/office/drawing/2014/main" id="{E2674E59-92D8-4AA4-80C4-96D76116D422}"/>
              </a:ext>
            </a:extLst>
          </p:cNvPr>
          <p:cNvGrpSpPr/>
          <p:nvPr/>
        </p:nvGrpSpPr>
        <p:grpSpPr>
          <a:xfrm>
            <a:off x="1931663" y="1104787"/>
            <a:ext cx="6142607" cy="3763775"/>
            <a:chOff x="1931663" y="1104787"/>
            <a:chExt cx="6142607" cy="3763775"/>
          </a:xfrm>
        </p:grpSpPr>
        <p:pic>
          <p:nvPicPr>
            <p:cNvPr id="18" name="図 17">
              <a:extLst>
                <a:ext uri="{FF2B5EF4-FFF2-40B4-BE49-F238E27FC236}">
                  <a16:creationId xmlns:a16="http://schemas.microsoft.com/office/drawing/2014/main" id="{DC0E287B-EB8C-4C73-B7BF-FBC107A57335}"/>
                </a:ext>
              </a:extLst>
            </p:cNvPr>
            <p:cNvPicPr>
              <a:picLocks noChangeAspect="1"/>
            </p:cNvPicPr>
            <p:nvPr/>
          </p:nvPicPr>
          <p:blipFill rotWithShape="1">
            <a:blip r:embed="rId4">
              <a:extLst>
                <a:ext uri="{28A0092B-C50C-407E-A947-70E740481C1C}">
                  <a14:useLocalDpi xmlns:a14="http://schemas.microsoft.com/office/drawing/2010/main" val="0"/>
                </a:ext>
              </a:extLst>
            </a:blip>
            <a:srcRect t="4782" b="5480"/>
            <a:stretch/>
          </p:blipFill>
          <p:spPr>
            <a:xfrm>
              <a:off x="1931663" y="1104787"/>
              <a:ext cx="6142607" cy="3763775"/>
            </a:xfrm>
            <a:prstGeom prst="rect">
              <a:avLst/>
            </a:prstGeom>
          </p:spPr>
        </p:pic>
        <p:sp>
          <p:nvSpPr>
            <p:cNvPr id="2" name="正方形/長方形 1">
              <a:extLst>
                <a:ext uri="{FF2B5EF4-FFF2-40B4-BE49-F238E27FC236}">
                  <a16:creationId xmlns:a16="http://schemas.microsoft.com/office/drawing/2014/main" id="{A45506A6-14D4-457B-8295-C126262A8135}"/>
                </a:ext>
              </a:extLst>
            </p:cNvPr>
            <p:cNvSpPr/>
            <p:nvPr/>
          </p:nvSpPr>
          <p:spPr>
            <a:xfrm>
              <a:off x="5724128" y="3429000"/>
              <a:ext cx="2350142" cy="106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3E877433-4D3B-4DFB-BC41-7622EC932208}"/>
              </a:ext>
            </a:extLst>
          </p:cNvPr>
          <p:cNvSpPr txBox="1"/>
          <p:nvPr/>
        </p:nvSpPr>
        <p:spPr>
          <a:xfrm>
            <a:off x="3877056" y="61967"/>
            <a:ext cx="2251820"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けい  ざい  そん  しつ</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コンテンツ プレースホルダー 2">
            <a:extLst>
              <a:ext uri="{FF2B5EF4-FFF2-40B4-BE49-F238E27FC236}">
                <a16:creationId xmlns:a16="http://schemas.microsoft.com/office/drawing/2014/main" id="{A6A2B85F-1503-4993-B781-CA8425E60E18}"/>
              </a:ext>
            </a:extLst>
          </p:cNvPr>
          <p:cNvSpPr txBox="1">
            <a:spLocks/>
          </p:cNvSpPr>
          <p:nvPr/>
        </p:nvSpPr>
        <p:spPr>
          <a:xfrm>
            <a:off x="2888516" y="4964749"/>
            <a:ext cx="2331556" cy="5267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けい ざい そん しつ</a:t>
            </a:r>
            <a:endParaRPr lang="ja-JP" altLang="en-US" sz="1400" b="1" u="sng"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16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1485" t="130" r="-495" b="20185"/>
          <a:stretch/>
        </p:blipFill>
        <p:spPr>
          <a:xfrm>
            <a:off x="0" y="1447143"/>
            <a:ext cx="4572000" cy="5207105"/>
          </a:xfrm>
          <a:prstGeom prst="rect">
            <a:avLst/>
          </a:prstGeom>
        </p:spPr>
      </p:pic>
      <p:sp>
        <p:nvSpPr>
          <p:cNvPr id="9" name="テキスト ボックス 8">
            <a:extLst>
              <a:ext uri="{FF2B5EF4-FFF2-40B4-BE49-F238E27FC236}">
                <a16:creationId xmlns:a16="http://schemas.microsoft.com/office/drawing/2014/main" id="{11847C9F-3C49-42EE-A812-2A8DC16B83D5}"/>
              </a:ext>
            </a:extLst>
          </p:cNvPr>
          <p:cNvSpPr txBox="1"/>
          <p:nvPr/>
        </p:nvSpPr>
        <p:spPr>
          <a:xfrm>
            <a:off x="452586" y="294908"/>
            <a:ext cx="8529501" cy="1261884"/>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新型コロナウイルス感染症</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en-US" altLang="ja-JP"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COVID-19</a:t>
            </a:r>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kumimoji="1" lang="en-US" altLang="ja-JP"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868EA58B-A56A-41E7-BB8B-4D68339E45AE}"/>
              </a:ext>
            </a:extLst>
          </p:cNvPr>
          <p:cNvSpPr/>
          <p:nvPr/>
        </p:nvSpPr>
        <p:spPr>
          <a:xfrm>
            <a:off x="447161" y="1438635"/>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572000" y="1830399"/>
            <a:ext cx="4572001" cy="1859979"/>
          </a:xfrm>
        </p:spPr>
        <p:txBody>
          <a:bodyPr>
            <a:normAutofit/>
          </a:bodyPr>
          <a:lstStyle/>
          <a:p>
            <a:r>
              <a:rPr lang="en-US" altLang="ja-JP" sz="2400" dirty="0">
                <a:latin typeface="メイリオ" panose="020B0604030504040204" pitchFamily="50" charset="-128"/>
                <a:ea typeface="メイリオ" panose="020B0604030504040204" pitchFamily="50" charset="-128"/>
              </a:rPr>
              <a:t>COPD</a:t>
            </a:r>
            <a:r>
              <a:rPr lang="ja-JP" altLang="en-US" sz="2400" dirty="0">
                <a:latin typeface="メイリオ" panose="020B0604030504040204" pitchFamily="50" charset="-128"/>
                <a:ea typeface="メイリオ" panose="020B0604030504040204" pitchFamily="50" charset="-128"/>
              </a:rPr>
              <a:t>（タバコ病）の肺は、ウイルスが肺の奥まで侵入してしまうため、</a:t>
            </a:r>
            <a:r>
              <a:rPr lang="ja-JP" altLang="en-US" sz="2400" b="1" dirty="0">
                <a:latin typeface="メイリオ" panose="020B0604030504040204" pitchFamily="50" charset="-128"/>
                <a:ea typeface="メイリオ" panose="020B0604030504040204" pitchFamily="50" charset="-128"/>
              </a:rPr>
              <a:t>感染しやすい</a:t>
            </a:r>
            <a:endParaRPr lang="en-US" altLang="ja-JP" sz="2400" b="1"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喫煙者は</a:t>
            </a:r>
            <a:r>
              <a:rPr lang="ja-JP" altLang="en-US" sz="2400" b="1" dirty="0">
                <a:latin typeface="メイリオ" panose="020B0604030504040204" pitchFamily="50" charset="-128"/>
                <a:ea typeface="メイリオ" panose="020B0604030504040204" pitchFamily="50" charset="-128"/>
              </a:rPr>
              <a:t>重症化しやすい</a:t>
            </a:r>
            <a:endParaRPr lang="en-US" altLang="ja-JP" sz="2400" b="1"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3378200" y="6613859"/>
            <a:ext cx="5765800" cy="215444"/>
          </a:xfrm>
          <a:prstGeom prst="rect">
            <a:avLst/>
          </a:prstGeom>
          <a:noFill/>
        </p:spPr>
        <p:txBody>
          <a:bodyPr wrap="square" rtlCol="0">
            <a:spAutoFit/>
          </a:bodyPr>
          <a:lstStyle/>
          <a:p>
            <a:pPr algn="r"/>
            <a:r>
              <a:rPr kumimoji="1" lang="en-US" altLang="ja-JP" sz="800" dirty="0" err="1">
                <a:latin typeface="メイリオ" panose="020B0604030504040204" pitchFamily="50" charset="-128"/>
                <a:ea typeface="メイリオ" panose="020B0604030504040204" pitchFamily="50" charset="-128"/>
              </a:rPr>
              <a:t>Jackson,et</a:t>
            </a:r>
            <a:r>
              <a:rPr kumimoji="1" lang="en-US" altLang="ja-JP" sz="800" dirty="0">
                <a:latin typeface="メイリオ" panose="020B0604030504040204" pitchFamily="50" charset="-128"/>
                <a:ea typeface="メイリオ" panose="020B0604030504040204" pitchFamily="50" charset="-128"/>
              </a:rPr>
              <a:t> al.COVID-19,smoking and </a:t>
            </a:r>
            <a:r>
              <a:rPr kumimoji="1" lang="en-US" altLang="ja-JP" sz="800" dirty="0" err="1">
                <a:latin typeface="メイリオ" panose="020B0604030504040204" pitchFamily="50" charset="-128"/>
                <a:ea typeface="メイリオ" panose="020B0604030504040204" pitchFamily="50" charset="-128"/>
              </a:rPr>
              <a:t>inequalities:a</a:t>
            </a:r>
            <a:r>
              <a:rPr kumimoji="1" lang="en-US" altLang="ja-JP" sz="800" dirty="0">
                <a:latin typeface="メイリオ" panose="020B0604030504040204" pitchFamily="50" charset="-128"/>
                <a:ea typeface="メイリオ" panose="020B0604030504040204" pitchFamily="50" charset="-128"/>
              </a:rPr>
              <a:t> study of 53002adults in the UK.Tob.Control,2020Aug21.</a:t>
            </a:r>
            <a:endParaRPr kumimoji="1" lang="ja-JP" altLang="en-US" sz="800" dirty="0">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336D5C36-04C4-4485-965C-6054DD2898AB}"/>
              </a:ext>
            </a:extLst>
          </p:cNvPr>
          <p:cNvSpPr/>
          <p:nvPr/>
        </p:nvSpPr>
        <p:spPr>
          <a:xfrm>
            <a:off x="4526294" y="3573016"/>
            <a:ext cx="4455793" cy="259228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787B7346-90A1-42A2-B621-DD6152C96EC4}"/>
              </a:ext>
            </a:extLst>
          </p:cNvPr>
          <p:cNvSpPr txBox="1">
            <a:spLocks/>
          </p:cNvSpPr>
          <p:nvPr/>
        </p:nvSpPr>
        <p:spPr>
          <a:xfrm>
            <a:off x="4572000" y="3930872"/>
            <a:ext cx="4300097" cy="1479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3600" b="1" dirty="0">
                <a:latin typeface="メイリオ" panose="020B0604030504040204" pitchFamily="50" charset="-128"/>
                <a:ea typeface="メイリオ" panose="020B0604030504040204" pitchFamily="50" charset="-128"/>
              </a:rPr>
              <a:t>喫煙者にとって</a:t>
            </a:r>
            <a:endParaRPr lang="en-US" altLang="ja-JP" sz="36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endParaRPr lang="en-US" altLang="ja-JP" sz="2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3600" b="1" dirty="0">
                <a:latin typeface="メイリオ" panose="020B0604030504040204" pitchFamily="50" charset="-128"/>
                <a:ea typeface="メイリオ" panose="020B0604030504040204" pitchFamily="50" charset="-128"/>
              </a:rPr>
              <a:t>最大の予防策は</a:t>
            </a:r>
            <a:endParaRPr lang="en-US" altLang="ja-JP" sz="36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endParaRPr lang="en-US" altLang="ja-JP" sz="2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sz="4800" b="1" dirty="0">
                <a:solidFill>
                  <a:srgbClr val="FF0000"/>
                </a:solidFill>
                <a:latin typeface="メイリオ" panose="020B0604030504040204" pitchFamily="50" charset="-128"/>
                <a:ea typeface="メイリオ" panose="020B0604030504040204" pitchFamily="50" charset="-128"/>
              </a:rPr>
              <a:t>「禁煙」</a:t>
            </a:r>
            <a:endParaRPr lang="en-US" altLang="ja-JP" sz="4800" b="1" dirty="0">
              <a:solidFill>
                <a:srgbClr val="FF0000"/>
              </a:solidFill>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1FA560F6-3D00-4298-8A38-EC4E6DD7D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669" y="5212005"/>
            <a:ext cx="1417331" cy="1417331"/>
          </a:xfrm>
          <a:prstGeom prst="rect">
            <a:avLst/>
          </a:prstGeom>
        </p:spPr>
      </p:pic>
      <p:sp>
        <p:nvSpPr>
          <p:cNvPr id="14" name="テキスト ボックス 13">
            <a:extLst>
              <a:ext uri="{FF2B5EF4-FFF2-40B4-BE49-F238E27FC236}">
                <a16:creationId xmlns:a16="http://schemas.microsoft.com/office/drawing/2014/main" id="{243FFD33-B65E-4264-B8FA-1906596E111F}"/>
              </a:ext>
            </a:extLst>
          </p:cNvPr>
          <p:cNvSpPr txBox="1"/>
          <p:nvPr/>
        </p:nvSpPr>
        <p:spPr>
          <a:xfrm>
            <a:off x="5580112" y="54414"/>
            <a:ext cx="190197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かん せん しょう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5" name="コンテンツ プレースホルダー 2">
            <a:extLst>
              <a:ext uri="{FF2B5EF4-FFF2-40B4-BE49-F238E27FC236}">
                <a16:creationId xmlns:a16="http://schemas.microsoft.com/office/drawing/2014/main" id="{DA1FA198-261B-462C-8A43-618C75B7F619}"/>
              </a:ext>
            </a:extLst>
          </p:cNvPr>
          <p:cNvSpPr txBox="1">
            <a:spLocks/>
          </p:cNvSpPr>
          <p:nvPr/>
        </p:nvSpPr>
        <p:spPr>
          <a:xfrm>
            <a:off x="4932040" y="3703078"/>
            <a:ext cx="1800200" cy="591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きつ  えん  しゃ</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16" name="コンテンツ プレースホルダー 2">
            <a:extLst>
              <a:ext uri="{FF2B5EF4-FFF2-40B4-BE49-F238E27FC236}">
                <a16:creationId xmlns:a16="http://schemas.microsoft.com/office/drawing/2014/main" id="{96C92196-94C2-4E8D-8EBA-18CDE1093F28}"/>
              </a:ext>
            </a:extLst>
          </p:cNvPr>
          <p:cNvSpPr txBox="1">
            <a:spLocks/>
          </p:cNvSpPr>
          <p:nvPr/>
        </p:nvSpPr>
        <p:spPr>
          <a:xfrm>
            <a:off x="6336782" y="4500095"/>
            <a:ext cx="1800200" cy="215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a:latin typeface="メイリオ" panose="020B0604030504040204" pitchFamily="50" charset="-128"/>
                <a:ea typeface="メイリオ" panose="020B0604030504040204" pitchFamily="50" charset="-128"/>
              </a:rPr>
              <a:t>よ  ぼう  さく</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17" name="コンテンツ プレースホルダー 2">
            <a:extLst>
              <a:ext uri="{FF2B5EF4-FFF2-40B4-BE49-F238E27FC236}">
                <a16:creationId xmlns:a16="http://schemas.microsoft.com/office/drawing/2014/main" id="{91F03C4A-CB5D-494D-8B07-C2BAC58785AF}"/>
              </a:ext>
            </a:extLst>
          </p:cNvPr>
          <p:cNvSpPr txBox="1">
            <a:spLocks/>
          </p:cNvSpPr>
          <p:nvPr/>
        </p:nvSpPr>
        <p:spPr>
          <a:xfrm>
            <a:off x="6051831" y="5257946"/>
            <a:ext cx="1340434" cy="215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b="1" dirty="0">
                <a:solidFill>
                  <a:srgbClr val="FF0000"/>
                </a:solidFill>
                <a:latin typeface="メイリオ" panose="020B0604030504040204" pitchFamily="50" charset="-128"/>
                <a:ea typeface="メイリオ" panose="020B0604030504040204" pitchFamily="50" charset="-128"/>
              </a:rPr>
              <a:t>きん 　 えん</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6A1795EB-364A-45A5-B5CC-55CB256D0747}"/>
              </a:ext>
            </a:extLst>
          </p:cNvPr>
          <p:cNvSpPr txBox="1"/>
          <p:nvPr/>
        </p:nvSpPr>
        <p:spPr>
          <a:xfrm>
            <a:off x="539552" y="77770"/>
            <a:ext cx="1287041"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しん  がた</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31616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12E863-61D7-48FB-AD08-2CE0C44EB361}"/>
              </a:ext>
            </a:extLst>
          </p:cNvPr>
          <p:cNvSpPr txBox="1"/>
          <p:nvPr/>
        </p:nvSpPr>
        <p:spPr>
          <a:xfrm>
            <a:off x="381589" y="903264"/>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今日学習すること</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AAA8B5C3-DCD6-407F-97DF-34E8D5CAFDE4}"/>
              </a:ext>
            </a:extLst>
          </p:cNvPr>
          <p:cNvSpPr/>
          <p:nvPr/>
        </p:nvSpPr>
        <p:spPr>
          <a:xfrm>
            <a:off x="376164" y="1640004"/>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E8EB78-0ACB-4BF9-B937-3D849C9F5EA0}"/>
              </a:ext>
            </a:extLst>
          </p:cNvPr>
          <p:cNvSpPr txBox="1"/>
          <p:nvPr/>
        </p:nvSpPr>
        <p:spPr>
          <a:xfrm>
            <a:off x="899592" y="2204864"/>
            <a:ext cx="5881738" cy="3416320"/>
          </a:xfrm>
          <a:prstGeom prst="rect">
            <a:avLst/>
          </a:prstGeom>
          <a:noFill/>
        </p:spPr>
        <p:txBody>
          <a:bodyPr wrap="none" rtlCol="0">
            <a:spAutoFit/>
          </a:bodyPr>
          <a:lstStyle/>
          <a:p>
            <a:r>
              <a:rPr kumimoji="1"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① タバコってどんなもの？</a:t>
            </a:r>
            <a:endParaRPr kumimoji="1" lang="en-US" altLang="ja-JP"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② タバコの害</a:t>
            </a:r>
            <a:endParaRPr lang="en-US" altLang="ja-JP"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③ タバコに関連する問題点</a:t>
            </a:r>
            <a:endParaRPr kumimoji="1" lang="en-US" altLang="ja-JP"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④ </a:t>
            </a:r>
            <a:r>
              <a:rPr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受動喫煙</a:t>
            </a:r>
            <a:endParaRPr lang="en-US" altLang="ja-JP"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⑤ 日本と海外の違い</a:t>
            </a:r>
            <a:endParaRPr kumimoji="1" lang="en-US" altLang="ja-JP"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⑥ 禁煙</a:t>
            </a:r>
            <a:endParaRPr kumimoji="1"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786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1AC94FF7-A324-4D92-ACF6-74F4FAFCD9B2}"/>
              </a:ext>
            </a:extLst>
          </p:cNvPr>
          <p:cNvSpPr/>
          <p:nvPr/>
        </p:nvSpPr>
        <p:spPr>
          <a:xfrm>
            <a:off x="1253065" y="1115367"/>
            <a:ext cx="910923" cy="3376171"/>
          </a:xfrm>
          <a:prstGeom prst="wedgeRoundRectCallout">
            <a:avLst>
              <a:gd name="adj1" fmla="val -107977"/>
              <a:gd name="adj2" fmla="val -25597"/>
              <a:gd name="adj3" fmla="val 16667"/>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AE51E58A-772A-4F03-B4F5-C12515D8B70F}"/>
              </a:ext>
            </a:extLst>
          </p:cNvPr>
          <p:cNvSpPr/>
          <p:nvPr/>
        </p:nvSpPr>
        <p:spPr>
          <a:xfrm>
            <a:off x="251507" y="5349236"/>
            <a:ext cx="8640985" cy="99404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2314507" y="1380382"/>
            <a:ext cx="6584475" cy="3742585"/>
          </a:xfrm>
        </p:spPr>
        <p:txBody>
          <a:bodyPr>
            <a:noAutofit/>
          </a:bodyPr>
          <a:lstStyle/>
          <a:p>
            <a:pPr>
              <a:lnSpc>
                <a:spcPts val="2880"/>
              </a:lnSpc>
            </a:pPr>
            <a:r>
              <a:rPr lang="ja-JP" altLang="en-US" sz="2400" dirty="0">
                <a:latin typeface="メイリオ" panose="020B0604030504040204" pitchFamily="50" charset="-128"/>
                <a:ea typeface="メイリオ" panose="020B0604030504040204" pitchFamily="50" charset="-128"/>
              </a:rPr>
              <a:t>タバコ葉を専用の器械で加熱しエアロゾルを発生させる</a:t>
            </a:r>
            <a:endParaRPr lang="en-US" altLang="ja-JP" sz="2400" dirty="0">
              <a:latin typeface="メイリオ" panose="020B0604030504040204" pitchFamily="50" charset="-128"/>
              <a:ea typeface="メイリオ" panose="020B0604030504040204" pitchFamily="50" charset="-128"/>
            </a:endParaRPr>
          </a:p>
          <a:p>
            <a:pPr>
              <a:lnSpc>
                <a:spcPts val="2880"/>
              </a:lnSpc>
            </a:pPr>
            <a:r>
              <a:rPr lang="ja-JP" altLang="en-US" sz="2400" dirty="0">
                <a:latin typeface="メイリオ" panose="020B0604030504040204" pitchFamily="50" charset="-128"/>
                <a:ea typeface="メイリオ" panose="020B0604030504040204" pitchFamily="50" charset="-128"/>
              </a:rPr>
              <a:t>タバコのエアロゾルの中にはニコチンが含まれる</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1</a:t>
            </a:r>
            <a:r>
              <a:rPr lang="ja-JP" altLang="en-US" sz="8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a:lnSpc>
                <a:spcPts val="2880"/>
              </a:lnSpc>
            </a:pPr>
            <a:r>
              <a:rPr lang="ja-JP" altLang="en-US" sz="2400" dirty="0">
                <a:latin typeface="メイリオ" panose="020B0604030504040204" pitchFamily="50" charset="-128"/>
                <a:ea typeface="メイリオ" panose="020B0604030504040204" pitchFamily="50" charset="-128"/>
              </a:rPr>
              <a:t>葉を燃やさないので紙巻タバコより発がん性物質は少ないといわれている</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が、エアロゾルの中に含まれるニコチンは紙巻きタバコと同じ。</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3</a:t>
            </a:r>
            <a:r>
              <a:rPr lang="ja-JP" altLang="en-US" sz="800" dirty="0">
                <a:latin typeface="メイリオ" panose="020B0604030504040204" pitchFamily="50" charset="-128"/>
                <a:ea typeface="メイリオ" panose="020B0604030504040204" pitchFamily="50" charset="-128"/>
              </a:rPr>
              <a:t>）</a:t>
            </a:r>
            <a:endParaRPr lang="en-US" altLang="ja-JP" sz="800" baseline="30000" dirty="0">
              <a:latin typeface="メイリオ" panose="020B0604030504040204" pitchFamily="50" charset="-128"/>
              <a:ea typeface="メイリオ" panose="020B0604030504040204" pitchFamily="50" charset="-128"/>
            </a:endParaRPr>
          </a:p>
          <a:p>
            <a:pPr>
              <a:lnSpc>
                <a:spcPts val="2880"/>
              </a:lnSpc>
            </a:pPr>
            <a:r>
              <a:rPr lang="ja-JP" altLang="en-US" sz="2400" dirty="0">
                <a:latin typeface="メイリオ" panose="020B0604030504040204" pitchFamily="50" charset="-128"/>
                <a:ea typeface="メイリオ" panose="020B0604030504040204" pitchFamily="50" charset="-128"/>
              </a:rPr>
              <a:t>「加熱式タバコで禁煙する」は間違い</a:t>
            </a:r>
            <a:endParaRPr lang="en-US" altLang="ja-JP" sz="24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4717336" y="6546000"/>
            <a:ext cx="4320540" cy="246221"/>
          </a:xfrm>
          <a:prstGeom prst="rect">
            <a:avLst/>
          </a:prstGeom>
          <a:noFill/>
        </p:spPr>
        <p:txBody>
          <a:bodyPr wrap="square" rtlCol="0">
            <a:spAutoFit/>
          </a:bodyPr>
          <a:lstStyle/>
          <a:p>
            <a:pPr algn="r"/>
            <a:r>
              <a:rPr kumimoji="1" lang="en-US" altLang="ja-JP" sz="1000" dirty="0">
                <a:latin typeface="メイリオ" panose="020B0604030504040204" pitchFamily="50" charset="-128"/>
                <a:ea typeface="メイリオ" panose="020B0604030504040204" pitchFamily="50" charset="-128"/>
              </a:rPr>
              <a:t>1)2)3)Uchiyama,S.,Chem.Res.Toxicol.2018,31,585-893</a:t>
            </a:r>
            <a:endParaRPr kumimoji="1" lang="ja-JP" altLang="en-US" sz="10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A05113DA-E2E8-4BD6-859A-8295BE491CD4}"/>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加熱式タバコ</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BD538CAC-63E6-4A9F-A16D-3A4A9FC4B484}"/>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CF85A71-5796-4CBE-A8C7-D8E541DF9463}"/>
              </a:ext>
            </a:extLst>
          </p:cNvPr>
          <p:cNvSpPr txBox="1"/>
          <p:nvPr/>
        </p:nvSpPr>
        <p:spPr>
          <a:xfrm>
            <a:off x="504250" y="5652537"/>
            <a:ext cx="8135497" cy="584775"/>
          </a:xfrm>
          <a:prstGeom prst="rect">
            <a:avLst/>
          </a:prstGeom>
          <a:noFill/>
        </p:spPr>
        <p:txBody>
          <a:bodyPr wrap="square">
            <a:spAutoFit/>
          </a:bodyPr>
          <a:lstStyle/>
          <a:p>
            <a:pPr algn="ctr"/>
            <a:r>
              <a:rPr lang="ja-JP" altLang="en-US"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加熱式タバコにも有害物質が含まれる</a:t>
            </a:r>
            <a:endParaRPr lang="en-US" altLang="ja-JP" sz="32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FA77636F-D79C-484D-9E75-1DCECCB9BE6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95" b="89963" l="83319" r="98815"/>
                    </a14:imgEffect>
                  </a14:imgLayer>
                </a14:imgProps>
              </a:ext>
              <a:ext uri="{28A0092B-C50C-407E-A947-70E740481C1C}">
                <a14:useLocalDpi xmlns:a14="http://schemas.microsoft.com/office/drawing/2010/main" val="0"/>
              </a:ext>
            </a:extLst>
          </a:blip>
          <a:srcRect l="81181"/>
          <a:stretch/>
        </p:blipFill>
        <p:spPr>
          <a:xfrm>
            <a:off x="106123" y="1223906"/>
            <a:ext cx="910923" cy="4410187"/>
          </a:xfrm>
          <a:prstGeom prst="rect">
            <a:avLst/>
          </a:prstGeom>
        </p:spPr>
      </p:pic>
      <p:pic>
        <p:nvPicPr>
          <p:cNvPr id="10" name="図 9">
            <a:extLst>
              <a:ext uri="{FF2B5EF4-FFF2-40B4-BE49-F238E27FC236}">
                <a16:creationId xmlns:a16="http://schemas.microsoft.com/office/drawing/2014/main" id="{73741B3D-89E4-4987-B4EF-68DB11444430}"/>
              </a:ext>
            </a:extLst>
          </p:cNvPr>
          <p:cNvPicPr>
            <a:picLocks noChangeAspect="1"/>
          </p:cNvPicPr>
          <p:nvPr/>
        </p:nvPicPr>
        <p:blipFill rotWithShape="1">
          <a:blip r:embed="rId5"/>
          <a:srcRect l="36671" t="11770" r="38606" b="11191"/>
          <a:stretch/>
        </p:blipFill>
        <p:spPr>
          <a:xfrm>
            <a:off x="1326589" y="1292725"/>
            <a:ext cx="817303" cy="3001577"/>
          </a:xfrm>
          <a:prstGeom prst="rect">
            <a:avLst/>
          </a:prstGeom>
        </p:spPr>
      </p:pic>
      <p:sp>
        <p:nvSpPr>
          <p:cNvPr id="13" name="四角形: 角を丸くする 12">
            <a:extLst>
              <a:ext uri="{FF2B5EF4-FFF2-40B4-BE49-F238E27FC236}">
                <a16:creationId xmlns:a16="http://schemas.microsoft.com/office/drawing/2014/main" id="{4D947C99-91E1-4B22-AA55-1EEFF328DDD4}"/>
              </a:ext>
            </a:extLst>
          </p:cNvPr>
          <p:cNvSpPr/>
          <p:nvPr/>
        </p:nvSpPr>
        <p:spPr>
          <a:xfrm>
            <a:off x="1497204" y="2471895"/>
            <a:ext cx="472273" cy="1698171"/>
          </a:xfrm>
          <a:prstGeom prst="roundRect">
            <a:avLst/>
          </a:prstGeom>
          <a:pattFill prst="pct90">
            <a:fgClr>
              <a:schemeClr val="accent2">
                <a:lumMod val="50000"/>
              </a:schemeClr>
            </a:fgClr>
            <a:bgClr>
              <a:schemeClr val="bg1"/>
            </a:bgClr>
          </a:patt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744216B7-7FD0-4111-9467-58A7B700997D}"/>
              </a:ext>
            </a:extLst>
          </p:cNvPr>
          <p:cNvGrpSpPr/>
          <p:nvPr/>
        </p:nvGrpSpPr>
        <p:grpSpPr>
          <a:xfrm>
            <a:off x="1470109" y="2809487"/>
            <a:ext cx="479347" cy="1019718"/>
            <a:chOff x="10169650" y="1256374"/>
            <a:chExt cx="479347" cy="1019718"/>
          </a:xfrm>
        </p:grpSpPr>
        <p:sp>
          <p:nvSpPr>
            <p:cNvPr id="24" name="テキスト ボックス 23">
              <a:extLst>
                <a:ext uri="{FF2B5EF4-FFF2-40B4-BE49-F238E27FC236}">
                  <a16:creationId xmlns:a16="http://schemas.microsoft.com/office/drawing/2014/main" id="{38B9BFCD-C3AA-4301-A141-FA80553D31F7}"/>
                </a:ext>
              </a:extLst>
            </p:cNvPr>
            <p:cNvSpPr txBox="1"/>
            <p:nvPr/>
          </p:nvSpPr>
          <p:spPr>
            <a:xfrm>
              <a:off x="10169650" y="1260429"/>
              <a:ext cx="461665" cy="1015663"/>
            </a:xfrm>
            <a:prstGeom prst="rect">
              <a:avLst/>
            </a:prstGeom>
            <a:noFill/>
          </p:spPr>
          <p:txBody>
            <a:bodyPr vert="eaVert" wrap="none" rtlCol="0">
              <a:spAutoFit/>
            </a:bodyPr>
            <a:lstStyle/>
            <a:p>
              <a:r>
                <a:rPr kumimoji="1" lang="ja-JP" altLang="en-US" b="1" dirty="0">
                  <a:ln w="38100">
                    <a:solidFill>
                      <a:schemeClr val="bg1"/>
                    </a:solidFill>
                  </a:ln>
                  <a:latin typeface="メイリオ" panose="020B0604030504040204" pitchFamily="50" charset="-128"/>
                  <a:ea typeface="メイリオ" panose="020B0604030504040204" pitchFamily="50" charset="-128"/>
                </a:rPr>
                <a:t>タバコ葉</a:t>
              </a:r>
            </a:p>
          </p:txBody>
        </p:sp>
        <p:sp>
          <p:nvSpPr>
            <p:cNvPr id="14" name="テキスト ボックス 13">
              <a:extLst>
                <a:ext uri="{FF2B5EF4-FFF2-40B4-BE49-F238E27FC236}">
                  <a16:creationId xmlns:a16="http://schemas.microsoft.com/office/drawing/2014/main" id="{1CA3039A-19F1-4EDC-9B0A-E8211BFB2B09}"/>
                </a:ext>
              </a:extLst>
            </p:cNvPr>
            <p:cNvSpPr txBox="1"/>
            <p:nvPr/>
          </p:nvSpPr>
          <p:spPr>
            <a:xfrm>
              <a:off x="10187332" y="1256374"/>
              <a:ext cx="461665" cy="1015663"/>
            </a:xfrm>
            <a:prstGeom prst="rect">
              <a:avLst/>
            </a:prstGeom>
            <a:noFill/>
          </p:spPr>
          <p:txBody>
            <a:bodyPr vert="eaVert" wrap="none" rtlCol="0">
              <a:spAutoFit/>
            </a:bodyPr>
            <a:lstStyle/>
            <a:p>
              <a:r>
                <a:rPr kumimoji="1" lang="ja-JP" altLang="en-US" b="1" dirty="0">
                  <a:latin typeface="メイリオ" panose="020B0604030504040204" pitchFamily="50" charset="-128"/>
                  <a:ea typeface="メイリオ" panose="020B0604030504040204" pitchFamily="50" charset="-128"/>
                </a:rPr>
                <a:t>タバコ葉</a:t>
              </a:r>
            </a:p>
          </p:txBody>
        </p:sp>
      </p:grpSp>
      <p:sp>
        <p:nvSpPr>
          <p:cNvPr id="16" name="テキスト ボックス 15">
            <a:extLst>
              <a:ext uri="{FF2B5EF4-FFF2-40B4-BE49-F238E27FC236}">
                <a16:creationId xmlns:a16="http://schemas.microsoft.com/office/drawing/2014/main" id="{3EE6C142-9950-4835-9D20-FB19EE5D120D}"/>
              </a:ext>
            </a:extLst>
          </p:cNvPr>
          <p:cNvSpPr txBox="1"/>
          <p:nvPr/>
        </p:nvSpPr>
        <p:spPr>
          <a:xfrm>
            <a:off x="683568" y="51144"/>
            <a:ext cx="1777950"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   ねつ  しき</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3230B8DC-C512-4E5E-AD41-878CAF3D7E45}"/>
              </a:ext>
            </a:extLst>
          </p:cNvPr>
          <p:cNvSpPr txBox="1"/>
          <p:nvPr/>
        </p:nvSpPr>
        <p:spPr>
          <a:xfrm>
            <a:off x="979488" y="5417969"/>
            <a:ext cx="1648296" cy="323165"/>
          </a:xfrm>
          <a:prstGeom prst="rect">
            <a:avLst/>
          </a:prstGeom>
          <a:noFill/>
        </p:spPr>
        <p:txBody>
          <a:bodyPr wrap="square">
            <a:spAutoFit/>
          </a:bodyPr>
          <a:lstStyle/>
          <a:p>
            <a:pPr algn="ctr"/>
            <a:r>
              <a:rPr lang="ja-JP" altLang="en-US"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 ねつ しき</a:t>
            </a:r>
            <a:endParaRPr lang="en-US" altLang="ja-JP"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13353183-3CD1-4EAE-A818-E5AEF978047C}"/>
              </a:ext>
            </a:extLst>
          </p:cNvPr>
          <p:cNvSpPr txBox="1"/>
          <p:nvPr/>
        </p:nvSpPr>
        <p:spPr>
          <a:xfrm>
            <a:off x="4283968" y="5417969"/>
            <a:ext cx="1904270" cy="323165"/>
          </a:xfrm>
          <a:prstGeom prst="rect">
            <a:avLst/>
          </a:prstGeom>
          <a:noFill/>
        </p:spPr>
        <p:txBody>
          <a:bodyPr wrap="square">
            <a:spAutoFit/>
          </a:bodyPr>
          <a:lstStyle/>
          <a:p>
            <a:pPr algn="ctr"/>
            <a:r>
              <a:rPr lang="ja-JP" altLang="en-US"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ゆうがいぶっしつ</a:t>
            </a:r>
            <a:endParaRPr lang="en-US" altLang="ja-JP"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4F691EC8-D8D5-4284-9DB8-CDF3FD40A3C3}"/>
              </a:ext>
            </a:extLst>
          </p:cNvPr>
          <p:cNvSpPr txBox="1"/>
          <p:nvPr/>
        </p:nvSpPr>
        <p:spPr>
          <a:xfrm>
            <a:off x="6341594" y="5426129"/>
            <a:ext cx="616010" cy="323165"/>
          </a:xfrm>
          <a:prstGeom prst="rect">
            <a:avLst/>
          </a:prstGeom>
          <a:noFill/>
        </p:spPr>
        <p:txBody>
          <a:bodyPr wrap="square">
            <a:spAutoFit/>
          </a:bodyPr>
          <a:lstStyle/>
          <a:p>
            <a:pPr algn="ctr"/>
            <a:r>
              <a:rPr lang="ja-JP" altLang="en-US"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ふく</a:t>
            </a:r>
            <a:endParaRPr lang="en-US" altLang="ja-JP"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11817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12E863-61D7-48FB-AD08-2CE0C44EB361}"/>
              </a:ext>
            </a:extLst>
          </p:cNvPr>
          <p:cNvSpPr txBox="1"/>
          <p:nvPr/>
        </p:nvSpPr>
        <p:spPr>
          <a:xfrm>
            <a:off x="381589" y="903264"/>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今日学習すること</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AAA8B5C3-DCD6-407F-97DF-34E8D5CAFDE4}"/>
              </a:ext>
            </a:extLst>
          </p:cNvPr>
          <p:cNvSpPr/>
          <p:nvPr/>
        </p:nvSpPr>
        <p:spPr>
          <a:xfrm>
            <a:off x="376164" y="1640004"/>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E8EB78-0ACB-4BF9-B937-3D849C9F5EA0}"/>
              </a:ext>
            </a:extLst>
          </p:cNvPr>
          <p:cNvSpPr txBox="1"/>
          <p:nvPr/>
        </p:nvSpPr>
        <p:spPr>
          <a:xfrm>
            <a:off x="899592" y="2204864"/>
            <a:ext cx="5248553" cy="3231654"/>
          </a:xfrm>
          <a:prstGeom prst="rect">
            <a:avLst/>
          </a:prstGeom>
          <a:noFill/>
        </p:spPr>
        <p:txBody>
          <a:bodyPr wrap="none" rtlCol="0">
            <a:spAutoFit/>
          </a:bodyPr>
          <a:lstStyle/>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① タバコってどんなもの？</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3200" dirty="0">
                <a:solidFill>
                  <a:schemeClr val="bg1">
                    <a:lumMod val="85000"/>
                  </a:schemeClr>
                </a:solidFill>
                <a:latin typeface="メイリオ" panose="020B0604030504040204" pitchFamily="50" charset="-128"/>
                <a:ea typeface="メイリオ" panose="020B0604030504040204" pitchFamily="50" charset="-128"/>
              </a:rPr>
              <a:t>② タバコの害</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③ タバコに関連する問題点</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④ </a:t>
            </a:r>
            <a:r>
              <a:rPr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受動喫煙</a:t>
            </a:r>
            <a:endParaRPr lang="en-US" altLang="ja-JP"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⑤ 日本と海外の違い</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3200">
                <a:solidFill>
                  <a:schemeClr val="bg1">
                    <a:lumMod val="85000"/>
                  </a:schemeClr>
                </a:solidFill>
                <a:latin typeface="メイリオ" panose="020B0604030504040204" pitchFamily="50" charset="-128"/>
                <a:ea typeface="メイリオ" panose="020B0604030504040204" pitchFamily="50" charset="-128"/>
              </a:rPr>
              <a:t>⑥ 禁煙</a:t>
            </a:r>
            <a:endParaRPr kumimoji="1" lang="ja-JP" altLang="en-US" sz="32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8683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6CFF0A9-BBB6-43B0-9680-EC7959B0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565" y="1973810"/>
            <a:ext cx="6430128" cy="4878403"/>
          </a:xfrm>
          <a:prstGeom prst="rect">
            <a:avLst/>
          </a:prstGeom>
        </p:spPr>
      </p:pic>
      <p:pic>
        <p:nvPicPr>
          <p:cNvPr id="15" name="図 14">
            <a:extLst>
              <a:ext uri="{FF2B5EF4-FFF2-40B4-BE49-F238E27FC236}">
                <a16:creationId xmlns:a16="http://schemas.microsoft.com/office/drawing/2014/main" id="{CBB2FD9A-86E5-4A01-B04B-0E1D503C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9195">
            <a:off x="3258658" y="2520421"/>
            <a:ext cx="4778869" cy="2438198"/>
          </a:xfrm>
          <a:prstGeom prst="rect">
            <a:avLst/>
          </a:prstGeom>
        </p:spPr>
      </p:pic>
      <p:pic>
        <p:nvPicPr>
          <p:cNvPr id="10" name="図 9">
            <a:extLst>
              <a:ext uri="{FF2B5EF4-FFF2-40B4-BE49-F238E27FC236}">
                <a16:creationId xmlns:a16="http://schemas.microsoft.com/office/drawing/2014/main" id="{C8FB41F9-CAF0-440D-97DC-7ED53CA75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4761" y="2235321"/>
            <a:ext cx="1666799" cy="2930131"/>
          </a:xfrm>
          <a:prstGeom prst="rect">
            <a:avLst/>
          </a:prstGeom>
        </p:spPr>
      </p:pic>
      <p:sp>
        <p:nvSpPr>
          <p:cNvPr id="27" name="四角形: 角を丸くする 26">
            <a:extLst>
              <a:ext uri="{FF2B5EF4-FFF2-40B4-BE49-F238E27FC236}">
                <a16:creationId xmlns:a16="http://schemas.microsoft.com/office/drawing/2014/main" id="{8E76EBE8-300B-4311-A511-4F95D5E81F7D}"/>
              </a:ext>
            </a:extLst>
          </p:cNvPr>
          <p:cNvSpPr/>
          <p:nvPr/>
        </p:nvSpPr>
        <p:spPr>
          <a:xfrm>
            <a:off x="283923" y="1056418"/>
            <a:ext cx="8531304" cy="117890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F5F0A2B1-2C29-4586-AF07-F68F0A41950C}"/>
              </a:ext>
            </a:extLst>
          </p:cNvPr>
          <p:cNvSpPr txBox="1">
            <a:spLocks/>
          </p:cNvSpPr>
          <p:nvPr/>
        </p:nvSpPr>
        <p:spPr>
          <a:xfrm>
            <a:off x="215516" y="1124744"/>
            <a:ext cx="8712968" cy="1178903"/>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prstGeom prst="rect">
                    <a:avLst/>
                  </a:pr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2800" b="1" kern="0" dirty="0">
                <a:solidFill>
                  <a:schemeClr val="tx1"/>
                </a:solidFill>
                <a:latin typeface="メイリオ" panose="020B0604030504040204" pitchFamily="50" charset="-128"/>
                <a:ea typeface="メイリオ" panose="020B0604030504040204" pitchFamily="50" charset="-128"/>
              </a:rPr>
              <a:t>自分の意志にかかわらず、身の回りのタバコの煙を</a:t>
            </a:r>
            <a:endParaRPr lang="en-US" altLang="ja-JP" sz="2800" b="1" kern="0" dirty="0">
              <a:solidFill>
                <a:schemeClr val="tx1"/>
              </a:solidFill>
              <a:latin typeface="メイリオ" panose="020B0604030504040204" pitchFamily="50" charset="-128"/>
              <a:ea typeface="メイリオ" panose="020B0604030504040204" pitchFamily="50" charset="-128"/>
            </a:endParaRPr>
          </a:p>
          <a:p>
            <a:endParaRPr lang="en-US" altLang="ja-JP" sz="200" b="1" kern="0" dirty="0">
              <a:solidFill>
                <a:schemeClr val="tx1"/>
              </a:solidFill>
              <a:latin typeface="メイリオ" panose="020B0604030504040204" pitchFamily="50" charset="-128"/>
              <a:ea typeface="メイリオ" panose="020B0604030504040204" pitchFamily="50" charset="-128"/>
            </a:endParaRPr>
          </a:p>
          <a:p>
            <a:endParaRPr lang="en-US" altLang="ja-JP" sz="800" b="1" kern="0" dirty="0">
              <a:solidFill>
                <a:schemeClr val="tx1"/>
              </a:solidFill>
              <a:latin typeface="メイリオ" panose="020B0604030504040204" pitchFamily="50" charset="-128"/>
              <a:ea typeface="メイリオ" panose="020B0604030504040204" pitchFamily="50" charset="-128"/>
            </a:endParaRPr>
          </a:p>
          <a:p>
            <a:r>
              <a:rPr lang="ja-JP" altLang="en-US" sz="2800" b="1" kern="0" dirty="0">
                <a:solidFill>
                  <a:schemeClr val="tx1"/>
                </a:solidFill>
                <a:latin typeface="メイリオ" panose="020B0604030504040204" pitchFamily="50" charset="-128"/>
                <a:ea typeface="メイリオ" panose="020B0604030504040204" pitchFamily="50" charset="-128"/>
              </a:rPr>
              <a:t>吸わされてしまうことを</a:t>
            </a:r>
            <a:r>
              <a:rPr lang="ja-JP" altLang="en-US" sz="2800" b="1" kern="0" dirty="0">
                <a:solidFill>
                  <a:srgbClr val="FF0000"/>
                </a:solidFill>
                <a:latin typeface="メイリオ" panose="020B0604030504040204" pitchFamily="50" charset="-128"/>
                <a:ea typeface="メイリオ" panose="020B0604030504040204" pitchFamily="50" charset="-128"/>
              </a:rPr>
              <a:t>「</a:t>
            </a:r>
            <a:r>
              <a:rPr lang="ja-JP" altLang="en-US" sz="2800" b="1" u="sng" kern="0" dirty="0">
                <a:solidFill>
                  <a:srgbClr val="FF0000"/>
                </a:solidFill>
                <a:latin typeface="メイリオ" panose="020B0604030504040204" pitchFamily="50" charset="-128"/>
                <a:ea typeface="メイリオ" panose="020B0604030504040204" pitchFamily="50" charset="-128"/>
              </a:rPr>
              <a:t>受動喫煙</a:t>
            </a:r>
            <a:r>
              <a:rPr lang="ja-JP" altLang="en-US" sz="2800" b="1" kern="0" dirty="0">
                <a:solidFill>
                  <a:srgbClr val="FF0000"/>
                </a:solidFill>
                <a:latin typeface="メイリオ" panose="020B0604030504040204" pitchFamily="50" charset="-128"/>
                <a:ea typeface="メイリオ" panose="020B0604030504040204" pitchFamily="50" charset="-128"/>
              </a:rPr>
              <a:t>」</a:t>
            </a:r>
            <a:r>
              <a:rPr lang="ja-JP" altLang="en-US" sz="2800" b="1" kern="0" dirty="0">
                <a:solidFill>
                  <a:schemeClr val="tx1"/>
                </a:solidFill>
                <a:latin typeface="メイリオ" panose="020B0604030504040204" pitchFamily="50" charset="-128"/>
                <a:ea typeface="メイリオ" panose="020B0604030504040204" pitchFamily="50" charset="-128"/>
              </a:rPr>
              <a:t>と言う</a:t>
            </a:r>
            <a:endParaRPr lang="en-US" altLang="ja-JP" sz="2800" b="1" kern="0" dirty="0">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2FD79F9F-855E-4270-ACE8-F5559C1C13A6}"/>
              </a:ext>
            </a:extLst>
          </p:cNvPr>
          <p:cNvSpPr txBox="1"/>
          <p:nvPr/>
        </p:nvSpPr>
        <p:spPr>
          <a:xfrm>
            <a:off x="452586" y="332656"/>
            <a:ext cx="9159974"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受動喫煙とは？</a:t>
            </a:r>
            <a:r>
              <a:rPr kumimoji="1" lang="en-US" altLang="ja-JP" sz="2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身の回り</a:t>
            </a:r>
            <a:r>
              <a:rPr kumimoji="1" lang="ja-JP" altLang="en-US" sz="2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のタバコの影響ｰ</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069E0090-2102-40D1-9D01-C3A2B863329D}"/>
              </a:ext>
            </a:extLst>
          </p:cNvPr>
          <p:cNvSpPr/>
          <p:nvPr/>
        </p:nvSpPr>
        <p:spPr>
          <a:xfrm>
            <a:off x="447161" y="980728"/>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B03F2859-8890-4CA3-85B6-F8F2704AA847}"/>
              </a:ext>
            </a:extLst>
          </p:cNvPr>
          <p:cNvSpPr/>
          <p:nvPr/>
        </p:nvSpPr>
        <p:spPr>
          <a:xfrm>
            <a:off x="3882190" y="2748804"/>
            <a:ext cx="4017425" cy="4032139"/>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矢印: 下 25">
            <a:extLst>
              <a:ext uri="{FF2B5EF4-FFF2-40B4-BE49-F238E27FC236}">
                <a16:creationId xmlns:a16="http://schemas.microsoft.com/office/drawing/2014/main" id="{FB5CA30B-0594-4538-AFCB-87C426A0B883}"/>
              </a:ext>
            </a:extLst>
          </p:cNvPr>
          <p:cNvSpPr/>
          <p:nvPr/>
        </p:nvSpPr>
        <p:spPr>
          <a:xfrm>
            <a:off x="5821720" y="2111264"/>
            <a:ext cx="414464" cy="48844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3" name="グループ化 12">
            <a:extLst>
              <a:ext uri="{FF2B5EF4-FFF2-40B4-BE49-F238E27FC236}">
                <a16:creationId xmlns:a16="http://schemas.microsoft.com/office/drawing/2014/main" id="{F08A0D4B-278C-415D-95EB-A2D67DBFC58F}"/>
              </a:ext>
            </a:extLst>
          </p:cNvPr>
          <p:cNvGrpSpPr/>
          <p:nvPr/>
        </p:nvGrpSpPr>
        <p:grpSpPr>
          <a:xfrm>
            <a:off x="3919072" y="3122085"/>
            <a:ext cx="1582121" cy="1413625"/>
            <a:chOff x="2238320" y="2758920"/>
            <a:chExt cx="1582121" cy="1051197"/>
          </a:xfrm>
        </p:grpSpPr>
        <p:grpSp>
          <p:nvGrpSpPr>
            <p:cNvPr id="12" name="グループ化 11">
              <a:extLst>
                <a:ext uri="{FF2B5EF4-FFF2-40B4-BE49-F238E27FC236}">
                  <a16:creationId xmlns:a16="http://schemas.microsoft.com/office/drawing/2014/main" id="{C2F14449-F90C-43BB-9C7F-5072FA906DE8}"/>
                </a:ext>
              </a:extLst>
            </p:cNvPr>
            <p:cNvGrpSpPr/>
            <p:nvPr/>
          </p:nvGrpSpPr>
          <p:grpSpPr>
            <a:xfrm>
              <a:off x="2250781" y="2758920"/>
              <a:ext cx="1569660" cy="1051197"/>
              <a:chOff x="5420302" y="3177557"/>
              <a:chExt cx="1569660" cy="1051197"/>
            </a:xfrm>
          </p:grpSpPr>
          <p:sp>
            <p:nvSpPr>
              <p:cNvPr id="19" name="正方形/長方形 18">
                <a:extLst>
                  <a:ext uri="{FF2B5EF4-FFF2-40B4-BE49-F238E27FC236}">
                    <a16:creationId xmlns:a16="http://schemas.microsoft.com/office/drawing/2014/main" id="{E5A4AD42-A911-483B-B142-EDDFF3F8396B}"/>
                  </a:ext>
                </a:extLst>
              </p:cNvPr>
              <p:cNvSpPr/>
              <p:nvPr/>
            </p:nvSpPr>
            <p:spPr>
              <a:xfrm>
                <a:off x="5619568" y="3177557"/>
                <a:ext cx="1142222" cy="401575"/>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B30E776B-70B7-4B8F-9C00-62730242F51E}"/>
                  </a:ext>
                </a:extLst>
              </p:cNvPr>
              <p:cNvSpPr txBox="1"/>
              <p:nvPr/>
            </p:nvSpPr>
            <p:spPr>
              <a:xfrm>
                <a:off x="5420302" y="3582423"/>
                <a:ext cx="1569660" cy="646331"/>
              </a:xfrm>
              <a:prstGeom prst="rect">
                <a:avLst/>
              </a:prstGeom>
              <a:noFill/>
            </p:spPr>
            <p:txBody>
              <a:bodyPr wrap="none" rtlCol="0">
                <a:spAutoFit/>
              </a:bodyPr>
              <a:lstStyle/>
              <a:p>
                <a:pPr algn="ctr"/>
                <a:r>
                  <a:rPr kumimoji="1" lang="ja-JP" altLang="en-US" b="1" dirty="0">
                    <a:ln w="34925">
                      <a:solidFill>
                        <a:schemeClr val="bg1"/>
                      </a:solidFill>
                    </a:ln>
                    <a:latin typeface="メイリオ" panose="020B0604030504040204" pitchFamily="50" charset="-128"/>
                    <a:ea typeface="メイリオ" panose="020B0604030504040204" pitchFamily="50" charset="-128"/>
                  </a:rPr>
                  <a:t>タバコの先</a:t>
                </a:r>
                <a:endParaRPr kumimoji="1" lang="en-US" altLang="ja-JP" b="1" dirty="0">
                  <a:ln w="34925">
                    <a:solidFill>
                      <a:schemeClr val="bg1"/>
                    </a:solidFill>
                  </a:ln>
                  <a:latin typeface="メイリオ" panose="020B0604030504040204" pitchFamily="50" charset="-128"/>
                  <a:ea typeface="メイリオ" panose="020B0604030504040204" pitchFamily="50" charset="-128"/>
                </a:endParaRPr>
              </a:p>
              <a:p>
                <a:pPr algn="ctr"/>
                <a:r>
                  <a:rPr kumimoji="1" lang="ja-JP" altLang="en-US" b="1" dirty="0">
                    <a:ln w="34925">
                      <a:solidFill>
                        <a:schemeClr val="bg1"/>
                      </a:solidFill>
                    </a:ln>
                    <a:latin typeface="メイリオ" panose="020B0604030504040204" pitchFamily="50" charset="-128"/>
                    <a:ea typeface="メイリオ" panose="020B0604030504040204" pitchFamily="50" charset="-128"/>
                  </a:rPr>
                  <a:t>から広がる煙</a:t>
                </a:r>
              </a:p>
            </p:txBody>
          </p:sp>
        </p:grpSp>
        <p:grpSp>
          <p:nvGrpSpPr>
            <p:cNvPr id="11" name="グループ化 10">
              <a:extLst>
                <a:ext uri="{FF2B5EF4-FFF2-40B4-BE49-F238E27FC236}">
                  <a16:creationId xmlns:a16="http://schemas.microsoft.com/office/drawing/2014/main" id="{2691EC80-904E-4906-983D-EFADAC04EF17}"/>
                </a:ext>
              </a:extLst>
            </p:cNvPr>
            <p:cNvGrpSpPr/>
            <p:nvPr/>
          </p:nvGrpSpPr>
          <p:grpSpPr>
            <a:xfrm>
              <a:off x="2238320" y="2889465"/>
              <a:ext cx="1569660" cy="920652"/>
              <a:chOff x="3839857" y="3508157"/>
              <a:chExt cx="1569660" cy="920652"/>
            </a:xfrm>
          </p:grpSpPr>
          <p:sp>
            <p:nvSpPr>
              <p:cNvPr id="33" name="テキスト ボックス 32">
                <a:extLst>
                  <a:ext uri="{FF2B5EF4-FFF2-40B4-BE49-F238E27FC236}">
                    <a16:creationId xmlns:a16="http://schemas.microsoft.com/office/drawing/2014/main" id="{462B76A0-509F-4519-9D15-5C8AA991C0BD}"/>
                  </a:ext>
                </a:extLst>
              </p:cNvPr>
              <p:cNvSpPr txBox="1"/>
              <p:nvPr/>
            </p:nvSpPr>
            <p:spPr>
              <a:xfrm>
                <a:off x="4001857" y="3508157"/>
                <a:ext cx="1241676" cy="297529"/>
              </a:xfrm>
              <a:prstGeom prst="rect">
                <a:avLst/>
              </a:prstGeom>
              <a:noFill/>
              <a:ln w="25400">
                <a:noFill/>
              </a:ln>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②副流煙</a:t>
                </a:r>
              </a:p>
            </p:txBody>
          </p:sp>
          <p:sp>
            <p:nvSpPr>
              <p:cNvPr id="39" name="テキスト ボックス 38">
                <a:extLst>
                  <a:ext uri="{FF2B5EF4-FFF2-40B4-BE49-F238E27FC236}">
                    <a16:creationId xmlns:a16="http://schemas.microsoft.com/office/drawing/2014/main" id="{69A2F413-FD43-4678-BB35-4DAA7729F19B}"/>
                  </a:ext>
                </a:extLst>
              </p:cNvPr>
              <p:cNvSpPr txBox="1"/>
              <p:nvPr/>
            </p:nvSpPr>
            <p:spPr>
              <a:xfrm>
                <a:off x="3839857" y="3782478"/>
                <a:ext cx="1569660" cy="646331"/>
              </a:xfrm>
              <a:prstGeom prst="rect">
                <a:avLst/>
              </a:prstGeom>
              <a:noFill/>
            </p:spPr>
            <p:txBody>
              <a:bodyPr wrap="none" rtlCol="0">
                <a:spAutoFit/>
              </a:bodyPr>
              <a:lstStyle/>
              <a:p>
                <a:pPr algn="ctr"/>
                <a:r>
                  <a:rPr kumimoji="1" lang="ja-JP" altLang="en-US" b="1" dirty="0">
                    <a:latin typeface="メイリオ" panose="020B0604030504040204" pitchFamily="50" charset="-128"/>
                    <a:ea typeface="メイリオ" panose="020B0604030504040204" pitchFamily="50" charset="-128"/>
                  </a:rPr>
                  <a:t>タバコの先</a:t>
                </a:r>
                <a:endParaRPr kumimoji="1" lang="en-US" altLang="ja-JP" b="1" dirty="0">
                  <a:latin typeface="メイリオ" panose="020B0604030504040204" pitchFamily="50" charset="-128"/>
                  <a:ea typeface="メイリオ" panose="020B0604030504040204" pitchFamily="50" charset="-128"/>
                </a:endParaRPr>
              </a:p>
              <a:p>
                <a:pPr algn="ctr"/>
                <a:r>
                  <a:rPr kumimoji="1" lang="ja-JP" altLang="en-US" b="1" dirty="0">
                    <a:latin typeface="メイリオ" panose="020B0604030504040204" pitchFamily="50" charset="-128"/>
                    <a:ea typeface="メイリオ" panose="020B0604030504040204" pitchFamily="50" charset="-128"/>
                  </a:rPr>
                  <a:t>から広がる煙</a:t>
                </a:r>
              </a:p>
            </p:txBody>
          </p:sp>
        </p:grpSp>
      </p:grpSp>
      <p:pic>
        <p:nvPicPr>
          <p:cNvPr id="6" name="図 5">
            <a:extLst>
              <a:ext uri="{FF2B5EF4-FFF2-40B4-BE49-F238E27FC236}">
                <a16:creationId xmlns:a16="http://schemas.microsoft.com/office/drawing/2014/main" id="{DD3A29A5-FDBD-4A18-8383-A445C2F6F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180" y="4085660"/>
            <a:ext cx="1705729" cy="2956263"/>
          </a:xfrm>
          <a:prstGeom prst="rect">
            <a:avLst/>
          </a:prstGeom>
        </p:spPr>
      </p:pic>
      <p:grpSp>
        <p:nvGrpSpPr>
          <p:cNvPr id="28" name="グループ化 27">
            <a:extLst>
              <a:ext uri="{FF2B5EF4-FFF2-40B4-BE49-F238E27FC236}">
                <a16:creationId xmlns:a16="http://schemas.microsoft.com/office/drawing/2014/main" id="{712F69D3-B938-4145-AA31-B03BBC6A9432}"/>
              </a:ext>
            </a:extLst>
          </p:cNvPr>
          <p:cNvGrpSpPr/>
          <p:nvPr/>
        </p:nvGrpSpPr>
        <p:grpSpPr>
          <a:xfrm>
            <a:off x="1809291" y="5447948"/>
            <a:ext cx="1582121" cy="1206240"/>
            <a:chOff x="1657761" y="4791702"/>
            <a:chExt cx="1582121" cy="760559"/>
          </a:xfrm>
        </p:grpSpPr>
        <p:grpSp>
          <p:nvGrpSpPr>
            <p:cNvPr id="31" name="グループ化 30">
              <a:extLst>
                <a:ext uri="{FF2B5EF4-FFF2-40B4-BE49-F238E27FC236}">
                  <a16:creationId xmlns:a16="http://schemas.microsoft.com/office/drawing/2014/main" id="{E2C5494F-072B-4906-A77A-93FDBD72205A}"/>
                </a:ext>
              </a:extLst>
            </p:cNvPr>
            <p:cNvGrpSpPr/>
            <p:nvPr/>
          </p:nvGrpSpPr>
          <p:grpSpPr>
            <a:xfrm>
              <a:off x="1670222" y="4791702"/>
              <a:ext cx="1569660" cy="760558"/>
              <a:chOff x="1888630" y="5730480"/>
              <a:chExt cx="1569660" cy="760558"/>
            </a:xfrm>
          </p:grpSpPr>
          <p:sp>
            <p:nvSpPr>
              <p:cNvPr id="44" name="正方形/長方形 43">
                <a:extLst>
                  <a:ext uri="{FF2B5EF4-FFF2-40B4-BE49-F238E27FC236}">
                    <a16:creationId xmlns:a16="http://schemas.microsoft.com/office/drawing/2014/main" id="{73D455DD-FBF8-4B05-8DEC-176A680F97A5}"/>
                  </a:ext>
                </a:extLst>
              </p:cNvPr>
              <p:cNvSpPr/>
              <p:nvPr/>
            </p:nvSpPr>
            <p:spPr>
              <a:xfrm>
                <a:off x="2116401" y="5730480"/>
                <a:ext cx="1209916" cy="359778"/>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73DAEA32-D27A-4E9F-AF47-1ADDD553D082}"/>
                  </a:ext>
                </a:extLst>
              </p:cNvPr>
              <p:cNvSpPr txBox="1"/>
              <p:nvPr/>
            </p:nvSpPr>
            <p:spPr>
              <a:xfrm>
                <a:off x="1888630" y="6121706"/>
                <a:ext cx="1569660" cy="369332"/>
              </a:xfrm>
              <a:prstGeom prst="rect">
                <a:avLst/>
              </a:prstGeom>
              <a:noFill/>
            </p:spPr>
            <p:txBody>
              <a:bodyPr wrap="none" rtlCol="0">
                <a:spAutoFit/>
              </a:bodyPr>
              <a:lstStyle/>
              <a:p>
                <a:r>
                  <a:rPr kumimoji="1" lang="ja-JP" altLang="en-US" b="1" dirty="0">
                    <a:ln w="34925">
                      <a:solidFill>
                        <a:schemeClr val="bg1"/>
                      </a:solidFill>
                    </a:ln>
                    <a:latin typeface="メイリオ" panose="020B0604030504040204" pitchFamily="50" charset="-128"/>
                    <a:ea typeface="メイリオ" panose="020B0604030504040204" pitchFamily="50" charset="-128"/>
                  </a:rPr>
                  <a:t>肺に入れる煙</a:t>
                </a:r>
              </a:p>
            </p:txBody>
          </p:sp>
        </p:grpSp>
        <p:grpSp>
          <p:nvGrpSpPr>
            <p:cNvPr id="32" name="グループ化 31">
              <a:extLst>
                <a:ext uri="{FF2B5EF4-FFF2-40B4-BE49-F238E27FC236}">
                  <a16:creationId xmlns:a16="http://schemas.microsoft.com/office/drawing/2014/main" id="{28BA292B-E4F4-4E3F-AE76-C5D0A2CF33C0}"/>
                </a:ext>
              </a:extLst>
            </p:cNvPr>
            <p:cNvGrpSpPr/>
            <p:nvPr/>
          </p:nvGrpSpPr>
          <p:grpSpPr>
            <a:xfrm>
              <a:off x="1657761" y="4914927"/>
              <a:ext cx="1569660" cy="637334"/>
              <a:chOff x="1869896" y="5857925"/>
              <a:chExt cx="1569660" cy="637334"/>
            </a:xfrm>
          </p:grpSpPr>
          <p:sp>
            <p:nvSpPr>
              <p:cNvPr id="42" name="テキスト ボックス 41">
                <a:extLst>
                  <a:ext uri="{FF2B5EF4-FFF2-40B4-BE49-F238E27FC236}">
                    <a16:creationId xmlns:a16="http://schemas.microsoft.com/office/drawing/2014/main" id="{14CCCD9B-4206-478B-824D-823A1BFE7337}"/>
                  </a:ext>
                </a:extLst>
              </p:cNvPr>
              <p:cNvSpPr txBox="1"/>
              <p:nvPr/>
            </p:nvSpPr>
            <p:spPr>
              <a:xfrm>
                <a:off x="2062229" y="5857925"/>
                <a:ext cx="1209916" cy="252277"/>
              </a:xfrm>
              <a:prstGeom prst="rect">
                <a:avLst/>
              </a:prstGeom>
              <a:noFill/>
              <a:ln w="25400">
                <a:noFill/>
              </a:ln>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①主流煙</a:t>
                </a:r>
              </a:p>
            </p:txBody>
          </p:sp>
          <p:sp>
            <p:nvSpPr>
              <p:cNvPr id="43" name="テキスト ボックス 42">
                <a:extLst>
                  <a:ext uri="{FF2B5EF4-FFF2-40B4-BE49-F238E27FC236}">
                    <a16:creationId xmlns:a16="http://schemas.microsoft.com/office/drawing/2014/main" id="{22780946-1EFE-4CF5-ADBB-EBE6D8992471}"/>
                  </a:ext>
                </a:extLst>
              </p:cNvPr>
              <p:cNvSpPr txBox="1"/>
              <p:nvPr/>
            </p:nvSpPr>
            <p:spPr>
              <a:xfrm>
                <a:off x="1869896" y="6125927"/>
                <a:ext cx="1569660"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肺に入れる煙</a:t>
                </a:r>
              </a:p>
            </p:txBody>
          </p:sp>
        </p:grpSp>
      </p:grpSp>
      <p:grpSp>
        <p:nvGrpSpPr>
          <p:cNvPr id="46" name="グループ化 45">
            <a:extLst>
              <a:ext uri="{FF2B5EF4-FFF2-40B4-BE49-F238E27FC236}">
                <a16:creationId xmlns:a16="http://schemas.microsoft.com/office/drawing/2014/main" id="{3C364C87-9950-4FE5-AE94-F734AB6AFDEC}"/>
              </a:ext>
            </a:extLst>
          </p:cNvPr>
          <p:cNvGrpSpPr/>
          <p:nvPr/>
        </p:nvGrpSpPr>
        <p:grpSpPr>
          <a:xfrm>
            <a:off x="5945645" y="3199232"/>
            <a:ext cx="1571779" cy="1208909"/>
            <a:chOff x="7681878" y="4267744"/>
            <a:chExt cx="1571779" cy="676803"/>
          </a:xfrm>
        </p:grpSpPr>
        <p:grpSp>
          <p:nvGrpSpPr>
            <p:cNvPr id="47" name="グループ化 46">
              <a:extLst>
                <a:ext uri="{FF2B5EF4-FFF2-40B4-BE49-F238E27FC236}">
                  <a16:creationId xmlns:a16="http://schemas.microsoft.com/office/drawing/2014/main" id="{31F0AAAF-E8BF-422E-B66D-60987250B406}"/>
                </a:ext>
              </a:extLst>
            </p:cNvPr>
            <p:cNvGrpSpPr/>
            <p:nvPr/>
          </p:nvGrpSpPr>
          <p:grpSpPr>
            <a:xfrm>
              <a:off x="7681878" y="4267744"/>
              <a:ext cx="1569660" cy="672564"/>
              <a:chOff x="5529017" y="3497137"/>
              <a:chExt cx="1569660" cy="672564"/>
            </a:xfrm>
          </p:grpSpPr>
          <p:sp>
            <p:nvSpPr>
              <p:cNvPr id="51" name="テキスト ボックス 50">
                <a:extLst>
                  <a:ext uri="{FF2B5EF4-FFF2-40B4-BE49-F238E27FC236}">
                    <a16:creationId xmlns:a16="http://schemas.microsoft.com/office/drawing/2014/main" id="{8C6053FA-BA17-4AC2-B0F4-8C82800CE98B}"/>
                  </a:ext>
                </a:extLst>
              </p:cNvPr>
              <p:cNvSpPr txBox="1"/>
              <p:nvPr/>
            </p:nvSpPr>
            <p:spPr>
              <a:xfrm>
                <a:off x="5529017" y="3800369"/>
                <a:ext cx="1569660" cy="369332"/>
              </a:xfrm>
              <a:prstGeom prst="rect">
                <a:avLst/>
              </a:prstGeom>
              <a:noFill/>
            </p:spPr>
            <p:txBody>
              <a:bodyPr wrap="none" rtlCol="0">
                <a:spAutoFit/>
              </a:bodyPr>
              <a:lstStyle/>
              <a:p>
                <a:r>
                  <a:rPr kumimoji="1" lang="ja-JP" altLang="en-US" b="1" dirty="0">
                    <a:ln w="34925">
                      <a:solidFill>
                        <a:schemeClr val="bg1"/>
                      </a:solidFill>
                    </a:ln>
                    <a:latin typeface="メイリオ" panose="020B0604030504040204" pitchFamily="50" charset="-128"/>
                    <a:ea typeface="メイリオ" panose="020B0604030504040204" pitchFamily="50" charset="-128"/>
                  </a:rPr>
                  <a:t>吐き出した煙</a:t>
                </a:r>
              </a:p>
            </p:txBody>
          </p:sp>
          <p:sp>
            <p:nvSpPr>
              <p:cNvPr id="52" name="正方形/長方形 51">
                <a:extLst>
                  <a:ext uri="{FF2B5EF4-FFF2-40B4-BE49-F238E27FC236}">
                    <a16:creationId xmlns:a16="http://schemas.microsoft.com/office/drawing/2014/main" id="{1E8E933B-A022-4437-B0FA-12F202B1A4ED}"/>
                  </a:ext>
                </a:extLst>
              </p:cNvPr>
              <p:cNvSpPr/>
              <p:nvPr/>
            </p:nvSpPr>
            <p:spPr>
              <a:xfrm>
                <a:off x="5721254" y="3497137"/>
                <a:ext cx="1210588" cy="287075"/>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grpSp>
        <p:grpSp>
          <p:nvGrpSpPr>
            <p:cNvPr id="48" name="グループ化 47">
              <a:extLst>
                <a:ext uri="{FF2B5EF4-FFF2-40B4-BE49-F238E27FC236}">
                  <a16:creationId xmlns:a16="http://schemas.microsoft.com/office/drawing/2014/main" id="{BF164F3E-6CB6-4A01-9A0F-11301B2A9503}"/>
                </a:ext>
              </a:extLst>
            </p:cNvPr>
            <p:cNvGrpSpPr/>
            <p:nvPr/>
          </p:nvGrpSpPr>
          <p:grpSpPr>
            <a:xfrm>
              <a:off x="7683997" y="4351215"/>
              <a:ext cx="1569660" cy="593332"/>
              <a:chOff x="5622725" y="2688952"/>
              <a:chExt cx="1569660" cy="593332"/>
            </a:xfrm>
          </p:grpSpPr>
          <p:sp>
            <p:nvSpPr>
              <p:cNvPr id="49" name="テキスト ボックス 48">
                <a:extLst>
                  <a:ext uri="{FF2B5EF4-FFF2-40B4-BE49-F238E27FC236}">
                    <a16:creationId xmlns:a16="http://schemas.microsoft.com/office/drawing/2014/main" id="{1A5E27D1-DA00-4208-A6E7-04DD8368A356}"/>
                  </a:ext>
                </a:extLst>
              </p:cNvPr>
              <p:cNvSpPr txBox="1"/>
              <p:nvPr/>
            </p:nvSpPr>
            <p:spPr>
              <a:xfrm>
                <a:off x="5622725" y="2912952"/>
                <a:ext cx="1569660"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吐き出した煙</a:t>
                </a:r>
              </a:p>
            </p:txBody>
          </p:sp>
          <p:sp>
            <p:nvSpPr>
              <p:cNvPr id="50" name="テキスト ボックス 49">
                <a:extLst>
                  <a:ext uri="{FF2B5EF4-FFF2-40B4-BE49-F238E27FC236}">
                    <a16:creationId xmlns:a16="http://schemas.microsoft.com/office/drawing/2014/main" id="{202B3785-F9C0-4F5F-8773-E6C3D56F1096}"/>
                  </a:ext>
                </a:extLst>
              </p:cNvPr>
              <p:cNvSpPr txBox="1"/>
              <p:nvPr/>
            </p:nvSpPr>
            <p:spPr>
              <a:xfrm>
                <a:off x="5787921" y="2688952"/>
                <a:ext cx="1210588" cy="224000"/>
              </a:xfrm>
              <a:prstGeom prst="rect">
                <a:avLst/>
              </a:prstGeom>
              <a:noFill/>
              <a:ln w="25400">
                <a:noFill/>
              </a:ln>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③呼出煙</a:t>
                </a:r>
              </a:p>
            </p:txBody>
          </p:sp>
        </p:grpSp>
      </p:grpSp>
      <p:sp>
        <p:nvSpPr>
          <p:cNvPr id="34" name="テキスト ボックス 33">
            <a:extLst>
              <a:ext uri="{FF2B5EF4-FFF2-40B4-BE49-F238E27FC236}">
                <a16:creationId xmlns:a16="http://schemas.microsoft.com/office/drawing/2014/main" id="{524E9F61-171E-4938-9E57-2388605A2108}"/>
              </a:ext>
            </a:extLst>
          </p:cNvPr>
          <p:cNvSpPr txBox="1"/>
          <p:nvPr/>
        </p:nvSpPr>
        <p:spPr>
          <a:xfrm>
            <a:off x="545820" y="129126"/>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じゅ  どう   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5" name="タイトル 1">
            <a:extLst>
              <a:ext uri="{FF2B5EF4-FFF2-40B4-BE49-F238E27FC236}">
                <a16:creationId xmlns:a16="http://schemas.microsoft.com/office/drawing/2014/main" id="{85E29C2C-22D5-453F-9C14-EE7C654A215F}"/>
              </a:ext>
            </a:extLst>
          </p:cNvPr>
          <p:cNvSpPr txBox="1">
            <a:spLocks/>
          </p:cNvSpPr>
          <p:nvPr/>
        </p:nvSpPr>
        <p:spPr>
          <a:xfrm>
            <a:off x="4395426" y="1424930"/>
            <a:ext cx="3239167" cy="706866"/>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3239167"/>
                      <a:gd name="connsiteY0" fmla="*/ 0 h 706866"/>
                      <a:gd name="connsiteX1" fmla="*/ 151991 w 3239167"/>
                      <a:gd name="connsiteY1" fmla="*/ 0 h 706866"/>
                      <a:gd name="connsiteX2" fmla="*/ 401158 w 3239167"/>
                      <a:gd name="connsiteY2" fmla="*/ 0 h 706866"/>
                      <a:gd name="connsiteX3" fmla="*/ 585541 w 3239167"/>
                      <a:gd name="connsiteY3" fmla="*/ 0 h 706866"/>
                      <a:gd name="connsiteX4" fmla="*/ 802316 w 3239167"/>
                      <a:gd name="connsiteY4" fmla="*/ 0 h 706866"/>
                      <a:gd name="connsiteX5" fmla="*/ 1083875 w 3239167"/>
                      <a:gd name="connsiteY5" fmla="*/ 0 h 706866"/>
                      <a:gd name="connsiteX6" fmla="*/ 1268258 w 3239167"/>
                      <a:gd name="connsiteY6" fmla="*/ 0 h 706866"/>
                      <a:gd name="connsiteX7" fmla="*/ 1549816 w 3239167"/>
                      <a:gd name="connsiteY7" fmla="*/ 0 h 706866"/>
                      <a:gd name="connsiteX8" fmla="*/ 1798983 w 3239167"/>
                      <a:gd name="connsiteY8" fmla="*/ 0 h 706866"/>
                      <a:gd name="connsiteX9" fmla="*/ 2080541 w 3239167"/>
                      <a:gd name="connsiteY9" fmla="*/ 0 h 706866"/>
                      <a:gd name="connsiteX10" fmla="*/ 2329708 w 3239167"/>
                      <a:gd name="connsiteY10" fmla="*/ 0 h 706866"/>
                      <a:gd name="connsiteX11" fmla="*/ 2546483 w 3239167"/>
                      <a:gd name="connsiteY11" fmla="*/ 0 h 706866"/>
                      <a:gd name="connsiteX12" fmla="*/ 2795650 w 3239167"/>
                      <a:gd name="connsiteY12" fmla="*/ 0 h 706866"/>
                      <a:gd name="connsiteX13" fmla="*/ 2947642 w 3239167"/>
                      <a:gd name="connsiteY13" fmla="*/ 0 h 706866"/>
                      <a:gd name="connsiteX14" fmla="*/ 3239167 w 3239167"/>
                      <a:gd name="connsiteY14" fmla="*/ 0 h 706866"/>
                      <a:gd name="connsiteX15" fmla="*/ 3239167 w 3239167"/>
                      <a:gd name="connsiteY15" fmla="*/ 332226 h 706866"/>
                      <a:gd name="connsiteX16" fmla="*/ 3239167 w 3239167"/>
                      <a:gd name="connsiteY16" fmla="*/ 706866 h 706866"/>
                      <a:gd name="connsiteX17" fmla="*/ 2990000 w 3239167"/>
                      <a:gd name="connsiteY17" fmla="*/ 706866 h 706866"/>
                      <a:gd name="connsiteX18" fmla="*/ 2773225 w 3239167"/>
                      <a:gd name="connsiteY18" fmla="*/ 706866 h 706866"/>
                      <a:gd name="connsiteX19" fmla="*/ 2459275 w 3239167"/>
                      <a:gd name="connsiteY19" fmla="*/ 706866 h 706866"/>
                      <a:gd name="connsiteX20" fmla="*/ 2145325 w 3239167"/>
                      <a:gd name="connsiteY20" fmla="*/ 706866 h 706866"/>
                      <a:gd name="connsiteX21" fmla="*/ 1831375 w 3239167"/>
                      <a:gd name="connsiteY21" fmla="*/ 706866 h 706866"/>
                      <a:gd name="connsiteX22" fmla="*/ 1614600 w 3239167"/>
                      <a:gd name="connsiteY22" fmla="*/ 706866 h 706866"/>
                      <a:gd name="connsiteX23" fmla="*/ 1300650 w 3239167"/>
                      <a:gd name="connsiteY23" fmla="*/ 706866 h 706866"/>
                      <a:gd name="connsiteX24" fmla="*/ 1116266 w 3239167"/>
                      <a:gd name="connsiteY24" fmla="*/ 706866 h 706866"/>
                      <a:gd name="connsiteX25" fmla="*/ 964275 w 3239167"/>
                      <a:gd name="connsiteY25" fmla="*/ 706866 h 706866"/>
                      <a:gd name="connsiteX26" fmla="*/ 715108 w 3239167"/>
                      <a:gd name="connsiteY26" fmla="*/ 706866 h 706866"/>
                      <a:gd name="connsiteX27" fmla="*/ 401158 w 3239167"/>
                      <a:gd name="connsiteY27" fmla="*/ 706866 h 706866"/>
                      <a:gd name="connsiteX28" fmla="*/ 0 w 3239167"/>
                      <a:gd name="connsiteY28" fmla="*/ 706866 h 706866"/>
                      <a:gd name="connsiteX29" fmla="*/ 0 w 3239167"/>
                      <a:gd name="connsiteY29" fmla="*/ 339295 h 706866"/>
                      <a:gd name="connsiteX30" fmla="*/ 0 w 3239167"/>
                      <a:gd name="connsiteY30" fmla="*/ 0 h 706866"/>
                      <a:gd name="connsiteX0" fmla="*/ 0 w 3239167"/>
                      <a:gd name="connsiteY0" fmla="*/ 0 h 706866"/>
                      <a:gd name="connsiteX1" fmla="*/ 249166 w 3239167"/>
                      <a:gd name="connsiteY1" fmla="*/ 0 h 706866"/>
                      <a:gd name="connsiteX2" fmla="*/ 401158 w 3239167"/>
                      <a:gd name="connsiteY2" fmla="*/ 0 h 706866"/>
                      <a:gd name="connsiteX3" fmla="*/ 617933 w 3239167"/>
                      <a:gd name="connsiteY3" fmla="*/ 0 h 706866"/>
                      <a:gd name="connsiteX4" fmla="*/ 802316 w 3239167"/>
                      <a:gd name="connsiteY4" fmla="*/ 0 h 706866"/>
                      <a:gd name="connsiteX5" fmla="*/ 954308 w 3239167"/>
                      <a:gd name="connsiteY5" fmla="*/ 0 h 706866"/>
                      <a:gd name="connsiteX6" fmla="*/ 1138691 w 3239167"/>
                      <a:gd name="connsiteY6" fmla="*/ 0 h 706866"/>
                      <a:gd name="connsiteX7" fmla="*/ 1387858 w 3239167"/>
                      <a:gd name="connsiteY7" fmla="*/ 0 h 706866"/>
                      <a:gd name="connsiteX8" fmla="*/ 1604633 w 3239167"/>
                      <a:gd name="connsiteY8" fmla="*/ 0 h 706866"/>
                      <a:gd name="connsiteX9" fmla="*/ 1789016 w 3239167"/>
                      <a:gd name="connsiteY9" fmla="*/ 0 h 706866"/>
                      <a:gd name="connsiteX10" fmla="*/ 2005791 w 3239167"/>
                      <a:gd name="connsiteY10" fmla="*/ 0 h 706866"/>
                      <a:gd name="connsiteX11" fmla="*/ 2254958 w 3239167"/>
                      <a:gd name="connsiteY11" fmla="*/ 0 h 706866"/>
                      <a:gd name="connsiteX12" fmla="*/ 2536516 w 3239167"/>
                      <a:gd name="connsiteY12" fmla="*/ 0 h 706866"/>
                      <a:gd name="connsiteX13" fmla="*/ 2688508 w 3239167"/>
                      <a:gd name="connsiteY13" fmla="*/ 0 h 706866"/>
                      <a:gd name="connsiteX14" fmla="*/ 2937675 w 3239167"/>
                      <a:gd name="connsiteY14" fmla="*/ 0 h 706866"/>
                      <a:gd name="connsiteX15" fmla="*/ 3239167 w 3239167"/>
                      <a:gd name="connsiteY15" fmla="*/ 0 h 706866"/>
                      <a:gd name="connsiteX16" fmla="*/ 3239167 w 3239167"/>
                      <a:gd name="connsiteY16" fmla="*/ 346364 h 706866"/>
                      <a:gd name="connsiteX17" fmla="*/ 3239167 w 3239167"/>
                      <a:gd name="connsiteY17" fmla="*/ 706866 h 706866"/>
                      <a:gd name="connsiteX18" fmla="*/ 3087175 w 3239167"/>
                      <a:gd name="connsiteY18" fmla="*/ 706866 h 706866"/>
                      <a:gd name="connsiteX19" fmla="*/ 2805617 w 3239167"/>
                      <a:gd name="connsiteY19" fmla="*/ 706866 h 706866"/>
                      <a:gd name="connsiteX20" fmla="*/ 2588841 w 3239167"/>
                      <a:gd name="connsiteY20" fmla="*/ 706866 h 706866"/>
                      <a:gd name="connsiteX21" fmla="*/ 2307283 w 3239167"/>
                      <a:gd name="connsiteY21" fmla="*/ 706866 h 706866"/>
                      <a:gd name="connsiteX22" fmla="*/ 2058116 w 3239167"/>
                      <a:gd name="connsiteY22" fmla="*/ 706866 h 706866"/>
                      <a:gd name="connsiteX23" fmla="*/ 1808950 w 3239167"/>
                      <a:gd name="connsiteY23" fmla="*/ 706866 h 706866"/>
                      <a:gd name="connsiteX24" fmla="*/ 1559783 w 3239167"/>
                      <a:gd name="connsiteY24" fmla="*/ 706866 h 706866"/>
                      <a:gd name="connsiteX25" fmla="*/ 1343008 w 3239167"/>
                      <a:gd name="connsiteY25" fmla="*/ 706866 h 706866"/>
                      <a:gd name="connsiteX26" fmla="*/ 1191016 w 3239167"/>
                      <a:gd name="connsiteY26" fmla="*/ 706866 h 706866"/>
                      <a:gd name="connsiteX27" fmla="*/ 1039025 w 3239167"/>
                      <a:gd name="connsiteY27" fmla="*/ 706866 h 706866"/>
                      <a:gd name="connsiteX28" fmla="*/ 887033 w 3239167"/>
                      <a:gd name="connsiteY28" fmla="*/ 706866 h 706866"/>
                      <a:gd name="connsiteX29" fmla="*/ 735041 w 3239167"/>
                      <a:gd name="connsiteY29" fmla="*/ 706866 h 706866"/>
                      <a:gd name="connsiteX30" fmla="*/ 453483 w 3239167"/>
                      <a:gd name="connsiteY30" fmla="*/ 706866 h 706866"/>
                      <a:gd name="connsiteX31" fmla="*/ 269100 w 3239167"/>
                      <a:gd name="connsiteY31" fmla="*/ 706866 h 706866"/>
                      <a:gd name="connsiteX32" fmla="*/ 0 w 3239167"/>
                      <a:gd name="connsiteY32" fmla="*/ 706866 h 706866"/>
                      <a:gd name="connsiteX33" fmla="*/ 0 w 3239167"/>
                      <a:gd name="connsiteY33" fmla="*/ 360501 h 706866"/>
                      <a:gd name="connsiteX34" fmla="*/ 0 w 3239167"/>
                      <a:gd name="connsiteY34" fmla="*/ 0 h 70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9167" h="706866" fill="none" extrusionOk="0">
                        <a:moveTo>
                          <a:pt x="0" y="0"/>
                        </a:moveTo>
                        <a:cubicBezTo>
                          <a:pt x="46110" y="3523"/>
                          <a:pt x="102605" y="2186"/>
                          <a:pt x="151991" y="0"/>
                        </a:cubicBezTo>
                        <a:cubicBezTo>
                          <a:pt x="201278" y="19845"/>
                          <a:pt x="301326" y="10614"/>
                          <a:pt x="401158" y="0"/>
                        </a:cubicBezTo>
                        <a:cubicBezTo>
                          <a:pt x="499606" y="-13040"/>
                          <a:pt x="494623" y="-11372"/>
                          <a:pt x="585541" y="0"/>
                        </a:cubicBezTo>
                        <a:cubicBezTo>
                          <a:pt x="685285" y="15655"/>
                          <a:pt x="754719" y="15482"/>
                          <a:pt x="802316" y="0"/>
                        </a:cubicBezTo>
                        <a:cubicBezTo>
                          <a:pt x="846101" y="-11238"/>
                          <a:pt x="1015061" y="5978"/>
                          <a:pt x="1083875" y="0"/>
                        </a:cubicBezTo>
                        <a:cubicBezTo>
                          <a:pt x="1150660" y="-2917"/>
                          <a:pt x="1217771" y="-8718"/>
                          <a:pt x="1268258" y="0"/>
                        </a:cubicBezTo>
                        <a:cubicBezTo>
                          <a:pt x="1336902" y="4048"/>
                          <a:pt x="1480393" y="1681"/>
                          <a:pt x="1549816" y="0"/>
                        </a:cubicBezTo>
                        <a:cubicBezTo>
                          <a:pt x="1620818" y="-11299"/>
                          <a:pt x="1733904" y="10372"/>
                          <a:pt x="1798983" y="0"/>
                        </a:cubicBezTo>
                        <a:cubicBezTo>
                          <a:pt x="1858873" y="-11327"/>
                          <a:pt x="1991155" y="7050"/>
                          <a:pt x="2080541" y="0"/>
                        </a:cubicBezTo>
                        <a:cubicBezTo>
                          <a:pt x="2182960" y="7097"/>
                          <a:pt x="2233310" y="-24456"/>
                          <a:pt x="2329708" y="0"/>
                        </a:cubicBezTo>
                        <a:cubicBezTo>
                          <a:pt x="2422047" y="23166"/>
                          <a:pt x="2476678" y="-4693"/>
                          <a:pt x="2546483" y="0"/>
                        </a:cubicBezTo>
                        <a:cubicBezTo>
                          <a:pt x="2622870" y="-4568"/>
                          <a:pt x="2682059" y="-12070"/>
                          <a:pt x="2795650" y="0"/>
                        </a:cubicBezTo>
                        <a:cubicBezTo>
                          <a:pt x="2904291" y="18407"/>
                          <a:pt x="2915583" y="-2625"/>
                          <a:pt x="2947642" y="0"/>
                        </a:cubicBezTo>
                        <a:cubicBezTo>
                          <a:pt x="2997232" y="-22323"/>
                          <a:pt x="3072626" y="5995"/>
                          <a:pt x="3239167" y="0"/>
                        </a:cubicBezTo>
                        <a:cubicBezTo>
                          <a:pt x="3246770" y="71436"/>
                          <a:pt x="3249793" y="179578"/>
                          <a:pt x="3239167" y="332226"/>
                        </a:cubicBezTo>
                        <a:cubicBezTo>
                          <a:pt x="3232106" y="483262"/>
                          <a:pt x="3246257" y="543394"/>
                          <a:pt x="3239167" y="706866"/>
                        </a:cubicBezTo>
                        <a:cubicBezTo>
                          <a:pt x="3170036" y="689297"/>
                          <a:pt x="3091759" y="711556"/>
                          <a:pt x="2990000" y="706866"/>
                        </a:cubicBezTo>
                        <a:cubicBezTo>
                          <a:pt x="2892448" y="712175"/>
                          <a:pt x="2829638" y="708920"/>
                          <a:pt x="2773225" y="706866"/>
                        </a:cubicBezTo>
                        <a:cubicBezTo>
                          <a:pt x="2743726" y="714898"/>
                          <a:pt x="2606657" y="727042"/>
                          <a:pt x="2459275" y="706866"/>
                        </a:cubicBezTo>
                        <a:cubicBezTo>
                          <a:pt x="2320938" y="689588"/>
                          <a:pt x="2277105" y="722034"/>
                          <a:pt x="2145325" y="706866"/>
                        </a:cubicBezTo>
                        <a:cubicBezTo>
                          <a:pt x="2026117" y="691042"/>
                          <a:pt x="1983689" y="705734"/>
                          <a:pt x="1831375" y="706866"/>
                        </a:cubicBezTo>
                        <a:cubicBezTo>
                          <a:pt x="1676327" y="711371"/>
                          <a:pt x="1663374" y="694132"/>
                          <a:pt x="1614600" y="706866"/>
                        </a:cubicBezTo>
                        <a:cubicBezTo>
                          <a:pt x="1567229" y="731042"/>
                          <a:pt x="1360559" y="721768"/>
                          <a:pt x="1300650" y="706866"/>
                        </a:cubicBezTo>
                        <a:cubicBezTo>
                          <a:pt x="1234793" y="702440"/>
                          <a:pt x="1171918" y="707739"/>
                          <a:pt x="1116266" y="706866"/>
                        </a:cubicBezTo>
                        <a:cubicBezTo>
                          <a:pt x="1065566" y="702839"/>
                          <a:pt x="1014526" y="702157"/>
                          <a:pt x="964275" y="706866"/>
                        </a:cubicBezTo>
                        <a:cubicBezTo>
                          <a:pt x="918712" y="711763"/>
                          <a:pt x="844721" y="701228"/>
                          <a:pt x="715108" y="706866"/>
                        </a:cubicBezTo>
                        <a:cubicBezTo>
                          <a:pt x="589219" y="693350"/>
                          <a:pt x="542131" y="726610"/>
                          <a:pt x="401158" y="706866"/>
                        </a:cubicBezTo>
                        <a:cubicBezTo>
                          <a:pt x="289135" y="687635"/>
                          <a:pt x="103414" y="708638"/>
                          <a:pt x="0" y="706866"/>
                        </a:cubicBezTo>
                        <a:cubicBezTo>
                          <a:pt x="-5469" y="570255"/>
                          <a:pt x="9665" y="419505"/>
                          <a:pt x="0" y="339295"/>
                        </a:cubicBezTo>
                        <a:cubicBezTo>
                          <a:pt x="3146" y="259719"/>
                          <a:pt x="-10489" y="88274"/>
                          <a:pt x="0" y="0"/>
                        </a:cubicBezTo>
                        <a:close/>
                      </a:path>
                      <a:path w="3239167" h="706866" stroke="0" extrusionOk="0">
                        <a:moveTo>
                          <a:pt x="0" y="0"/>
                        </a:moveTo>
                        <a:cubicBezTo>
                          <a:pt x="71413" y="-10018"/>
                          <a:pt x="174386" y="17543"/>
                          <a:pt x="249166" y="0"/>
                        </a:cubicBezTo>
                        <a:cubicBezTo>
                          <a:pt x="324745" y="-15880"/>
                          <a:pt x="345308" y="1472"/>
                          <a:pt x="401158" y="0"/>
                        </a:cubicBezTo>
                        <a:cubicBezTo>
                          <a:pt x="457176" y="-6251"/>
                          <a:pt x="528954" y="-16205"/>
                          <a:pt x="617933" y="0"/>
                        </a:cubicBezTo>
                        <a:cubicBezTo>
                          <a:pt x="715117" y="7573"/>
                          <a:pt x="746815" y="202"/>
                          <a:pt x="802316" y="0"/>
                        </a:cubicBezTo>
                        <a:cubicBezTo>
                          <a:pt x="852693" y="-3363"/>
                          <a:pt x="882570" y="-13422"/>
                          <a:pt x="954308" y="0"/>
                        </a:cubicBezTo>
                        <a:cubicBezTo>
                          <a:pt x="1021740" y="17973"/>
                          <a:pt x="1100547" y="-10570"/>
                          <a:pt x="1138691" y="0"/>
                        </a:cubicBezTo>
                        <a:cubicBezTo>
                          <a:pt x="1178496" y="-6086"/>
                          <a:pt x="1300714" y="-18721"/>
                          <a:pt x="1387858" y="0"/>
                        </a:cubicBezTo>
                        <a:cubicBezTo>
                          <a:pt x="1464021" y="26537"/>
                          <a:pt x="1536012" y="7426"/>
                          <a:pt x="1604633" y="0"/>
                        </a:cubicBezTo>
                        <a:cubicBezTo>
                          <a:pt x="1683432" y="14376"/>
                          <a:pt x="1731288" y="838"/>
                          <a:pt x="1789016" y="0"/>
                        </a:cubicBezTo>
                        <a:cubicBezTo>
                          <a:pt x="1854022" y="-7954"/>
                          <a:pt x="1911285" y="2310"/>
                          <a:pt x="2005791" y="0"/>
                        </a:cubicBezTo>
                        <a:cubicBezTo>
                          <a:pt x="2114023" y="9762"/>
                          <a:pt x="2153579" y="10594"/>
                          <a:pt x="2254958" y="0"/>
                        </a:cubicBezTo>
                        <a:cubicBezTo>
                          <a:pt x="2346162" y="-8625"/>
                          <a:pt x="2482222" y="4129"/>
                          <a:pt x="2536516" y="0"/>
                        </a:cubicBezTo>
                        <a:cubicBezTo>
                          <a:pt x="2597338" y="-6340"/>
                          <a:pt x="2637228" y="1566"/>
                          <a:pt x="2688508" y="0"/>
                        </a:cubicBezTo>
                        <a:cubicBezTo>
                          <a:pt x="2744905" y="16167"/>
                          <a:pt x="2872547" y="-24480"/>
                          <a:pt x="2937675" y="0"/>
                        </a:cubicBezTo>
                        <a:cubicBezTo>
                          <a:pt x="3026341" y="8620"/>
                          <a:pt x="3073706" y="-20264"/>
                          <a:pt x="3239167" y="0"/>
                        </a:cubicBezTo>
                        <a:cubicBezTo>
                          <a:pt x="3237441" y="61081"/>
                          <a:pt x="3248288" y="245171"/>
                          <a:pt x="3239167" y="346364"/>
                        </a:cubicBezTo>
                        <a:cubicBezTo>
                          <a:pt x="3229826" y="453992"/>
                          <a:pt x="3218599" y="625939"/>
                          <a:pt x="3239167" y="706866"/>
                        </a:cubicBezTo>
                        <a:cubicBezTo>
                          <a:pt x="3175924" y="706560"/>
                          <a:pt x="3147062" y="706467"/>
                          <a:pt x="3087175" y="706866"/>
                        </a:cubicBezTo>
                        <a:cubicBezTo>
                          <a:pt x="3024519" y="688060"/>
                          <a:pt x="2937481" y="699600"/>
                          <a:pt x="2805617" y="706866"/>
                        </a:cubicBezTo>
                        <a:cubicBezTo>
                          <a:pt x="2680465" y="723033"/>
                          <a:pt x="2691263" y="719127"/>
                          <a:pt x="2588841" y="706866"/>
                        </a:cubicBezTo>
                        <a:cubicBezTo>
                          <a:pt x="2500682" y="694263"/>
                          <a:pt x="2413277" y="739556"/>
                          <a:pt x="2307283" y="706866"/>
                        </a:cubicBezTo>
                        <a:cubicBezTo>
                          <a:pt x="2192496" y="679016"/>
                          <a:pt x="2109875" y="702511"/>
                          <a:pt x="2058116" y="706866"/>
                        </a:cubicBezTo>
                        <a:cubicBezTo>
                          <a:pt x="1996841" y="726706"/>
                          <a:pt x="1894263" y="726578"/>
                          <a:pt x="1808950" y="706866"/>
                        </a:cubicBezTo>
                        <a:cubicBezTo>
                          <a:pt x="1723661" y="717436"/>
                          <a:pt x="1647117" y="732504"/>
                          <a:pt x="1559783" y="706866"/>
                        </a:cubicBezTo>
                        <a:cubicBezTo>
                          <a:pt x="1468948" y="676994"/>
                          <a:pt x="1395533" y="720911"/>
                          <a:pt x="1343008" y="706866"/>
                        </a:cubicBezTo>
                        <a:cubicBezTo>
                          <a:pt x="1290097" y="704468"/>
                          <a:pt x="1223224" y="721617"/>
                          <a:pt x="1191016" y="706866"/>
                        </a:cubicBezTo>
                        <a:cubicBezTo>
                          <a:pt x="1154996" y="691924"/>
                          <a:pt x="1110998" y="702776"/>
                          <a:pt x="1039025" y="706866"/>
                        </a:cubicBezTo>
                        <a:cubicBezTo>
                          <a:pt x="965600" y="712098"/>
                          <a:pt x="942798" y="711802"/>
                          <a:pt x="887033" y="706866"/>
                        </a:cubicBezTo>
                        <a:cubicBezTo>
                          <a:pt x="831866" y="697020"/>
                          <a:pt x="807498" y="693214"/>
                          <a:pt x="735041" y="706866"/>
                        </a:cubicBezTo>
                        <a:cubicBezTo>
                          <a:pt x="655793" y="728112"/>
                          <a:pt x="547740" y="701626"/>
                          <a:pt x="453483" y="706866"/>
                        </a:cubicBezTo>
                        <a:cubicBezTo>
                          <a:pt x="365963" y="709313"/>
                          <a:pt x="339410" y="709938"/>
                          <a:pt x="269100" y="706866"/>
                        </a:cubicBezTo>
                        <a:cubicBezTo>
                          <a:pt x="188987" y="704808"/>
                          <a:pt x="117761" y="697033"/>
                          <a:pt x="0" y="706866"/>
                        </a:cubicBezTo>
                        <a:cubicBezTo>
                          <a:pt x="10585" y="569700"/>
                          <a:pt x="-450" y="527853"/>
                          <a:pt x="0" y="360501"/>
                        </a:cubicBezTo>
                        <a:cubicBezTo>
                          <a:pt x="-4722" y="194139"/>
                          <a:pt x="-9088" y="144762"/>
                          <a:pt x="0" y="0"/>
                        </a:cubicBezTo>
                        <a:close/>
                      </a:path>
                      <a:path w="3239167" h="706866" fill="none" stroke="0" extrusionOk="0">
                        <a:moveTo>
                          <a:pt x="0" y="0"/>
                        </a:moveTo>
                        <a:cubicBezTo>
                          <a:pt x="53890" y="10324"/>
                          <a:pt x="107018" y="2047"/>
                          <a:pt x="151991" y="0"/>
                        </a:cubicBezTo>
                        <a:cubicBezTo>
                          <a:pt x="189971" y="3361"/>
                          <a:pt x="295949" y="-10044"/>
                          <a:pt x="401158" y="0"/>
                        </a:cubicBezTo>
                        <a:cubicBezTo>
                          <a:pt x="499061" y="-13525"/>
                          <a:pt x="494800" y="-10868"/>
                          <a:pt x="585541" y="0"/>
                        </a:cubicBezTo>
                        <a:cubicBezTo>
                          <a:pt x="679424" y="14521"/>
                          <a:pt x="756983" y="14703"/>
                          <a:pt x="802316" y="0"/>
                        </a:cubicBezTo>
                        <a:cubicBezTo>
                          <a:pt x="846633" y="-15067"/>
                          <a:pt x="1018679" y="8927"/>
                          <a:pt x="1083875" y="0"/>
                        </a:cubicBezTo>
                        <a:cubicBezTo>
                          <a:pt x="1147892" y="-6256"/>
                          <a:pt x="1212368" y="-4818"/>
                          <a:pt x="1268258" y="0"/>
                        </a:cubicBezTo>
                        <a:cubicBezTo>
                          <a:pt x="1331677" y="2328"/>
                          <a:pt x="1486713" y="640"/>
                          <a:pt x="1549816" y="0"/>
                        </a:cubicBezTo>
                        <a:cubicBezTo>
                          <a:pt x="1600442" y="-14843"/>
                          <a:pt x="1737168" y="9629"/>
                          <a:pt x="1798983" y="0"/>
                        </a:cubicBezTo>
                        <a:cubicBezTo>
                          <a:pt x="1843307" y="247"/>
                          <a:pt x="1982058" y="-8978"/>
                          <a:pt x="2080541" y="0"/>
                        </a:cubicBezTo>
                        <a:cubicBezTo>
                          <a:pt x="2168428" y="-2026"/>
                          <a:pt x="2235916" y="-30210"/>
                          <a:pt x="2329708" y="0"/>
                        </a:cubicBezTo>
                        <a:cubicBezTo>
                          <a:pt x="2406580" y="13102"/>
                          <a:pt x="2466772" y="-12308"/>
                          <a:pt x="2546483" y="0"/>
                        </a:cubicBezTo>
                        <a:cubicBezTo>
                          <a:pt x="2618211" y="5762"/>
                          <a:pt x="2702435" y="-24803"/>
                          <a:pt x="2795650" y="0"/>
                        </a:cubicBezTo>
                        <a:cubicBezTo>
                          <a:pt x="2901982" y="21646"/>
                          <a:pt x="2911958" y="579"/>
                          <a:pt x="2947642" y="0"/>
                        </a:cubicBezTo>
                        <a:cubicBezTo>
                          <a:pt x="2965127" y="12588"/>
                          <a:pt x="3105943" y="6528"/>
                          <a:pt x="3239167" y="0"/>
                        </a:cubicBezTo>
                        <a:cubicBezTo>
                          <a:pt x="3216408" y="88308"/>
                          <a:pt x="3225383" y="158599"/>
                          <a:pt x="3239167" y="332226"/>
                        </a:cubicBezTo>
                        <a:cubicBezTo>
                          <a:pt x="3241975" y="486019"/>
                          <a:pt x="3237346" y="537419"/>
                          <a:pt x="3239167" y="706866"/>
                        </a:cubicBezTo>
                        <a:cubicBezTo>
                          <a:pt x="3191554" y="705448"/>
                          <a:pt x="3091692" y="699840"/>
                          <a:pt x="2990000" y="706866"/>
                        </a:cubicBezTo>
                        <a:cubicBezTo>
                          <a:pt x="2891499" y="711418"/>
                          <a:pt x="2831560" y="709360"/>
                          <a:pt x="2773225" y="706866"/>
                        </a:cubicBezTo>
                        <a:cubicBezTo>
                          <a:pt x="2706716" y="715700"/>
                          <a:pt x="2587601" y="728300"/>
                          <a:pt x="2459275" y="706866"/>
                        </a:cubicBezTo>
                        <a:cubicBezTo>
                          <a:pt x="2318501" y="682208"/>
                          <a:pt x="2273500" y="735010"/>
                          <a:pt x="2145325" y="706866"/>
                        </a:cubicBezTo>
                        <a:cubicBezTo>
                          <a:pt x="2019654" y="691449"/>
                          <a:pt x="1982073" y="707086"/>
                          <a:pt x="1831375" y="706866"/>
                        </a:cubicBezTo>
                        <a:cubicBezTo>
                          <a:pt x="1679079" y="706098"/>
                          <a:pt x="1656539" y="697428"/>
                          <a:pt x="1614600" y="706866"/>
                        </a:cubicBezTo>
                        <a:cubicBezTo>
                          <a:pt x="1571847" y="722217"/>
                          <a:pt x="1359809" y="713438"/>
                          <a:pt x="1300650" y="706866"/>
                        </a:cubicBezTo>
                        <a:cubicBezTo>
                          <a:pt x="1233915" y="701603"/>
                          <a:pt x="1183416" y="710103"/>
                          <a:pt x="1116266" y="706866"/>
                        </a:cubicBezTo>
                        <a:cubicBezTo>
                          <a:pt x="1062738" y="708150"/>
                          <a:pt x="1005052" y="706509"/>
                          <a:pt x="964275" y="706866"/>
                        </a:cubicBezTo>
                        <a:cubicBezTo>
                          <a:pt x="939316" y="725088"/>
                          <a:pt x="825720" y="699405"/>
                          <a:pt x="715108" y="706866"/>
                        </a:cubicBezTo>
                        <a:cubicBezTo>
                          <a:pt x="595012" y="692851"/>
                          <a:pt x="516978" y="738538"/>
                          <a:pt x="401158" y="706866"/>
                        </a:cubicBezTo>
                        <a:cubicBezTo>
                          <a:pt x="286933" y="680912"/>
                          <a:pt x="85335" y="741834"/>
                          <a:pt x="0" y="706866"/>
                        </a:cubicBezTo>
                        <a:cubicBezTo>
                          <a:pt x="6538" y="552791"/>
                          <a:pt x="4541" y="415257"/>
                          <a:pt x="0" y="339295"/>
                        </a:cubicBezTo>
                        <a:cubicBezTo>
                          <a:pt x="236" y="258886"/>
                          <a:pt x="-18068" y="85699"/>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rgbClr val="FF0000"/>
                </a:solidFill>
                <a:latin typeface="メイリオ" panose="020B0604030504040204" pitchFamily="50" charset="-128"/>
                <a:ea typeface="メイリオ" panose="020B0604030504040204" pitchFamily="50" charset="-128"/>
              </a:rPr>
              <a:t>じゅどう きつえん</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CBA844F1-942C-40A6-AB70-84B1A101233B}"/>
              </a:ext>
            </a:extLst>
          </p:cNvPr>
          <p:cNvSpPr txBox="1"/>
          <p:nvPr/>
        </p:nvSpPr>
        <p:spPr>
          <a:xfrm>
            <a:off x="2195760" y="5495335"/>
            <a:ext cx="1318502" cy="246221"/>
          </a:xfrm>
          <a:prstGeom prst="rect">
            <a:avLst/>
          </a:prstGeom>
          <a:noFill/>
          <a:ln w="25400">
            <a:noFill/>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しゅりゅうえん</a:t>
            </a:r>
            <a:endParaRPr kumimoji="1" lang="ja-JP" altLang="en-US" sz="1000" b="1"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FE194E68-C852-46E1-9C28-B50170027637}"/>
              </a:ext>
            </a:extLst>
          </p:cNvPr>
          <p:cNvSpPr txBox="1"/>
          <p:nvPr/>
        </p:nvSpPr>
        <p:spPr>
          <a:xfrm>
            <a:off x="4287922" y="3156024"/>
            <a:ext cx="1318502" cy="246221"/>
          </a:xfrm>
          <a:prstGeom prst="rect">
            <a:avLst/>
          </a:prstGeom>
          <a:noFill/>
          <a:ln w="25400">
            <a:noFill/>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ふくりゅうえん</a:t>
            </a:r>
            <a:endParaRPr kumimoji="1" lang="ja-JP" altLang="en-US" sz="1000" b="1"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3548591A-E56E-4ED9-BC24-D38BBD28DB8D}"/>
              </a:ext>
            </a:extLst>
          </p:cNvPr>
          <p:cNvSpPr txBox="1"/>
          <p:nvPr/>
        </p:nvSpPr>
        <p:spPr>
          <a:xfrm>
            <a:off x="6372900" y="3199232"/>
            <a:ext cx="1318502" cy="246221"/>
          </a:xfrm>
          <a:prstGeom prst="rect">
            <a:avLst/>
          </a:prstGeom>
          <a:noFill/>
          <a:ln w="25400">
            <a:noFill/>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こしゅつえん</a:t>
            </a:r>
            <a:endParaRPr kumimoji="1" lang="ja-JP" altLang="en-US" sz="1000" b="1"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8442A1E2-0698-452B-916A-D2D0649972FE}"/>
              </a:ext>
            </a:extLst>
          </p:cNvPr>
          <p:cNvSpPr txBox="1"/>
          <p:nvPr/>
        </p:nvSpPr>
        <p:spPr>
          <a:xfrm>
            <a:off x="7732948" y="322460"/>
            <a:ext cx="1368152" cy="276999"/>
          </a:xfrm>
          <a:prstGeom prst="rect">
            <a:avLst/>
          </a:prstGeom>
          <a:noFill/>
        </p:spPr>
        <p:txBody>
          <a:bodyPr wrap="square" rtlCol="0">
            <a:spAutoFit/>
          </a:bodyPr>
          <a:lstStyle/>
          <a:p>
            <a:r>
              <a:rPr lang="ja-JP" altLang="en-US" sz="1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えい きょう</a:t>
            </a:r>
            <a:endParaRPr kumimoji="1" lang="en-US" altLang="ja-JP" sz="1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683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500"/>
                            </p:stCondLst>
                            <p:childTnLst>
                              <p:par>
                                <p:cTn id="19" presetID="1" presetClass="entr" presetSubtype="0" fill="hold" nodeType="afterEffect">
                                  <p:stCondLst>
                                    <p:cond delay="50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500"/>
                            </p:stCondLst>
                            <p:childTnLst>
                              <p:par>
                                <p:cTn id="29" presetID="1" presetClass="entr" presetSubtype="0" fill="hold" nodeType="afterEffect">
                                  <p:stCondLst>
                                    <p:cond delay="50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6" grpId="0"/>
      <p:bldP spid="37"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CC081300-FBE1-4BCE-BBEC-C3F8E35FD19C}"/>
              </a:ext>
            </a:extLst>
          </p:cNvPr>
          <p:cNvSpPr/>
          <p:nvPr/>
        </p:nvSpPr>
        <p:spPr>
          <a:xfrm>
            <a:off x="393977" y="5523050"/>
            <a:ext cx="8531304" cy="98855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C1DD282-88EF-4E74-B947-70ECDF4FD46F}"/>
              </a:ext>
            </a:extLst>
          </p:cNvPr>
          <p:cNvSpPr txBox="1"/>
          <p:nvPr/>
        </p:nvSpPr>
        <p:spPr>
          <a:xfrm>
            <a:off x="2937441" y="6530223"/>
            <a:ext cx="6206559" cy="215444"/>
          </a:xfrm>
          <a:prstGeom prst="rect">
            <a:avLst/>
          </a:prstGeom>
          <a:noFill/>
        </p:spPr>
        <p:txBody>
          <a:bodyPr wrap="square">
            <a:spAutoFit/>
          </a:bodyPr>
          <a:lstStyle/>
          <a:p>
            <a:pPr algn="r"/>
            <a:r>
              <a:rPr lang="ja-JP" altLang="en-US" sz="800" dirty="0">
                <a:latin typeface="メイリオ" panose="020B0604030504040204" pitchFamily="50" charset="-128"/>
                <a:ea typeface="メイリオ" panose="020B0604030504040204" pitchFamily="50" charset="-128"/>
              </a:rPr>
              <a:t>「日本肺癌学会喫煙問題に関するスライド集を元に作成」</a:t>
            </a:r>
          </a:p>
        </p:txBody>
      </p:sp>
      <p:sp>
        <p:nvSpPr>
          <p:cNvPr id="12" name="テキスト ボックス 11">
            <a:extLst>
              <a:ext uri="{FF2B5EF4-FFF2-40B4-BE49-F238E27FC236}">
                <a16:creationId xmlns:a16="http://schemas.microsoft.com/office/drawing/2014/main" id="{C3B33B92-4D99-4D53-9264-E2D1AFE07EE8}"/>
              </a:ext>
            </a:extLst>
          </p:cNvPr>
          <p:cNvSpPr txBox="1"/>
          <p:nvPr/>
        </p:nvSpPr>
        <p:spPr>
          <a:xfrm>
            <a:off x="4572000" y="6680634"/>
            <a:ext cx="4572000" cy="215444"/>
          </a:xfrm>
          <a:prstGeom prst="rect">
            <a:avLst/>
          </a:prstGeom>
          <a:noFill/>
        </p:spPr>
        <p:txBody>
          <a:bodyPr wrap="square">
            <a:spAutoFit/>
          </a:bodyPr>
          <a:lstStyle/>
          <a:p>
            <a:pPr marL="228600" marR="0" lvl="0" indent="-228600" algn="r" defTabSz="914400" rtl="0" eaLnBrk="1" fontAlgn="auto" latinLnBrk="0" hangingPunct="1">
              <a:lnSpc>
                <a:spcPct val="100000"/>
              </a:lnSpc>
              <a:spcBef>
                <a:spcPts val="0"/>
              </a:spcBef>
              <a:spcAft>
                <a:spcPts val="0"/>
              </a:spcAft>
              <a:buClrTx/>
              <a:buSzTx/>
              <a:buFontTx/>
              <a:buAutoNum type="arabicParenR"/>
              <a:tabLst/>
              <a:defRPr/>
            </a:pPr>
            <a:r>
              <a:rPr lang="ja-JP" altLang="en-US" sz="800" dirty="0">
                <a:latin typeface="メイリオ" panose="020B0604030504040204" pitchFamily="50" charset="-128"/>
                <a:ea typeface="メイリオ" panose="020B0604030504040204" pitchFamily="50" charset="-128"/>
              </a:rPr>
              <a:t>厚生労働省</a:t>
            </a:r>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健康ネット </a:t>
            </a:r>
            <a:r>
              <a:rPr lang="en-US" altLang="ja-JP" sz="800" dirty="0">
                <a:latin typeface="メイリオ" panose="020B0604030504040204" pitchFamily="50" charset="-128"/>
                <a:ea typeface="メイリオ" panose="020B0604030504040204" pitchFamily="50" charset="-128"/>
              </a:rPr>
              <a:t>http://www.health-net.or.jp/tobacco/risk/rs120000.html</a:t>
            </a:r>
            <a:r>
              <a:rPr lang="ja-JP" altLang="en-US" sz="800" dirty="0">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7963B98D-C1ED-4B2C-8CEB-8811302494A1}"/>
              </a:ext>
            </a:extLst>
          </p:cNvPr>
          <p:cNvSpPr txBox="1"/>
          <p:nvPr/>
        </p:nvSpPr>
        <p:spPr>
          <a:xfrm>
            <a:off x="452586" y="332656"/>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副流煙と主流煙の比較</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01FECF45-7DCB-4695-BF82-6F62D564FF12}"/>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6">
            <a:extLst>
              <a:ext uri="{FF2B5EF4-FFF2-40B4-BE49-F238E27FC236}">
                <a16:creationId xmlns:a16="http://schemas.microsoft.com/office/drawing/2014/main" id="{C7807B71-B298-4293-989B-873A575964DC}"/>
              </a:ext>
            </a:extLst>
          </p:cNvPr>
          <p:cNvSpPr/>
          <p:nvPr/>
        </p:nvSpPr>
        <p:spPr>
          <a:xfrm>
            <a:off x="294114" y="3730450"/>
            <a:ext cx="2991173" cy="1157287"/>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dirty="0">
                <a:solidFill>
                  <a:schemeClr val="tx1"/>
                </a:solidFill>
                <a:latin typeface="メイリオ" panose="020B0604030504040204" pitchFamily="50" charset="-128"/>
                <a:ea typeface="メイリオ" panose="020B0604030504040204" pitchFamily="50" charset="-128"/>
              </a:rPr>
              <a:t>ジメチル</a:t>
            </a:r>
            <a:endParaRPr lang="en-US" altLang="ja-JP" sz="2000" dirty="0">
              <a:solidFill>
                <a:schemeClr val="tx1"/>
              </a:solidFill>
              <a:latin typeface="メイリオ" panose="020B0604030504040204" pitchFamily="50" charset="-128"/>
              <a:ea typeface="メイリオ" panose="020B0604030504040204" pitchFamily="50" charset="-128"/>
            </a:endParaRPr>
          </a:p>
          <a:p>
            <a:pPr algn="ctr" fontAlgn="auto">
              <a:spcBef>
                <a:spcPts val="0"/>
              </a:spcBef>
              <a:spcAft>
                <a:spcPts val="0"/>
              </a:spcAft>
              <a:defRPr/>
            </a:pPr>
            <a:r>
              <a:rPr lang="ja-JP" altLang="en-US" sz="2000" dirty="0">
                <a:solidFill>
                  <a:schemeClr val="tx1"/>
                </a:solidFill>
                <a:latin typeface="メイリオ" panose="020B0604030504040204" pitchFamily="50" charset="-128"/>
                <a:ea typeface="メイリオ" panose="020B0604030504040204" pitchFamily="50" charset="-128"/>
              </a:rPr>
              <a:t>ニトロソアミン</a:t>
            </a:r>
            <a:endParaRPr lang="en-US" altLang="ja-JP" sz="2000" dirty="0">
              <a:solidFill>
                <a:schemeClr val="tx1"/>
              </a:solidFill>
              <a:latin typeface="メイリオ" panose="020B0604030504040204" pitchFamily="50" charset="-128"/>
              <a:ea typeface="メイリオ" panose="020B0604030504040204" pitchFamily="50" charset="-128"/>
            </a:endParaRPr>
          </a:p>
          <a:p>
            <a:pPr algn="ctr" fontAlgn="auto">
              <a:spcBef>
                <a:spcPts val="0"/>
              </a:spcBef>
              <a:spcAft>
                <a:spcPts val="0"/>
              </a:spcAft>
              <a:defRPr/>
            </a:pPr>
            <a:r>
              <a:rPr lang="en-US" altLang="ja-JP" sz="2400" b="1" dirty="0">
                <a:solidFill>
                  <a:srgbClr val="FF0000"/>
                </a:solidFill>
                <a:latin typeface="メイリオ" panose="020B0604030504040204" pitchFamily="50" charset="-128"/>
                <a:ea typeface="メイリオ" panose="020B0604030504040204" pitchFamily="50" charset="-128"/>
              </a:rPr>
              <a:t>19</a:t>
            </a:r>
            <a:r>
              <a:rPr lang="ja-JP" altLang="en-US" sz="2400" b="1" dirty="0">
                <a:solidFill>
                  <a:srgbClr val="FF0000"/>
                </a:solidFill>
                <a:latin typeface="メイリオ" panose="020B0604030504040204" pitchFamily="50" charset="-128"/>
                <a:ea typeface="メイリオ" panose="020B0604030504040204" pitchFamily="50" charset="-128"/>
              </a:rPr>
              <a:t>～</a:t>
            </a:r>
            <a:r>
              <a:rPr lang="en-US" altLang="ja-JP" sz="2400" b="1" dirty="0">
                <a:solidFill>
                  <a:srgbClr val="FF0000"/>
                </a:solidFill>
                <a:latin typeface="メイリオ" panose="020B0604030504040204" pitchFamily="50" charset="-128"/>
                <a:ea typeface="メイリオ" panose="020B0604030504040204" pitchFamily="50" charset="-128"/>
              </a:rPr>
              <a:t>129</a:t>
            </a:r>
            <a:r>
              <a:rPr lang="ja-JP" altLang="en-US" sz="2000" dirty="0">
                <a:solidFill>
                  <a:schemeClr val="tx1"/>
                </a:solidFill>
                <a:latin typeface="メイリオ" panose="020B0604030504040204" pitchFamily="50" charset="-128"/>
                <a:ea typeface="メイリオ" panose="020B0604030504040204" pitchFamily="50" charset="-128"/>
              </a:rPr>
              <a:t>倍</a:t>
            </a:r>
          </a:p>
        </p:txBody>
      </p:sp>
      <p:sp>
        <p:nvSpPr>
          <p:cNvPr id="13" name="円/楕円 19">
            <a:extLst>
              <a:ext uri="{FF2B5EF4-FFF2-40B4-BE49-F238E27FC236}">
                <a16:creationId xmlns:a16="http://schemas.microsoft.com/office/drawing/2014/main" id="{21B54F85-9A86-42C5-80D4-4A3D02F8DE23}"/>
              </a:ext>
            </a:extLst>
          </p:cNvPr>
          <p:cNvSpPr/>
          <p:nvPr/>
        </p:nvSpPr>
        <p:spPr>
          <a:xfrm>
            <a:off x="6473509" y="3334795"/>
            <a:ext cx="2089326" cy="1158875"/>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dirty="0">
                <a:solidFill>
                  <a:schemeClr val="tx1"/>
                </a:solidFill>
                <a:latin typeface="メイリオ" panose="020B0604030504040204" pitchFamily="50" charset="-128"/>
                <a:ea typeface="メイリオ" panose="020B0604030504040204" pitchFamily="50" charset="-128"/>
              </a:rPr>
              <a:t>ニコチン</a:t>
            </a:r>
          </a:p>
          <a:p>
            <a:pPr algn="ctr" fontAlgn="auto">
              <a:spcBef>
                <a:spcPts val="0"/>
              </a:spcBef>
              <a:spcAft>
                <a:spcPts val="0"/>
              </a:spcAft>
              <a:defRPr/>
            </a:pPr>
            <a:r>
              <a:rPr lang="en-US" altLang="ja-JP" sz="2800" b="1" dirty="0">
                <a:solidFill>
                  <a:srgbClr val="FF0000"/>
                </a:solidFill>
                <a:latin typeface="メイリオ" panose="020B0604030504040204" pitchFamily="50" charset="-128"/>
                <a:ea typeface="メイリオ" panose="020B0604030504040204" pitchFamily="50" charset="-128"/>
              </a:rPr>
              <a:t>2.8</a:t>
            </a:r>
            <a:r>
              <a:rPr lang="ja-JP" altLang="en-US" sz="2400" dirty="0">
                <a:solidFill>
                  <a:schemeClr val="tx1"/>
                </a:solidFill>
                <a:latin typeface="メイリオ" panose="020B0604030504040204" pitchFamily="50" charset="-128"/>
                <a:ea typeface="メイリオ" panose="020B0604030504040204" pitchFamily="50" charset="-128"/>
              </a:rPr>
              <a:t>倍</a:t>
            </a:r>
          </a:p>
        </p:txBody>
      </p:sp>
      <p:sp>
        <p:nvSpPr>
          <p:cNvPr id="4" name="タイトル 1">
            <a:extLst>
              <a:ext uri="{FF2B5EF4-FFF2-40B4-BE49-F238E27FC236}">
                <a16:creationId xmlns:a16="http://schemas.microsoft.com/office/drawing/2014/main" id="{F53901AC-FFD6-4376-B0A6-6DE8A412B612}"/>
              </a:ext>
            </a:extLst>
          </p:cNvPr>
          <p:cNvSpPr txBox="1">
            <a:spLocks/>
          </p:cNvSpPr>
          <p:nvPr/>
        </p:nvSpPr>
        <p:spPr>
          <a:xfrm>
            <a:off x="87629" y="5805264"/>
            <a:ext cx="9144000" cy="117890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4000" b="1" kern="0" dirty="0">
                <a:solidFill>
                  <a:srgbClr val="FF0000"/>
                </a:solidFill>
                <a:latin typeface="メイリオ" panose="020B0604030504040204" pitchFamily="50" charset="-128"/>
                <a:ea typeface="メイリオ" panose="020B0604030504040204" pitchFamily="50" charset="-128"/>
              </a:rPr>
              <a:t>副流煙</a:t>
            </a:r>
            <a:r>
              <a:rPr lang="ja-JP" altLang="en-US" sz="4000" b="1" kern="0" dirty="0">
                <a:solidFill>
                  <a:schemeClr val="tx1"/>
                </a:solidFill>
                <a:latin typeface="メイリオ" panose="020B0604030504040204" pitchFamily="50" charset="-128"/>
                <a:ea typeface="メイリオ" panose="020B0604030504040204" pitchFamily="50" charset="-128"/>
              </a:rPr>
              <a:t>は主流煙よりも</a:t>
            </a:r>
            <a:r>
              <a:rPr lang="ja-JP" altLang="en-US" sz="4000" b="1" kern="0" dirty="0">
                <a:solidFill>
                  <a:srgbClr val="FF0000"/>
                </a:solidFill>
                <a:latin typeface="メイリオ" panose="020B0604030504040204" pitchFamily="50" charset="-128"/>
                <a:ea typeface="メイリオ" panose="020B0604030504040204" pitchFamily="50" charset="-128"/>
              </a:rPr>
              <a:t>危険</a:t>
            </a:r>
            <a:r>
              <a:rPr lang="ja-JP" altLang="en-US" sz="4000" b="1" kern="0" dirty="0">
                <a:solidFill>
                  <a:schemeClr val="tx1"/>
                </a:solidFill>
                <a:latin typeface="メイリオ" panose="020B0604030504040204" pitchFamily="50" charset="-128"/>
                <a:ea typeface="メイリオ" panose="020B0604030504040204" pitchFamily="50" charset="-128"/>
              </a:rPr>
              <a:t>！</a:t>
            </a:r>
            <a:endParaRPr lang="en-US" altLang="ja-JP" sz="4000" b="1" kern="0" dirty="0">
              <a:solidFill>
                <a:schemeClr val="tx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8161BD4B-7186-4E93-B14E-87230154C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99" b="100000" l="12455" r="95939">
                        <a14:foregroundMark x1="39531" y1="65775" x2="42509" y2="65775"/>
                        <a14:foregroundMark x1="51534" y1="63380" x2="58303" y2="62535"/>
                        <a14:foregroundMark x1="57040" y1="42394" x2="48014" y2="53239"/>
                        <a14:foregroundMark x1="50993" y1="39859" x2="44585" y2="47887"/>
                        <a14:foregroundMark x1="48646" y1="53239" x2="48375" y2="60704"/>
                        <a14:foregroundMark x1="48917" y1="60563" x2="49458" y2="64085"/>
                        <a14:foregroundMark x1="49729" y1="65352" x2="51173" y2="67746"/>
                        <a14:foregroundMark x1="51173" y1="68028" x2="53159" y2="70704"/>
                        <a14:foregroundMark x1="53610" y1="70845" x2="56318" y2="69859"/>
                        <a14:foregroundMark x1="71390" y1="44930" x2="70036" y2="47465"/>
                        <a14:foregroundMark x1="50271" y1="38592" x2="47383" y2="38451"/>
                        <a14:foregroundMark x1="48827" y1="32535" x2="59838" y2="30000"/>
                        <a14:foregroundMark x1="65884" y1="30282" x2="61011" y2="32676"/>
                        <a14:foregroundMark x1="21300" y1="57324" x2="20307" y2="59718"/>
                        <a14:foregroundMark x1="19946" y1="61549" x2="20036" y2="64507"/>
                        <a14:foregroundMark x1="20036" y1="64789" x2="21751" y2="67183"/>
                        <a14:foregroundMark x1="21661" y1="67183" x2="22473" y2="67465"/>
                        <a14:foregroundMark x1="19765" y1="61690" x2="19765" y2="62535"/>
                        <a14:foregroundMark x1="19765" y1="62958" x2="19765" y2="64225"/>
                        <a14:foregroundMark x1="20036" y1="60282" x2="19585" y2="61408"/>
                        <a14:foregroundMark x1="17148" y1="41127" x2="19043" y2="43944"/>
                        <a14:foregroundMark x1="16968" y1="39437" x2="17329" y2="41549"/>
                        <a14:foregroundMark x1="17329" y1="38310" x2="17509" y2="38028"/>
                        <a14:foregroundMark x1="18141" y1="36901" x2="20487" y2="34789"/>
                        <a14:foregroundMark x1="80054" y1="61549" x2="82220" y2="59577"/>
                        <a14:foregroundMark x1="83303" y1="56761" x2="82942" y2="57606"/>
                        <a14:foregroundMark x1="93231" y1="41972" x2="90884" y2="43803"/>
                        <a14:foregroundMark x1="93953" y1="40000" x2="92960" y2="42113"/>
                        <a14:foregroundMark x1="67960" y1="63239" x2="67960" y2="63239"/>
                        <a14:foregroundMark x1="67960" y1="63239" x2="65794" y2="62817"/>
                        <a14:foregroundMark x1="72292" y1="8310" x2="65614" y2="17183"/>
                        <a14:foregroundMark x1="81859" y1="7887" x2="87906" y2="13803"/>
                        <a14:foregroundMark x1="88538" y1="14648" x2="84296" y2="23944"/>
                        <a14:foregroundMark x1="68321" y1="30000" x2="68502" y2="39014"/>
                        <a14:foregroundMark x1="88628" y1="15775" x2="84928" y2="23239"/>
                        <a14:foregroundMark x1="84928" y1="27042" x2="90343" y2="33380"/>
                        <a14:foregroundMark x1="90343" y1="33662" x2="93773" y2="37465"/>
                        <a14:foregroundMark x1="18953" y1="11408" x2="14892" y2="13803"/>
                        <a14:foregroundMark x1="14801" y1="15493" x2="13718" y2="19155"/>
                        <a14:foregroundMark x1="14260" y1="20000" x2="16787" y2="22535"/>
                        <a14:foregroundMark x1="17058" y1="22535" x2="23105" y2="25211"/>
                        <a14:foregroundMark x1="43321" y1="24085" x2="39982" y2="25634"/>
                        <a14:foregroundMark x1="81408" y1="7183" x2="75361" y2="6901"/>
                        <a14:foregroundMark x1="56949" y1="88592" x2="68953" y2="89014"/>
                        <a14:foregroundMark x1="55686" y1="69155" x2="53339" y2="96761"/>
                        <a14:foregroundMark x1="64260" y1="64225" x2="73556" y2="97183"/>
                        <a14:foregroundMark x1="68592" y1="75352" x2="73556" y2="92394"/>
                        <a14:foregroundMark x1="71209" y1="79296" x2="70668" y2="94225"/>
                        <a14:foregroundMark x1="53520" y1="87324" x2="50632" y2="96620"/>
                        <a14:backgroundMark x1="16155" y1="24366" x2="20848" y2="26479"/>
                        <a14:backgroundMark x1="17509" y1="6479" x2="65072" y2="5775"/>
                      </a14:backgroundRemoval>
                    </a14:imgEffect>
                  </a14:imgLayer>
                </a14:imgProps>
              </a:ext>
            </a:extLst>
          </a:blip>
          <a:srcRect l="11525" r="4246"/>
          <a:stretch/>
        </p:blipFill>
        <p:spPr>
          <a:xfrm>
            <a:off x="2006548" y="1137598"/>
            <a:ext cx="5689600" cy="4328535"/>
          </a:xfrm>
          <a:prstGeom prst="rect">
            <a:avLst/>
          </a:prstGeom>
        </p:spPr>
      </p:pic>
      <p:grpSp>
        <p:nvGrpSpPr>
          <p:cNvPr id="8" name="グループ化 7">
            <a:extLst>
              <a:ext uri="{FF2B5EF4-FFF2-40B4-BE49-F238E27FC236}">
                <a16:creationId xmlns:a16="http://schemas.microsoft.com/office/drawing/2014/main" id="{D9B8FA43-132C-47FF-A3A0-367EBDE56288}"/>
              </a:ext>
            </a:extLst>
          </p:cNvPr>
          <p:cNvGrpSpPr/>
          <p:nvPr/>
        </p:nvGrpSpPr>
        <p:grpSpPr>
          <a:xfrm>
            <a:off x="2640765" y="2851468"/>
            <a:ext cx="1482692" cy="523715"/>
            <a:chOff x="2641366" y="2745718"/>
            <a:chExt cx="1482692" cy="523715"/>
          </a:xfrm>
        </p:grpSpPr>
        <p:sp>
          <p:nvSpPr>
            <p:cNvPr id="20" name="テキスト ボックス 19">
              <a:extLst>
                <a:ext uri="{FF2B5EF4-FFF2-40B4-BE49-F238E27FC236}">
                  <a16:creationId xmlns:a16="http://schemas.microsoft.com/office/drawing/2014/main" id="{52E2F426-6907-48B5-8998-25A1075AF9AD}"/>
                </a:ext>
              </a:extLst>
            </p:cNvPr>
            <p:cNvSpPr txBox="1"/>
            <p:nvPr/>
          </p:nvSpPr>
          <p:spPr>
            <a:xfrm>
              <a:off x="2641366" y="2745718"/>
              <a:ext cx="1481490" cy="523220"/>
            </a:xfrm>
            <a:prstGeom prst="rect">
              <a:avLst/>
            </a:prstGeom>
            <a:noFill/>
            <a:effectLst>
              <a:softEdge rad="127000"/>
            </a:effectLst>
          </p:spPr>
          <p:txBody>
            <a:bodyPr wrap="square" rtlCol="0">
              <a:spAutoFit/>
            </a:bodyPr>
            <a:lstStyle/>
            <a:p>
              <a:pPr algn="ctr"/>
              <a:r>
                <a:rPr kumimoji="1" lang="ja-JP" altLang="en-US" sz="2800" b="1" dirty="0">
                  <a:ln w="34925">
                    <a:solidFill>
                      <a:schemeClr val="bg1"/>
                    </a:solidFill>
                  </a:ln>
                  <a:solidFill>
                    <a:srgbClr val="FF0000"/>
                  </a:solidFill>
                  <a:latin typeface="メイリオ" panose="020B0604030504040204" pitchFamily="50" charset="-128"/>
                  <a:ea typeface="メイリオ" panose="020B0604030504040204" pitchFamily="50" charset="-128"/>
                </a:rPr>
                <a:t>副流煙</a:t>
              </a:r>
            </a:p>
          </p:txBody>
        </p:sp>
        <p:sp>
          <p:nvSpPr>
            <p:cNvPr id="2" name="テキスト ボックス 1">
              <a:extLst>
                <a:ext uri="{FF2B5EF4-FFF2-40B4-BE49-F238E27FC236}">
                  <a16:creationId xmlns:a16="http://schemas.microsoft.com/office/drawing/2014/main" id="{50D17110-605A-4B14-8034-49C88D9D50EC}"/>
                </a:ext>
              </a:extLst>
            </p:cNvPr>
            <p:cNvSpPr txBox="1"/>
            <p:nvPr/>
          </p:nvSpPr>
          <p:spPr>
            <a:xfrm>
              <a:off x="2642568" y="2746213"/>
              <a:ext cx="1481490" cy="523220"/>
            </a:xfrm>
            <a:prstGeom prst="rect">
              <a:avLst/>
            </a:prstGeom>
            <a:noFill/>
            <a:effectLst>
              <a:softEdge rad="127000"/>
            </a:effectLst>
          </p:spPr>
          <p:txBody>
            <a:bodyPr wrap="square" rtlCol="0">
              <a:spAutoFit/>
            </a:bodyPr>
            <a:lstStyle/>
            <a:p>
              <a:pPr algn="ctr"/>
              <a:r>
                <a:rPr kumimoji="1" lang="ja-JP" altLang="en-US" sz="2800" b="1" dirty="0">
                  <a:solidFill>
                    <a:srgbClr val="FF0000"/>
                  </a:solidFill>
                  <a:latin typeface="メイリオ" panose="020B0604030504040204" pitchFamily="50" charset="-128"/>
                  <a:ea typeface="メイリオ" panose="020B0604030504040204" pitchFamily="50" charset="-128"/>
                </a:rPr>
                <a:t>副流煙</a:t>
              </a:r>
            </a:p>
          </p:txBody>
        </p:sp>
      </p:grpSp>
      <p:sp>
        <p:nvSpPr>
          <p:cNvPr id="11" name="円/楕円 17">
            <a:extLst>
              <a:ext uri="{FF2B5EF4-FFF2-40B4-BE49-F238E27FC236}">
                <a16:creationId xmlns:a16="http://schemas.microsoft.com/office/drawing/2014/main" id="{17EB45A4-9BE5-48D3-84CA-2C73E84F6B6D}"/>
              </a:ext>
            </a:extLst>
          </p:cNvPr>
          <p:cNvSpPr/>
          <p:nvPr/>
        </p:nvSpPr>
        <p:spPr>
          <a:xfrm>
            <a:off x="5784797" y="1104068"/>
            <a:ext cx="1733375" cy="1158875"/>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dirty="0">
                <a:solidFill>
                  <a:schemeClr val="tx1"/>
                </a:solidFill>
                <a:latin typeface="BIZ UDPゴシック" panose="020B0400000000000000" pitchFamily="50" charset="-128"/>
                <a:ea typeface="BIZ UDPゴシック" panose="020B0400000000000000" pitchFamily="50" charset="-128"/>
              </a:rPr>
              <a:t>タール</a:t>
            </a:r>
          </a:p>
          <a:p>
            <a:pPr algn="ctr" fontAlgn="auto">
              <a:spcBef>
                <a:spcPts val="0"/>
              </a:spcBef>
              <a:spcAft>
                <a:spcPts val="0"/>
              </a:spcAft>
              <a:defRPr/>
            </a:pPr>
            <a:r>
              <a:rPr lang="en-US" altLang="ja-JP" sz="2800" b="1" dirty="0">
                <a:solidFill>
                  <a:srgbClr val="FF0000"/>
                </a:solidFill>
                <a:latin typeface="メイリオ" panose="020B0604030504040204" pitchFamily="50" charset="-128"/>
                <a:ea typeface="メイリオ" panose="020B0604030504040204" pitchFamily="50" charset="-128"/>
              </a:rPr>
              <a:t>3.4</a:t>
            </a:r>
            <a:r>
              <a:rPr lang="ja-JP" altLang="en-US" sz="2400" dirty="0">
                <a:solidFill>
                  <a:schemeClr val="tx1"/>
                </a:solidFill>
                <a:latin typeface="BIZ UDPゴシック" panose="020B0400000000000000" pitchFamily="50" charset="-128"/>
                <a:ea typeface="BIZ UDPゴシック" panose="020B0400000000000000" pitchFamily="50" charset="-128"/>
              </a:rPr>
              <a:t>倍</a:t>
            </a:r>
          </a:p>
        </p:txBody>
      </p:sp>
      <p:sp>
        <p:nvSpPr>
          <p:cNvPr id="10" name="円/楕円 16">
            <a:extLst>
              <a:ext uri="{FF2B5EF4-FFF2-40B4-BE49-F238E27FC236}">
                <a16:creationId xmlns:a16="http://schemas.microsoft.com/office/drawing/2014/main" id="{FAE83D87-63F5-4472-B7F3-9E0E2D522DE6}"/>
              </a:ext>
            </a:extLst>
          </p:cNvPr>
          <p:cNvSpPr/>
          <p:nvPr/>
        </p:nvSpPr>
        <p:spPr>
          <a:xfrm>
            <a:off x="748734" y="1276736"/>
            <a:ext cx="2515627" cy="1157288"/>
          </a:xfrm>
          <a:prstGeom prst="ellipse">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dirty="0">
                <a:solidFill>
                  <a:schemeClr val="tx1"/>
                </a:solidFill>
                <a:latin typeface="メイリオ" panose="020B0604030504040204" pitchFamily="50" charset="-128"/>
                <a:ea typeface="メイリオ" panose="020B0604030504040204" pitchFamily="50" charset="-128"/>
              </a:rPr>
              <a:t>一酸化炭素</a:t>
            </a:r>
          </a:p>
          <a:p>
            <a:pPr algn="ctr" fontAlgn="auto">
              <a:spcBef>
                <a:spcPts val="0"/>
              </a:spcBef>
              <a:spcAft>
                <a:spcPts val="0"/>
              </a:spcAft>
              <a:defRPr/>
            </a:pPr>
            <a:r>
              <a:rPr lang="en-US" altLang="ja-JP" sz="2800" b="1" dirty="0">
                <a:solidFill>
                  <a:srgbClr val="FF0000"/>
                </a:solidFill>
                <a:latin typeface="メイリオ" panose="020B0604030504040204" pitchFamily="50" charset="-128"/>
                <a:ea typeface="メイリオ" panose="020B0604030504040204" pitchFamily="50" charset="-128"/>
              </a:rPr>
              <a:t>4.7</a:t>
            </a:r>
            <a:r>
              <a:rPr lang="ja-JP" altLang="en-US" sz="2400" dirty="0">
                <a:solidFill>
                  <a:schemeClr val="tx1"/>
                </a:solidFill>
                <a:latin typeface="メイリオ" panose="020B0604030504040204" pitchFamily="50" charset="-128"/>
                <a:ea typeface="メイリオ" panose="020B0604030504040204" pitchFamily="50" charset="-128"/>
              </a:rPr>
              <a:t>倍</a:t>
            </a:r>
          </a:p>
        </p:txBody>
      </p:sp>
      <p:sp>
        <p:nvSpPr>
          <p:cNvPr id="17" name="テキスト ボックス 16">
            <a:extLst>
              <a:ext uri="{FF2B5EF4-FFF2-40B4-BE49-F238E27FC236}">
                <a16:creationId xmlns:a16="http://schemas.microsoft.com/office/drawing/2014/main" id="{31AE6358-B768-4D75-9CA6-C7351D77E551}"/>
              </a:ext>
            </a:extLst>
          </p:cNvPr>
          <p:cNvSpPr txBox="1"/>
          <p:nvPr/>
        </p:nvSpPr>
        <p:spPr>
          <a:xfrm>
            <a:off x="534331" y="127878"/>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ふく りゅう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705D489B-47AB-4A85-B9F6-C42E918CB663}"/>
              </a:ext>
            </a:extLst>
          </p:cNvPr>
          <p:cNvSpPr txBox="1"/>
          <p:nvPr/>
        </p:nvSpPr>
        <p:spPr>
          <a:xfrm>
            <a:off x="2771800" y="88174"/>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しゅ りゅう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58281C30-0BA9-47E9-B854-4154AE767CB8}"/>
              </a:ext>
            </a:extLst>
          </p:cNvPr>
          <p:cNvSpPr txBox="1"/>
          <p:nvPr/>
        </p:nvSpPr>
        <p:spPr>
          <a:xfrm>
            <a:off x="5066838" y="91010"/>
            <a:ext cx="123335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ひ 　かく</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DC18866D-AF81-45F3-B456-F8A040172C4A}"/>
              </a:ext>
            </a:extLst>
          </p:cNvPr>
          <p:cNvSpPr txBox="1"/>
          <p:nvPr/>
        </p:nvSpPr>
        <p:spPr>
          <a:xfrm>
            <a:off x="1289145" y="5626778"/>
            <a:ext cx="1648296" cy="323165"/>
          </a:xfrm>
          <a:prstGeom prst="rect">
            <a:avLst/>
          </a:prstGeom>
          <a:noFill/>
        </p:spPr>
        <p:txBody>
          <a:bodyPr wrap="square">
            <a:spAutoFit/>
          </a:bodyPr>
          <a:lstStyle/>
          <a:p>
            <a:pPr algn="ctr"/>
            <a:r>
              <a:rPr lang="ja-JP" altLang="en-US"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ふく りゅう えん</a:t>
            </a:r>
            <a:endParaRPr lang="en-US" altLang="ja-JP" sz="15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C6FEEC6-7471-49F1-AB9A-5DBF3E54197D}"/>
              </a:ext>
            </a:extLst>
          </p:cNvPr>
          <p:cNvSpPr txBox="1"/>
          <p:nvPr/>
        </p:nvSpPr>
        <p:spPr>
          <a:xfrm>
            <a:off x="3347864" y="5626115"/>
            <a:ext cx="1648296" cy="323165"/>
          </a:xfrm>
          <a:prstGeom prst="rect">
            <a:avLst/>
          </a:prstGeom>
          <a:noFill/>
        </p:spPr>
        <p:txBody>
          <a:bodyPr wrap="square">
            <a:spAutoFit/>
          </a:bodyPr>
          <a:lstStyle/>
          <a:p>
            <a:pPr algn="ctr"/>
            <a:r>
              <a:rPr lang="ja-JP" altLang="en-US" sz="15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しゅ りゅう えん</a:t>
            </a:r>
            <a:endParaRPr lang="en-US" altLang="ja-JP" sz="15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1E1AB652-C55D-4998-B670-F8744DC2519E}"/>
              </a:ext>
            </a:extLst>
          </p:cNvPr>
          <p:cNvSpPr txBox="1"/>
          <p:nvPr/>
        </p:nvSpPr>
        <p:spPr>
          <a:xfrm>
            <a:off x="2557362" y="2650911"/>
            <a:ext cx="1648296" cy="261610"/>
          </a:xfrm>
          <a:prstGeom prst="rect">
            <a:avLst/>
          </a:prstGeom>
          <a:noFill/>
        </p:spPr>
        <p:txBody>
          <a:bodyPr wrap="square">
            <a:spAutoFit/>
          </a:bodyPr>
          <a:lstStyle/>
          <a:p>
            <a:pPr algn="ctr"/>
            <a:r>
              <a:rPr lang="ja-JP" altLang="en-US"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ふく りゅう えん</a:t>
            </a:r>
            <a:endParaRPr lang="en-US" altLang="ja-JP" sz="11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024CE598-77E3-4D67-98FD-77262A2636A8}"/>
              </a:ext>
            </a:extLst>
          </p:cNvPr>
          <p:cNvSpPr txBox="1"/>
          <p:nvPr/>
        </p:nvSpPr>
        <p:spPr>
          <a:xfrm>
            <a:off x="4644008" y="4627797"/>
            <a:ext cx="1648296" cy="246221"/>
          </a:xfrm>
          <a:prstGeom prst="rect">
            <a:avLst/>
          </a:prstGeom>
          <a:noFill/>
        </p:spPr>
        <p:txBody>
          <a:bodyPr wrap="square">
            <a:spAutoFit/>
          </a:bodyPr>
          <a:lstStyle/>
          <a:p>
            <a:pPr algn="ctr"/>
            <a:r>
              <a:rPr lang="ja-JP" altLang="en-US" sz="1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しゅりゅうえん</a:t>
            </a:r>
            <a:endParaRPr lang="en-US" altLang="ja-JP" sz="1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62811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EE2802-6E9E-4B71-BE1D-83FB838EF3FD}"/>
              </a:ext>
            </a:extLst>
          </p:cNvPr>
          <p:cNvPicPr>
            <a:picLocks noChangeAspect="1"/>
          </p:cNvPicPr>
          <p:nvPr/>
        </p:nvPicPr>
        <p:blipFill rotWithShape="1">
          <a:blip r:embed="rId3">
            <a:extLst>
              <a:ext uri="{28A0092B-C50C-407E-A947-70E740481C1C}">
                <a14:useLocalDpi xmlns:a14="http://schemas.microsoft.com/office/drawing/2010/main" val="0"/>
              </a:ext>
            </a:extLst>
          </a:blip>
          <a:srcRect t="3599" b="1833"/>
          <a:stretch/>
        </p:blipFill>
        <p:spPr>
          <a:xfrm>
            <a:off x="0" y="1105319"/>
            <a:ext cx="9144000" cy="5752681"/>
          </a:xfrm>
          <a:prstGeom prst="rect">
            <a:avLst/>
          </a:prstGeom>
        </p:spPr>
      </p:pic>
      <p:sp>
        <p:nvSpPr>
          <p:cNvPr id="27" name="テキスト ボックス 26">
            <a:extLst>
              <a:ext uri="{FF2B5EF4-FFF2-40B4-BE49-F238E27FC236}">
                <a16:creationId xmlns:a16="http://schemas.microsoft.com/office/drawing/2014/main" id="{E0DBD931-4E8F-468D-83E2-4BF1EE8064CD}"/>
              </a:ext>
            </a:extLst>
          </p:cNvPr>
          <p:cNvSpPr txBox="1"/>
          <p:nvPr/>
        </p:nvSpPr>
        <p:spPr>
          <a:xfrm>
            <a:off x="452586" y="28329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受動喫煙による影響</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E637A671-95C5-4E9A-AA8B-7C2268E59B41}"/>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98243ED-7768-4136-BC89-72A71DEACA64}"/>
              </a:ext>
            </a:extLst>
          </p:cNvPr>
          <p:cNvSpPr txBox="1"/>
          <p:nvPr/>
        </p:nvSpPr>
        <p:spPr>
          <a:xfrm>
            <a:off x="539552" y="60177"/>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じゅ  どう   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E9C02A4-2AA3-4E11-B189-815FFE1F2A51}"/>
              </a:ext>
            </a:extLst>
          </p:cNvPr>
          <p:cNvSpPr txBox="1"/>
          <p:nvPr/>
        </p:nvSpPr>
        <p:spPr>
          <a:xfrm>
            <a:off x="4355976" y="60177"/>
            <a:ext cx="1368152"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えい  きょう</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17697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4DCF63F9-E8BD-4EA0-A216-13C8EAB3C4BC}"/>
              </a:ext>
            </a:extLst>
          </p:cNvPr>
          <p:cNvSpPr/>
          <p:nvPr/>
        </p:nvSpPr>
        <p:spPr>
          <a:xfrm>
            <a:off x="391237" y="5647724"/>
            <a:ext cx="8531304" cy="112521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FDCFF1B3-41BB-4944-B68A-B6BFA4FF6220}"/>
              </a:ext>
            </a:extLst>
          </p:cNvPr>
          <p:cNvSpPr txBox="1">
            <a:spLocks/>
          </p:cNvSpPr>
          <p:nvPr/>
        </p:nvSpPr>
        <p:spPr>
          <a:xfrm>
            <a:off x="3062061" y="1116827"/>
            <a:ext cx="6254023" cy="1305338"/>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2800" b="1" kern="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吸っている人がいないのに･･･</a:t>
            </a:r>
            <a:endParaRPr lang="en-US" altLang="ja-JP" sz="2800" b="1" kern="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タイトル 1">
            <a:extLst>
              <a:ext uri="{FF2B5EF4-FFF2-40B4-BE49-F238E27FC236}">
                <a16:creationId xmlns:a16="http://schemas.microsoft.com/office/drawing/2014/main" id="{AC3F5ECF-8E0D-44C5-9411-9B9C3D4CECD6}"/>
              </a:ext>
            </a:extLst>
          </p:cNvPr>
          <p:cNvSpPr txBox="1">
            <a:spLocks/>
          </p:cNvSpPr>
          <p:nvPr/>
        </p:nvSpPr>
        <p:spPr>
          <a:xfrm>
            <a:off x="611808" y="5733256"/>
            <a:ext cx="7920384" cy="884563"/>
          </a:xfrm>
          <a:prstGeom prst="rect">
            <a:avLst/>
          </a:prstGeom>
          <a:noFill/>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2800" b="1" kern="0" dirty="0">
                <a:solidFill>
                  <a:schemeClr val="tx1"/>
                </a:solidFill>
                <a:latin typeface="メイリオ" panose="020B0604030504040204" pitchFamily="50" charset="-128"/>
                <a:ea typeface="メイリオ" panose="020B0604030504040204" pitchFamily="50" charset="-128"/>
              </a:rPr>
              <a:t>タバコの火を消した後でも</a:t>
            </a:r>
            <a:endParaRPr lang="en-US" altLang="ja-JP" sz="2800" b="1" kern="0" dirty="0">
              <a:solidFill>
                <a:schemeClr val="tx1"/>
              </a:solidFill>
              <a:latin typeface="メイリオ" panose="020B0604030504040204" pitchFamily="50" charset="-128"/>
              <a:ea typeface="メイリオ" panose="020B0604030504040204" pitchFamily="50" charset="-128"/>
            </a:endParaRPr>
          </a:p>
          <a:p>
            <a:endParaRPr lang="en-US" altLang="ja-JP" sz="800" b="1" kern="0" dirty="0">
              <a:solidFill>
                <a:schemeClr val="tx1"/>
              </a:solidFill>
              <a:latin typeface="メイリオ" panose="020B0604030504040204" pitchFamily="50" charset="-128"/>
              <a:ea typeface="メイリオ" panose="020B0604030504040204" pitchFamily="50" charset="-128"/>
            </a:endParaRPr>
          </a:p>
          <a:p>
            <a:r>
              <a:rPr lang="ja-JP" altLang="en-US" sz="2800" b="1" kern="0" dirty="0">
                <a:solidFill>
                  <a:schemeClr val="tx1"/>
                </a:solidFill>
                <a:latin typeface="メイリオ" panose="020B0604030504040204" pitchFamily="50" charset="-128"/>
                <a:ea typeface="メイリオ" panose="020B0604030504040204" pitchFamily="50" charset="-128"/>
              </a:rPr>
              <a:t>有害物質が</a:t>
            </a:r>
            <a:r>
              <a:rPr lang="ja-JP" altLang="en-US" sz="2800" b="1" kern="0" dirty="0">
                <a:solidFill>
                  <a:srgbClr val="FF0000"/>
                </a:solidFill>
                <a:latin typeface="メイリオ" panose="020B0604030504040204" pitchFamily="50" charset="-128"/>
                <a:ea typeface="メイリオ" panose="020B0604030504040204" pitchFamily="50" charset="-128"/>
              </a:rPr>
              <a:t>その場に残り受動喫煙が起こる</a:t>
            </a:r>
            <a:endParaRPr lang="en-US" altLang="ja-JP" sz="2800" b="1" kern="0" dirty="0">
              <a:solidFill>
                <a:srgbClr val="FF0000"/>
              </a:solidFill>
              <a:latin typeface="メイリオ" panose="020B0604030504040204" pitchFamily="50" charset="-128"/>
              <a:ea typeface="メイリオ" panose="020B0604030504040204" pitchFamily="50" charset="-128"/>
            </a:endParaRPr>
          </a:p>
        </p:txBody>
      </p:sp>
      <p:sp>
        <p:nvSpPr>
          <p:cNvPr id="11" name="タイトル 1">
            <a:extLst>
              <a:ext uri="{FF2B5EF4-FFF2-40B4-BE49-F238E27FC236}">
                <a16:creationId xmlns:a16="http://schemas.microsoft.com/office/drawing/2014/main" id="{F02B7088-8D83-4FDA-8328-5DC92A5B05C8}"/>
              </a:ext>
            </a:extLst>
          </p:cNvPr>
          <p:cNvSpPr txBox="1">
            <a:spLocks/>
          </p:cNvSpPr>
          <p:nvPr/>
        </p:nvSpPr>
        <p:spPr>
          <a:xfrm>
            <a:off x="466243" y="5017845"/>
            <a:ext cx="2488686" cy="693751"/>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600" kern="0" dirty="0">
                <a:solidFill>
                  <a:schemeClr val="tx1"/>
                </a:solidFill>
                <a:latin typeface="メイリオ" panose="020B0604030504040204" pitchFamily="50" charset="-128"/>
                <a:ea typeface="メイリオ" panose="020B0604030504040204" pitchFamily="50" charset="-128"/>
              </a:rPr>
              <a:t>タバコを吸った後</a:t>
            </a:r>
            <a:endParaRPr lang="en-US" altLang="ja-JP" sz="1600" kern="0" dirty="0">
              <a:solidFill>
                <a:schemeClr val="tx1"/>
              </a:solidFill>
              <a:latin typeface="メイリオ" panose="020B0604030504040204" pitchFamily="50" charset="-128"/>
              <a:ea typeface="メイリオ" panose="020B0604030504040204" pitchFamily="50" charset="-128"/>
            </a:endParaRPr>
          </a:p>
          <a:p>
            <a:r>
              <a:rPr lang="ja-JP" altLang="en-US" sz="1600" kern="0" dirty="0">
                <a:solidFill>
                  <a:schemeClr val="tx1"/>
                </a:solidFill>
                <a:latin typeface="メイリオ" panose="020B0604030504040204" pitchFamily="50" charset="-128"/>
                <a:ea typeface="メイリオ" panose="020B0604030504040204" pitchFamily="50" charset="-128"/>
              </a:rPr>
              <a:t>すぐに近づいてはダメ！</a:t>
            </a:r>
            <a:endParaRPr lang="en-US" altLang="ja-JP" sz="1600" kern="0" dirty="0">
              <a:solidFill>
                <a:schemeClr val="tx1"/>
              </a:solidFill>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2FDFE1FD-D0E2-4488-9DFC-041F763A1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985" y="1268638"/>
            <a:ext cx="2051944" cy="1947696"/>
          </a:xfrm>
          <a:prstGeom prst="rect">
            <a:avLst/>
          </a:prstGeom>
        </p:spPr>
      </p:pic>
      <p:sp>
        <p:nvSpPr>
          <p:cNvPr id="21" name="テキスト ボックス 20">
            <a:extLst>
              <a:ext uri="{FF2B5EF4-FFF2-40B4-BE49-F238E27FC236}">
                <a16:creationId xmlns:a16="http://schemas.microsoft.com/office/drawing/2014/main" id="{F5C2589B-D7F8-4CA0-9F7F-A99E003A3A1B}"/>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サードハンドスモーク</a:t>
            </a:r>
            <a:r>
              <a:rPr kumimoji="1" lang="ja-JP" altLang="en-US" sz="3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（三次喫煙）</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58F1E361-76D0-4071-BC43-15CF69D7664A}"/>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タイトル 1">
            <a:extLst>
              <a:ext uri="{FF2B5EF4-FFF2-40B4-BE49-F238E27FC236}">
                <a16:creationId xmlns:a16="http://schemas.microsoft.com/office/drawing/2014/main" id="{38D423AD-0BA8-4C11-BFE6-AB0BD6276EEB}"/>
              </a:ext>
            </a:extLst>
          </p:cNvPr>
          <p:cNvSpPr txBox="1">
            <a:spLocks/>
          </p:cNvSpPr>
          <p:nvPr/>
        </p:nvSpPr>
        <p:spPr>
          <a:xfrm>
            <a:off x="151090" y="1087265"/>
            <a:ext cx="3281371" cy="373977"/>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600" kern="0" dirty="0">
                <a:solidFill>
                  <a:schemeClr val="tx1"/>
                </a:solidFill>
                <a:latin typeface="メイリオ" panose="020B0604030504040204" pitchFamily="50" charset="-128"/>
                <a:ea typeface="メイリオ" panose="020B0604030504040204" pitchFamily="50" charset="-128"/>
              </a:rPr>
              <a:t>たとえベランダで吸っても</a:t>
            </a:r>
            <a:r>
              <a:rPr lang="en-US" altLang="ja-JP" sz="1600" kern="0" dirty="0">
                <a:solidFill>
                  <a:schemeClr val="tx1"/>
                </a:solidFill>
                <a:latin typeface="メイリオ" panose="020B0604030504040204" pitchFamily="50" charset="-128"/>
                <a:ea typeface="メイリオ" panose="020B0604030504040204" pitchFamily="50" charset="-128"/>
              </a:rPr>
              <a:t>…</a:t>
            </a:r>
          </a:p>
        </p:txBody>
      </p:sp>
      <p:sp>
        <p:nvSpPr>
          <p:cNvPr id="10" name="矢印: 下 9">
            <a:extLst>
              <a:ext uri="{FF2B5EF4-FFF2-40B4-BE49-F238E27FC236}">
                <a16:creationId xmlns:a16="http://schemas.microsoft.com/office/drawing/2014/main" id="{3FFBD0A9-BD77-41A0-8B23-C1101DE11310}"/>
              </a:ext>
            </a:extLst>
          </p:cNvPr>
          <p:cNvSpPr/>
          <p:nvPr/>
        </p:nvSpPr>
        <p:spPr>
          <a:xfrm>
            <a:off x="1280713" y="2892668"/>
            <a:ext cx="832342" cy="69375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41BED0D2-106D-431C-8213-413F791CA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733" y="1619739"/>
            <a:ext cx="5982604" cy="4006976"/>
          </a:xfrm>
          <a:prstGeom prst="rect">
            <a:avLst/>
          </a:prstGeom>
        </p:spPr>
      </p:pic>
      <p:pic>
        <p:nvPicPr>
          <p:cNvPr id="16" name="図 15">
            <a:extLst>
              <a:ext uri="{FF2B5EF4-FFF2-40B4-BE49-F238E27FC236}">
                <a16:creationId xmlns:a16="http://schemas.microsoft.com/office/drawing/2014/main" id="{37612F0E-EFB1-4572-A3D8-AEB0D8886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733" y="1618731"/>
            <a:ext cx="5982604" cy="4006977"/>
          </a:xfrm>
          <a:prstGeom prst="rect">
            <a:avLst/>
          </a:prstGeom>
        </p:spPr>
      </p:pic>
      <p:pic>
        <p:nvPicPr>
          <p:cNvPr id="8" name="図 7">
            <a:extLst>
              <a:ext uri="{FF2B5EF4-FFF2-40B4-BE49-F238E27FC236}">
                <a16:creationId xmlns:a16="http://schemas.microsoft.com/office/drawing/2014/main" id="{EE730FDD-0CC9-4C91-BD27-EE2EE75AF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00000">
            <a:off x="5053870" y="4902539"/>
            <a:ext cx="436656" cy="441606"/>
          </a:xfrm>
          <a:prstGeom prst="rect">
            <a:avLst/>
          </a:prstGeom>
        </p:spPr>
      </p:pic>
      <p:pic>
        <p:nvPicPr>
          <p:cNvPr id="18" name="図 17">
            <a:extLst>
              <a:ext uri="{FF2B5EF4-FFF2-40B4-BE49-F238E27FC236}">
                <a16:creationId xmlns:a16="http://schemas.microsoft.com/office/drawing/2014/main" id="{593C71CF-9E4B-40FA-919A-1803BD5D5A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3413242" y="1751417"/>
            <a:ext cx="436656" cy="441606"/>
          </a:xfrm>
          <a:prstGeom prst="rect">
            <a:avLst/>
          </a:prstGeom>
        </p:spPr>
      </p:pic>
      <p:pic>
        <p:nvPicPr>
          <p:cNvPr id="19" name="図 18">
            <a:extLst>
              <a:ext uri="{FF2B5EF4-FFF2-40B4-BE49-F238E27FC236}">
                <a16:creationId xmlns:a16="http://schemas.microsoft.com/office/drawing/2014/main" id="{66034E6F-CAEC-4A2B-B437-047D28E750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00000">
            <a:off x="5986775" y="2499764"/>
            <a:ext cx="296538" cy="299900"/>
          </a:xfrm>
          <a:prstGeom prst="rect">
            <a:avLst/>
          </a:prstGeom>
        </p:spPr>
      </p:pic>
      <p:pic>
        <p:nvPicPr>
          <p:cNvPr id="20" name="図 19">
            <a:extLst>
              <a:ext uri="{FF2B5EF4-FFF2-40B4-BE49-F238E27FC236}">
                <a16:creationId xmlns:a16="http://schemas.microsoft.com/office/drawing/2014/main" id="{0BD0A6F8-CE13-4E5A-8E47-09F45BF7DA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69652">
            <a:off x="6716531" y="1738504"/>
            <a:ext cx="656029" cy="663466"/>
          </a:xfrm>
          <a:prstGeom prst="rect">
            <a:avLst/>
          </a:prstGeom>
        </p:spPr>
      </p:pic>
      <p:pic>
        <p:nvPicPr>
          <p:cNvPr id="25" name="図 24">
            <a:extLst>
              <a:ext uri="{FF2B5EF4-FFF2-40B4-BE49-F238E27FC236}">
                <a16:creationId xmlns:a16="http://schemas.microsoft.com/office/drawing/2014/main" id="{5D1130B8-8EBD-40FA-B9E5-3E0F97AC39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00000">
            <a:off x="7246131" y="3444050"/>
            <a:ext cx="436656" cy="441606"/>
          </a:xfrm>
          <a:prstGeom prst="rect">
            <a:avLst/>
          </a:prstGeom>
        </p:spPr>
      </p:pic>
      <p:pic>
        <p:nvPicPr>
          <p:cNvPr id="26" name="図 25">
            <a:extLst>
              <a:ext uri="{FF2B5EF4-FFF2-40B4-BE49-F238E27FC236}">
                <a16:creationId xmlns:a16="http://schemas.microsoft.com/office/drawing/2014/main" id="{E5029188-7EA1-48CB-8415-1A56DB1FD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00000">
            <a:off x="4438561" y="3444051"/>
            <a:ext cx="436656" cy="441606"/>
          </a:xfrm>
          <a:prstGeom prst="rect">
            <a:avLst/>
          </a:prstGeom>
        </p:spPr>
      </p:pic>
      <p:pic>
        <p:nvPicPr>
          <p:cNvPr id="27" name="図 26">
            <a:extLst>
              <a:ext uri="{FF2B5EF4-FFF2-40B4-BE49-F238E27FC236}">
                <a16:creationId xmlns:a16="http://schemas.microsoft.com/office/drawing/2014/main" id="{1A1F5D81-9245-43AC-BB2D-8BFDBC97F0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4506685" y="2224307"/>
            <a:ext cx="303095" cy="306531"/>
          </a:xfrm>
          <a:prstGeom prst="rect">
            <a:avLst/>
          </a:prstGeom>
        </p:spPr>
      </p:pic>
      <p:pic>
        <p:nvPicPr>
          <p:cNvPr id="13" name="図 12">
            <a:extLst>
              <a:ext uri="{FF2B5EF4-FFF2-40B4-BE49-F238E27FC236}">
                <a16:creationId xmlns:a16="http://schemas.microsoft.com/office/drawing/2014/main" id="{E927F8D7-E449-40F8-8907-EFB60B070A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16073">
            <a:off x="5859661" y="4095935"/>
            <a:ext cx="1250504" cy="1264678"/>
          </a:xfrm>
          <a:prstGeom prst="rect">
            <a:avLst/>
          </a:prstGeom>
        </p:spPr>
      </p:pic>
      <p:pic>
        <p:nvPicPr>
          <p:cNvPr id="28" name="図 27">
            <a:extLst>
              <a:ext uri="{FF2B5EF4-FFF2-40B4-BE49-F238E27FC236}">
                <a16:creationId xmlns:a16="http://schemas.microsoft.com/office/drawing/2014/main" id="{D214B616-C358-45B3-A577-5033E71744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16073">
            <a:off x="8241398" y="3035800"/>
            <a:ext cx="777587" cy="786401"/>
          </a:xfrm>
          <a:prstGeom prst="rect">
            <a:avLst/>
          </a:prstGeom>
        </p:spPr>
      </p:pic>
      <p:pic>
        <p:nvPicPr>
          <p:cNvPr id="29" name="図 28">
            <a:extLst>
              <a:ext uri="{FF2B5EF4-FFF2-40B4-BE49-F238E27FC236}">
                <a16:creationId xmlns:a16="http://schemas.microsoft.com/office/drawing/2014/main" id="{4948F137-989D-4E60-8083-7D80D33D25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922684">
            <a:off x="5602220" y="3195150"/>
            <a:ext cx="659640" cy="667117"/>
          </a:xfrm>
          <a:prstGeom prst="rect">
            <a:avLst/>
          </a:prstGeom>
        </p:spPr>
      </p:pic>
      <p:pic>
        <p:nvPicPr>
          <p:cNvPr id="30" name="図 29">
            <a:extLst>
              <a:ext uri="{FF2B5EF4-FFF2-40B4-BE49-F238E27FC236}">
                <a16:creationId xmlns:a16="http://schemas.microsoft.com/office/drawing/2014/main" id="{B991CCD1-2759-467A-997A-7B2D04678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68751">
            <a:off x="3242351" y="2764251"/>
            <a:ext cx="659640" cy="667117"/>
          </a:xfrm>
          <a:prstGeom prst="rect">
            <a:avLst/>
          </a:prstGeom>
        </p:spPr>
      </p:pic>
      <p:pic>
        <p:nvPicPr>
          <p:cNvPr id="31" name="図 30">
            <a:extLst>
              <a:ext uri="{FF2B5EF4-FFF2-40B4-BE49-F238E27FC236}">
                <a16:creationId xmlns:a16="http://schemas.microsoft.com/office/drawing/2014/main" id="{189C8D75-C0EC-41B9-A45C-90C490ADD1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97888">
            <a:off x="7710403" y="4362965"/>
            <a:ext cx="436656" cy="441606"/>
          </a:xfrm>
          <a:prstGeom prst="rect">
            <a:avLst/>
          </a:prstGeom>
        </p:spPr>
      </p:pic>
      <p:pic>
        <p:nvPicPr>
          <p:cNvPr id="4" name="図 3">
            <a:extLst>
              <a:ext uri="{FF2B5EF4-FFF2-40B4-BE49-F238E27FC236}">
                <a16:creationId xmlns:a16="http://schemas.microsoft.com/office/drawing/2014/main" id="{632EC165-F12F-4D18-BCB3-C668EA4A3A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6004" y="3302346"/>
            <a:ext cx="2021759" cy="1737582"/>
          </a:xfrm>
          <a:prstGeom prst="rect">
            <a:avLst/>
          </a:prstGeom>
        </p:spPr>
      </p:pic>
      <p:sp>
        <p:nvSpPr>
          <p:cNvPr id="32" name="テキスト ボックス 31">
            <a:extLst>
              <a:ext uri="{FF2B5EF4-FFF2-40B4-BE49-F238E27FC236}">
                <a16:creationId xmlns:a16="http://schemas.microsoft.com/office/drawing/2014/main" id="{FA9137F0-2651-4ED7-8D3A-7591897A1C7F}"/>
              </a:ext>
            </a:extLst>
          </p:cNvPr>
          <p:cNvSpPr txBox="1"/>
          <p:nvPr/>
        </p:nvSpPr>
        <p:spPr>
          <a:xfrm>
            <a:off x="6502101" y="128348"/>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さん  じ  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3" name="タイトル 1">
            <a:extLst>
              <a:ext uri="{FF2B5EF4-FFF2-40B4-BE49-F238E27FC236}">
                <a16:creationId xmlns:a16="http://schemas.microsoft.com/office/drawing/2014/main" id="{EEA49F60-1DC0-4581-BDDA-7460DD853DAA}"/>
              </a:ext>
            </a:extLst>
          </p:cNvPr>
          <p:cNvSpPr txBox="1">
            <a:spLocks/>
          </p:cNvSpPr>
          <p:nvPr/>
        </p:nvSpPr>
        <p:spPr>
          <a:xfrm>
            <a:off x="4225292" y="6010339"/>
            <a:ext cx="3239167" cy="381695"/>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3239167"/>
                      <a:gd name="connsiteY0" fmla="*/ 0 h 381695"/>
                      <a:gd name="connsiteX1" fmla="*/ 151991 w 3239167"/>
                      <a:gd name="connsiteY1" fmla="*/ 0 h 381695"/>
                      <a:gd name="connsiteX2" fmla="*/ 401158 w 3239167"/>
                      <a:gd name="connsiteY2" fmla="*/ 0 h 381695"/>
                      <a:gd name="connsiteX3" fmla="*/ 585541 w 3239167"/>
                      <a:gd name="connsiteY3" fmla="*/ 0 h 381695"/>
                      <a:gd name="connsiteX4" fmla="*/ 802316 w 3239167"/>
                      <a:gd name="connsiteY4" fmla="*/ 0 h 381695"/>
                      <a:gd name="connsiteX5" fmla="*/ 1083875 w 3239167"/>
                      <a:gd name="connsiteY5" fmla="*/ 0 h 381695"/>
                      <a:gd name="connsiteX6" fmla="*/ 1268258 w 3239167"/>
                      <a:gd name="connsiteY6" fmla="*/ 0 h 381695"/>
                      <a:gd name="connsiteX7" fmla="*/ 1549816 w 3239167"/>
                      <a:gd name="connsiteY7" fmla="*/ 0 h 381695"/>
                      <a:gd name="connsiteX8" fmla="*/ 1798983 w 3239167"/>
                      <a:gd name="connsiteY8" fmla="*/ 0 h 381695"/>
                      <a:gd name="connsiteX9" fmla="*/ 2080541 w 3239167"/>
                      <a:gd name="connsiteY9" fmla="*/ 0 h 381695"/>
                      <a:gd name="connsiteX10" fmla="*/ 2329708 w 3239167"/>
                      <a:gd name="connsiteY10" fmla="*/ 0 h 381695"/>
                      <a:gd name="connsiteX11" fmla="*/ 2546483 w 3239167"/>
                      <a:gd name="connsiteY11" fmla="*/ 0 h 381695"/>
                      <a:gd name="connsiteX12" fmla="*/ 2795650 w 3239167"/>
                      <a:gd name="connsiteY12" fmla="*/ 0 h 381695"/>
                      <a:gd name="connsiteX13" fmla="*/ 2947642 w 3239167"/>
                      <a:gd name="connsiteY13" fmla="*/ 0 h 381695"/>
                      <a:gd name="connsiteX14" fmla="*/ 3239167 w 3239167"/>
                      <a:gd name="connsiteY14" fmla="*/ 0 h 381695"/>
                      <a:gd name="connsiteX15" fmla="*/ 3239167 w 3239167"/>
                      <a:gd name="connsiteY15" fmla="*/ 179396 h 381695"/>
                      <a:gd name="connsiteX16" fmla="*/ 3239167 w 3239167"/>
                      <a:gd name="connsiteY16" fmla="*/ 381695 h 381695"/>
                      <a:gd name="connsiteX17" fmla="*/ 2990000 w 3239167"/>
                      <a:gd name="connsiteY17" fmla="*/ 381695 h 381695"/>
                      <a:gd name="connsiteX18" fmla="*/ 2773225 w 3239167"/>
                      <a:gd name="connsiteY18" fmla="*/ 381695 h 381695"/>
                      <a:gd name="connsiteX19" fmla="*/ 2459275 w 3239167"/>
                      <a:gd name="connsiteY19" fmla="*/ 381695 h 381695"/>
                      <a:gd name="connsiteX20" fmla="*/ 2145325 w 3239167"/>
                      <a:gd name="connsiteY20" fmla="*/ 381695 h 381695"/>
                      <a:gd name="connsiteX21" fmla="*/ 1831375 w 3239167"/>
                      <a:gd name="connsiteY21" fmla="*/ 381695 h 381695"/>
                      <a:gd name="connsiteX22" fmla="*/ 1614600 w 3239167"/>
                      <a:gd name="connsiteY22" fmla="*/ 381695 h 381695"/>
                      <a:gd name="connsiteX23" fmla="*/ 1300650 w 3239167"/>
                      <a:gd name="connsiteY23" fmla="*/ 381695 h 381695"/>
                      <a:gd name="connsiteX24" fmla="*/ 1116266 w 3239167"/>
                      <a:gd name="connsiteY24" fmla="*/ 381695 h 381695"/>
                      <a:gd name="connsiteX25" fmla="*/ 964275 w 3239167"/>
                      <a:gd name="connsiteY25" fmla="*/ 381695 h 381695"/>
                      <a:gd name="connsiteX26" fmla="*/ 715108 w 3239167"/>
                      <a:gd name="connsiteY26" fmla="*/ 381695 h 381695"/>
                      <a:gd name="connsiteX27" fmla="*/ 401158 w 3239167"/>
                      <a:gd name="connsiteY27" fmla="*/ 381695 h 381695"/>
                      <a:gd name="connsiteX28" fmla="*/ 0 w 3239167"/>
                      <a:gd name="connsiteY28" fmla="*/ 381695 h 381695"/>
                      <a:gd name="connsiteX29" fmla="*/ 0 w 3239167"/>
                      <a:gd name="connsiteY29" fmla="*/ 183213 h 381695"/>
                      <a:gd name="connsiteX30" fmla="*/ 0 w 3239167"/>
                      <a:gd name="connsiteY30" fmla="*/ 0 h 381695"/>
                      <a:gd name="connsiteX0" fmla="*/ 0 w 3239167"/>
                      <a:gd name="connsiteY0" fmla="*/ 0 h 381695"/>
                      <a:gd name="connsiteX1" fmla="*/ 249166 w 3239167"/>
                      <a:gd name="connsiteY1" fmla="*/ 0 h 381695"/>
                      <a:gd name="connsiteX2" fmla="*/ 401158 w 3239167"/>
                      <a:gd name="connsiteY2" fmla="*/ 0 h 381695"/>
                      <a:gd name="connsiteX3" fmla="*/ 617933 w 3239167"/>
                      <a:gd name="connsiteY3" fmla="*/ 0 h 381695"/>
                      <a:gd name="connsiteX4" fmla="*/ 802316 w 3239167"/>
                      <a:gd name="connsiteY4" fmla="*/ 0 h 381695"/>
                      <a:gd name="connsiteX5" fmla="*/ 954308 w 3239167"/>
                      <a:gd name="connsiteY5" fmla="*/ 0 h 381695"/>
                      <a:gd name="connsiteX6" fmla="*/ 1138691 w 3239167"/>
                      <a:gd name="connsiteY6" fmla="*/ 0 h 381695"/>
                      <a:gd name="connsiteX7" fmla="*/ 1387858 w 3239167"/>
                      <a:gd name="connsiteY7" fmla="*/ 0 h 381695"/>
                      <a:gd name="connsiteX8" fmla="*/ 1604633 w 3239167"/>
                      <a:gd name="connsiteY8" fmla="*/ 0 h 381695"/>
                      <a:gd name="connsiteX9" fmla="*/ 1789016 w 3239167"/>
                      <a:gd name="connsiteY9" fmla="*/ 0 h 381695"/>
                      <a:gd name="connsiteX10" fmla="*/ 2005791 w 3239167"/>
                      <a:gd name="connsiteY10" fmla="*/ 0 h 381695"/>
                      <a:gd name="connsiteX11" fmla="*/ 2254958 w 3239167"/>
                      <a:gd name="connsiteY11" fmla="*/ 0 h 381695"/>
                      <a:gd name="connsiteX12" fmla="*/ 2536516 w 3239167"/>
                      <a:gd name="connsiteY12" fmla="*/ 0 h 381695"/>
                      <a:gd name="connsiteX13" fmla="*/ 2688508 w 3239167"/>
                      <a:gd name="connsiteY13" fmla="*/ 0 h 381695"/>
                      <a:gd name="connsiteX14" fmla="*/ 2937675 w 3239167"/>
                      <a:gd name="connsiteY14" fmla="*/ 0 h 381695"/>
                      <a:gd name="connsiteX15" fmla="*/ 3239167 w 3239167"/>
                      <a:gd name="connsiteY15" fmla="*/ 0 h 381695"/>
                      <a:gd name="connsiteX16" fmla="*/ 3239167 w 3239167"/>
                      <a:gd name="connsiteY16" fmla="*/ 187030 h 381695"/>
                      <a:gd name="connsiteX17" fmla="*/ 3239167 w 3239167"/>
                      <a:gd name="connsiteY17" fmla="*/ 381695 h 381695"/>
                      <a:gd name="connsiteX18" fmla="*/ 3087175 w 3239167"/>
                      <a:gd name="connsiteY18" fmla="*/ 381695 h 381695"/>
                      <a:gd name="connsiteX19" fmla="*/ 2805617 w 3239167"/>
                      <a:gd name="connsiteY19" fmla="*/ 381695 h 381695"/>
                      <a:gd name="connsiteX20" fmla="*/ 2588841 w 3239167"/>
                      <a:gd name="connsiteY20" fmla="*/ 381695 h 381695"/>
                      <a:gd name="connsiteX21" fmla="*/ 2307283 w 3239167"/>
                      <a:gd name="connsiteY21" fmla="*/ 381695 h 381695"/>
                      <a:gd name="connsiteX22" fmla="*/ 2058116 w 3239167"/>
                      <a:gd name="connsiteY22" fmla="*/ 381695 h 381695"/>
                      <a:gd name="connsiteX23" fmla="*/ 1808950 w 3239167"/>
                      <a:gd name="connsiteY23" fmla="*/ 381695 h 381695"/>
                      <a:gd name="connsiteX24" fmla="*/ 1559783 w 3239167"/>
                      <a:gd name="connsiteY24" fmla="*/ 381695 h 381695"/>
                      <a:gd name="connsiteX25" fmla="*/ 1343008 w 3239167"/>
                      <a:gd name="connsiteY25" fmla="*/ 381695 h 381695"/>
                      <a:gd name="connsiteX26" fmla="*/ 1191016 w 3239167"/>
                      <a:gd name="connsiteY26" fmla="*/ 381695 h 381695"/>
                      <a:gd name="connsiteX27" fmla="*/ 1039025 w 3239167"/>
                      <a:gd name="connsiteY27" fmla="*/ 381695 h 381695"/>
                      <a:gd name="connsiteX28" fmla="*/ 887033 w 3239167"/>
                      <a:gd name="connsiteY28" fmla="*/ 381695 h 381695"/>
                      <a:gd name="connsiteX29" fmla="*/ 735041 w 3239167"/>
                      <a:gd name="connsiteY29" fmla="*/ 381695 h 381695"/>
                      <a:gd name="connsiteX30" fmla="*/ 453483 w 3239167"/>
                      <a:gd name="connsiteY30" fmla="*/ 381695 h 381695"/>
                      <a:gd name="connsiteX31" fmla="*/ 269100 w 3239167"/>
                      <a:gd name="connsiteY31" fmla="*/ 381695 h 381695"/>
                      <a:gd name="connsiteX32" fmla="*/ 0 w 3239167"/>
                      <a:gd name="connsiteY32" fmla="*/ 381695 h 381695"/>
                      <a:gd name="connsiteX33" fmla="*/ 0 w 3239167"/>
                      <a:gd name="connsiteY33" fmla="*/ 194664 h 381695"/>
                      <a:gd name="connsiteX34" fmla="*/ 0 w 3239167"/>
                      <a:gd name="connsiteY34" fmla="*/ 0 h 38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9167" h="381695" fill="none" extrusionOk="0">
                        <a:moveTo>
                          <a:pt x="0" y="0"/>
                        </a:moveTo>
                        <a:cubicBezTo>
                          <a:pt x="41533" y="-609"/>
                          <a:pt x="102218" y="5383"/>
                          <a:pt x="151991" y="0"/>
                        </a:cubicBezTo>
                        <a:cubicBezTo>
                          <a:pt x="201534" y="21887"/>
                          <a:pt x="294632" y="-14962"/>
                          <a:pt x="401158" y="0"/>
                        </a:cubicBezTo>
                        <a:cubicBezTo>
                          <a:pt x="499745" y="-7153"/>
                          <a:pt x="494901" y="-5968"/>
                          <a:pt x="585541" y="0"/>
                        </a:cubicBezTo>
                        <a:cubicBezTo>
                          <a:pt x="677860" y="6784"/>
                          <a:pt x="754745" y="9989"/>
                          <a:pt x="802316" y="0"/>
                        </a:cubicBezTo>
                        <a:cubicBezTo>
                          <a:pt x="842493" y="-4379"/>
                          <a:pt x="1010521" y="-482"/>
                          <a:pt x="1083875" y="0"/>
                        </a:cubicBezTo>
                        <a:cubicBezTo>
                          <a:pt x="1150536" y="1661"/>
                          <a:pt x="1218432" y="-5578"/>
                          <a:pt x="1268258" y="0"/>
                        </a:cubicBezTo>
                        <a:cubicBezTo>
                          <a:pt x="1335550" y="1308"/>
                          <a:pt x="1481239" y="-3277"/>
                          <a:pt x="1549816" y="0"/>
                        </a:cubicBezTo>
                        <a:cubicBezTo>
                          <a:pt x="1615343" y="-6124"/>
                          <a:pt x="1738407" y="5125"/>
                          <a:pt x="1798983" y="0"/>
                        </a:cubicBezTo>
                        <a:cubicBezTo>
                          <a:pt x="1860965" y="-1890"/>
                          <a:pt x="1997169" y="16289"/>
                          <a:pt x="2080541" y="0"/>
                        </a:cubicBezTo>
                        <a:cubicBezTo>
                          <a:pt x="2174160" y="392"/>
                          <a:pt x="2233371" y="-17187"/>
                          <a:pt x="2329708" y="0"/>
                        </a:cubicBezTo>
                        <a:cubicBezTo>
                          <a:pt x="2422514" y="19188"/>
                          <a:pt x="2477181" y="1629"/>
                          <a:pt x="2546483" y="0"/>
                        </a:cubicBezTo>
                        <a:cubicBezTo>
                          <a:pt x="2621201" y="-1499"/>
                          <a:pt x="2677451" y="4319"/>
                          <a:pt x="2795650" y="0"/>
                        </a:cubicBezTo>
                        <a:cubicBezTo>
                          <a:pt x="2903862" y="9564"/>
                          <a:pt x="2914748" y="-1830"/>
                          <a:pt x="2947642" y="0"/>
                        </a:cubicBezTo>
                        <a:cubicBezTo>
                          <a:pt x="2985067" y="-3952"/>
                          <a:pt x="3084377" y="3371"/>
                          <a:pt x="3239167" y="0"/>
                        </a:cubicBezTo>
                        <a:cubicBezTo>
                          <a:pt x="3239004" y="38451"/>
                          <a:pt x="3239469" y="95842"/>
                          <a:pt x="3239167" y="179396"/>
                        </a:cubicBezTo>
                        <a:cubicBezTo>
                          <a:pt x="3234154" y="260036"/>
                          <a:pt x="3245324" y="293387"/>
                          <a:pt x="3239167" y="381695"/>
                        </a:cubicBezTo>
                        <a:cubicBezTo>
                          <a:pt x="3164391" y="373673"/>
                          <a:pt x="3091700" y="392095"/>
                          <a:pt x="2990000" y="381695"/>
                        </a:cubicBezTo>
                        <a:cubicBezTo>
                          <a:pt x="2894339" y="380405"/>
                          <a:pt x="2830311" y="383527"/>
                          <a:pt x="2773225" y="381695"/>
                        </a:cubicBezTo>
                        <a:cubicBezTo>
                          <a:pt x="2740712" y="389226"/>
                          <a:pt x="2607332" y="394769"/>
                          <a:pt x="2459275" y="381695"/>
                        </a:cubicBezTo>
                        <a:cubicBezTo>
                          <a:pt x="2314433" y="363707"/>
                          <a:pt x="2280097" y="390616"/>
                          <a:pt x="2145325" y="381695"/>
                        </a:cubicBezTo>
                        <a:cubicBezTo>
                          <a:pt x="2025712" y="372621"/>
                          <a:pt x="1985074" y="381115"/>
                          <a:pt x="1831375" y="381695"/>
                        </a:cubicBezTo>
                        <a:cubicBezTo>
                          <a:pt x="1676325" y="384929"/>
                          <a:pt x="1662381" y="375022"/>
                          <a:pt x="1614600" y="381695"/>
                        </a:cubicBezTo>
                        <a:cubicBezTo>
                          <a:pt x="1567183" y="399763"/>
                          <a:pt x="1362447" y="388204"/>
                          <a:pt x="1300650" y="381695"/>
                        </a:cubicBezTo>
                        <a:cubicBezTo>
                          <a:pt x="1224661" y="374033"/>
                          <a:pt x="1173087" y="382706"/>
                          <a:pt x="1116266" y="381695"/>
                        </a:cubicBezTo>
                        <a:cubicBezTo>
                          <a:pt x="1064735" y="379638"/>
                          <a:pt x="1008144" y="378797"/>
                          <a:pt x="964275" y="381695"/>
                        </a:cubicBezTo>
                        <a:cubicBezTo>
                          <a:pt x="912783" y="381741"/>
                          <a:pt x="842070" y="376997"/>
                          <a:pt x="715108" y="381695"/>
                        </a:cubicBezTo>
                        <a:cubicBezTo>
                          <a:pt x="588467" y="368631"/>
                          <a:pt x="532973" y="392597"/>
                          <a:pt x="401158" y="381695"/>
                        </a:cubicBezTo>
                        <a:cubicBezTo>
                          <a:pt x="289449" y="372272"/>
                          <a:pt x="95957" y="382474"/>
                          <a:pt x="0" y="381695"/>
                        </a:cubicBezTo>
                        <a:cubicBezTo>
                          <a:pt x="-10613" y="316393"/>
                          <a:pt x="7216" y="224899"/>
                          <a:pt x="0" y="183213"/>
                        </a:cubicBezTo>
                        <a:cubicBezTo>
                          <a:pt x="3151" y="141930"/>
                          <a:pt x="-7225" y="47704"/>
                          <a:pt x="0" y="0"/>
                        </a:cubicBezTo>
                        <a:close/>
                      </a:path>
                      <a:path w="3239167" h="381695" stroke="0" extrusionOk="0">
                        <a:moveTo>
                          <a:pt x="0" y="0"/>
                        </a:moveTo>
                        <a:cubicBezTo>
                          <a:pt x="74435" y="-1345"/>
                          <a:pt x="177024" y="14615"/>
                          <a:pt x="249166" y="0"/>
                        </a:cubicBezTo>
                        <a:cubicBezTo>
                          <a:pt x="324661" y="-9201"/>
                          <a:pt x="346480" y="1517"/>
                          <a:pt x="401158" y="0"/>
                        </a:cubicBezTo>
                        <a:cubicBezTo>
                          <a:pt x="459155" y="-1883"/>
                          <a:pt x="525283" y="-8844"/>
                          <a:pt x="617933" y="0"/>
                        </a:cubicBezTo>
                        <a:cubicBezTo>
                          <a:pt x="715130" y="4131"/>
                          <a:pt x="749725" y="683"/>
                          <a:pt x="802316" y="0"/>
                        </a:cubicBezTo>
                        <a:cubicBezTo>
                          <a:pt x="851293" y="4434"/>
                          <a:pt x="884269" y="-7388"/>
                          <a:pt x="954308" y="0"/>
                        </a:cubicBezTo>
                        <a:cubicBezTo>
                          <a:pt x="1021727" y="14185"/>
                          <a:pt x="1102297" y="-191"/>
                          <a:pt x="1138691" y="0"/>
                        </a:cubicBezTo>
                        <a:cubicBezTo>
                          <a:pt x="1177846" y="-1858"/>
                          <a:pt x="1295339" y="-12574"/>
                          <a:pt x="1387858" y="0"/>
                        </a:cubicBezTo>
                        <a:cubicBezTo>
                          <a:pt x="1463051" y="23285"/>
                          <a:pt x="1535383" y="3560"/>
                          <a:pt x="1604633" y="0"/>
                        </a:cubicBezTo>
                        <a:cubicBezTo>
                          <a:pt x="1677107" y="5940"/>
                          <a:pt x="1735446" y="-3925"/>
                          <a:pt x="1789016" y="0"/>
                        </a:cubicBezTo>
                        <a:cubicBezTo>
                          <a:pt x="1852461" y="-5053"/>
                          <a:pt x="1906690" y="1182"/>
                          <a:pt x="2005791" y="0"/>
                        </a:cubicBezTo>
                        <a:cubicBezTo>
                          <a:pt x="2110540" y="1948"/>
                          <a:pt x="2154504" y="5675"/>
                          <a:pt x="2254958" y="0"/>
                        </a:cubicBezTo>
                        <a:cubicBezTo>
                          <a:pt x="2346984" y="-910"/>
                          <a:pt x="2478662" y="3247"/>
                          <a:pt x="2536516" y="0"/>
                        </a:cubicBezTo>
                        <a:cubicBezTo>
                          <a:pt x="2598469" y="-977"/>
                          <a:pt x="2637947" y="5045"/>
                          <a:pt x="2688508" y="0"/>
                        </a:cubicBezTo>
                        <a:cubicBezTo>
                          <a:pt x="2742153" y="6808"/>
                          <a:pt x="2877251" y="-18650"/>
                          <a:pt x="2937675" y="0"/>
                        </a:cubicBezTo>
                        <a:cubicBezTo>
                          <a:pt x="3019108" y="5288"/>
                          <a:pt x="3085127" y="-10127"/>
                          <a:pt x="3239167" y="0"/>
                        </a:cubicBezTo>
                        <a:cubicBezTo>
                          <a:pt x="3237456" y="26924"/>
                          <a:pt x="3240642" y="131982"/>
                          <a:pt x="3239167" y="187030"/>
                        </a:cubicBezTo>
                        <a:cubicBezTo>
                          <a:pt x="3229683" y="247663"/>
                          <a:pt x="3228165" y="333536"/>
                          <a:pt x="3239167" y="381695"/>
                        </a:cubicBezTo>
                        <a:cubicBezTo>
                          <a:pt x="3175914" y="381809"/>
                          <a:pt x="3148198" y="375952"/>
                          <a:pt x="3087175" y="381695"/>
                        </a:cubicBezTo>
                        <a:cubicBezTo>
                          <a:pt x="3026901" y="376820"/>
                          <a:pt x="2939577" y="388721"/>
                          <a:pt x="2805617" y="381695"/>
                        </a:cubicBezTo>
                        <a:cubicBezTo>
                          <a:pt x="2677732" y="390646"/>
                          <a:pt x="2691178" y="388431"/>
                          <a:pt x="2588841" y="381695"/>
                        </a:cubicBezTo>
                        <a:cubicBezTo>
                          <a:pt x="2496401" y="374445"/>
                          <a:pt x="2413931" y="408613"/>
                          <a:pt x="2307283" y="381695"/>
                        </a:cubicBezTo>
                        <a:cubicBezTo>
                          <a:pt x="2196604" y="365842"/>
                          <a:pt x="2117751" y="375160"/>
                          <a:pt x="2058116" y="381695"/>
                        </a:cubicBezTo>
                        <a:cubicBezTo>
                          <a:pt x="1998798" y="412313"/>
                          <a:pt x="1893794" y="400772"/>
                          <a:pt x="1808950" y="381695"/>
                        </a:cubicBezTo>
                        <a:cubicBezTo>
                          <a:pt x="1722865" y="387119"/>
                          <a:pt x="1650342" y="406337"/>
                          <a:pt x="1559783" y="381695"/>
                        </a:cubicBezTo>
                        <a:cubicBezTo>
                          <a:pt x="1474650" y="369709"/>
                          <a:pt x="1396677" y="389526"/>
                          <a:pt x="1343008" y="381695"/>
                        </a:cubicBezTo>
                        <a:cubicBezTo>
                          <a:pt x="1287880" y="377224"/>
                          <a:pt x="1225664" y="390474"/>
                          <a:pt x="1191016" y="381695"/>
                        </a:cubicBezTo>
                        <a:cubicBezTo>
                          <a:pt x="1154803" y="371051"/>
                          <a:pt x="1111349" y="383494"/>
                          <a:pt x="1039025" y="381695"/>
                        </a:cubicBezTo>
                        <a:cubicBezTo>
                          <a:pt x="965579" y="382615"/>
                          <a:pt x="943011" y="381047"/>
                          <a:pt x="887033" y="381695"/>
                        </a:cubicBezTo>
                        <a:cubicBezTo>
                          <a:pt x="830751" y="371488"/>
                          <a:pt x="808656" y="374239"/>
                          <a:pt x="735041" y="381695"/>
                        </a:cubicBezTo>
                        <a:cubicBezTo>
                          <a:pt x="657725" y="392886"/>
                          <a:pt x="552853" y="377075"/>
                          <a:pt x="453483" y="381695"/>
                        </a:cubicBezTo>
                        <a:cubicBezTo>
                          <a:pt x="364668" y="378856"/>
                          <a:pt x="339362" y="383139"/>
                          <a:pt x="269100" y="381695"/>
                        </a:cubicBezTo>
                        <a:cubicBezTo>
                          <a:pt x="195406" y="380065"/>
                          <a:pt x="117857" y="379279"/>
                          <a:pt x="0" y="381695"/>
                        </a:cubicBezTo>
                        <a:cubicBezTo>
                          <a:pt x="11448" y="309200"/>
                          <a:pt x="-1959" y="287233"/>
                          <a:pt x="0" y="194664"/>
                        </a:cubicBezTo>
                        <a:cubicBezTo>
                          <a:pt x="-4108" y="104650"/>
                          <a:pt x="-10300" y="79365"/>
                          <a:pt x="0" y="0"/>
                        </a:cubicBezTo>
                        <a:close/>
                      </a:path>
                      <a:path w="3239167" h="381695" fill="none" stroke="0" extrusionOk="0">
                        <a:moveTo>
                          <a:pt x="0" y="0"/>
                        </a:moveTo>
                        <a:cubicBezTo>
                          <a:pt x="51733" y="5583"/>
                          <a:pt x="105540" y="1038"/>
                          <a:pt x="151991" y="0"/>
                        </a:cubicBezTo>
                        <a:cubicBezTo>
                          <a:pt x="176899" y="1861"/>
                          <a:pt x="300111" y="-1165"/>
                          <a:pt x="401158" y="0"/>
                        </a:cubicBezTo>
                        <a:cubicBezTo>
                          <a:pt x="499671" y="-7426"/>
                          <a:pt x="495024" y="-5213"/>
                          <a:pt x="585541" y="0"/>
                        </a:cubicBezTo>
                        <a:cubicBezTo>
                          <a:pt x="683899" y="14155"/>
                          <a:pt x="757023" y="16546"/>
                          <a:pt x="802316" y="0"/>
                        </a:cubicBezTo>
                        <a:cubicBezTo>
                          <a:pt x="846205" y="-10952"/>
                          <a:pt x="1020047" y="6895"/>
                          <a:pt x="1083875" y="0"/>
                        </a:cubicBezTo>
                        <a:cubicBezTo>
                          <a:pt x="1146406" y="-2576"/>
                          <a:pt x="1213307" y="-1126"/>
                          <a:pt x="1268258" y="0"/>
                        </a:cubicBezTo>
                        <a:cubicBezTo>
                          <a:pt x="1335174" y="-6851"/>
                          <a:pt x="1488252" y="-109"/>
                          <a:pt x="1549816" y="0"/>
                        </a:cubicBezTo>
                        <a:cubicBezTo>
                          <a:pt x="1596401" y="-9853"/>
                          <a:pt x="1739112" y="3571"/>
                          <a:pt x="1798983" y="0"/>
                        </a:cubicBezTo>
                        <a:cubicBezTo>
                          <a:pt x="1846886" y="1239"/>
                          <a:pt x="1979269" y="-15799"/>
                          <a:pt x="2080541" y="0"/>
                        </a:cubicBezTo>
                        <a:cubicBezTo>
                          <a:pt x="2161462" y="5135"/>
                          <a:pt x="2236549" y="-19437"/>
                          <a:pt x="2329708" y="0"/>
                        </a:cubicBezTo>
                        <a:cubicBezTo>
                          <a:pt x="2410952" y="6691"/>
                          <a:pt x="2462730" y="-7485"/>
                          <a:pt x="2546483" y="0"/>
                        </a:cubicBezTo>
                        <a:cubicBezTo>
                          <a:pt x="2618114" y="73"/>
                          <a:pt x="2694232" y="-13145"/>
                          <a:pt x="2795650" y="0"/>
                        </a:cubicBezTo>
                        <a:cubicBezTo>
                          <a:pt x="2902911" y="12179"/>
                          <a:pt x="2910857" y="1300"/>
                          <a:pt x="2947642" y="0"/>
                        </a:cubicBezTo>
                        <a:cubicBezTo>
                          <a:pt x="2970750" y="8503"/>
                          <a:pt x="3108643" y="1673"/>
                          <a:pt x="3239167" y="0"/>
                        </a:cubicBezTo>
                        <a:cubicBezTo>
                          <a:pt x="3228089" y="44003"/>
                          <a:pt x="3231750" y="86468"/>
                          <a:pt x="3239167" y="179396"/>
                        </a:cubicBezTo>
                        <a:cubicBezTo>
                          <a:pt x="3245002" y="258778"/>
                          <a:pt x="3242503" y="290108"/>
                          <a:pt x="3239167" y="381695"/>
                        </a:cubicBezTo>
                        <a:cubicBezTo>
                          <a:pt x="3190295" y="386215"/>
                          <a:pt x="3091944" y="378577"/>
                          <a:pt x="2990000" y="381695"/>
                        </a:cubicBezTo>
                        <a:cubicBezTo>
                          <a:pt x="2894641" y="377158"/>
                          <a:pt x="2832035" y="383763"/>
                          <a:pt x="2773225" y="381695"/>
                        </a:cubicBezTo>
                        <a:cubicBezTo>
                          <a:pt x="2705906" y="391846"/>
                          <a:pt x="2577040" y="402063"/>
                          <a:pt x="2459275" y="381695"/>
                        </a:cubicBezTo>
                        <a:cubicBezTo>
                          <a:pt x="2318569" y="364588"/>
                          <a:pt x="2273256" y="398508"/>
                          <a:pt x="2145325" y="381695"/>
                        </a:cubicBezTo>
                        <a:cubicBezTo>
                          <a:pt x="2023332" y="371147"/>
                          <a:pt x="1982147" y="382112"/>
                          <a:pt x="1831375" y="381695"/>
                        </a:cubicBezTo>
                        <a:cubicBezTo>
                          <a:pt x="1678574" y="380942"/>
                          <a:pt x="1658836" y="375014"/>
                          <a:pt x="1614600" y="381695"/>
                        </a:cubicBezTo>
                        <a:cubicBezTo>
                          <a:pt x="1575338" y="393770"/>
                          <a:pt x="1356005" y="390114"/>
                          <a:pt x="1300650" y="381695"/>
                        </a:cubicBezTo>
                        <a:cubicBezTo>
                          <a:pt x="1235365" y="378725"/>
                          <a:pt x="1178096" y="383550"/>
                          <a:pt x="1116266" y="381695"/>
                        </a:cubicBezTo>
                        <a:cubicBezTo>
                          <a:pt x="1060737" y="382180"/>
                          <a:pt x="1005072" y="385038"/>
                          <a:pt x="964275" y="381695"/>
                        </a:cubicBezTo>
                        <a:cubicBezTo>
                          <a:pt x="933491" y="392567"/>
                          <a:pt x="824172" y="370673"/>
                          <a:pt x="715108" y="381695"/>
                        </a:cubicBezTo>
                        <a:cubicBezTo>
                          <a:pt x="595109" y="365120"/>
                          <a:pt x="517371" y="403210"/>
                          <a:pt x="401158" y="381695"/>
                        </a:cubicBezTo>
                        <a:cubicBezTo>
                          <a:pt x="281582" y="367606"/>
                          <a:pt x="86282" y="396103"/>
                          <a:pt x="0" y="381695"/>
                        </a:cubicBezTo>
                        <a:cubicBezTo>
                          <a:pt x="22" y="300686"/>
                          <a:pt x="1435" y="223642"/>
                          <a:pt x="0" y="183213"/>
                        </a:cubicBezTo>
                        <a:cubicBezTo>
                          <a:pt x="1230" y="140501"/>
                          <a:pt x="-12211" y="46405"/>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300" b="1" kern="0" dirty="0">
                <a:solidFill>
                  <a:srgbClr val="FF0000"/>
                </a:solidFill>
                <a:latin typeface="メイリオ" panose="020B0604030504040204" pitchFamily="50" charset="-128"/>
                <a:ea typeface="メイリオ" panose="020B0604030504040204" pitchFamily="50" charset="-128"/>
              </a:rPr>
              <a:t>じゅどう きつえん</a:t>
            </a:r>
            <a:endParaRPr lang="en-US" altLang="ja-JP" sz="1300" b="1" kern="0" dirty="0">
              <a:solidFill>
                <a:schemeClr val="tx1"/>
              </a:solidFill>
              <a:latin typeface="メイリオ" panose="020B0604030504040204" pitchFamily="50" charset="-128"/>
              <a:ea typeface="メイリオ" panose="020B0604030504040204" pitchFamily="50" charset="-128"/>
            </a:endParaRPr>
          </a:p>
        </p:txBody>
      </p:sp>
      <p:sp>
        <p:nvSpPr>
          <p:cNvPr id="34" name="タイトル 1">
            <a:extLst>
              <a:ext uri="{FF2B5EF4-FFF2-40B4-BE49-F238E27FC236}">
                <a16:creationId xmlns:a16="http://schemas.microsoft.com/office/drawing/2014/main" id="{46FD8E58-08C8-4FD7-96F1-557DF8393FCF}"/>
              </a:ext>
            </a:extLst>
          </p:cNvPr>
          <p:cNvSpPr txBox="1">
            <a:spLocks/>
          </p:cNvSpPr>
          <p:nvPr/>
        </p:nvSpPr>
        <p:spPr>
          <a:xfrm>
            <a:off x="324721" y="6021288"/>
            <a:ext cx="3239167" cy="381695"/>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3239167"/>
                      <a:gd name="connsiteY0" fmla="*/ 0 h 381695"/>
                      <a:gd name="connsiteX1" fmla="*/ 151991 w 3239167"/>
                      <a:gd name="connsiteY1" fmla="*/ 0 h 381695"/>
                      <a:gd name="connsiteX2" fmla="*/ 401158 w 3239167"/>
                      <a:gd name="connsiteY2" fmla="*/ 0 h 381695"/>
                      <a:gd name="connsiteX3" fmla="*/ 585541 w 3239167"/>
                      <a:gd name="connsiteY3" fmla="*/ 0 h 381695"/>
                      <a:gd name="connsiteX4" fmla="*/ 802316 w 3239167"/>
                      <a:gd name="connsiteY4" fmla="*/ 0 h 381695"/>
                      <a:gd name="connsiteX5" fmla="*/ 1083875 w 3239167"/>
                      <a:gd name="connsiteY5" fmla="*/ 0 h 381695"/>
                      <a:gd name="connsiteX6" fmla="*/ 1268258 w 3239167"/>
                      <a:gd name="connsiteY6" fmla="*/ 0 h 381695"/>
                      <a:gd name="connsiteX7" fmla="*/ 1549816 w 3239167"/>
                      <a:gd name="connsiteY7" fmla="*/ 0 h 381695"/>
                      <a:gd name="connsiteX8" fmla="*/ 1798983 w 3239167"/>
                      <a:gd name="connsiteY8" fmla="*/ 0 h 381695"/>
                      <a:gd name="connsiteX9" fmla="*/ 2080541 w 3239167"/>
                      <a:gd name="connsiteY9" fmla="*/ 0 h 381695"/>
                      <a:gd name="connsiteX10" fmla="*/ 2329708 w 3239167"/>
                      <a:gd name="connsiteY10" fmla="*/ 0 h 381695"/>
                      <a:gd name="connsiteX11" fmla="*/ 2546483 w 3239167"/>
                      <a:gd name="connsiteY11" fmla="*/ 0 h 381695"/>
                      <a:gd name="connsiteX12" fmla="*/ 2795650 w 3239167"/>
                      <a:gd name="connsiteY12" fmla="*/ 0 h 381695"/>
                      <a:gd name="connsiteX13" fmla="*/ 2947642 w 3239167"/>
                      <a:gd name="connsiteY13" fmla="*/ 0 h 381695"/>
                      <a:gd name="connsiteX14" fmla="*/ 3239167 w 3239167"/>
                      <a:gd name="connsiteY14" fmla="*/ 0 h 381695"/>
                      <a:gd name="connsiteX15" fmla="*/ 3239167 w 3239167"/>
                      <a:gd name="connsiteY15" fmla="*/ 179396 h 381695"/>
                      <a:gd name="connsiteX16" fmla="*/ 3239167 w 3239167"/>
                      <a:gd name="connsiteY16" fmla="*/ 381695 h 381695"/>
                      <a:gd name="connsiteX17" fmla="*/ 2990000 w 3239167"/>
                      <a:gd name="connsiteY17" fmla="*/ 381695 h 381695"/>
                      <a:gd name="connsiteX18" fmla="*/ 2773225 w 3239167"/>
                      <a:gd name="connsiteY18" fmla="*/ 381695 h 381695"/>
                      <a:gd name="connsiteX19" fmla="*/ 2459275 w 3239167"/>
                      <a:gd name="connsiteY19" fmla="*/ 381695 h 381695"/>
                      <a:gd name="connsiteX20" fmla="*/ 2145325 w 3239167"/>
                      <a:gd name="connsiteY20" fmla="*/ 381695 h 381695"/>
                      <a:gd name="connsiteX21" fmla="*/ 1831375 w 3239167"/>
                      <a:gd name="connsiteY21" fmla="*/ 381695 h 381695"/>
                      <a:gd name="connsiteX22" fmla="*/ 1614600 w 3239167"/>
                      <a:gd name="connsiteY22" fmla="*/ 381695 h 381695"/>
                      <a:gd name="connsiteX23" fmla="*/ 1300650 w 3239167"/>
                      <a:gd name="connsiteY23" fmla="*/ 381695 h 381695"/>
                      <a:gd name="connsiteX24" fmla="*/ 1116266 w 3239167"/>
                      <a:gd name="connsiteY24" fmla="*/ 381695 h 381695"/>
                      <a:gd name="connsiteX25" fmla="*/ 964275 w 3239167"/>
                      <a:gd name="connsiteY25" fmla="*/ 381695 h 381695"/>
                      <a:gd name="connsiteX26" fmla="*/ 715108 w 3239167"/>
                      <a:gd name="connsiteY26" fmla="*/ 381695 h 381695"/>
                      <a:gd name="connsiteX27" fmla="*/ 401158 w 3239167"/>
                      <a:gd name="connsiteY27" fmla="*/ 381695 h 381695"/>
                      <a:gd name="connsiteX28" fmla="*/ 0 w 3239167"/>
                      <a:gd name="connsiteY28" fmla="*/ 381695 h 381695"/>
                      <a:gd name="connsiteX29" fmla="*/ 0 w 3239167"/>
                      <a:gd name="connsiteY29" fmla="*/ 183213 h 381695"/>
                      <a:gd name="connsiteX30" fmla="*/ 0 w 3239167"/>
                      <a:gd name="connsiteY30" fmla="*/ 0 h 381695"/>
                      <a:gd name="connsiteX0" fmla="*/ 0 w 3239167"/>
                      <a:gd name="connsiteY0" fmla="*/ 0 h 381695"/>
                      <a:gd name="connsiteX1" fmla="*/ 249166 w 3239167"/>
                      <a:gd name="connsiteY1" fmla="*/ 0 h 381695"/>
                      <a:gd name="connsiteX2" fmla="*/ 401158 w 3239167"/>
                      <a:gd name="connsiteY2" fmla="*/ 0 h 381695"/>
                      <a:gd name="connsiteX3" fmla="*/ 617933 w 3239167"/>
                      <a:gd name="connsiteY3" fmla="*/ 0 h 381695"/>
                      <a:gd name="connsiteX4" fmla="*/ 802316 w 3239167"/>
                      <a:gd name="connsiteY4" fmla="*/ 0 h 381695"/>
                      <a:gd name="connsiteX5" fmla="*/ 954308 w 3239167"/>
                      <a:gd name="connsiteY5" fmla="*/ 0 h 381695"/>
                      <a:gd name="connsiteX6" fmla="*/ 1138691 w 3239167"/>
                      <a:gd name="connsiteY6" fmla="*/ 0 h 381695"/>
                      <a:gd name="connsiteX7" fmla="*/ 1387858 w 3239167"/>
                      <a:gd name="connsiteY7" fmla="*/ 0 h 381695"/>
                      <a:gd name="connsiteX8" fmla="*/ 1604633 w 3239167"/>
                      <a:gd name="connsiteY8" fmla="*/ 0 h 381695"/>
                      <a:gd name="connsiteX9" fmla="*/ 1789016 w 3239167"/>
                      <a:gd name="connsiteY9" fmla="*/ 0 h 381695"/>
                      <a:gd name="connsiteX10" fmla="*/ 2005791 w 3239167"/>
                      <a:gd name="connsiteY10" fmla="*/ 0 h 381695"/>
                      <a:gd name="connsiteX11" fmla="*/ 2254958 w 3239167"/>
                      <a:gd name="connsiteY11" fmla="*/ 0 h 381695"/>
                      <a:gd name="connsiteX12" fmla="*/ 2536516 w 3239167"/>
                      <a:gd name="connsiteY12" fmla="*/ 0 h 381695"/>
                      <a:gd name="connsiteX13" fmla="*/ 2688508 w 3239167"/>
                      <a:gd name="connsiteY13" fmla="*/ 0 h 381695"/>
                      <a:gd name="connsiteX14" fmla="*/ 2937675 w 3239167"/>
                      <a:gd name="connsiteY14" fmla="*/ 0 h 381695"/>
                      <a:gd name="connsiteX15" fmla="*/ 3239167 w 3239167"/>
                      <a:gd name="connsiteY15" fmla="*/ 0 h 381695"/>
                      <a:gd name="connsiteX16" fmla="*/ 3239167 w 3239167"/>
                      <a:gd name="connsiteY16" fmla="*/ 187030 h 381695"/>
                      <a:gd name="connsiteX17" fmla="*/ 3239167 w 3239167"/>
                      <a:gd name="connsiteY17" fmla="*/ 381695 h 381695"/>
                      <a:gd name="connsiteX18" fmla="*/ 3087175 w 3239167"/>
                      <a:gd name="connsiteY18" fmla="*/ 381695 h 381695"/>
                      <a:gd name="connsiteX19" fmla="*/ 2805617 w 3239167"/>
                      <a:gd name="connsiteY19" fmla="*/ 381695 h 381695"/>
                      <a:gd name="connsiteX20" fmla="*/ 2588841 w 3239167"/>
                      <a:gd name="connsiteY20" fmla="*/ 381695 h 381695"/>
                      <a:gd name="connsiteX21" fmla="*/ 2307283 w 3239167"/>
                      <a:gd name="connsiteY21" fmla="*/ 381695 h 381695"/>
                      <a:gd name="connsiteX22" fmla="*/ 2058116 w 3239167"/>
                      <a:gd name="connsiteY22" fmla="*/ 381695 h 381695"/>
                      <a:gd name="connsiteX23" fmla="*/ 1808950 w 3239167"/>
                      <a:gd name="connsiteY23" fmla="*/ 381695 h 381695"/>
                      <a:gd name="connsiteX24" fmla="*/ 1559783 w 3239167"/>
                      <a:gd name="connsiteY24" fmla="*/ 381695 h 381695"/>
                      <a:gd name="connsiteX25" fmla="*/ 1343008 w 3239167"/>
                      <a:gd name="connsiteY25" fmla="*/ 381695 h 381695"/>
                      <a:gd name="connsiteX26" fmla="*/ 1191016 w 3239167"/>
                      <a:gd name="connsiteY26" fmla="*/ 381695 h 381695"/>
                      <a:gd name="connsiteX27" fmla="*/ 1039025 w 3239167"/>
                      <a:gd name="connsiteY27" fmla="*/ 381695 h 381695"/>
                      <a:gd name="connsiteX28" fmla="*/ 887033 w 3239167"/>
                      <a:gd name="connsiteY28" fmla="*/ 381695 h 381695"/>
                      <a:gd name="connsiteX29" fmla="*/ 735041 w 3239167"/>
                      <a:gd name="connsiteY29" fmla="*/ 381695 h 381695"/>
                      <a:gd name="connsiteX30" fmla="*/ 453483 w 3239167"/>
                      <a:gd name="connsiteY30" fmla="*/ 381695 h 381695"/>
                      <a:gd name="connsiteX31" fmla="*/ 269100 w 3239167"/>
                      <a:gd name="connsiteY31" fmla="*/ 381695 h 381695"/>
                      <a:gd name="connsiteX32" fmla="*/ 0 w 3239167"/>
                      <a:gd name="connsiteY32" fmla="*/ 381695 h 381695"/>
                      <a:gd name="connsiteX33" fmla="*/ 0 w 3239167"/>
                      <a:gd name="connsiteY33" fmla="*/ 194664 h 381695"/>
                      <a:gd name="connsiteX34" fmla="*/ 0 w 3239167"/>
                      <a:gd name="connsiteY34" fmla="*/ 0 h 38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9167" h="381695" fill="none" extrusionOk="0">
                        <a:moveTo>
                          <a:pt x="0" y="0"/>
                        </a:moveTo>
                        <a:cubicBezTo>
                          <a:pt x="41533" y="-609"/>
                          <a:pt x="102218" y="5383"/>
                          <a:pt x="151991" y="0"/>
                        </a:cubicBezTo>
                        <a:cubicBezTo>
                          <a:pt x="201534" y="21887"/>
                          <a:pt x="294632" y="-14962"/>
                          <a:pt x="401158" y="0"/>
                        </a:cubicBezTo>
                        <a:cubicBezTo>
                          <a:pt x="499745" y="-7153"/>
                          <a:pt x="494901" y="-5968"/>
                          <a:pt x="585541" y="0"/>
                        </a:cubicBezTo>
                        <a:cubicBezTo>
                          <a:pt x="677860" y="6784"/>
                          <a:pt x="754745" y="9989"/>
                          <a:pt x="802316" y="0"/>
                        </a:cubicBezTo>
                        <a:cubicBezTo>
                          <a:pt x="842493" y="-4379"/>
                          <a:pt x="1010521" y="-482"/>
                          <a:pt x="1083875" y="0"/>
                        </a:cubicBezTo>
                        <a:cubicBezTo>
                          <a:pt x="1150536" y="1661"/>
                          <a:pt x="1218432" y="-5578"/>
                          <a:pt x="1268258" y="0"/>
                        </a:cubicBezTo>
                        <a:cubicBezTo>
                          <a:pt x="1335550" y="1308"/>
                          <a:pt x="1481239" y="-3277"/>
                          <a:pt x="1549816" y="0"/>
                        </a:cubicBezTo>
                        <a:cubicBezTo>
                          <a:pt x="1615343" y="-6124"/>
                          <a:pt x="1738407" y="5125"/>
                          <a:pt x="1798983" y="0"/>
                        </a:cubicBezTo>
                        <a:cubicBezTo>
                          <a:pt x="1860965" y="-1890"/>
                          <a:pt x="1997169" y="16289"/>
                          <a:pt x="2080541" y="0"/>
                        </a:cubicBezTo>
                        <a:cubicBezTo>
                          <a:pt x="2174160" y="392"/>
                          <a:pt x="2233371" y="-17187"/>
                          <a:pt x="2329708" y="0"/>
                        </a:cubicBezTo>
                        <a:cubicBezTo>
                          <a:pt x="2422514" y="19188"/>
                          <a:pt x="2477181" y="1629"/>
                          <a:pt x="2546483" y="0"/>
                        </a:cubicBezTo>
                        <a:cubicBezTo>
                          <a:pt x="2621201" y="-1499"/>
                          <a:pt x="2677451" y="4319"/>
                          <a:pt x="2795650" y="0"/>
                        </a:cubicBezTo>
                        <a:cubicBezTo>
                          <a:pt x="2903862" y="9564"/>
                          <a:pt x="2914748" y="-1830"/>
                          <a:pt x="2947642" y="0"/>
                        </a:cubicBezTo>
                        <a:cubicBezTo>
                          <a:pt x="2985067" y="-3952"/>
                          <a:pt x="3084377" y="3371"/>
                          <a:pt x="3239167" y="0"/>
                        </a:cubicBezTo>
                        <a:cubicBezTo>
                          <a:pt x="3239004" y="38451"/>
                          <a:pt x="3239469" y="95842"/>
                          <a:pt x="3239167" y="179396"/>
                        </a:cubicBezTo>
                        <a:cubicBezTo>
                          <a:pt x="3234154" y="260036"/>
                          <a:pt x="3245324" y="293387"/>
                          <a:pt x="3239167" y="381695"/>
                        </a:cubicBezTo>
                        <a:cubicBezTo>
                          <a:pt x="3164391" y="373673"/>
                          <a:pt x="3091700" y="392095"/>
                          <a:pt x="2990000" y="381695"/>
                        </a:cubicBezTo>
                        <a:cubicBezTo>
                          <a:pt x="2894339" y="380405"/>
                          <a:pt x="2830311" y="383527"/>
                          <a:pt x="2773225" y="381695"/>
                        </a:cubicBezTo>
                        <a:cubicBezTo>
                          <a:pt x="2740712" y="389226"/>
                          <a:pt x="2607332" y="394769"/>
                          <a:pt x="2459275" y="381695"/>
                        </a:cubicBezTo>
                        <a:cubicBezTo>
                          <a:pt x="2314433" y="363707"/>
                          <a:pt x="2280097" y="390616"/>
                          <a:pt x="2145325" y="381695"/>
                        </a:cubicBezTo>
                        <a:cubicBezTo>
                          <a:pt x="2025712" y="372621"/>
                          <a:pt x="1985074" y="381115"/>
                          <a:pt x="1831375" y="381695"/>
                        </a:cubicBezTo>
                        <a:cubicBezTo>
                          <a:pt x="1676325" y="384929"/>
                          <a:pt x="1662381" y="375022"/>
                          <a:pt x="1614600" y="381695"/>
                        </a:cubicBezTo>
                        <a:cubicBezTo>
                          <a:pt x="1567183" y="399763"/>
                          <a:pt x="1362447" y="388204"/>
                          <a:pt x="1300650" y="381695"/>
                        </a:cubicBezTo>
                        <a:cubicBezTo>
                          <a:pt x="1224661" y="374033"/>
                          <a:pt x="1173087" y="382706"/>
                          <a:pt x="1116266" y="381695"/>
                        </a:cubicBezTo>
                        <a:cubicBezTo>
                          <a:pt x="1064735" y="379638"/>
                          <a:pt x="1008144" y="378797"/>
                          <a:pt x="964275" y="381695"/>
                        </a:cubicBezTo>
                        <a:cubicBezTo>
                          <a:pt x="912783" y="381741"/>
                          <a:pt x="842070" y="376997"/>
                          <a:pt x="715108" y="381695"/>
                        </a:cubicBezTo>
                        <a:cubicBezTo>
                          <a:pt x="588467" y="368631"/>
                          <a:pt x="532973" y="392597"/>
                          <a:pt x="401158" y="381695"/>
                        </a:cubicBezTo>
                        <a:cubicBezTo>
                          <a:pt x="289449" y="372272"/>
                          <a:pt x="95957" y="382474"/>
                          <a:pt x="0" y="381695"/>
                        </a:cubicBezTo>
                        <a:cubicBezTo>
                          <a:pt x="-10613" y="316393"/>
                          <a:pt x="7216" y="224899"/>
                          <a:pt x="0" y="183213"/>
                        </a:cubicBezTo>
                        <a:cubicBezTo>
                          <a:pt x="3151" y="141930"/>
                          <a:pt x="-7225" y="47704"/>
                          <a:pt x="0" y="0"/>
                        </a:cubicBezTo>
                        <a:close/>
                      </a:path>
                      <a:path w="3239167" h="381695" stroke="0" extrusionOk="0">
                        <a:moveTo>
                          <a:pt x="0" y="0"/>
                        </a:moveTo>
                        <a:cubicBezTo>
                          <a:pt x="74435" y="-1345"/>
                          <a:pt x="177024" y="14615"/>
                          <a:pt x="249166" y="0"/>
                        </a:cubicBezTo>
                        <a:cubicBezTo>
                          <a:pt x="324661" y="-9201"/>
                          <a:pt x="346480" y="1517"/>
                          <a:pt x="401158" y="0"/>
                        </a:cubicBezTo>
                        <a:cubicBezTo>
                          <a:pt x="459155" y="-1883"/>
                          <a:pt x="525283" y="-8844"/>
                          <a:pt x="617933" y="0"/>
                        </a:cubicBezTo>
                        <a:cubicBezTo>
                          <a:pt x="715130" y="4131"/>
                          <a:pt x="749725" y="683"/>
                          <a:pt x="802316" y="0"/>
                        </a:cubicBezTo>
                        <a:cubicBezTo>
                          <a:pt x="851293" y="4434"/>
                          <a:pt x="884269" y="-7388"/>
                          <a:pt x="954308" y="0"/>
                        </a:cubicBezTo>
                        <a:cubicBezTo>
                          <a:pt x="1021727" y="14185"/>
                          <a:pt x="1102297" y="-191"/>
                          <a:pt x="1138691" y="0"/>
                        </a:cubicBezTo>
                        <a:cubicBezTo>
                          <a:pt x="1177846" y="-1858"/>
                          <a:pt x="1295339" y="-12574"/>
                          <a:pt x="1387858" y="0"/>
                        </a:cubicBezTo>
                        <a:cubicBezTo>
                          <a:pt x="1463051" y="23285"/>
                          <a:pt x="1535383" y="3560"/>
                          <a:pt x="1604633" y="0"/>
                        </a:cubicBezTo>
                        <a:cubicBezTo>
                          <a:pt x="1677107" y="5940"/>
                          <a:pt x="1735446" y="-3925"/>
                          <a:pt x="1789016" y="0"/>
                        </a:cubicBezTo>
                        <a:cubicBezTo>
                          <a:pt x="1852461" y="-5053"/>
                          <a:pt x="1906690" y="1182"/>
                          <a:pt x="2005791" y="0"/>
                        </a:cubicBezTo>
                        <a:cubicBezTo>
                          <a:pt x="2110540" y="1948"/>
                          <a:pt x="2154504" y="5675"/>
                          <a:pt x="2254958" y="0"/>
                        </a:cubicBezTo>
                        <a:cubicBezTo>
                          <a:pt x="2346984" y="-910"/>
                          <a:pt x="2478662" y="3247"/>
                          <a:pt x="2536516" y="0"/>
                        </a:cubicBezTo>
                        <a:cubicBezTo>
                          <a:pt x="2598469" y="-977"/>
                          <a:pt x="2637947" y="5045"/>
                          <a:pt x="2688508" y="0"/>
                        </a:cubicBezTo>
                        <a:cubicBezTo>
                          <a:pt x="2742153" y="6808"/>
                          <a:pt x="2877251" y="-18650"/>
                          <a:pt x="2937675" y="0"/>
                        </a:cubicBezTo>
                        <a:cubicBezTo>
                          <a:pt x="3019108" y="5288"/>
                          <a:pt x="3085127" y="-10127"/>
                          <a:pt x="3239167" y="0"/>
                        </a:cubicBezTo>
                        <a:cubicBezTo>
                          <a:pt x="3237456" y="26924"/>
                          <a:pt x="3240642" y="131982"/>
                          <a:pt x="3239167" y="187030"/>
                        </a:cubicBezTo>
                        <a:cubicBezTo>
                          <a:pt x="3229683" y="247663"/>
                          <a:pt x="3228165" y="333536"/>
                          <a:pt x="3239167" y="381695"/>
                        </a:cubicBezTo>
                        <a:cubicBezTo>
                          <a:pt x="3175914" y="381809"/>
                          <a:pt x="3148198" y="375952"/>
                          <a:pt x="3087175" y="381695"/>
                        </a:cubicBezTo>
                        <a:cubicBezTo>
                          <a:pt x="3026901" y="376820"/>
                          <a:pt x="2939577" y="388721"/>
                          <a:pt x="2805617" y="381695"/>
                        </a:cubicBezTo>
                        <a:cubicBezTo>
                          <a:pt x="2677732" y="390646"/>
                          <a:pt x="2691178" y="388431"/>
                          <a:pt x="2588841" y="381695"/>
                        </a:cubicBezTo>
                        <a:cubicBezTo>
                          <a:pt x="2496401" y="374445"/>
                          <a:pt x="2413931" y="408613"/>
                          <a:pt x="2307283" y="381695"/>
                        </a:cubicBezTo>
                        <a:cubicBezTo>
                          <a:pt x="2196604" y="365842"/>
                          <a:pt x="2117751" y="375160"/>
                          <a:pt x="2058116" y="381695"/>
                        </a:cubicBezTo>
                        <a:cubicBezTo>
                          <a:pt x="1998798" y="412313"/>
                          <a:pt x="1893794" y="400772"/>
                          <a:pt x="1808950" y="381695"/>
                        </a:cubicBezTo>
                        <a:cubicBezTo>
                          <a:pt x="1722865" y="387119"/>
                          <a:pt x="1650342" y="406337"/>
                          <a:pt x="1559783" y="381695"/>
                        </a:cubicBezTo>
                        <a:cubicBezTo>
                          <a:pt x="1474650" y="369709"/>
                          <a:pt x="1396677" y="389526"/>
                          <a:pt x="1343008" y="381695"/>
                        </a:cubicBezTo>
                        <a:cubicBezTo>
                          <a:pt x="1287880" y="377224"/>
                          <a:pt x="1225664" y="390474"/>
                          <a:pt x="1191016" y="381695"/>
                        </a:cubicBezTo>
                        <a:cubicBezTo>
                          <a:pt x="1154803" y="371051"/>
                          <a:pt x="1111349" y="383494"/>
                          <a:pt x="1039025" y="381695"/>
                        </a:cubicBezTo>
                        <a:cubicBezTo>
                          <a:pt x="965579" y="382615"/>
                          <a:pt x="943011" y="381047"/>
                          <a:pt x="887033" y="381695"/>
                        </a:cubicBezTo>
                        <a:cubicBezTo>
                          <a:pt x="830751" y="371488"/>
                          <a:pt x="808656" y="374239"/>
                          <a:pt x="735041" y="381695"/>
                        </a:cubicBezTo>
                        <a:cubicBezTo>
                          <a:pt x="657725" y="392886"/>
                          <a:pt x="552853" y="377075"/>
                          <a:pt x="453483" y="381695"/>
                        </a:cubicBezTo>
                        <a:cubicBezTo>
                          <a:pt x="364668" y="378856"/>
                          <a:pt x="339362" y="383139"/>
                          <a:pt x="269100" y="381695"/>
                        </a:cubicBezTo>
                        <a:cubicBezTo>
                          <a:pt x="195406" y="380065"/>
                          <a:pt x="117857" y="379279"/>
                          <a:pt x="0" y="381695"/>
                        </a:cubicBezTo>
                        <a:cubicBezTo>
                          <a:pt x="11448" y="309200"/>
                          <a:pt x="-1959" y="287233"/>
                          <a:pt x="0" y="194664"/>
                        </a:cubicBezTo>
                        <a:cubicBezTo>
                          <a:pt x="-4108" y="104650"/>
                          <a:pt x="-10300" y="79365"/>
                          <a:pt x="0" y="0"/>
                        </a:cubicBezTo>
                        <a:close/>
                      </a:path>
                      <a:path w="3239167" h="381695" fill="none" stroke="0" extrusionOk="0">
                        <a:moveTo>
                          <a:pt x="0" y="0"/>
                        </a:moveTo>
                        <a:cubicBezTo>
                          <a:pt x="51733" y="5583"/>
                          <a:pt x="105540" y="1038"/>
                          <a:pt x="151991" y="0"/>
                        </a:cubicBezTo>
                        <a:cubicBezTo>
                          <a:pt x="176899" y="1861"/>
                          <a:pt x="300111" y="-1165"/>
                          <a:pt x="401158" y="0"/>
                        </a:cubicBezTo>
                        <a:cubicBezTo>
                          <a:pt x="499671" y="-7426"/>
                          <a:pt x="495024" y="-5213"/>
                          <a:pt x="585541" y="0"/>
                        </a:cubicBezTo>
                        <a:cubicBezTo>
                          <a:pt x="683899" y="14155"/>
                          <a:pt x="757023" y="16546"/>
                          <a:pt x="802316" y="0"/>
                        </a:cubicBezTo>
                        <a:cubicBezTo>
                          <a:pt x="846205" y="-10952"/>
                          <a:pt x="1020047" y="6895"/>
                          <a:pt x="1083875" y="0"/>
                        </a:cubicBezTo>
                        <a:cubicBezTo>
                          <a:pt x="1146406" y="-2576"/>
                          <a:pt x="1213307" y="-1126"/>
                          <a:pt x="1268258" y="0"/>
                        </a:cubicBezTo>
                        <a:cubicBezTo>
                          <a:pt x="1335174" y="-6851"/>
                          <a:pt x="1488252" y="-109"/>
                          <a:pt x="1549816" y="0"/>
                        </a:cubicBezTo>
                        <a:cubicBezTo>
                          <a:pt x="1596401" y="-9853"/>
                          <a:pt x="1739112" y="3571"/>
                          <a:pt x="1798983" y="0"/>
                        </a:cubicBezTo>
                        <a:cubicBezTo>
                          <a:pt x="1846886" y="1239"/>
                          <a:pt x="1979269" y="-15799"/>
                          <a:pt x="2080541" y="0"/>
                        </a:cubicBezTo>
                        <a:cubicBezTo>
                          <a:pt x="2161462" y="5135"/>
                          <a:pt x="2236549" y="-19437"/>
                          <a:pt x="2329708" y="0"/>
                        </a:cubicBezTo>
                        <a:cubicBezTo>
                          <a:pt x="2410952" y="6691"/>
                          <a:pt x="2462730" y="-7485"/>
                          <a:pt x="2546483" y="0"/>
                        </a:cubicBezTo>
                        <a:cubicBezTo>
                          <a:pt x="2618114" y="73"/>
                          <a:pt x="2694232" y="-13145"/>
                          <a:pt x="2795650" y="0"/>
                        </a:cubicBezTo>
                        <a:cubicBezTo>
                          <a:pt x="2902911" y="12179"/>
                          <a:pt x="2910857" y="1300"/>
                          <a:pt x="2947642" y="0"/>
                        </a:cubicBezTo>
                        <a:cubicBezTo>
                          <a:pt x="2970750" y="8503"/>
                          <a:pt x="3108643" y="1673"/>
                          <a:pt x="3239167" y="0"/>
                        </a:cubicBezTo>
                        <a:cubicBezTo>
                          <a:pt x="3228089" y="44003"/>
                          <a:pt x="3231750" y="86468"/>
                          <a:pt x="3239167" y="179396"/>
                        </a:cubicBezTo>
                        <a:cubicBezTo>
                          <a:pt x="3245002" y="258778"/>
                          <a:pt x="3242503" y="290108"/>
                          <a:pt x="3239167" y="381695"/>
                        </a:cubicBezTo>
                        <a:cubicBezTo>
                          <a:pt x="3190295" y="386215"/>
                          <a:pt x="3091944" y="378577"/>
                          <a:pt x="2990000" y="381695"/>
                        </a:cubicBezTo>
                        <a:cubicBezTo>
                          <a:pt x="2894641" y="377158"/>
                          <a:pt x="2832035" y="383763"/>
                          <a:pt x="2773225" y="381695"/>
                        </a:cubicBezTo>
                        <a:cubicBezTo>
                          <a:pt x="2705906" y="391846"/>
                          <a:pt x="2577040" y="402063"/>
                          <a:pt x="2459275" y="381695"/>
                        </a:cubicBezTo>
                        <a:cubicBezTo>
                          <a:pt x="2318569" y="364588"/>
                          <a:pt x="2273256" y="398508"/>
                          <a:pt x="2145325" y="381695"/>
                        </a:cubicBezTo>
                        <a:cubicBezTo>
                          <a:pt x="2023332" y="371147"/>
                          <a:pt x="1982147" y="382112"/>
                          <a:pt x="1831375" y="381695"/>
                        </a:cubicBezTo>
                        <a:cubicBezTo>
                          <a:pt x="1678574" y="380942"/>
                          <a:pt x="1658836" y="375014"/>
                          <a:pt x="1614600" y="381695"/>
                        </a:cubicBezTo>
                        <a:cubicBezTo>
                          <a:pt x="1575338" y="393770"/>
                          <a:pt x="1356005" y="390114"/>
                          <a:pt x="1300650" y="381695"/>
                        </a:cubicBezTo>
                        <a:cubicBezTo>
                          <a:pt x="1235365" y="378725"/>
                          <a:pt x="1178096" y="383550"/>
                          <a:pt x="1116266" y="381695"/>
                        </a:cubicBezTo>
                        <a:cubicBezTo>
                          <a:pt x="1060737" y="382180"/>
                          <a:pt x="1005072" y="385038"/>
                          <a:pt x="964275" y="381695"/>
                        </a:cubicBezTo>
                        <a:cubicBezTo>
                          <a:pt x="933491" y="392567"/>
                          <a:pt x="824172" y="370673"/>
                          <a:pt x="715108" y="381695"/>
                        </a:cubicBezTo>
                        <a:cubicBezTo>
                          <a:pt x="595109" y="365120"/>
                          <a:pt x="517371" y="403210"/>
                          <a:pt x="401158" y="381695"/>
                        </a:cubicBezTo>
                        <a:cubicBezTo>
                          <a:pt x="281582" y="367606"/>
                          <a:pt x="86282" y="396103"/>
                          <a:pt x="0" y="381695"/>
                        </a:cubicBezTo>
                        <a:cubicBezTo>
                          <a:pt x="22" y="300686"/>
                          <a:pt x="1435" y="223642"/>
                          <a:pt x="0" y="183213"/>
                        </a:cubicBezTo>
                        <a:cubicBezTo>
                          <a:pt x="1230" y="140501"/>
                          <a:pt x="-12211" y="46405"/>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300" b="1" kern="0" dirty="0">
                <a:solidFill>
                  <a:schemeClr val="tx1"/>
                </a:solidFill>
                <a:latin typeface="メイリオ" panose="020B0604030504040204" pitchFamily="50" charset="-128"/>
                <a:ea typeface="メイリオ" panose="020B0604030504040204" pitchFamily="50" charset="-128"/>
              </a:rPr>
              <a:t>ゆうがい ぶっしつ</a:t>
            </a:r>
            <a:endParaRPr lang="en-US" altLang="ja-JP" sz="1300" b="1" kern="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9219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98C644AB-890D-43E0-912B-1AFD5C5F4A97}"/>
              </a:ext>
            </a:extLst>
          </p:cNvPr>
          <p:cNvSpPr/>
          <p:nvPr/>
        </p:nvSpPr>
        <p:spPr>
          <a:xfrm>
            <a:off x="393977" y="4957316"/>
            <a:ext cx="8531304" cy="112521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F66E5D89-2FE2-437F-A1B5-A144BD9B3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2889"/>
            <a:ext cx="8996952" cy="3919404"/>
          </a:xfrm>
          <a:prstGeom prst="rect">
            <a:avLst/>
          </a:prstGeom>
        </p:spPr>
      </p:pic>
      <p:sp>
        <p:nvSpPr>
          <p:cNvPr id="13" name="タイトル 1">
            <a:extLst>
              <a:ext uri="{FF2B5EF4-FFF2-40B4-BE49-F238E27FC236}">
                <a16:creationId xmlns:a16="http://schemas.microsoft.com/office/drawing/2014/main" id="{C93D5B66-BC00-47EC-9C5C-AD39968B052B}"/>
              </a:ext>
            </a:extLst>
          </p:cNvPr>
          <p:cNvSpPr txBox="1">
            <a:spLocks/>
          </p:cNvSpPr>
          <p:nvPr/>
        </p:nvSpPr>
        <p:spPr>
          <a:xfrm>
            <a:off x="215516" y="5315946"/>
            <a:ext cx="8712968" cy="993374"/>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4000" b="1" kern="0" dirty="0">
                <a:solidFill>
                  <a:schemeClr val="tx1"/>
                </a:solidFill>
                <a:latin typeface="メイリオ" panose="020B0604030504040204" pitchFamily="50" charset="-128"/>
                <a:ea typeface="メイリオ" panose="020B0604030504040204" pitchFamily="50" charset="-128"/>
              </a:rPr>
              <a:t>ニコチンがさらに</a:t>
            </a:r>
            <a:r>
              <a:rPr lang="ja-JP" altLang="en-US" sz="4000" b="1" kern="0" dirty="0">
                <a:solidFill>
                  <a:srgbClr val="FF0000"/>
                </a:solidFill>
                <a:latin typeface="メイリオ" panose="020B0604030504040204" pitchFamily="50" charset="-128"/>
                <a:ea typeface="メイリオ" panose="020B0604030504040204" pitchFamily="50" charset="-128"/>
              </a:rPr>
              <a:t>悪者に変化</a:t>
            </a:r>
            <a:r>
              <a:rPr lang="ja-JP" altLang="en-US" sz="4000" b="1" kern="0" dirty="0">
                <a:solidFill>
                  <a:schemeClr val="tx1"/>
                </a:solidFill>
                <a:latin typeface="メイリオ" panose="020B0604030504040204" pitchFamily="50" charset="-128"/>
                <a:ea typeface="メイリオ" panose="020B0604030504040204" pitchFamily="50" charset="-128"/>
              </a:rPr>
              <a:t>！</a:t>
            </a:r>
            <a:endParaRPr lang="en-US" altLang="ja-JP" sz="4000" b="1" kern="0" dirty="0">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3DC5DAF4-D151-4057-A67D-EAD018E284E0}"/>
              </a:ext>
            </a:extLst>
          </p:cNvPr>
          <p:cNvSpPr txBox="1"/>
          <p:nvPr/>
        </p:nvSpPr>
        <p:spPr>
          <a:xfrm>
            <a:off x="1912533" y="6127865"/>
            <a:ext cx="70857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発がん性物質</a:t>
            </a:r>
            <a:r>
              <a:rPr lang="ja-JP" altLang="en-US"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正常な細胞を、がん細胞に変化させる物質のこと</a:t>
            </a:r>
            <a:endParaRPr lang="en-US" altLang="ja-JP" sz="18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D883554B-4028-45F9-9581-13B46524DBB6}"/>
              </a:ext>
            </a:extLst>
          </p:cNvPr>
          <p:cNvSpPr txBox="1"/>
          <p:nvPr/>
        </p:nvSpPr>
        <p:spPr>
          <a:xfrm>
            <a:off x="225016" y="6396335"/>
            <a:ext cx="8897593"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800" dirty="0">
                <a:latin typeface="メイリオ" panose="020B0604030504040204" pitchFamily="50" charset="-128"/>
                <a:ea typeface="メイリオ" panose="020B0604030504040204" pitchFamily="50" charset="-128"/>
              </a:rPr>
              <a:t>広島県医師会ホームページ </a:t>
            </a:r>
            <a:r>
              <a:rPr lang="en-US" altLang="ja-JP" sz="800" dirty="0">
                <a:latin typeface="メイリオ" panose="020B0604030504040204" pitchFamily="50" charset="-128"/>
                <a:ea typeface="メイリオ" panose="020B0604030504040204" pitchFamily="50" charset="-128"/>
              </a:rPr>
              <a:t>http://www.hiroshima.med.or.jp/kenmin/kinen/012607.html</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800" dirty="0">
                <a:latin typeface="メイリオ" panose="020B0604030504040204" pitchFamily="50" charset="-128"/>
                <a:ea typeface="メイリオ" panose="020B0604030504040204" pitchFamily="50" charset="-128"/>
              </a:rPr>
              <a:t>参考文献）</a:t>
            </a:r>
            <a:r>
              <a:rPr lang="en-US" altLang="ja-JP" sz="800" dirty="0">
                <a:latin typeface="メイリオ" panose="020B0604030504040204" pitchFamily="50" charset="-128"/>
                <a:ea typeface="メイリオ" panose="020B0604030504040204" pitchFamily="50" charset="-128"/>
              </a:rPr>
              <a:t>Sleiman M et al. Formation of carcinogens indoors by surface-mediated reactions of nicotine with nitrous acid, leading to potential thirdhand smoke hazards. Proc. Natl. Acad. Sci. 107(15)</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6576-81, 2010.</a:t>
            </a:r>
          </a:p>
        </p:txBody>
      </p:sp>
      <p:sp>
        <p:nvSpPr>
          <p:cNvPr id="24" name="テキスト ボックス 23">
            <a:extLst>
              <a:ext uri="{FF2B5EF4-FFF2-40B4-BE49-F238E27FC236}">
                <a16:creationId xmlns:a16="http://schemas.microsoft.com/office/drawing/2014/main" id="{8CC0BA4D-D305-484B-A4E1-BD93D1569083}"/>
              </a:ext>
            </a:extLst>
          </p:cNvPr>
          <p:cNvSpPr txBox="1"/>
          <p:nvPr/>
        </p:nvSpPr>
        <p:spPr>
          <a:xfrm>
            <a:off x="407804" y="344850"/>
            <a:ext cx="8736196" cy="707886"/>
          </a:xfrm>
          <a:prstGeom prst="rect">
            <a:avLst/>
          </a:prstGeom>
          <a:noFill/>
        </p:spPr>
        <p:txBody>
          <a:bodyPr wrap="square" rtlCol="0">
            <a:spAutoFit/>
          </a:bodyPr>
          <a:lstStyle/>
          <a:p>
            <a:r>
              <a:rPr kumimoji="1" lang="ja-JP" altLang="en-US" sz="40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サードハンドスモーク</a:t>
            </a:r>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による</a:t>
            </a:r>
            <a:r>
              <a:rPr kumimoji="1" lang="ja-JP" altLang="en-US" sz="40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健康被害</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3066C53F-57E3-4EEB-8B44-82BA2AE235EE}"/>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7A13560-F505-47B4-8E77-B3D1D22E5905}"/>
              </a:ext>
            </a:extLst>
          </p:cNvPr>
          <p:cNvSpPr txBox="1"/>
          <p:nvPr/>
        </p:nvSpPr>
        <p:spPr>
          <a:xfrm>
            <a:off x="8267506" y="4148919"/>
            <a:ext cx="338554" cy="276999"/>
          </a:xfrm>
          <a:prstGeom prst="rect">
            <a:avLst/>
          </a:prstGeom>
          <a:noFill/>
        </p:spPr>
        <p:txBody>
          <a:bodyPr wrap="none" rtlCol="0">
            <a:spAutoFit/>
          </a:bodyPr>
          <a:lstStyle/>
          <a:p>
            <a:r>
              <a:rPr kumimoji="1" lang="en-US" altLang="ja-JP" sz="1200" b="1" dirty="0">
                <a:solidFill>
                  <a:srgbClr val="D60000"/>
                </a:solidFill>
                <a:latin typeface="HGSｺﾞｼｯｸE" panose="020B0900000000000000" pitchFamily="50" charset="-128"/>
                <a:ea typeface="HGSｺﾞｼｯｸE" panose="020B0900000000000000" pitchFamily="50" charset="-128"/>
              </a:rPr>
              <a:t>※</a:t>
            </a:r>
            <a:endParaRPr kumimoji="1" lang="ja-JP" altLang="en-US" sz="1200" b="1" dirty="0">
              <a:solidFill>
                <a:srgbClr val="D60000"/>
              </a:solidFill>
              <a:latin typeface="HGSｺﾞｼｯｸE" panose="020B0900000000000000" pitchFamily="50" charset="-128"/>
              <a:ea typeface="HGSｺﾞｼｯｸE" panose="020B0900000000000000" pitchFamily="50" charset="-128"/>
            </a:endParaRPr>
          </a:p>
        </p:txBody>
      </p:sp>
      <p:sp>
        <p:nvSpPr>
          <p:cNvPr id="10" name="テキスト ボックス 9">
            <a:extLst>
              <a:ext uri="{FF2B5EF4-FFF2-40B4-BE49-F238E27FC236}">
                <a16:creationId xmlns:a16="http://schemas.microsoft.com/office/drawing/2014/main" id="{FE3C1951-4054-41F1-A48E-D7037588A4A9}"/>
              </a:ext>
            </a:extLst>
          </p:cNvPr>
          <p:cNvSpPr txBox="1"/>
          <p:nvPr/>
        </p:nvSpPr>
        <p:spPr>
          <a:xfrm>
            <a:off x="6774004" y="129043"/>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けん  こう  ひ   がい</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1" name="タイトル 1">
            <a:extLst>
              <a:ext uri="{FF2B5EF4-FFF2-40B4-BE49-F238E27FC236}">
                <a16:creationId xmlns:a16="http://schemas.microsoft.com/office/drawing/2014/main" id="{0C03F6F4-719E-49A9-8800-7EF7F489CB82}"/>
              </a:ext>
            </a:extLst>
          </p:cNvPr>
          <p:cNvSpPr txBox="1">
            <a:spLocks/>
          </p:cNvSpPr>
          <p:nvPr/>
        </p:nvSpPr>
        <p:spPr>
          <a:xfrm>
            <a:off x="4860032" y="5105092"/>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600" b="1" kern="0" dirty="0">
                <a:solidFill>
                  <a:srgbClr val="FF0000"/>
                </a:solidFill>
                <a:latin typeface="メイリオ" panose="020B0604030504040204" pitchFamily="50" charset="-128"/>
                <a:ea typeface="メイリオ" panose="020B0604030504040204" pitchFamily="50" charset="-128"/>
              </a:rPr>
              <a:t>わる  もの</a:t>
            </a:r>
            <a:endParaRPr lang="en-US" altLang="ja-JP" sz="1600" b="1" kern="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6629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3DCAD784-60EC-41C1-8C1D-4AD60F5C105B}"/>
              </a:ext>
            </a:extLst>
          </p:cNvPr>
          <p:cNvSpPr/>
          <p:nvPr/>
        </p:nvSpPr>
        <p:spPr>
          <a:xfrm>
            <a:off x="306348" y="1545488"/>
            <a:ext cx="8531304" cy="112521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5EE889CD-0F88-46E3-A211-BB5557E7026C}"/>
              </a:ext>
            </a:extLst>
          </p:cNvPr>
          <p:cNvSpPr txBox="1">
            <a:spLocks/>
          </p:cNvSpPr>
          <p:nvPr/>
        </p:nvSpPr>
        <p:spPr>
          <a:xfrm>
            <a:off x="0" y="1732622"/>
            <a:ext cx="9144000" cy="1120314"/>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2800" b="1" kern="0" dirty="0">
                <a:solidFill>
                  <a:schemeClr val="tx1"/>
                </a:solidFill>
                <a:latin typeface="メイリオ" panose="020B0604030504040204" pitchFamily="50" charset="-128"/>
                <a:ea typeface="メイリオ" panose="020B0604030504040204" pitchFamily="50" charset="-128"/>
              </a:rPr>
              <a:t>受動喫煙をなくすため、喫煙できる場所についての</a:t>
            </a:r>
            <a:endParaRPr lang="en-US" altLang="ja-JP" sz="2800" b="1" kern="0" dirty="0">
              <a:solidFill>
                <a:schemeClr val="tx1"/>
              </a:solidFill>
              <a:latin typeface="メイリオ" panose="020B0604030504040204" pitchFamily="50" charset="-128"/>
              <a:ea typeface="メイリオ" panose="020B0604030504040204" pitchFamily="50" charset="-128"/>
            </a:endParaRPr>
          </a:p>
          <a:p>
            <a:r>
              <a:rPr lang="ja-JP" altLang="en-US" sz="2800" b="1" kern="0" dirty="0">
                <a:solidFill>
                  <a:schemeClr val="tx1"/>
                </a:solidFill>
                <a:latin typeface="メイリオ" panose="020B0604030504040204" pitchFamily="50" charset="-128"/>
                <a:ea typeface="メイリオ" panose="020B0604030504040204" pitchFamily="50" charset="-128"/>
              </a:rPr>
              <a:t>ルールが法律で定められている</a:t>
            </a:r>
            <a:endParaRPr lang="en-US" altLang="ja-JP" sz="2800" b="1" kern="0" dirty="0">
              <a:solidFill>
                <a:schemeClr val="tx1"/>
              </a:solidFill>
              <a:latin typeface="メイリオ" panose="020B0604030504040204" pitchFamily="50" charset="-128"/>
              <a:ea typeface="メイリオ" panose="020B0604030504040204" pitchFamily="50" charset="-128"/>
            </a:endParaRPr>
          </a:p>
        </p:txBody>
      </p:sp>
      <p:sp>
        <p:nvSpPr>
          <p:cNvPr id="7" name="タイトル 1">
            <a:extLst>
              <a:ext uri="{FF2B5EF4-FFF2-40B4-BE49-F238E27FC236}">
                <a16:creationId xmlns:a16="http://schemas.microsoft.com/office/drawing/2014/main" id="{6399F04D-34F2-45C0-8C93-F1139ADA59CD}"/>
              </a:ext>
            </a:extLst>
          </p:cNvPr>
          <p:cNvSpPr txBox="1">
            <a:spLocks/>
          </p:cNvSpPr>
          <p:nvPr/>
        </p:nvSpPr>
        <p:spPr>
          <a:xfrm>
            <a:off x="4088725" y="2737034"/>
            <a:ext cx="1933074" cy="681791"/>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pPr algn="l"/>
            <a:r>
              <a:rPr lang="ja-JP" altLang="en-US" sz="2800" kern="0" dirty="0">
                <a:solidFill>
                  <a:schemeClr val="tx1"/>
                </a:solidFill>
                <a:latin typeface="メイリオ" panose="020B0604030504040204" pitchFamily="50" charset="-128"/>
                <a:ea typeface="メイリオ" panose="020B0604030504040204" pitchFamily="50" charset="-128"/>
              </a:rPr>
              <a:t>昔は</a:t>
            </a:r>
            <a:r>
              <a:rPr lang="en-US" altLang="ja-JP" sz="2800" kern="0" dirty="0">
                <a:solidFill>
                  <a:schemeClr val="tx1"/>
                </a:solidFill>
                <a:latin typeface="メイリオ" panose="020B0604030504040204" pitchFamily="50" charset="-128"/>
                <a:ea typeface="メイリオ" panose="020B0604030504040204" pitchFamily="50" charset="-128"/>
              </a:rPr>
              <a:t>…</a:t>
            </a:r>
          </a:p>
        </p:txBody>
      </p:sp>
      <p:sp>
        <p:nvSpPr>
          <p:cNvPr id="12" name="テキスト ボックス 11">
            <a:extLst>
              <a:ext uri="{FF2B5EF4-FFF2-40B4-BE49-F238E27FC236}">
                <a16:creationId xmlns:a16="http://schemas.microsoft.com/office/drawing/2014/main" id="{E9AF41F4-C3D9-4636-924E-B4E8AA8C540D}"/>
              </a:ext>
            </a:extLst>
          </p:cNvPr>
          <p:cNvSpPr txBox="1"/>
          <p:nvPr/>
        </p:nvSpPr>
        <p:spPr>
          <a:xfrm>
            <a:off x="407804" y="188640"/>
            <a:ext cx="8736196" cy="2062103"/>
          </a:xfrm>
          <a:prstGeom prst="rect">
            <a:avLst/>
          </a:prstGeom>
          <a:noFill/>
        </p:spPr>
        <p:txBody>
          <a:bodyPr wrap="square" rtlCol="0">
            <a:spAutoFit/>
          </a:bodyPr>
          <a:lstStyle/>
          <a:p>
            <a:pPr algn="ct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受動喫煙をなくすためのルール</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kumimoji="1" lang="ja-JP" altLang="en-US" sz="8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～健康増進法の改正～</a:t>
            </a:r>
          </a:p>
          <a:p>
            <a:pPr algn="ct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4A992ED0-B56E-402A-BB9B-446515D4883A}"/>
              </a:ext>
            </a:extLst>
          </p:cNvPr>
          <p:cNvSpPr/>
          <p:nvPr/>
        </p:nvSpPr>
        <p:spPr>
          <a:xfrm>
            <a:off x="447161" y="1412776"/>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C53339F0-5889-4CAF-B65B-317A6ED51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571" y="3190223"/>
            <a:ext cx="2830009" cy="3248048"/>
          </a:xfrm>
          <a:prstGeom prst="rect">
            <a:avLst/>
          </a:prstGeom>
        </p:spPr>
      </p:pic>
      <p:pic>
        <p:nvPicPr>
          <p:cNvPr id="18" name="図 17">
            <a:extLst>
              <a:ext uri="{FF2B5EF4-FFF2-40B4-BE49-F238E27FC236}">
                <a16:creationId xmlns:a16="http://schemas.microsoft.com/office/drawing/2014/main" id="{4E2C005B-0EA9-4A23-8B84-948134E5DE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59" y="2684104"/>
            <a:ext cx="3928643" cy="3729050"/>
          </a:xfrm>
          <a:prstGeom prst="rect">
            <a:avLst/>
          </a:prstGeom>
        </p:spPr>
      </p:pic>
      <p:sp>
        <p:nvSpPr>
          <p:cNvPr id="11" name="タイトル 1">
            <a:extLst>
              <a:ext uri="{FF2B5EF4-FFF2-40B4-BE49-F238E27FC236}">
                <a16:creationId xmlns:a16="http://schemas.microsoft.com/office/drawing/2014/main" id="{CCA90974-FD94-4D29-9AE9-EE3B8DBA3226}"/>
              </a:ext>
            </a:extLst>
          </p:cNvPr>
          <p:cNvSpPr txBox="1">
            <a:spLocks/>
          </p:cNvSpPr>
          <p:nvPr/>
        </p:nvSpPr>
        <p:spPr>
          <a:xfrm>
            <a:off x="738457" y="6485286"/>
            <a:ext cx="5637958" cy="395667"/>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pPr algn="r"/>
            <a:r>
              <a:rPr lang="en-US" altLang="ja-JP" sz="1800" kern="0" dirty="0">
                <a:solidFill>
                  <a:schemeClr val="tx1"/>
                </a:solidFill>
                <a:latin typeface="メイリオ" panose="020B0604030504040204" pitchFamily="50" charset="-128"/>
                <a:ea typeface="メイリオ" panose="020B0604030504040204" pitchFamily="50" charset="-128"/>
              </a:rPr>
              <a:t>※</a:t>
            </a:r>
            <a:r>
              <a:rPr lang="ja-JP" altLang="en-US" sz="1800" kern="0" dirty="0">
                <a:solidFill>
                  <a:schemeClr val="tx1"/>
                </a:solidFill>
                <a:latin typeface="メイリオ" panose="020B0604030504040204" pitchFamily="50" charset="-128"/>
                <a:ea typeface="メイリオ" panose="020B0604030504040204" pitchFamily="50" charset="-128"/>
              </a:rPr>
              <a:t>喫煙室には、</a:t>
            </a:r>
            <a:r>
              <a:rPr lang="en-US" altLang="ja-JP" sz="1800" kern="0" dirty="0">
                <a:solidFill>
                  <a:schemeClr val="tx1"/>
                </a:solidFill>
                <a:latin typeface="メイリオ" panose="020B0604030504040204" pitchFamily="50" charset="-128"/>
                <a:ea typeface="メイリオ" panose="020B0604030504040204" pitchFamily="50" charset="-128"/>
              </a:rPr>
              <a:t>20</a:t>
            </a:r>
            <a:r>
              <a:rPr lang="ja-JP" altLang="en-US" sz="1800" kern="0" dirty="0">
                <a:solidFill>
                  <a:schemeClr val="tx1"/>
                </a:solidFill>
                <a:latin typeface="メイリオ" panose="020B0604030504040204" pitchFamily="50" charset="-128"/>
                <a:ea typeface="メイリオ" panose="020B0604030504040204" pitchFamily="50" charset="-128"/>
              </a:rPr>
              <a:t>歳未満の人は入ってはいけない</a:t>
            </a:r>
            <a:endParaRPr lang="en-US" altLang="ja-JP" sz="1800" kern="0" dirty="0">
              <a:solidFill>
                <a:schemeClr val="tx1"/>
              </a:solidFill>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5A972C9F-5FF6-4D7E-8B32-9D5D819AFF37}"/>
              </a:ext>
            </a:extLst>
          </p:cNvPr>
          <p:cNvGrpSpPr/>
          <p:nvPr/>
        </p:nvGrpSpPr>
        <p:grpSpPr>
          <a:xfrm>
            <a:off x="1612607" y="5670569"/>
            <a:ext cx="2485264" cy="681791"/>
            <a:chOff x="2641366" y="2745718"/>
            <a:chExt cx="1486962" cy="954107"/>
          </a:xfrm>
        </p:grpSpPr>
        <p:sp>
          <p:nvSpPr>
            <p:cNvPr id="20" name="テキスト ボックス 19">
              <a:extLst>
                <a:ext uri="{FF2B5EF4-FFF2-40B4-BE49-F238E27FC236}">
                  <a16:creationId xmlns:a16="http://schemas.microsoft.com/office/drawing/2014/main" id="{3B551505-C43B-4117-83C3-EC346E55B91F}"/>
                </a:ext>
              </a:extLst>
            </p:cNvPr>
            <p:cNvSpPr txBox="1"/>
            <p:nvPr/>
          </p:nvSpPr>
          <p:spPr>
            <a:xfrm>
              <a:off x="2641366" y="2745718"/>
              <a:ext cx="1481490" cy="954107"/>
            </a:xfrm>
            <a:prstGeom prst="rect">
              <a:avLst/>
            </a:prstGeom>
            <a:noFill/>
            <a:effectLst>
              <a:softEdge rad="127000"/>
            </a:effectLst>
          </p:spPr>
          <p:txBody>
            <a:bodyPr wrap="square" rtlCol="0">
              <a:spAutoFit/>
            </a:bodyPr>
            <a:lstStyle/>
            <a:p>
              <a:pPr algn="ctr"/>
              <a:r>
                <a:rPr kumimoji="1" lang="ja-JP" altLang="en-US" sz="2800" b="1" dirty="0">
                  <a:ln w="38100">
                    <a:solidFill>
                      <a:schemeClr val="bg1"/>
                    </a:solidFill>
                  </a:ln>
                  <a:solidFill>
                    <a:schemeClr val="bg1"/>
                  </a:solidFill>
                  <a:latin typeface="メイリオ" panose="020B0604030504040204" pitchFamily="50" charset="-128"/>
                  <a:ea typeface="メイリオ" panose="020B0604030504040204" pitchFamily="50" charset="-128"/>
                </a:rPr>
                <a:t>レストラン</a:t>
              </a:r>
            </a:p>
          </p:txBody>
        </p:sp>
        <p:sp>
          <p:nvSpPr>
            <p:cNvPr id="21" name="テキスト ボックス 20">
              <a:extLst>
                <a:ext uri="{FF2B5EF4-FFF2-40B4-BE49-F238E27FC236}">
                  <a16:creationId xmlns:a16="http://schemas.microsoft.com/office/drawing/2014/main" id="{B3418574-0353-4A14-9965-E40BA27145F5}"/>
                </a:ext>
              </a:extLst>
            </p:cNvPr>
            <p:cNvSpPr txBox="1"/>
            <p:nvPr/>
          </p:nvSpPr>
          <p:spPr>
            <a:xfrm>
              <a:off x="2646838" y="2745718"/>
              <a:ext cx="1481490" cy="523220"/>
            </a:xfrm>
            <a:prstGeom prst="rect">
              <a:avLst/>
            </a:prstGeom>
            <a:noFill/>
            <a:effectLst>
              <a:softEdge rad="127000"/>
            </a:effectLst>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rPr>
                <a:t>レストラン</a:t>
              </a:r>
            </a:p>
          </p:txBody>
        </p:sp>
      </p:grpSp>
      <p:grpSp>
        <p:nvGrpSpPr>
          <p:cNvPr id="22" name="グループ化 21">
            <a:extLst>
              <a:ext uri="{FF2B5EF4-FFF2-40B4-BE49-F238E27FC236}">
                <a16:creationId xmlns:a16="http://schemas.microsoft.com/office/drawing/2014/main" id="{7C1B9B8D-3377-4BA2-8F91-AD772A185F1C}"/>
              </a:ext>
            </a:extLst>
          </p:cNvPr>
          <p:cNvGrpSpPr/>
          <p:nvPr/>
        </p:nvGrpSpPr>
        <p:grpSpPr>
          <a:xfrm>
            <a:off x="5619177" y="5663217"/>
            <a:ext cx="2476118" cy="523220"/>
            <a:chOff x="2641366" y="2745718"/>
            <a:chExt cx="1481490" cy="732201"/>
          </a:xfrm>
        </p:grpSpPr>
        <p:sp>
          <p:nvSpPr>
            <p:cNvPr id="23" name="テキスト ボックス 22">
              <a:extLst>
                <a:ext uri="{FF2B5EF4-FFF2-40B4-BE49-F238E27FC236}">
                  <a16:creationId xmlns:a16="http://schemas.microsoft.com/office/drawing/2014/main" id="{4C0BDFF1-4209-471A-A09C-AAFC4188A421}"/>
                </a:ext>
              </a:extLst>
            </p:cNvPr>
            <p:cNvSpPr txBox="1"/>
            <p:nvPr/>
          </p:nvSpPr>
          <p:spPr>
            <a:xfrm>
              <a:off x="2641366" y="2745718"/>
              <a:ext cx="1481490" cy="732201"/>
            </a:xfrm>
            <a:prstGeom prst="rect">
              <a:avLst/>
            </a:prstGeom>
            <a:noFill/>
            <a:effectLst>
              <a:softEdge rad="127000"/>
            </a:effectLst>
          </p:spPr>
          <p:txBody>
            <a:bodyPr wrap="square" rtlCol="0">
              <a:spAutoFit/>
            </a:bodyPr>
            <a:lstStyle/>
            <a:p>
              <a:pPr algn="ctr"/>
              <a:r>
                <a:rPr kumimoji="1" lang="ja-JP" altLang="en-US" sz="2800" b="1" dirty="0">
                  <a:ln w="38100">
                    <a:solidFill>
                      <a:schemeClr val="bg1"/>
                    </a:solidFill>
                  </a:ln>
                  <a:solidFill>
                    <a:schemeClr val="bg1"/>
                  </a:solidFill>
                  <a:latin typeface="メイリオ" panose="020B0604030504040204" pitchFamily="50" charset="-128"/>
                  <a:ea typeface="メイリオ" panose="020B0604030504040204" pitchFamily="50" charset="-128"/>
                </a:rPr>
                <a:t>乗り物</a:t>
              </a:r>
            </a:p>
          </p:txBody>
        </p:sp>
        <p:sp>
          <p:nvSpPr>
            <p:cNvPr id="24" name="テキスト ボックス 23">
              <a:extLst>
                <a:ext uri="{FF2B5EF4-FFF2-40B4-BE49-F238E27FC236}">
                  <a16:creationId xmlns:a16="http://schemas.microsoft.com/office/drawing/2014/main" id="{08E50816-659E-44AD-8E53-C04F4E701B39}"/>
                </a:ext>
              </a:extLst>
            </p:cNvPr>
            <p:cNvSpPr txBox="1"/>
            <p:nvPr/>
          </p:nvSpPr>
          <p:spPr>
            <a:xfrm>
              <a:off x="2641366" y="2745718"/>
              <a:ext cx="1481490" cy="732201"/>
            </a:xfrm>
            <a:prstGeom prst="rect">
              <a:avLst/>
            </a:prstGeom>
            <a:noFill/>
            <a:effectLst>
              <a:softEdge rad="127000"/>
            </a:effectLst>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rPr>
                <a:t>乗り物</a:t>
              </a:r>
            </a:p>
          </p:txBody>
        </p:sp>
      </p:grpSp>
      <p:sp>
        <p:nvSpPr>
          <p:cNvPr id="9" name="タイトル 1">
            <a:extLst>
              <a:ext uri="{FF2B5EF4-FFF2-40B4-BE49-F238E27FC236}">
                <a16:creationId xmlns:a16="http://schemas.microsoft.com/office/drawing/2014/main" id="{F17493EA-6133-4140-AEEF-1A7B3BB76494}"/>
              </a:ext>
            </a:extLst>
          </p:cNvPr>
          <p:cNvSpPr txBox="1">
            <a:spLocks/>
          </p:cNvSpPr>
          <p:nvPr/>
        </p:nvSpPr>
        <p:spPr>
          <a:xfrm>
            <a:off x="1522235" y="2891225"/>
            <a:ext cx="6510349" cy="681791"/>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pPr algn="l"/>
            <a:r>
              <a:rPr lang="en-US" altLang="ja-JP" sz="2800" b="1" kern="0" dirty="0">
                <a:solidFill>
                  <a:srgbClr val="FF0000"/>
                </a:solidFill>
                <a:latin typeface="メイリオ" panose="020B0604030504040204" pitchFamily="50" charset="-128"/>
                <a:ea typeface="メイリオ" panose="020B0604030504040204" pitchFamily="50" charset="-128"/>
              </a:rPr>
              <a:t>2020</a:t>
            </a:r>
            <a:r>
              <a:rPr lang="ja-JP" altLang="en-US" sz="2800" b="1" kern="0" dirty="0">
                <a:solidFill>
                  <a:srgbClr val="FF0000"/>
                </a:solidFill>
                <a:latin typeface="メイリオ" panose="020B0604030504040204" pitchFamily="50" charset="-128"/>
                <a:ea typeface="メイリオ" panose="020B0604030504040204" pitchFamily="50" charset="-128"/>
              </a:rPr>
              <a:t>年４月から原則「屋内禁煙」に</a:t>
            </a:r>
            <a:endParaRPr lang="en-US" altLang="ja-JP" sz="2800" b="1" kern="0" dirty="0">
              <a:solidFill>
                <a:srgbClr val="FF0000"/>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456FED4E-AB09-4053-B942-D90EB72627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74" b="56877" l="16870" r="82261">
                        <a14:foregroundMark x1="49043" y1="9742" x2="48000" y2="53152"/>
                        <a14:foregroundMark x1="37565" y1="14040" x2="73217" y2="41834"/>
                        <a14:foregroundMark x1="63826" y1="13324" x2="25913" y2="38682"/>
                        <a14:foregroundMark x1="70261" y1="18338" x2="47478" y2="53582"/>
                        <a14:foregroundMark x1="54261" y1="11175" x2="65565" y2="48567"/>
                        <a14:foregroundMark x1="33217" y1="15759" x2="71304" y2="43266"/>
                        <a14:foregroundMark x1="36348" y1="14040" x2="45217" y2="23926"/>
                        <a14:foregroundMark x1="58957" y1="12321" x2="74435" y2="39112"/>
                        <a14:foregroundMark x1="66435" y1="28080" x2="66435" y2="33811"/>
                        <a14:foregroundMark x1="72870" y1="22206" x2="61565" y2="43410"/>
                        <a14:foregroundMark x1="60696" y1="41404" x2="51130" y2="53438"/>
                        <a14:foregroundMark x1="44870" y1="41834" x2="61217" y2="48997"/>
                        <a14:foregroundMark x1="43304" y1="45702" x2="34087" y2="28797"/>
                        <a14:foregroundMark x1="33739" y1="24499" x2="31130" y2="28510"/>
                        <a14:foregroundMark x1="26435" y1="23926" x2="44696" y2="34527"/>
                        <a14:foregroundMark x1="29391" y1="19771" x2="42609" y2="32808"/>
                        <a14:foregroundMark x1="36000" y1="37393" x2="31304" y2="47994"/>
                        <a14:foregroundMark x1="37565" y1="38395" x2="42435" y2="52292"/>
                      </a14:backgroundRemoval>
                    </a14:imgEffect>
                  </a14:imgLayer>
                </a14:imgProps>
              </a:ext>
            </a:extLst>
          </a:blip>
          <a:srcRect l="13504" t="4859" r="14756" b="42085"/>
          <a:stretch/>
        </p:blipFill>
        <p:spPr>
          <a:xfrm>
            <a:off x="1510691" y="3478797"/>
            <a:ext cx="2413407" cy="2166655"/>
          </a:xfrm>
          <a:prstGeom prst="rect">
            <a:avLst/>
          </a:prstGeom>
        </p:spPr>
      </p:pic>
      <p:pic>
        <p:nvPicPr>
          <p:cNvPr id="27" name="図 26">
            <a:extLst>
              <a:ext uri="{FF2B5EF4-FFF2-40B4-BE49-F238E27FC236}">
                <a16:creationId xmlns:a16="http://schemas.microsoft.com/office/drawing/2014/main" id="{6079AF98-DEBD-40A3-84BD-EACBC96E8D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74" b="56877" l="16870" r="82261">
                        <a14:foregroundMark x1="49043" y1="9742" x2="48000" y2="53152"/>
                        <a14:foregroundMark x1="37565" y1="14040" x2="73217" y2="41834"/>
                        <a14:foregroundMark x1="63826" y1="13324" x2="25913" y2="38682"/>
                        <a14:foregroundMark x1="70261" y1="18338" x2="47478" y2="53582"/>
                        <a14:foregroundMark x1="54261" y1="11175" x2="65565" y2="48567"/>
                        <a14:foregroundMark x1="33217" y1="15759" x2="71304" y2="43266"/>
                        <a14:foregroundMark x1="36348" y1="14040" x2="45217" y2="23926"/>
                        <a14:foregroundMark x1="58957" y1="12321" x2="74435" y2="39112"/>
                        <a14:foregroundMark x1="66435" y1="28080" x2="66435" y2="33811"/>
                        <a14:foregroundMark x1="72870" y1="22206" x2="61565" y2="43410"/>
                        <a14:foregroundMark x1="60696" y1="41404" x2="51130" y2="53438"/>
                        <a14:foregroundMark x1="44870" y1="41834" x2="61217" y2="48997"/>
                        <a14:foregroundMark x1="43304" y1="45702" x2="34087" y2="28797"/>
                        <a14:foregroundMark x1="33739" y1="24499" x2="31130" y2="28510"/>
                        <a14:foregroundMark x1="26435" y1="23926" x2="44696" y2="34527"/>
                        <a14:foregroundMark x1="29391" y1="19771" x2="42609" y2="32808"/>
                        <a14:foregroundMark x1="36000" y1="37393" x2="31304" y2="47994"/>
                        <a14:foregroundMark x1="37565" y1="38395" x2="42435" y2="52292"/>
                      </a14:backgroundRemoval>
                    </a14:imgEffect>
                  </a14:imgLayer>
                </a14:imgProps>
              </a:ext>
            </a:extLst>
          </a:blip>
          <a:srcRect l="13504" t="4859" r="14756" b="42085"/>
          <a:stretch/>
        </p:blipFill>
        <p:spPr>
          <a:xfrm>
            <a:off x="5619177" y="3494434"/>
            <a:ext cx="2413407" cy="2166655"/>
          </a:xfrm>
          <a:prstGeom prst="rect">
            <a:avLst/>
          </a:prstGeom>
        </p:spPr>
      </p:pic>
      <p:pic>
        <p:nvPicPr>
          <p:cNvPr id="4" name="図 3">
            <a:extLst>
              <a:ext uri="{FF2B5EF4-FFF2-40B4-BE49-F238E27FC236}">
                <a16:creationId xmlns:a16="http://schemas.microsoft.com/office/drawing/2014/main" id="{B023F136-E9F3-45C7-93E8-A91297DD19E2}"/>
              </a:ext>
            </a:extLst>
          </p:cNvPr>
          <p:cNvPicPr>
            <a:picLocks noChangeAspect="1"/>
          </p:cNvPicPr>
          <p:nvPr/>
        </p:nvPicPr>
        <p:blipFill>
          <a:blip r:embed="rId7"/>
          <a:stretch>
            <a:fillRect/>
          </a:stretch>
        </p:blipFill>
        <p:spPr>
          <a:xfrm>
            <a:off x="64008" y="5312512"/>
            <a:ext cx="1060891" cy="1505070"/>
          </a:xfrm>
          <a:prstGeom prst="rect">
            <a:avLst/>
          </a:prstGeom>
        </p:spPr>
      </p:pic>
      <p:sp>
        <p:nvSpPr>
          <p:cNvPr id="26" name="テキスト ボックス 25">
            <a:extLst>
              <a:ext uri="{FF2B5EF4-FFF2-40B4-BE49-F238E27FC236}">
                <a16:creationId xmlns:a16="http://schemas.microsoft.com/office/drawing/2014/main" id="{150A68AD-0ADC-4874-A774-84FBDC734AD8}"/>
              </a:ext>
            </a:extLst>
          </p:cNvPr>
          <p:cNvSpPr txBox="1"/>
          <p:nvPr/>
        </p:nvSpPr>
        <p:spPr>
          <a:xfrm>
            <a:off x="847259" y="-27384"/>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じゅ  どう   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8AE2E30F-60A6-48DE-94BC-90B1AC7ED4EA}"/>
              </a:ext>
            </a:extLst>
          </p:cNvPr>
          <p:cNvSpPr txBox="1"/>
          <p:nvPr/>
        </p:nvSpPr>
        <p:spPr>
          <a:xfrm>
            <a:off x="3131840" y="777786"/>
            <a:ext cx="2933911" cy="307777"/>
          </a:xfrm>
          <a:prstGeom prst="rect">
            <a:avLst/>
          </a:prstGeom>
          <a:noFill/>
        </p:spPr>
        <p:txBody>
          <a:bodyPr wrap="square" rtlCol="0">
            <a:spAutoFit/>
          </a:bodyPr>
          <a:lstStyle/>
          <a:p>
            <a:r>
              <a:rPr lang="ja-JP" altLang="en-US" sz="1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けんこう  ぞうしん ほう　</a:t>
            </a:r>
            <a:endParaRPr kumimoji="1" lang="en-US" altLang="ja-JP" sz="1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D0AD0197-2809-4C40-B3BC-11B4E1AE525D}"/>
              </a:ext>
            </a:extLst>
          </p:cNvPr>
          <p:cNvSpPr txBox="1"/>
          <p:nvPr/>
        </p:nvSpPr>
        <p:spPr>
          <a:xfrm>
            <a:off x="5508104" y="764646"/>
            <a:ext cx="1152128" cy="307777"/>
          </a:xfrm>
          <a:prstGeom prst="rect">
            <a:avLst/>
          </a:prstGeom>
          <a:noFill/>
        </p:spPr>
        <p:txBody>
          <a:bodyPr wrap="square" rtlCol="0">
            <a:spAutoFit/>
          </a:bodyPr>
          <a:lstStyle/>
          <a:p>
            <a:r>
              <a:rPr lang="ja-JP" altLang="en-US" sz="1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かい せい　</a:t>
            </a:r>
            <a:endParaRPr kumimoji="1" lang="en-US" altLang="ja-JP" sz="1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0" name="タイトル 1">
            <a:extLst>
              <a:ext uri="{FF2B5EF4-FFF2-40B4-BE49-F238E27FC236}">
                <a16:creationId xmlns:a16="http://schemas.microsoft.com/office/drawing/2014/main" id="{2DEC772D-7190-41C3-BAE7-F12BD5CCF207}"/>
              </a:ext>
            </a:extLst>
          </p:cNvPr>
          <p:cNvSpPr txBox="1">
            <a:spLocks/>
          </p:cNvSpPr>
          <p:nvPr/>
        </p:nvSpPr>
        <p:spPr>
          <a:xfrm>
            <a:off x="-388501" y="1458564"/>
            <a:ext cx="3239167" cy="706866"/>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3239167"/>
                      <a:gd name="connsiteY0" fmla="*/ 0 h 706866"/>
                      <a:gd name="connsiteX1" fmla="*/ 151991 w 3239167"/>
                      <a:gd name="connsiteY1" fmla="*/ 0 h 706866"/>
                      <a:gd name="connsiteX2" fmla="*/ 401158 w 3239167"/>
                      <a:gd name="connsiteY2" fmla="*/ 0 h 706866"/>
                      <a:gd name="connsiteX3" fmla="*/ 585541 w 3239167"/>
                      <a:gd name="connsiteY3" fmla="*/ 0 h 706866"/>
                      <a:gd name="connsiteX4" fmla="*/ 802316 w 3239167"/>
                      <a:gd name="connsiteY4" fmla="*/ 0 h 706866"/>
                      <a:gd name="connsiteX5" fmla="*/ 1083875 w 3239167"/>
                      <a:gd name="connsiteY5" fmla="*/ 0 h 706866"/>
                      <a:gd name="connsiteX6" fmla="*/ 1268258 w 3239167"/>
                      <a:gd name="connsiteY6" fmla="*/ 0 h 706866"/>
                      <a:gd name="connsiteX7" fmla="*/ 1549816 w 3239167"/>
                      <a:gd name="connsiteY7" fmla="*/ 0 h 706866"/>
                      <a:gd name="connsiteX8" fmla="*/ 1798983 w 3239167"/>
                      <a:gd name="connsiteY8" fmla="*/ 0 h 706866"/>
                      <a:gd name="connsiteX9" fmla="*/ 2080541 w 3239167"/>
                      <a:gd name="connsiteY9" fmla="*/ 0 h 706866"/>
                      <a:gd name="connsiteX10" fmla="*/ 2329708 w 3239167"/>
                      <a:gd name="connsiteY10" fmla="*/ 0 h 706866"/>
                      <a:gd name="connsiteX11" fmla="*/ 2546483 w 3239167"/>
                      <a:gd name="connsiteY11" fmla="*/ 0 h 706866"/>
                      <a:gd name="connsiteX12" fmla="*/ 2795650 w 3239167"/>
                      <a:gd name="connsiteY12" fmla="*/ 0 h 706866"/>
                      <a:gd name="connsiteX13" fmla="*/ 2947642 w 3239167"/>
                      <a:gd name="connsiteY13" fmla="*/ 0 h 706866"/>
                      <a:gd name="connsiteX14" fmla="*/ 3239167 w 3239167"/>
                      <a:gd name="connsiteY14" fmla="*/ 0 h 706866"/>
                      <a:gd name="connsiteX15" fmla="*/ 3239167 w 3239167"/>
                      <a:gd name="connsiteY15" fmla="*/ 332226 h 706866"/>
                      <a:gd name="connsiteX16" fmla="*/ 3239167 w 3239167"/>
                      <a:gd name="connsiteY16" fmla="*/ 706866 h 706866"/>
                      <a:gd name="connsiteX17" fmla="*/ 2990000 w 3239167"/>
                      <a:gd name="connsiteY17" fmla="*/ 706866 h 706866"/>
                      <a:gd name="connsiteX18" fmla="*/ 2773225 w 3239167"/>
                      <a:gd name="connsiteY18" fmla="*/ 706866 h 706866"/>
                      <a:gd name="connsiteX19" fmla="*/ 2459275 w 3239167"/>
                      <a:gd name="connsiteY19" fmla="*/ 706866 h 706866"/>
                      <a:gd name="connsiteX20" fmla="*/ 2145325 w 3239167"/>
                      <a:gd name="connsiteY20" fmla="*/ 706866 h 706866"/>
                      <a:gd name="connsiteX21" fmla="*/ 1831375 w 3239167"/>
                      <a:gd name="connsiteY21" fmla="*/ 706866 h 706866"/>
                      <a:gd name="connsiteX22" fmla="*/ 1614600 w 3239167"/>
                      <a:gd name="connsiteY22" fmla="*/ 706866 h 706866"/>
                      <a:gd name="connsiteX23" fmla="*/ 1300650 w 3239167"/>
                      <a:gd name="connsiteY23" fmla="*/ 706866 h 706866"/>
                      <a:gd name="connsiteX24" fmla="*/ 1116266 w 3239167"/>
                      <a:gd name="connsiteY24" fmla="*/ 706866 h 706866"/>
                      <a:gd name="connsiteX25" fmla="*/ 964275 w 3239167"/>
                      <a:gd name="connsiteY25" fmla="*/ 706866 h 706866"/>
                      <a:gd name="connsiteX26" fmla="*/ 715108 w 3239167"/>
                      <a:gd name="connsiteY26" fmla="*/ 706866 h 706866"/>
                      <a:gd name="connsiteX27" fmla="*/ 401158 w 3239167"/>
                      <a:gd name="connsiteY27" fmla="*/ 706866 h 706866"/>
                      <a:gd name="connsiteX28" fmla="*/ 0 w 3239167"/>
                      <a:gd name="connsiteY28" fmla="*/ 706866 h 706866"/>
                      <a:gd name="connsiteX29" fmla="*/ 0 w 3239167"/>
                      <a:gd name="connsiteY29" fmla="*/ 339295 h 706866"/>
                      <a:gd name="connsiteX30" fmla="*/ 0 w 3239167"/>
                      <a:gd name="connsiteY30" fmla="*/ 0 h 706866"/>
                      <a:gd name="connsiteX0" fmla="*/ 0 w 3239167"/>
                      <a:gd name="connsiteY0" fmla="*/ 0 h 706866"/>
                      <a:gd name="connsiteX1" fmla="*/ 249166 w 3239167"/>
                      <a:gd name="connsiteY1" fmla="*/ 0 h 706866"/>
                      <a:gd name="connsiteX2" fmla="*/ 401158 w 3239167"/>
                      <a:gd name="connsiteY2" fmla="*/ 0 h 706866"/>
                      <a:gd name="connsiteX3" fmla="*/ 617933 w 3239167"/>
                      <a:gd name="connsiteY3" fmla="*/ 0 h 706866"/>
                      <a:gd name="connsiteX4" fmla="*/ 802316 w 3239167"/>
                      <a:gd name="connsiteY4" fmla="*/ 0 h 706866"/>
                      <a:gd name="connsiteX5" fmla="*/ 954308 w 3239167"/>
                      <a:gd name="connsiteY5" fmla="*/ 0 h 706866"/>
                      <a:gd name="connsiteX6" fmla="*/ 1138691 w 3239167"/>
                      <a:gd name="connsiteY6" fmla="*/ 0 h 706866"/>
                      <a:gd name="connsiteX7" fmla="*/ 1387858 w 3239167"/>
                      <a:gd name="connsiteY7" fmla="*/ 0 h 706866"/>
                      <a:gd name="connsiteX8" fmla="*/ 1604633 w 3239167"/>
                      <a:gd name="connsiteY8" fmla="*/ 0 h 706866"/>
                      <a:gd name="connsiteX9" fmla="*/ 1789016 w 3239167"/>
                      <a:gd name="connsiteY9" fmla="*/ 0 h 706866"/>
                      <a:gd name="connsiteX10" fmla="*/ 2005791 w 3239167"/>
                      <a:gd name="connsiteY10" fmla="*/ 0 h 706866"/>
                      <a:gd name="connsiteX11" fmla="*/ 2254958 w 3239167"/>
                      <a:gd name="connsiteY11" fmla="*/ 0 h 706866"/>
                      <a:gd name="connsiteX12" fmla="*/ 2536516 w 3239167"/>
                      <a:gd name="connsiteY12" fmla="*/ 0 h 706866"/>
                      <a:gd name="connsiteX13" fmla="*/ 2688508 w 3239167"/>
                      <a:gd name="connsiteY13" fmla="*/ 0 h 706866"/>
                      <a:gd name="connsiteX14" fmla="*/ 2937675 w 3239167"/>
                      <a:gd name="connsiteY14" fmla="*/ 0 h 706866"/>
                      <a:gd name="connsiteX15" fmla="*/ 3239167 w 3239167"/>
                      <a:gd name="connsiteY15" fmla="*/ 0 h 706866"/>
                      <a:gd name="connsiteX16" fmla="*/ 3239167 w 3239167"/>
                      <a:gd name="connsiteY16" fmla="*/ 346364 h 706866"/>
                      <a:gd name="connsiteX17" fmla="*/ 3239167 w 3239167"/>
                      <a:gd name="connsiteY17" fmla="*/ 706866 h 706866"/>
                      <a:gd name="connsiteX18" fmla="*/ 3087175 w 3239167"/>
                      <a:gd name="connsiteY18" fmla="*/ 706866 h 706866"/>
                      <a:gd name="connsiteX19" fmla="*/ 2805617 w 3239167"/>
                      <a:gd name="connsiteY19" fmla="*/ 706866 h 706866"/>
                      <a:gd name="connsiteX20" fmla="*/ 2588841 w 3239167"/>
                      <a:gd name="connsiteY20" fmla="*/ 706866 h 706866"/>
                      <a:gd name="connsiteX21" fmla="*/ 2307283 w 3239167"/>
                      <a:gd name="connsiteY21" fmla="*/ 706866 h 706866"/>
                      <a:gd name="connsiteX22" fmla="*/ 2058116 w 3239167"/>
                      <a:gd name="connsiteY22" fmla="*/ 706866 h 706866"/>
                      <a:gd name="connsiteX23" fmla="*/ 1808950 w 3239167"/>
                      <a:gd name="connsiteY23" fmla="*/ 706866 h 706866"/>
                      <a:gd name="connsiteX24" fmla="*/ 1559783 w 3239167"/>
                      <a:gd name="connsiteY24" fmla="*/ 706866 h 706866"/>
                      <a:gd name="connsiteX25" fmla="*/ 1343008 w 3239167"/>
                      <a:gd name="connsiteY25" fmla="*/ 706866 h 706866"/>
                      <a:gd name="connsiteX26" fmla="*/ 1191016 w 3239167"/>
                      <a:gd name="connsiteY26" fmla="*/ 706866 h 706866"/>
                      <a:gd name="connsiteX27" fmla="*/ 1039025 w 3239167"/>
                      <a:gd name="connsiteY27" fmla="*/ 706866 h 706866"/>
                      <a:gd name="connsiteX28" fmla="*/ 887033 w 3239167"/>
                      <a:gd name="connsiteY28" fmla="*/ 706866 h 706866"/>
                      <a:gd name="connsiteX29" fmla="*/ 735041 w 3239167"/>
                      <a:gd name="connsiteY29" fmla="*/ 706866 h 706866"/>
                      <a:gd name="connsiteX30" fmla="*/ 453483 w 3239167"/>
                      <a:gd name="connsiteY30" fmla="*/ 706866 h 706866"/>
                      <a:gd name="connsiteX31" fmla="*/ 269100 w 3239167"/>
                      <a:gd name="connsiteY31" fmla="*/ 706866 h 706866"/>
                      <a:gd name="connsiteX32" fmla="*/ 0 w 3239167"/>
                      <a:gd name="connsiteY32" fmla="*/ 706866 h 706866"/>
                      <a:gd name="connsiteX33" fmla="*/ 0 w 3239167"/>
                      <a:gd name="connsiteY33" fmla="*/ 360501 h 706866"/>
                      <a:gd name="connsiteX34" fmla="*/ 0 w 3239167"/>
                      <a:gd name="connsiteY34" fmla="*/ 0 h 70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39167" h="706866" fill="none" extrusionOk="0">
                        <a:moveTo>
                          <a:pt x="0" y="0"/>
                        </a:moveTo>
                        <a:cubicBezTo>
                          <a:pt x="46110" y="3523"/>
                          <a:pt x="102605" y="2186"/>
                          <a:pt x="151991" y="0"/>
                        </a:cubicBezTo>
                        <a:cubicBezTo>
                          <a:pt x="201278" y="19845"/>
                          <a:pt x="301326" y="10614"/>
                          <a:pt x="401158" y="0"/>
                        </a:cubicBezTo>
                        <a:cubicBezTo>
                          <a:pt x="499606" y="-13040"/>
                          <a:pt x="494623" y="-11372"/>
                          <a:pt x="585541" y="0"/>
                        </a:cubicBezTo>
                        <a:cubicBezTo>
                          <a:pt x="685285" y="15655"/>
                          <a:pt x="754719" y="15482"/>
                          <a:pt x="802316" y="0"/>
                        </a:cubicBezTo>
                        <a:cubicBezTo>
                          <a:pt x="846101" y="-11238"/>
                          <a:pt x="1015061" y="5978"/>
                          <a:pt x="1083875" y="0"/>
                        </a:cubicBezTo>
                        <a:cubicBezTo>
                          <a:pt x="1150660" y="-2917"/>
                          <a:pt x="1217771" y="-8718"/>
                          <a:pt x="1268258" y="0"/>
                        </a:cubicBezTo>
                        <a:cubicBezTo>
                          <a:pt x="1336902" y="4048"/>
                          <a:pt x="1480393" y="1681"/>
                          <a:pt x="1549816" y="0"/>
                        </a:cubicBezTo>
                        <a:cubicBezTo>
                          <a:pt x="1620818" y="-11299"/>
                          <a:pt x="1733904" y="10372"/>
                          <a:pt x="1798983" y="0"/>
                        </a:cubicBezTo>
                        <a:cubicBezTo>
                          <a:pt x="1858873" y="-11327"/>
                          <a:pt x="1991155" y="7050"/>
                          <a:pt x="2080541" y="0"/>
                        </a:cubicBezTo>
                        <a:cubicBezTo>
                          <a:pt x="2182960" y="7097"/>
                          <a:pt x="2233310" y="-24456"/>
                          <a:pt x="2329708" y="0"/>
                        </a:cubicBezTo>
                        <a:cubicBezTo>
                          <a:pt x="2422047" y="23166"/>
                          <a:pt x="2476678" y="-4693"/>
                          <a:pt x="2546483" y="0"/>
                        </a:cubicBezTo>
                        <a:cubicBezTo>
                          <a:pt x="2622870" y="-4568"/>
                          <a:pt x="2682059" y="-12070"/>
                          <a:pt x="2795650" y="0"/>
                        </a:cubicBezTo>
                        <a:cubicBezTo>
                          <a:pt x="2904291" y="18407"/>
                          <a:pt x="2915583" y="-2625"/>
                          <a:pt x="2947642" y="0"/>
                        </a:cubicBezTo>
                        <a:cubicBezTo>
                          <a:pt x="2997232" y="-22323"/>
                          <a:pt x="3072626" y="5995"/>
                          <a:pt x="3239167" y="0"/>
                        </a:cubicBezTo>
                        <a:cubicBezTo>
                          <a:pt x="3246770" y="71436"/>
                          <a:pt x="3249793" y="179578"/>
                          <a:pt x="3239167" y="332226"/>
                        </a:cubicBezTo>
                        <a:cubicBezTo>
                          <a:pt x="3232106" y="483262"/>
                          <a:pt x="3246257" y="543394"/>
                          <a:pt x="3239167" y="706866"/>
                        </a:cubicBezTo>
                        <a:cubicBezTo>
                          <a:pt x="3170036" y="689297"/>
                          <a:pt x="3091759" y="711556"/>
                          <a:pt x="2990000" y="706866"/>
                        </a:cubicBezTo>
                        <a:cubicBezTo>
                          <a:pt x="2892448" y="712175"/>
                          <a:pt x="2829638" y="708920"/>
                          <a:pt x="2773225" y="706866"/>
                        </a:cubicBezTo>
                        <a:cubicBezTo>
                          <a:pt x="2743726" y="714898"/>
                          <a:pt x="2606657" y="727042"/>
                          <a:pt x="2459275" y="706866"/>
                        </a:cubicBezTo>
                        <a:cubicBezTo>
                          <a:pt x="2320938" y="689588"/>
                          <a:pt x="2277105" y="722034"/>
                          <a:pt x="2145325" y="706866"/>
                        </a:cubicBezTo>
                        <a:cubicBezTo>
                          <a:pt x="2026117" y="691042"/>
                          <a:pt x="1983689" y="705734"/>
                          <a:pt x="1831375" y="706866"/>
                        </a:cubicBezTo>
                        <a:cubicBezTo>
                          <a:pt x="1676327" y="711371"/>
                          <a:pt x="1663374" y="694132"/>
                          <a:pt x="1614600" y="706866"/>
                        </a:cubicBezTo>
                        <a:cubicBezTo>
                          <a:pt x="1567229" y="731042"/>
                          <a:pt x="1360559" y="721768"/>
                          <a:pt x="1300650" y="706866"/>
                        </a:cubicBezTo>
                        <a:cubicBezTo>
                          <a:pt x="1234793" y="702440"/>
                          <a:pt x="1171918" y="707739"/>
                          <a:pt x="1116266" y="706866"/>
                        </a:cubicBezTo>
                        <a:cubicBezTo>
                          <a:pt x="1065566" y="702839"/>
                          <a:pt x="1014526" y="702157"/>
                          <a:pt x="964275" y="706866"/>
                        </a:cubicBezTo>
                        <a:cubicBezTo>
                          <a:pt x="918712" y="711763"/>
                          <a:pt x="844721" y="701228"/>
                          <a:pt x="715108" y="706866"/>
                        </a:cubicBezTo>
                        <a:cubicBezTo>
                          <a:pt x="589219" y="693350"/>
                          <a:pt x="542131" y="726610"/>
                          <a:pt x="401158" y="706866"/>
                        </a:cubicBezTo>
                        <a:cubicBezTo>
                          <a:pt x="289135" y="687635"/>
                          <a:pt x="103414" y="708638"/>
                          <a:pt x="0" y="706866"/>
                        </a:cubicBezTo>
                        <a:cubicBezTo>
                          <a:pt x="-5469" y="570255"/>
                          <a:pt x="9665" y="419505"/>
                          <a:pt x="0" y="339295"/>
                        </a:cubicBezTo>
                        <a:cubicBezTo>
                          <a:pt x="3146" y="259719"/>
                          <a:pt x="-10489" y="88274"/>
                          <a:pt x="0" y="0"/>
                        </a:cubicBezTo>
                        <a:close/>
                      </a:path>
                      <a:path w="3239167" h="706866" stroke="0" extrusionOk="0">
                        <a:moveTo>
                          <a:pt x="0" y="0"/>
                        </a:moveTo>
                        <a:cubicBezTo>
                          <a:pt x="71413" y="-10018"/>
                          <a:pt x="174386" y="17543"/>
                          <a:pt x="249166" y="0"/>
                        </a:cubicBezTo>
                        <a:cubicBezTo>
                          <a:pt x="324745" y="-15880"/>
                          <a:pt x="345308" y="1472"/>
                          <a:pt x="401158" y="0"/>
                        </a:cubicBezTo>
                        <a:cubicBezTo>
                          <a:pt x="457176" y="-6251"/>
                          <a:pt x="528954" y="-16205"/>
                          <a:pt x="617933" y="0"/>
                        </a:cubicBezTo>
                        <a:cubicBezTo>
                          <a:pt x="715117" y="7573"/>
                          <a:pt x="746815" y="202"/>
                          <a:pt x="802316" y="0"/>
                        </a:cubicBezTo>
                        <a:cubicBezTo>
                          <a:pt x="852693" y="-3363"/>
                          <a:pt x="882570" y="-13422"/>
                          <a:pt x="954308" y="0"/>
                        </a:cubicBezTo>
                        <a:cubicBezTo>
                          <a:pt x="1021740" y="17973"/>
                          <a:pt x="1100547" y="-10570"/>
                          <a:pt x="1138691" y="0"/>
                        </a:cubicBezTo>
                        <a:cubicBezTo>
                          <a:pt x="1178496" y="-6086"/>
                          <a:pt x="1300714" y="-18721"/>
                          <a:pt x="1387858" y="0"/>
                        </a:cubicBezTo>
                        <a:cubicBezTo>
                          <a:pt x="1464021" y="26537"/>
                          <a:pt x="1536012" y="7426"/>
                          <a:pt x="1604633" y="0"/>
                        </a:cubicBezTo>
                        <a:cubicBezTo>
                          <a:pt x="1683432" y="14376"/>
                          <a:pt x="1731288" y="838"/>
                          <a:pt x="1789016" y="0"/>
                        </a:cubicBezTo>
                        <a:cubicBezTo>
                          <a:pt x="1854022" y="-7954"/>
                          <a:pt x="1911285" y="2310"/>
                          <a:pt x="2005791" y="0"/>
                        </a:cubicBezTo>
                        <a:cubicBezTo>
                          <a:pt x="2114023" y="9762"/>
                          <a:pt x="2153579" y="10594"/>
                          <a:pt x="2254958" y="0"/>
                        </a:cubicBezTo>
                        <a:cubicBezTo>
                          <a:pt x="2346162" y="-8625"/>
                          <a:pt x="2482222" y="4129"/>
                          <a:pt x="2536516" y="0"/>
                        </a:cubicBezTo>
                        <a:cubicBezTo>
                          <a:pt x="2597338" y="-6340"/>
                          <a:pt x="2637228" y="1566"/>
                          <a:pt x="2688508" y="0"/>
                        </a:cubicBezTo>
                        <a:cubicBezTo>
                          <a:pt x="2744905" y="16167"/>
                          <a:pt x="2872547" y="-24480"/>
                          <a:pt x="2937675" y="0"/>
                        </a:cubicBezTo>
                        <a:cubicBezTo>
                          <a:pt x="3026341" y="8620"/>
                          <a:pt x="3073706" y="-20264"/>
                          <a:pt x="3239167" y="0"/>
                        </a:cubicBezTo>
                        <a:cubicBezTo>
                          <a:pt x="3237441" y="61081"/>
                          <a:pt x="3248288" y="245171"/>
                          <a:pt x="3239167" y="346364"/>
                        </a:cubicBezTo>
                        <a:cubicBezTo>
                          <a:pt x="3229826" y="453992"/>
                          <a:pt x="3218599" y="625939"/>
                          <a:pt x="3239167" y="706866"/>
                        </a:cubicBezTo>
                        <a:cubicBezTo>
                          <a:pt x="3175924" y="706560"/>
                          <a:pt x="3147062" y="706467"/>
                          <a:pt x="3087175" y="706866"/>
                        </a:cubicBezTo>
                        <a:cubicBezTo>
                          <a:pt x="3024519" y="688060"/>
                          <a:pt x="2937481" y="699600"/>
                          <a:pt x="2805617" y="706866"/>
                        </a:cubicBezTo>
                        <a:cubicBezTo>
                          <a:pt x="2680465" y="723033"/>
                          <a:pt x="2691263" y="719127"/>
                          <a:pt x="2588841" y="706866"/>
                        </a:cubicBezTo>
                        <a:cubicBezTo>
                          <a:pt x="2500682" y="694263"/>
                          <a:pt x="2413277" y="739556"/>
                          <a:pt x="2307283" y="706866"/>
                        </a:cubicBezTo>
                        <a:cubicBezTo>
                          <a:pt x="2192496" y="679016"/>
                          <a:pt x="2109875" y="702511"/>
                          <a:pt x="2058116" y="706866"/>
                        </a:cubicBezTo>
                        <a:cubicBezTo>
                          <a:pt x="1996841" y="726706"/>
                          <a:pt x="1894263" y="726578"/>
                          <a:pt x="1808950" y="706866"/>
                        </a:cubicBezTo>
                        <a:cubicBezTo>
                          <a:pt x="1723661" y="717436"/>
                          <a:pt x="1647117" y="732504"/>
                          <a:pt x="1559783" y="706866"/>
                        </a:cubicBezTo>
                        <a:cubicBezTo>
                          <a:pt x="1468948" y="676994"/>
                          <a:pt x="1395533" y="720911"/>
                          <a:pt x="1343008" y="706866"/>
                        </a:cubicBezTo>
                        <a:cubicBezTo>
                          <a:pt x="1290097" y="704468"/>
                          <a:pt x="1223224" y="721617"/>
                          <a:pt x="1191016" y="706866"/>
                        </a:cubicBezTo>
                        <a:cubicBezTo>
                          <a:pt x="1154996" y="691924"/>
                          <a:pt x="1110998" y="702776"/>
                          <a:pt x="1039025" y="706866"/>
                        </a:cubicBezTo>
                        <a:cubicBezTo>
                          <a:pt x="965600" y="712098"/>
                          <a:pt x="942798" y="711802"/>
                          <a:pt x="887033" y="706866"/>
                        </a:cubicBezTo>
                        <a:cubicBezTo>
                          <a:pt x="831866" y="697020"/>
                          <a:pt x="807498" y="693214"/>
                          <a:pt x="735041" y="706866"/>
                        </a:cubicBezTo>
                        <a:cubicBezTo>
                          <a:pt x="655793" y="728112"/>
                          <a:pt x="547740" y="701626"/>
                          <a:pt x="453483" y="706866"/>
                        </a:cubicBezTo>
                        <a:cubicBezTo>
                          <a:pt x="365963" y="709313"/>
                          <a:pt x="339410" y="709938"/>
                          <a:pt x="269100" y="706866"/>
                        </a:cubicBezTo>
                        <a:cubicBezTo>
                          <a:pt x="188987" y="704808"/>
                          <a:pt x="117761" y="697033"/>
                          <a:pt x="0" y="706866"/>
                        </a:cubicBezTo>
                        <a:cubicBezTo>
                          <a:pt x="10585" y="569700"/>
                          <a:pt x="-450" y="527853"/>
                          <a:pt x="0" y="360501"/>
                        </a:cubicBezTo>
                        <a:cubicBezTo>
                          <a:pt x="-4722" y="194139"/>
                          <a:pt x="-9088" y="144762"/>
                          <a:pt x="0" y="0"/>
                        </a:cubicBezTo>
                        <a:close/>
                      </a:path>
                      <a:path w="3239167" h="706866" fill="none" stroke="0" extrusionOk="0">
                        <a:moveTo>
                          <a:pt x="0" y="0"/>
                        </a:moveTo>
                        <a:cubicBezTo>
                          <a:pt x="53890" y="10324"/>
                          <a:pt x="107018" y="2047"/>
                          <a:pt x="151991" y="0"/>
                        </a:cubicBezTo>
                        <a:cubicBezTo>
                          <a:pt x="189971" y="3361"/>
                          <a:pt x="295949" y="-10044"/>
                          <a:pt x="401158" y="0"/>
                        </a:cubicBezTo>
                        <a:cubicBezTo>
                          <a:pt x="499061" y="-13525"/>
                          <a:pt x="494800" y="-10868"/>
                          <a:pt x="585541" y="0"/>
                        </a:cubicBezTo>
                        <a:cubicBezTo>
                          <a:pt x="679424" y="14521"/>
                          <a:pt x="756983" y="14703"/>
                          <a:pt x="802316" y="0"/>
                        </a:cubicBezTo>
                        <a:cubicBezTo>
                          <a:pt x="846633" y="-15067"/>
                          <a:pt x="1018679" y="8927"/>
                          <a:pt x="1083875" y="0"/>
                        </a:cubicBezTo>
                        <a:cubicBezTo>
                          <a:pt x="1147892" y="-6256"/>
                          <a:pt x="1212368" y="-4818"/>
                          <a:pt x="1268258" y="0"/>
                        </a:cubicBezTo>
                        <a:cubicBezTo>
                          <a:pt x="1331677" y="2328"/>
                          <a:pt x="1486713" y="640"/>
                          <a:pt x="1549816" y="0"/>
                        </a:cubicBezTo>
                        <a:cubicBezTo>
                          <a:pt x="1600442" y="-14843"/>
                          <a:pt x="1737168" y="9629"/>
                          <a:pt x="1798983" y="0"/>
                        </a:cubicBezTo>
                        <a:cubicBezTo>
                          <a:pt x="1843307" y="247"/>
                          <a:pt x="1982058" y="-8978"/>
                          <a:pt x="2080541" y="0"/>
                        </a:cubicBezTo>
                        <a:cubicBezTo>
                          <a:pt x="2168428" y="-2026"/>
                          <a:pt x="2235916" y="-30210"/>
                          <a:pt x="2329708" y="0"/>
                        </a:cubicBezTo>
                        <a:cubicBezTo>
                          <a:pt x="2406580" y="13102"/>
                          <a:pt x="2466772" y="-12308"/>
                          <a:pt x="2546483" y="0"/>
                        </a:cubicBezTo>
                        <a:cubicBezTo>
                          <a:pt x="2618211" y="5762"/>
                          <a:pt x="2702435" y="-24803"/>
                          <a:pt x="2795650" y="0"/>
                        </a:cubicBezTo>
                        <a:cubicBezTo>
                          <a:pt x="2901982" y="21646"/>
                          <a:pt x="2911958" y="579"/>
                          <a:pt x="2947642" y="0"/>
                        </a:cubicBezTo>
                        <a:cubicBezTo>
                          <a:pt x="2965127" y="12588"/>
                          <a:pt x="3105943" y="6528"/>
                          <a:pt x="3239167" y="0"/>
                        </a:cubicBezTo>
                        <a:cubicBezTo>
                          <a:pt x="3216408" y="88308"/>
                          <a:pt x="3225383" y="158599"/>
                          <a:pt x="3239167" y="332226"/>
                        </a:cubicBezTo>
                        <a:cubicBezTo>
                          <a:pt x="3241975" y="486019"/>
                          <a:pt x="3237346" y="537419"/>
                          <a:pt x="3239167" y="706866"/>
                        </a:cubicBezTo>
                        <a:cubicBezTo>
                          <a:pt x="3191554" y="705448"/>
                          <a:pt x="3091692" y="699840"/>
                          <a:pt x="2990000" y="706866"/>
                        </a:cubicBezTo>
                        <a:cubicBezTo>
                          <a:pt x="2891499" y="711418"/>
                          <a:pt x="2831560" y="709360"/>
                          <a:pt x="2773225" y="706866"/>
                        </a:cubicBezTo>
                        <a:cubicBezTo>
                          <a:pt x="2706716" y="715700"/>
                          <a:pt x="2587601" y="728300"/>
                          <a:pt x="2459275" y="706866"/>
                        </a:cubicBezTo>
                        <a:cubicBezTo>
                          <a:pt x="2318501" y="682208"/>
                          <a:pt x="2273500" y="735010"/>
                          <a:pt x="2145325" y="706866"/>
                        </a:cubicBezTo>
                        <a:cubicBezTo>
                          <a:pt x="2019654" y="691449"/>
                          <a:pt x="1982073" y="707086"/>
                          <a:pt x="1831375" y="706866"/>
                        </a:cubicBezTo>
                        <a:cubicBezTo>
                          <a:pt x="1679079" y="706098"/>
                          <a:pt x="1656539" y="697428"/>
                          <a:pt x="1614600" y="706866"/>
                        </a:cubicBezTo>
                        <a:cubicBezTo>
                          <a:pt x="1571847" y="722217"/>
                          <a:pt x="1359809" y="713438"/>
                          <a:pt x="1300650" y="706866"/>
                        </a:cubicBezTo>
                        <a:cubicBezTo>
                          <a:pt x="1233915" y="701603"/>
                          <a:pt x="1183416" y="710103"/>
                          <a:pt x="1116266" y="706866"/>
                        </a:cubicBezTo>
                        <a:cubicBezTo>
                          <a:pt x="1062738" y="708150"/>
                          <a:pt x="1005052" y="706509"/>
                          <a:pt x="964275" y="706866"/>
                        </a:cubicBezTo>
                        <a:cubicBezTo>
                          <a:pt x="939316" y="725088"/>
                          <a:pt x="825720" y="699405"/>
                          <a:pt x="715108" y="706866"/>
                        </a:cubicBezTo>
                        <a:cubicBezTo>
                          <a:pt x="595012" y="692851"/>
                          <a:pt x="516978" y="738538"/>
                          <a:pt x="401158" y="706866"/>
                        </a:cubicBezTo>
                        <a:cubicBezTo>
                          <a:pt x="286933" y="680912"/>
                          <a:pt x="85335" y="741834"/>
                          <a:pt x="0" y="706866"/>
                        </a:cubicBezTo>
                        <a:cubicBezTo>
                          <a:pt x="6538" y="552791"/>
                          <a:pt x="4541" y="415257"/>
                          <a:pt x="0" y="339295"/>
                        </a:cubicBezTo>
                        <a:cubicBezTo>
                          <a:pt x="236" y="258886"/>
                          <a:pt x="-18068" y="85699"/>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chemeClr val="tx1"/>
                </a:solidFill>
                <a:latin typeface="メイリオ" panose="020B0604030504040204" pitchFamily="50" charset="-128"/>
                <a:ea typeface="メイリオ" panose="020B0604030504040204" pitchFamily="50" charset="-128"/>
              </a:rPr>
              <a:t>じゅどうきつえん</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31" name="タイトル 1">
            <a:extLst>
              <a:ext uri="{FF2B5EF4-FFF2-40B4-BE49-F238E27FC236}">
                <a16:creationId xmlns:a16="http://schemas.microsoft.com/office/drawing/2014/main" id="{C19C0CC9-2507-4DDD-805A-402082682095}"/>
              </a:ext>
            </a:extLst>
          </p:cNvPr>
          <p:cNvSpPr txBox="1">
            <a:spLocks/>
          </p:cNvSpPr>
          <p:nvPr/>
        </p:nvSpPr>
        <p:spPr>
          <a:xfrm>
            <a:off x="4207741" y="1458564"/>
            <a:ext cx="1136322" cy="375200"/>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136322"/>
                      <a:gd name="connsiteY0" fmla="*/ 0 h 375200"/>
                      <a:gd name="connsiteX1" fmla="*/ 53319 w 1136322"/>
                      <a:gd name="connsiteY1" fmla="*/ 0 h 375200"/>
                      <a:gd name="connsiteX2" fmla="*/ 140729 w 1136322"/>
                      <a:gd name="connsiteY2" fmla="*/ 0 h 375200"/>
                      <a:gd name="connsiteX3" fmla="*/ 205412 w 1136322"/>
                      <a:gd name="connsiteY3" fmla="*/ 0 h 375200"/>
                      <a:gd name="connsiteX4" fmla="*/ 281458 w 1136322"/>
                      <a:gd name="connsiteY4" fmla="*/ 0 h 375200"/>
                      <a:gd name="connsiteX5" fmla="*/ 380230 w 1136322"/>
                      <a:gd name="connsiteY5" fmla="*/ 0 h 375200"/>
                      <a:gd name="connsiteX6" fmla="*/ 444913 w 1136322"/>
                      <a:gd name="connsiteY6" fmla="*/ 0 h 375200"/>
                      <a:gd name="connsiteX7" fmla="*/ 543686 w 1136322"/>
                      <a:gd name="connsiteY7" fmla="*/ 0 h 375200"/>
                      <a:gd name="connsiteX8" fmla="*/ 631095 w 1136322"/>
                      <a:gd name="connsiteY8" fmla="*/ 0 h 375200"/>
                      <a:gd name="connsiteX9" fmla="*/ 729868 w 1136322"/>
                      <a:gd name="connsiteY9" fmla="*/ 0 h 375200"/>
                      <a:gd name="connsiteX10" fmla="*/ 817277 w 1136322"/>
                      <a:gd name="connsiteY10" fmla="*/ 0 h 375200"/>
                      <a:gd name="connsiteX11" fmla="*/ 893323 w 1136322"/>
                      <a:gd name="connsiteY11" fmla="*/ 0 h 375200"/>
                      <a:gd name="connsiteX12" fmla="*/ 980733 w 1136322"/>
                      <a:gd name="connsiteY12" fmla="*/ 0 h 375200"/>
                      <a:gd name="connsiteX13" fmla="*/ 1034053 w 1136322"/>
                      <a:gd name="connsiteY13" fmla="*/ 0 h 375200"/>
                      <a:gd name="connsiteX14" fmla="*/ 1136322 w 1136322"/>
                      <a:gd name="connsiteY14" fmla="*/ 0 h 375200"/>
                      <a:gd name="connsiteX15" fmla="*/ 1136322 w 1136322"/>
                      <a:gd name="connsiteY15" fmla="*/ 176343 h 375200"/>
                      <a:gd name="connsiteX16" fmla="*/ 1136322 w 1136322"/>
                      <a:gd name="connsiteY16" fmla="*/ 375200 h 375200"/>
                      <a:gd name="connsiteX17" fmla="*/ 1048912 w 1136322"/>
                      <a:gd name="connsiteY17" fmla="*/ 375200 h 375200"/>
                      <a:gd name="connsiteX18" fmla="*/ 972866 w 1136322"/>
                      <a:gd name="connsiteY18" fmla="*/ 375200 h 375200"/>
                      <a:gd name="connsiteX19" fmla="*/ 862730 w 1136322"/>
                      <a:gd name="connsiteY19" fmla="*/ 375200 h 375200"/>
                      <a:gd name="connsiteX20" fmla="*/ 752594 w 1136322"/>
                      <a:gd name="connsiteY20" fmla="*/ 375200 h 375200"/>
                      <a:gd name="connsiteX21" fmla="*/ 642458 w 1136322"/>
                      <a:gd name="connsiteY21" fmla="*/ 375200 h 375200"/>
                      <a:gd name="connsiteX22" fmla="*/ 566412 w 1136322"/>
                      <a:gd name="connsiteY22" fmla="*/ 375200 h 375200"/>
                      <a:gd name="connsiteX23" fmla="*/ 456277 w 1136322"/>
                      <a:gd name="connsiteY23" fmla="*/ 375200 h 375200"/>
                      <a:gd name="connsiteX24" fmla="*/ 391594 w 1136322"/>
                      <a:gd name="connsiteY24" fmla="*/ 375200 h 375200"/>
                      <a:gd name="connsiteX25" fmla="*/ 338274 w 1136322"/>
                      <a:gd name="connsiteY25" fmla="*/ 375200 h 375200"/>
                      <a:gd name="connsiteX26" fmla="*/ 250864 w 1136322"/>
                      <a:gd name="connsiteY26" fmla="*/ 375200 h 375200"/>
                      <a:gd name="connsiteX27" fmla="*/ 140729 w 1136322"/>
                      <a:gd name="connsiteY27" fmla="*/ 375200 h 375200"/>
                      <a:gd name="connsiteX28" fmla="*/ 0 w 1136322"/>
                      <a:gd name="connsiteY28" fmla="*/ 375200 h 375200"/>
                      <a:gd name="connsiteX29" fmla="*/ 0 w 1136322"/>
                      <a:gd name="connsiteY29" fmla="*/ 180095 h 375200"/>
                      <a:gd name="connsiteX30" fmla="*/ 0 w 1136322"/>
                      <a:gd name="connsiteY30" fmla="*/ 0 h 375200"/>
                      <a:gd name="connsiteX0" fmla="*/ 0 w 1136322"/>
                      <a:gd name="connsiteY0" fmla="*/ 0 h 375200"/>
                      <a:gd name="connsiteX1" fmla="*/ 87409 w 1136322"/>
                      <a:gd name="connsiteY1" fmla="*/ 0 h 375200"/>
                      <a:gd name="connsiteX2" fmla="*/ 140729 w 1136322"/>
                      <a:gd name="connsiteY2" fmla="*/ 0 h 375200"/>
                      <a:gd name="connsiteX3" fmla="*/ 216775 w 1136322"/>
                      <a:gd name="connsiteY3" fmla="*/ 0 h 375200"/>
                      <a:gd name="connsiteX4" fmla="*/ 281458 w 1136322"/>
                      <a:gd name="connsiteY4" fmla="*/ 0 h 375200"/>
                      <a:gd name="connsiteX5" fmla="*/ 334777 w 1136322"/>
                      <a:gd name="connsiteY5" fmla="*/ 0 h 375200"/>
                      <a:gd name="connsiteX6" fmla="*/ 399460 w 1136322"/>
                      <a:gd name="connsiteY6" fmla="*/ 0 h 375200"/>
                      <a:gd name="connsiteX7" fmla="*/ 486870 w 1136322"/>
                      <a:gd name="connsiteY7" fmla="*/ 0 h 375200"/>
                      <a:gd name="connsiteX8" fmla="*/ 562916 w 1136322"/>
                      <a:gd name="connsiteY8" fmla="*/ 0 h 375200"/>
                      <a:gd name="connsiteX9" fmla="*/ 627599 w 1136322"/>
                      <a:gd name="connsiteY9" fmla="*/ 0 h 375200"/>
                      <a:gd name="connsiteX10" fmla="*/ 703645 w 1136322"/>
                      <a:gd name="connsiteY10" fmla="*/ 0 h 375200"/>
                      <a:gd name="connsiteX11" fmla="*/ 791054 w 1136322"/>
                      <a:gd name="connsiteY11" fmla="*/ 0 h 375200"/>
                      <a:gd name="connsiteX12" fmla="*/ 889827 w 1136322"/>
                      <a:gd name="connsiteY12" fmla="*/ 0 h 375200"/>
                      <a:gd name="connsiteX13" fmla="*/ 943147 w 1136322"/>
                      <a:gd name="connsiteY13" fmla="*/ 0 h 375200"/>
                      <a:gd name="connsiteX14" fmla="*/ 1030556 w 1136322"/>
                      <a:gd name="connsiteY14" fmla="*/ 0 h 375200"/>
                      <a:gd name="connsiteX15" fmla="*/ 1136322 w 1136322"/>
                      <a:gd name="connsiteY15" fmla="*/ 0 h 375200"/>
                      <a:gd name="connsiteX16" fmla="*/ 1136322 w 1136322"/>
                      <a:gd name="connsiteY16" fmla="*/ 183847 h 375200"/>
                      <a:gd name="connsiteX17" fmla="*/ 1136322 w 1136322"/>
                      <a:gd name="connsiteY17" fmla="*/ 375200 h 375200"/>
                      <a:gd name="connsiteX18" fmla="*/ 1083002 w 1136322"/>
                      <a:gd name="connsiteY18" fmla="*/ 375200 h 375200"/>
                      <a:gd name="connsiteX19" fmla="*/ 984229 w 1136322"/>
                      <a:gd name="connsiteY19" fmla="*/ 375200 h 375200"/>
                      <a:gd name="connsiteX20" fmla="*/ 908183 w 1136322"/>
                      <a:gd name="connsiteY20" fmla="*/ 375200 h 375200"/>
                      <a:gd name="connsiteX21" fmla="*/ 809410 w 1136322"/>
                      <a:gd name="connsiteY21" fmla="*/ 375200 h 375200"/>
                      <a:gd name="connsiteX22" fmla="*/ 722001 w 1136322"/>
                      <a:gd name="connsiteY22" fmla="*/ 375200 h 375200"/>
                      <a:gd name="connsiteX23" fmla="*/ 634592 w 1136322"/>
                      <a:gd name="connsiteY23" fmla="*/ 375200 h 375200"/>
                      <a:gd name="connsiteX24" fmla="*/ 547182 w 1136322"/>
                      <a:gd name="connsiteY24" fmla="*/ 375200 h 375200"/>
                      <a:gd name="connsiteX25" fmla="*/ 471136 w 1136322"/>
                      <a:gd name="connsiteY25" fmla="*/ 375200 h 375200"/>
                      <a:gd name="connsiteX26" fmla="*/ 417816 w 1136322"/>
                      <a:gd name="connsiteY26" fmla="*/ 375200 h 375200"/>
                      <a:gd name="connsiteX27" fmla="*/ 364497 w 1136322"/>
                      <a:gd name="connsiteY27" fmla="*/ 375200 h 375200"/>
                      <a:gd name="connsiteX28" fmla="*/ 311177 w 1136322"/>
                      <a:gd name="connsiteY28" fmla="*/ 375200 h 375200"/>
                      <a:gd name="connsiteX29" fmla="*/ 257857 w 1136322"/>
                      <a:gd name="connsiteY29" fmla="*/ 375200 h 375200"/>
                      <a:gd name="connsiteX30" fmla="*/ 159085 w 1136322"/>
                      <a:gd name="connsiteY30" fmla="*/ 375200 h 375200"/>
                      <a:gd name="connsiteX31" fmla="*/ 94402 w 1136322"/>
                      <a:gd name="connsiteY31" fmla="*/ 375200 h 375200"/>
                      <a:gd name="connsiteX32" fmla="*/ 0 w 1136322"/>
                      <a:gd name="connsiteY32" fmla="*/ 375200 h 375200"/>
                      <a:gd name="connsiteX33" fmla="*/ 0 w 1136322"/>
                      <a:gd name="connsiteY33" fmla="*/ 191352 h 375200"/>
                      <a:gd name="connsiteX34" fmla="*/ 0 w 1136322"/>
                      <a:gd name="connsiteY34" fmla="*/ 0 h 3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6322" h="375200" fill="none" extrusionOk="0">
                        <a:moveTo>
                          <a:pt x="0" y="0"/>
                        </a:moveTo>
                        <a:cubicBezTo>
                          <a:pt x="13715" y="1071"/>
                          <a:pt x="36046" y="-57"/>
                          <a:pt x="53319" y="0"/>
                        </a:cubicBezTo>
                        <a:cubicBezTo>
                          <a:pt x="70658" y="8245"/>
                          <a:pt x="103738" y="583"/>
                          <a:pt x="140729" y="0"/>
                        </a:cubicBezTo>
                        <a:cubicBezTo>
                          <a:pt x="175272" y="-7100"/>
                          <a:pt x="173512" y="-6052"/>
                          <a:pt x="205412" y="0"/>
                        </a:cubicBezTo>
                        <a:cubicBezTo>
                          <a:pt x="239637" y="7180"/>
                          <a:pt x="265083" y="7041"/>
                          <a:pt x="281458" y="0"/>
                        </a:cubicBezTo>
                        <a:cubicBezTo>
                          <a:pt x="294740" y="-5264"/>
                          <a:pt x="354002" y="1914"/>
                          <a:pt x="380230" y="0"/>
                        </a:cubicBezTo>
                        <a:cubicBezTo>
                          <a:pt x="403731" y="-3057"/>
                          <a:pt x="426741" y="-4254"/>
                          <a:pt x="444913" y="0"/>
                        </a:cubicBezTo>
                        <a:cubicBezTo>
                          <a:pt x="467358" y="3305"/>
                          <a:pt x="521870" y="5745"/>
                          <a:pt x="543686" y="0"/>
                        </a:cubicBezTo>
                        <a:cubicBezTo>
                          <a:pt x="569121" y="-6205"/>
                          <a:pt x="609148" y="7131"/>
                          <a:pt x="631095" y="0"/>
                        </a:cubicBezTo>
                        <a:cubicBezTo>
                          <a:pt x="654821" y="-4727"/>
                          <a:pt x="698728" y="3645"/>
                          <a:pt x="729868" y="0"/>
                        </a:cubicBezTo>
                        <a:cubicBezTo>
                          <a:pt x="762386" y="-1637"/>
                          <a:pt x="783984" y="-10481"/>
                          <a:pt x="817277" y="0"/>
                        </a:cubicBezTo>
                        <a:cubicBezTo>
                          <a:pt x="849530" y="9976"/>
                          <a:pt x="868081" y="-5252"/>
                          <a:pt x="893323" y="0"/>
                        </a:cubicBezTo>
                        <a:cubicBezTo>
                          <a:pt x="920025" y="953"/>
                          <a:pt x="940828" y="-7526"/>
                          <a:pt x="980733" y="0"/>
                        </a:cubicBezTo>
                        <a:cubicBezTo>
                          <a:pt x="1017718" y="9349"/>
                          <a:pt x="1022058" y="-204"/>
                          <a:pt x="1034053" y="0"/>
                        </a:cubicBezTo>
                        <a:cubicBezTo>
                          <a:pt x="1047855" y="-2407"/>
                          <a:pt x="1077866" y="3730"/>
                          <a:pt x="1136322" y="0"/>
                        </a:cubicBezTo>
                        <a:cubicBezTo>
                          <a:pt x="1136641" y="37606"/>
                          <a:pt x="1146427" y="96298"/>
                          <a:pt x="1136322" y="176343"/>
                        </a:cubicBezTo>
                        <a:cubicBezTo>
                          <a:pt x="1135364" y="258090"/>
                          <a:pt x="1136652" y="288402"/>
                          <a:pt x="1136322" y="375200"/>
                        </a:cubicBezTo>
                        <a:cubicBezTo>
                          <a:pt x="1113358" y="365413"/>
                          <a:pt x="1084465" y="377355"/>
                          <a:pt x="1048912" y="375200"/>
                        </a:cubicBezTo>
                        <a:cubicBezTo>
                          <a:pt x="1014671" y="378939"/>
                          <a:pt x="994190" y="377016"/>
                          <a:pt x="972866" y="375200"/>
                        </a:cubicBezTo>
                        <a:cubicBezTo>
                          <a:pt x="956386" y="375544"/>
                          <a:pt x="920769" y="387774"/>
                          <a:pt x="862730" y="375200"/>
                        </a:cubicBezTo>
                        <a:cubicBezTo>
                          <a:pt x="813255" y="365075"/>
                          <a:pt x="798825" y="383137"/>
                          <a:pt x="752594" y="375200"/>
                        </a:cubicBezTo>
                        <a:cubicBezTo>
                          <a:pt x="708259" y="367426"/>
                          <a:pt x="693893" y="374225"/>
                          <a:pt x="642458" y="375200"/>
                        </a:cubicBezTo>
                        <a:cubicBezTo>
                          <a:pt x="588067" y="376521"/>
                          <a:pt x="583944" y="368368"/>
                          <a:pt x="566412" y="375200"/>
                        </a:cubicBezTo>
                        <a:cubicBezTo>
                          <a:pt x="550024" y="385241"/>
                          <a:pt x="478162" y="377800"/>
                          <a:pt x="456277" y="375200"/>
                        </a:cubicBezTo>
                        <a:cubicBezTo>
                          <a:pt x="429846" y="371540"/>
                          <a:pt x="411192" y="376431"/>
                          <a:pt x="391594" y="375200"/>
                        </a:cubicBezTo>
                        <a:cubicBezTo>
                          <a:pt x="372021" y="372910"/>
                          <a:pt x="354853" y="372193"/>
                          <a:pt x="338274" y="375200"/>
                        </a:cubicBezTo>
                        <a:cubicBezTo>
                          <a:pt x="318771" y="376967"/>
                          <a:pt x="297892" y="372323"/>
                          <a:pt x="250864" y="375200"/>
                        </a:cubicBezTo>
                        <a:cubicBezTo>
                          <a:pt x="206610" y="369609"/>
                          <a:pt x="190775" y="385886"/>
                          <a:pt x="140729" y="375200"/>
                        </a:cubicBezTo>
                        <a:cubicBezTo>
                          <a:pt x="100129" y="364452"/>
                          <a:pt x="33312" y="380906"/>
                          <a:pt x="0" y="375200"/>
                        </a:cubicBezTo>
                        <a:cubicBezTo>
                          <a:pt x="-6321" y="308968"/>
                          <a:pt x="8838" y="221194"/>
                          <a:pt x="0" y="180095"/>
                        </a:cubicBezTo>
                        <a:cubicBezTo>
                          <a:pt x="1096" y="138781"/>
                          <a:pt x="-4378" y="46472"/>
                          <a:pt x="0" y="0"/>
                        </a:cubicBezTo>
                        <a:close/>
                      </a:path>
                      <a:path w="1136322" h="375200" stroke="0" extrusionOk="0">
                        <a:moveTo>
                          <a:pt x="0" y="0"/>
                        </a:moveTo>
                        <a:cubicBezTo>
                          <a:pt x="25376" y="-1287"/>
                          <a:pt x="63564" y="12274"/>
                          <a:pt x="87409" y="0"/>
                        </a:cubicBezTo>
                        <a:cubicBezTo>
                          <a:pt x="113339" y="-8812"/>
                          <a:pt x="122452" y="1010"/>
                          <a:pt x="140729" y="0"/>
                        </a:cubicBezTo>
                        <a:cubicBezTo>
                          <a:pt x="159833" y="-3435"/>
                          <a:pt x="185563" y="-7416"/>
                          <a:pt x="216775" y="0"/>
                        </a:cubicBezTo>
                        <a:cubicBezTo>
                          <a:pt x="250860" y="3775"/>
                          <a:pt x="261482" y="426"/>
                          <a:pt x="281458" y="0"/>
                        </a:cubicBezTo>
                        <a:cubicBezTo>
                          <a:pt x="298806" y="-634"/>
                          <a:pt x="309491" y="-6764"/>
                          <a:pt x="334777" y="0"/>
                        </a:cubicBezTo>
                        <a:cubicBezTo>
                          <a:pt x="358433" y="8370"/>
                          <a:pt x="386334" y="-5124"/>
                          <a:pt x="399460" y="0"/>
                        </a:cubicBezTo>
                        <a:cubicBezTo>
                          <a:pt x="413066" y="5319"/>
                          <a:pt x="453147" y="-10353"/>
                          <a:pt x="486870" y="0"/>
                        </a:cubicBezTo>
                        <a:cubicBezTo>
                          <a:pt x="513937" y="10714"/>
                          <a:pt x="538680" y="-535"/>
                          <a:pt x="562916" y="0"/>
                        </a:cubicBezTo>
                        <a:cubicBezTo>
                          <a:pt x="589785" y="5691"/>
                          <a:pt x="609027" y="-617"/>
                          <a:pt x="627599" y="0"/>
                        </a:cubicBezTo>
                        <a:cubicBezTo>
                          <a:pt x="649062" y="-1892"/>
                          <a:pt x="670190" y="818"/>
                          <a:pt x="703645" y="0"/>
                        </a:cubicBezTo>
                        <a:cubicBezTo>
                          <a:pt x="740764" y="1405"/>
                          <a:pt x="754414" y="5633"/>
                          <a:pt x="791054" y="0"/>
                        </a:cubicBezTo>
                        <a:cubicBezTo>
                          <a:pt x="823487" y="-3474"/>
                          <a:pt x="871496" y="2354"/>
                          <a:pt x="889827" y="0"/>
                        </a:cubicBezTo>
                        <a:cubicBezTo>
                          <a:pt x="911127" y="-3772"/>
                          <a:pt x="925347" y="1407"/>
                          <a:pt x="943147" y="0"/>
                        </a:cubicBezTo>
                        <a:cubicBezTo>
                          <a:pt x="961878" y="2161"/>
                          <a:pt x="1008081" y="-12181"/>
                          <a:pt x="1030556" y="0"/>
                        </a:cubicBezTo>
                        <a:cubicBezTo>
                          <a:pt x="1061471" y="6534"/>
                          <a:pt x="1076894" y="-10523"/>
                          <a:pt x="1136322" y="0"/>
                        </a:cubicBezTo>
                        <a:cubicBezTo>
                          <a:pt x="1136186" y="26414"/>
                          <a:pt x="1143504" y="130415"/>
                          <a:pt x="1136322" y="183847"/>
                        </a:cubicBezTo>
                        <a:cubicBezTo>
                          <a:pt x="1132911" y="240096"/>
                          <a:pt x="1130127" y="328716"/>
                          <a:pt x="1136322" y="375200"/>
                        </a:cubicBezTo>
                        <a:cubicBezTo>
                          <a:pt x="1114251" y="376693"/>
                          <a:pt x="1104321" y="373953"/>
                          <a:pt x="1083002" y="375200"/>
                        </a:cubicBezTo>
                        <a:cubicBezTo>
                          <a:pt x="1060685" y="366501"/>
                          <a:pt x="1031853" y="373850"/>
                          <a:pt x="984229" y="375200"/>
                        </a:cubicBezTo>
                        <a:cubicBezTo>
                          <a:pt x="940088" y="383964"/>
                          <a:pt x="944161" y="381830"/>
                          <a:pt x="908183" y="375200"/>
                        </a:cubicBezTo>
                        <a:cubicBezTo>
                          <a:pt x="873829" y="369720"/>
                          <a:pt x="846416" y="389319"/>
                          <a:pt x="809410" y="375200"/>
                        </a:cubicBezTo>
                        <a:cubicBezTo>
                          <a:pt x="771402" y="363513"/>
                          <a:pt x="742498" y="367741"/>
                          <a:pt x="722001" y="375200"/>
                        </a:cubicBezTo>
                        <a:cubicBezTo>
                          <a:pt x="701159" y="391320"/>
                          <a:pt x="664019" y="387057"/>
                          <a:pt x="634592" y="375200"/>
                        </a:cubicBezTo>
                        <a:cubicBezTo>
                          <a:pt x="604740" y="378171"/>
                          <a:pt x="579008" y="389981"/>
                          <a:pt x="547182" y="375200"/>
                        </a:cubicBezTo>
                        <a:cubicBezTo>
                          <a:pt x="517564" y="365406"/>
                          <a:pt x="487672" y="383811"/>
                          <a:pt x="471136" y="375200"/>
                        </a:cubicBezTo>
                        <a:cubicBezTo>
                          <a:pt x="451765" y="369654"/>
                          <a:pt x="430024" y="381176"/>
                          <a:pt x="417816" y="375200"/>
                        </a:cubicBezTo>
                        <a:cubicBezTo>
                          <a:pt x="405063" y="368612"/>
                          <a:pt x="389906" y="372829"/>
                          <a:pt x="364497" y="375200"/>
                        </a:cubicBezTo>
                        <a:cubicBezTo>
                          <a:pt x="338804" y="378810"/>
                          <a:pt x="330534" y="379863"/>
                          <a:pt x="311177" y="375200"/>
                        </a:cubicBezTo>
                        <a:cubicBezTo>
                          <a:pt x="291730" y="369676"/>
                          <a:pt x="284105" y="368671"/>
                          <a:pt x="257857" y="375200"/>
                        </a:cubicBezTo>
                        <a:cubicBezTo>
                          <a:pt x="230658" y="383441"/>
                          <a:pt x="195501" y="371982"/>
                          <a:pt x="159085" y="375200"/>
                        </a:cubicBezTo>
                        <a:cubicBezTo>
                          <a:pt x="127978" y="375608"/>
                          <a:pt x="119050" y="377374"/>
                          <a:pt x="94402" y="375200"/>
                        </a:cubicBezTo>
                        <a:cubicBezTo>
                          <a:pt x="65177" y="373919"/>
                          <a:pt x="41173" y="369088"/>
                          <a:pt x="0" y="375200"/>
                        </a:cubicBezTo>
                        <a:cubicBezTo>
                          <a:pt x="4761" y="302681"/>
                          <a:pt x="-2663" y="282297"/>
                          <a:pt x="0" y="191352"/>
                        </a:cubicBezTo>
                        <a:cubicBezTo>
                          <a:pt x="-3692" y="102787"/>
                          <a:pt x="-3341" y="78480"/>
                          <a:pt x="0" y="0"/>
                        </a:cubicBezTo>
                        <a:close/>
                      </a:path>
                      <a:path w="1136322" h="375200" fill="none" stroke="0" extrusionOk="0">
                        <a:moveTo>
                          <a:pt x="0" y="0"/>
                        </a:moveTo>
                        <a:cubicBezTo>
                          <a:pt x="19313" y="4965"/>
                          <a:pt x="37775" y="518"/>
                          <a:pt x="53319" y="0"/>
                        </a:cubicBezTo>
                        <a:cubicBezTo>
                          <a:pt x="63104" y="1789"/>
                          <a:pt x="103807" y="-1073"/>
                          <a:pt x="140729" y="0"/>
                        </a:cubicBezTo>
                        <a:cubicBezTo>
                          <a:pt x="174905" y="-7165"/>
                          <a:pt x="173699" y="-5663"/>
                          <a:pt x="205412" y="0"/>
                        </a:cubicBezTo>
                        <a:cubicBezTo>
                          <a:pt x="239904" y="8859"/>
                          <a:pt x="265569" y="9931"/>
                          <a:pt x="281458" y="0"/>
                        </a:cubicBezTo>
                        <a:cubicBezTo>
                          <a:pt x="295856" y="-10999"/>
                          <a:pt x="360112" y="6913"/>
                          <a:pt x="380230" y="0"/>
                        </a:cubicBezTo>
                        <a:cubicBezTo>
                          <a:pt x="402607" y="-3455"/>
                          <a:pt x="425183" y="-3020"/>
                          <a:pt x="444913" y="0"/>
                        </a:cubicBezTo>
                        <a:cubicBezTo>
                          <a:pt x="468256" y="230"/>
                          <a:pt x="521991" y="4015"/>
                          <a:pt x="543686" y="0"/>
                        </a:cubicBezTo>
                        <a:cubicBezTo>
                          <a:pt x="559920" y="-7865"/>
                          <a:pt x="611888" y="8479"/>
                          <a:pt x="631095" y="0"/>
                        </a:cubicBezTo>
                        <a:cubicBezTo>
                          <a:pt x="648037" y="-5534"/>
                          <a:pt x="695436" y="-2180"/>
                          <a:pt x="729868" y="0"/>
                        </a:cubicBezTo>
                        <a:cubicBezTo>
                          <a:pt x="757912" y="602"/>
                          <a:pt x="784495" y="-12709"/>
                          <a:pt x="817277" y="0"/>
                        </a:cubicBezTo>
                        <a:cubicBezTo>
                          <a:pt x="846389" y="7767"/>
                          <a:pt x="862896" y="-6687"/>
                          <a:pt x="893323" y="0"/>
                        </a:cubicBezTo>
                        <a:cubicBezTo>
                          <a:pt x="917753" y="1184"/>
                          <a:pt x="948702" y="-12333"/>
                          <a:pt x="980733" y="0"/>
                        </a:cubicBezTo>
                        <a:cubicBezTo>
                          <a:pt x="1018842" y="10275"/>
                          <a:pt x="1020711" y="745"/>
                          <a:pt x="1034053" y="0"/>
                        </a:cubicBezTo>
                        <a:cubicBezTo>
                          <a:pt x="1041088" y="3759"/>
                          <a:pt x="1091161" y="3521"/>
                          <a:pt x="1136322" y="0"/>
                        </a:cubicBezTo>
                        <a:cubicBezTo>
                          <a:pt x="1130523" y="41466"/>
                          <a:pt x="1128522" y="83174"/>
                          <a:pt x="1136322" y="176343"/>
                        </a:cubicBezTo>
                        <a:cubicBezTo>
                          <a:pt x="1140494" y="255165"/>
                          <a:pt x="1133169" y="285035"/>
                          <a:pt x="1136322" y="375200"/>
                        </a:cubicBezTo>
                        <a:cubicBezTo>
                          <a:pt x="1120083" y="372313"/>
                          <a:pt x="1082700" y="377182"/>
                          <a:pt x="1048912" y="375200"/>
                        </a:cubicBezTo>
                        <a:cubicBezTo>
                          <a:pt x="1015391" y="377227"/>
                          <a:pt x="993211" y="376266"/>
                          <a:pt x="972866" y="375200"/>
                        </a:cubicBezTo>
                        <a:cubicBezTo>
                          <a:pt x="946584" y="380680"/>
                          <a:pt x="909709" y="384434"/>
                          <a:pt x="862730" y="375200"/>
                        </a:cubicBezTo>
                        <a:cubicBezTo>
                          <a:pt x="814077" y="365500"/>
                          <a:pt x="797412" y="384891"/>
                          <a:pt x="752594" y="375200"/>
                        </a:cubicBezTo>
                        <a:cubicBezTo>
                          <a:pt x="710166" y="366356"/>
                          <a:pt x="693713" y="375444"/>
                          <a:pt x="642458" y="375200"/>
                        </a:cubicBezTo>
                        <a:cubicBezTo>
                          <a:pt x="589019" y="375017"/>
                          <a:pt x="581471" y="368895"/>
                          <a:pt x="566412" y="375200"/>
                        </a:cubicBezTo>
                        <a:cubicBezTo>
                          <a:pt x="551639" y="383240"/>
                          <a:pt x="475724" y="379204"/>
                          <a:pt x="456277" y="375200"/>
                        </a:cubicBezTo>
                        <a:cubicBezTo>
                          <a:pt x="432714" y="372698"/>
                          <a:pt x="413581" y="377308"/>
                          <a:pt x="391594" y="375200"/>
                        </a:cubicBezTo>
                        <a:cubicBezTo>
                          <a:pt x="373297" y="375540"/>
                          <a:pt x="352559" y="373166"/>
                          <a:pt x="338274" y="375200"/>
                        </a:cubicBezTo>
                        <a:cubicBezTo>
                          <a:pt x="325951" y="380076"/>
                          <a:pt x="290898" y="374700"/>
                          <a:pt x="250864" y="375200"/>
                        </a:cubicBezTo>
                        <a:cubicBezTo>
                          <a:pt x="208753" y="368735"/>
                          <a:pt x="181317" y="390173"/>
                          <a:pt x="140729" y="375200"/>
                        </a:cubicBezTo>
                        <a:cubicBezTo>
                          <a:pt x="97874" y="363368"/>
                          <a:pt x="29879" y="391011"/>
                          <a:pt x="0" y="375200"/>
                        </a:cubicBezTo>
                        <a:cubicBezTo>
                          <a:pt x="4817" y="292599"/>
                          <a:pt x="2180" y="221484"/>
                          <a:pt x="0" y="180095"/>
                        </a:cubicBezTo>
                        <a:cubicBezTo>
                          <a:pt x="-433" y="137389"/>
                          <a:pt x="-3886" y="44792"/>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chemeClr val="tx1"/>
                </a:solidFill>
                <a:latin typeface="メイリオ" panose="020B0604030504040204" pitchFamily="50" charset="-128"/>
                <a:ea typeface="メイリオ" panose="020B0604030504040204" pitchFamily="50" charset="-128"/>
              </a:rPr>
              <a:t>きつえん</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32" name="タイトル 1">
            <a:extLst>
              <a:ext uri="{FF2B5EF4-FFF2-40B4-BE49-F238E27FC236}">
                <a16:creationId xmlns:a16="http://schemas.microsoft.com/office/drawing/2014/main" id="{9ED89D91-2944-40A5-A2F9-FE35062C3C2A}"/>
              </a:ext>
            </a:extLst>
          </p:cNvPr>
          <p:cNvSpPr txBox="1">
            <a:spLocks/>
          </p:cNvSpPr>
          <p:nvPr/>
        </p:nvSpPr>
        <p:spPr>
          <a:xfrm>
            <a:off x="4097870" y="2621494"/>
            <a:ext cx="1220311" cy="395667"/>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220311"/>
                      <a:gd name="connsiteY0" fmla="*/ 0 h 395667"/>
                      <a:gd name="connsiteX1" fmla="*/ 57260 w 1220311"/>
                      <a:gd name="connsiteY1" fmla="*/ 0 h 395667"/>
                      <a:gd name="connsiteX2" fmla="*/ 151130 w 1220311"/>
                      <a:gd name="connsiteY2" fmla="*/ 0 h 395667"/>
                      <a:gd name="connsiteX3" fmla="*/ 220594 w 1220311"/>
                      <a:gd name="connsiteY3" fmla="*/ 0 h 395667"/>
                      <a:gd name="connsiteX4" fmla="*/ 302261 w 1220311"/>
                      <a:gd name="connsiteY4" fmla="*/ 0 h 395667"/>
                      <a:gd name="connsiteX5" fmla="*/ 408334 w 1220311"/>
                      <a:gd name="connsiteY5" fmla="*/ 0 h 395667"/>
                      <a:gd name="connsiteX6" fmla="*/ 477798 w 1220311"/>
                      <a:gd name="connsiteY6" fmla="*/ 0 h 395667"/>
                      <a:gd name="connsiteX7" fmla="*/ 583871 w 1220311"/>
                      <a:gd name="connsiteY7" fmla="*/ 0 h 395667"/>
                      <a:gd name="connsiteX8" fmla="*/ 677741 w 1220311"/>
                      <a:gd name="connsiteY8" fmla="*/ 0 h 395667"/>
                      <a:gd name="connsiteX9" fmla="*/ 783815 w 1220311"/>
                      <a:gd name="connsiteY9" fmla="*/ 0 h 395667"/>
                      <a:gd name="connsiteX10" fmla="*/ 877685 w 1220311"/>
                      <a:gd name="connsiteY10" fmla="*/ 0 h 395667"/>
                      <a:gd name="connsiteX11" fmla="*/ 959352 w 1220311"/>
                      <a:gd name="connsiteY11" fmla="*/ 0 h 395667"/>
                      <a:gd name="connsiteX12" fmla="*/ 1053222 w 1220311"/>
                      <a:gd name="connsiteY12" fmla="*/ 0 h 395667"/>
                      <a:gd name="connsiteX13" fmla="*/ 1110483 w 1220311"/>
                      <a:gd name="connsiteY13" fmla="*/ 0 h 395667"/>
                      <a:gd name="connsiteX14" fmla="*/ 1220311 w 1220311"/>
                      <a:gd name="connsiteY14" fmla="*/ 0 h 395667"/>
                      <a:gd name="connsiteX15" fmla="*/ 1220311 w 1220311"/>
                      <a:gd name="connsiteY15" fmla="*/ 185963 h 395667"/>
                      <a:gd name="connsiteX16" fmla="*/ 1220311 w 1220311"/>
                      <a:gd name="connsiteY16" fmla="*/ 395667 h 395667"/>
                      <a:gd name="connsiteX17" fmla="*/ 1126440 w 1220311"/>
                      <a:gd name="connsiteY17" fmla="*/ 395667 h 395667"/>
                      <a:gd name="connsiteX18" fmla="*/ 1044773 w 1220311"/>
                      <a:gd name="connsiteY18" fmla="*/ 395667 h 395667"/>
                      <a:gd name="connsiteX19" fmla="*/ 926497 w 1220311"/>
                      <a:gd name="connsiteY19" fmla="*/ 395667 h 395667"/>
                      <a:gd name="connsiteX20" fmla="*/ 808221 w 1220311"/>
                      <a:gd name="connsiteY20" fmla="*/ 395667 h 395667"/>
                      <a:gd name="connsiteX21" fmla="*/ 689945 w 1220311"/>
                      <a:gd name="connsiteY21" fmla="*/ 395667 h 395667"/>
                      <a:gd name="connsiteX22" fmla="*/ 608278 w 1220311"/>
                      <a:gd name="connsiteY22" fmla="*/ 395667 h 395667"/>
                      <a:gd name="connsiteX23" fmla="*/ 490001 w 1220311"/>
                      <a:gd name="connsiteY23" fmla="*/ 395667 h 395667"/>
                      <a:gd name="connsiteX24" fmla="*/ 420537 w 1220311"/>
                      <a:gd name="connsiteY24" fmla="*/ 395667 h 395667"/>
                      <a:gd name="connsiteX25" fmla="*/ 363277 w 1220311"/>
                      <a:gd name="connsiteY25" fmla="*/ 395667 h 395667"/>
                      <a:gd name="connsiteX26" fmla="*/ 269407 w 1220311"/>
                      <a:gd name="connsiteY26" fmla="*/ 395667 h 395667"/>
                      <a:gd name="connsiteX27" fmla="*/ 151130 w 1220311"/>
                      <a:gd name="connsiteY27" fmla="*/ 395667 h 395667"/>
                      <a:gd name="connsiteX28" fmla="*/ 0 w 1220311"/>
                      <a:gd name="connsiteY28" fmla="*/ 395667 h 395667"/>
                      <a:gd name="connsiteX29" fmla="*/ 0 w 1220311"/>
                      <a:gd name="connsiteY29" fmla="*/ 189920 h 395667"/>
                      <a:gd name="connsiteX30" fmla="*/ 0 w 1220311"/>
                      <a:gd name="connsiteY30" fmla="*/ 0 h 395667"/>
                      <a:gd name="connsiteX0" fmla="*/ 0 w 1220311"/>
                      <a:gd name="connsiteY0" fmla="*/ 0 h 395667"/>
                      <a:gd name="connsiteX1" fmla="*/ 93870 w 1220311"/>
                      <a:gd name="connsiteY1" fmla="*/ 0 h 395667"/>
                      <a:gd name="connsiteX2" fmla="*/ 151130 w 1220311"/>
                      <a:gd name="connsiteY2" fmla="*/ 0 h 395667"/>
                      <a:gd name="connsiteX3" fmla="*/ 232797 w 1220311"/>
                      <a:gd name="connsiteY3" fmla="*/ 0 h 395667"/>
                      <a:gd name="connsiteX4" fmla="*/ 302261 w 1220311"/>
                      <a:gd name="connsiteY4" fmla="*/ 0 h 395667"/>
                      <a:gd name="connsiteX5" fmla="*/ 359522 w 1220311"/>
                      <a:gd name="connsiteY5" fmla="*/ 0 h 395667"/>
                      <a:gd name="connsiteX6" fmla="*/ 428986 w 1220311"/>
                      <a:gd name="connsiteY6" fmla="*/ 0 h 395667"/>
                      <a:gd name="connsiteX7" fmla="*/ 522856 w 1220311"/>
                      <a:gd name="connsiteY7" fmla="*/ 0 h 395667"/>
                      <a:gd name="connsiteX8" fmla="*/ 604523 w 1220311"/>
                      <a:gd name="connsiteY8" fmla="*/ 0 h 395667"/>
                      <a:gd name="connsiteX9" fmla="*/ 673987 w 1220311"/>
                      <a:gd name="connsiteY9" fmla="*/ 0 h 395667"/>
                      <a:gd name="connsiteX10" fmla="*/ 755654 w 1220311"/>
                      <a:gd name="connsiteY10" fmla="*/ 0 h 395667"/>
                      <a:gd name="connsiteX11" fmla="*/ 849524 w 1220311"/>
                      <a:gd name="connsiteY11" fmla="*/ 0 h 395667"/>
                      <a:gd name="connsiteX12" fmla="*/ 955597 w 1220311"/>
                      <a:gd name="connsiteY12" fmla="*/ 0 h 395667"/>
                      <a:gd name="connsiteX13" fmla="*/ 1012858 w 1220311"/>
                      <a:gd name="connsiteY13" fmla="*/ 0 h 395667"/>
                      <a:gd name="connsiteX14" fmla="*/ 1106728 w 1220311"/>
                      <a:gd name="connsiteY14" fmla="*/ 0 h 395667"/>
                      <a:gd name="connsiteX15" fmla="*/ 1220311 w 1220311"/>
                      <a:gd name="connsiteY15" fmla="*/ 0 h 395667"/>
                      <a:gd name="connsiteX16" fmla="*/ 1220311 w 1220311"/>
                      <a:gd name="connsiteY16" fmla="*/ 193876 h 395667"/>
                      <a:gd name="connsiteX17" fmla="*/ 1220311 w 1220311"/>
                      <a:gd name="connsiteY17" fmla="*/ 395667 h 395667"/>
                      <a:gd name="connsiteX18" fmla="*/ 1163050 w 1220311"/>
                      <a:gd name="connsiteY18" fmla="*/ 395667 h 395667"/>
                      <a:gd name="connsiteX19" fmla="*/ 1056977 w 1220311"/>
                      <a:gd name="connsiteY19" fmla="*/ 395667 h 395667"/>
                      <a:gd name="connsiteX20" fmla="*/ 975310 w 1220311"/>
                      <a:gd name="connsiteY20" fmla="*/ 395667 h 395667"/>
                      <a:gd name="connsiteX21" fmla="*/ 869236 w 1220311"/>
                      <a:gd name="connsiteY21" fmla="*/ 395667 h 395667"/>
                      <a:gd name="connsiteX22" fmla="*/ 775366 w 1220311"/>
                      <a:gd name="connsiteY22" fmla="*/ 395667 h 395667"/>
                      <a:gd name="connsiteX23" fmla="*/ 681496 w 1220311"/>
                      <a:gd name="connsiteY23" fmla="*/ 395667 h 395667"/>
                      <a:gd name="connsiteX24" fmla="*/ 587626 w 1220311"/>
                      <a:gd name="connsiteY24" fmla="*/ 395667 h 395667"/>
                      <a:gd name="connsiteX25" fmla="*/ 505959 w 1220311"/>
                      <a:gd name="connsiteY25" fmla="*/ 395667 h 395667"/>
                      <a:gd name="connsiteX26" fmla="*/ 448698 w 1220311"/>
                      <a:gd name="connsiteY26" fmla="*/ 395667 h 395667"/>
                      <a:gd name="connsiteX27" fmla="*/ 391438 w 1220311"/>
                      <a:gd name="connsiteY27" fmla="*/ 395667 h 395667"/>
                      <a:gd name="connsiteX28" fmla="*/ 334177 w 1220311"/>
                      <a:gd name="connsiteY28" fmla="*/ 395667 h 395667"/>
                      <a:gd name="connsiteX29" fmla="*/ 276916 w 1220311"/>
                      <a:gd name="connsiteY29" fmla="*/ 395667 h 395667"/>
                      <a:gd name="connsiteX30" fmla="*/ 170843 w 1220311"/>
                      <a:gd name="connsiteY30" fmla="*/ 395667 h 395667"/>
                      <a:gd name="connsiteX31" fmla="*/ 101379 w 1220311"/>
                      <a:gd name="connsiteY31" fmla="*/ 395667 h 395667"/>
                      <a:gd name="connsiteX32" fmla="*/ 0 w 1220311"/>
                      <a:gd name="connsiteY32" fmla="*/ 395667 h 395667"/>
                      <a:gd name="connsiteX33" fmla="*/ 0 w 1220311"/>
                      <a:gd name="connsiteY33" fmla="*/ 201790 h 395667"/>
                      <a:gd name="connsiteX34" fmla="*/ 0 w 1220311"/>
                      <a:gd name="connsiteY34" fmla="*/ 0 h 39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0311" h="395667" fill="none" extrusionOk="0">
                        <a:moveTo>
                          <a:pt x="0" y="0"/>
                        </a:moveTo>
                        <a:cubicBezTo>
                          <a:pt x="16937" y="2026"/>
                          <a:pt x="38631" y="315"/>
                          <a:pt x="57260" y="0"/>
                        </a:cubicBezTo>
                        <a:cubicBezTo>
                          <a:pt x="75861" y="8553"/>
                          <a:pt x="111524" y="825"/>
                          <a:pt x="151130" y="0"/>
                        </a:cubicBezTo>
                        <a:cubicBezTo>
                          <a:pt x="188173" y="-7288"/>
                          <a:pt x="186675" y="-6216"/>
                          <a:pt x="220594" y="0"/>
                        </a:cubicBezTo>
                        <a:cubicBezTo>
                          <a:pt x="255493" y="6693"/>
                          <a:pt x="283861" y="8759"/>
                          <a:pt x="302261" y="0"/>
                        </a:cubicBezTo>
                        <a:cubicBezTo>
                          <a:pt x="313657" y="-4411"/>
                          <a:pt x="379762" y="1698"/>
                          <a:pt x="408334" y="0"/>
                        </a:cubicBezTo>
                        <a:cubicBezTo>
                          <a:pt x="433354" y="-923"/>
                          <a:pt x="456011" y="-4125"/>
                          <a:pt x="477798" y="0"/>
                        </a:cubicBezTo>
                        <a:cubicBezTo>
                          <a:pt x="506111" y="1896"/>
                          <a:pt x="560806" y="6445"/>
                          <a:pt x="583871" y="0"/>
                        </a:cubicBezTo>
                        <a:cubicBezTo>
                          <a:pt x="607712" y="-6996"/>
                          <a:pt x="656607" y="8810"/>
                          <a:pt x="677741" y="0"/>
                        </a:cubicBezTo>
                        <a:cubicBezTo>
                          <a:pt x="698518" y="-8816"/>
                          <a:pt x="753228" y="9187"/>
                          <a:pt x="783815" y="0"/>
                        </a:cubicBezTo>
                        <a:cubicBezTo>
                          <a:pt x="821099" y="613"/>
                          <a:pt x="840981" y="-12728"/>
                          <a:pt x="877685" y="0"/>
                        </a:cubicBezTo>
                        <a:cubicBezTo>
                          <a:pt x="912886" y="14397"/>
                          <a:pt x="934130" y="-1696"/>
                          <a:pt x="959352" y="0"/>
                        </a:cubicBezTo>
                        <a:cubicBezTo>
                          <a:pt x="987093" y="5593"/>
                          <a:pt x="1009209" y="-5945"/>
                          <a:pt x="1053222" y="0"/>
                        </a:cubicBezTo>
                        <a:cubicBezTo>
                          <a:pt x="1092324" y="9577"/>
                          <a:pt x="1099188" y="-1737"/>
                          <a:pt x="1110483" y="0"/>
                        </a:cubicBezTo>
                        <a:cubicBezTo>
                          <a:pt x="1129097" y="-8308"/>
                          <a:pt x="1161324" y="4411"/>
                          <a:pt x="1220311" y="0"/>
                        </a:cubicBezTo>
                        <a:cubicBezTo>
                          <a:pt x="1229367" y="40242"/>
                          <a:pt x="1228950" y="101088"/>
                          <a:pt x="1220311" y="185963"/>
                        </a:cubicBezTo>
                        <a:cubicBezTo>
                          <a:pt x="1215266" y="270045"/>
                          <a:pt x="1216566" y="304064"/>
                          <a:pt x="1220311" y="395667"/>
                        </a:cubicBezTo>
                        <a:cubicBezTo>
                          <a:pt x="1196843" y="385210"/>
                          <a:pt x="1164675" y="397205"/>
                          <a:pt x="1126440" y="395667"/>
                        </a:cubicBezTo>
                        <a:cubicBezTo>
                          <a:pt x="1089744" y="399503"/>
                          <a:pt x="1069683" y="398731"/>
                          <a:pt x="1044773" y="395667"/>
                        </a:cubicBezTo>
                        <a:cubicBezTo>
                          <a:pt x="1034978" y="398936"/>
                          <a:pt x="983810" y="406941"/>
                          <a:pt x="926497" y="395667"/>
                        </a:cubicBezTo>
                        <a:cubicBezTo>
                          <a:pt x="872975" y="384474"/>
                          <a:pt x="860484" y="404425"/>
                          <a:pt x="808221" y="395667"/>
                        </a:cubicBezTo>
                        <a:cubicBezTo>
                          <a:pt x="761334" y="387355"/>
                          <a:pt x="747182" y="395122"/>
                          <a:pt x="689945" y="395667"/>
                        </a:cubicBezTo>
                        <a:cubicBezTo>
                          <a:pt x="631532" y="397096"/>
                          <a:pt x="626984" y="388443"/>
                          <a:pt x="608278" y="395667"/>
                        </a:cubicBezTo>
                        <a:cubicBezTo>
                          <a:pt x="590780" y="405906"/>
                          <a:pt x="513057" y="400070"/>
                          <a:pt x="490001" y="395667"/>
                        </a:cubicBezTo>
                        <a:cubicBezTo>
                          <a:pt x="464030" y="392886"/>
                          <a:pt x="439755" y="393584"/>
                          <a:pt x="420537" y="395667"/>
                        </a:cubicBezTo>
                        <a:cubicBezTo>
                          <a:pt x="402470" y="393401"/>
                          <a:pt x="381576" y="392594"/>
                          <a:pt x="363277" y="395667"/>
                        </a:cubicBezTo>
                        <a:cubicBezTo>
                          <a:pt x="346338" y="398766"/>
                          <a:pt x="315439" y="397096"/>
                          <a:pt x="269407" y="395667"/>
                        </a:cubicBezTo>
                        <a:cubicBezTo>
                          <a:pt x="220528" y="387345"/>
                          <a:pt x="199858" y="407431"/>
                          <a:pt x="151130" y="395667"/>
                        </a:cubicBezTo>
                        <a:cubicBezTo>
                          <a:pt x="108434" y="384468"/>
                          <a:pt x="35717" y="401686"/>
                          <a:pt x="0" y="395667"/>
                        </a:cubicBezTo>
                        <a:cubicBezTo>
                          <a:pt x="-2374" y="319361"/>
                          <a:pt x="5942" y="234840"/>
                          <a:pt x="0" y="189920"/>
                        </a:cubicBezTo>
                        <a:cubicBezTo>
                          <a:pt x="1171" y="148347"/>
                          <a:pt x="-4955" y="49207"/>
                          <a:pt x="0" y="0"/>
                        </a:cubicBezTo>
                        <a:close/>
                      </a:path>
                      <a:path w="1220311" h="395667" stroke="0" extrusionOk="0">
                        <a:moveTo>
                          <a:pt x="0" y="0"/>
                        </a:moveTo>
                        <a:cubicBezTo>
                          <a:pt x="26869" y="-2869"/>
                          <a:pt x="67506" y="11930"/>
                          <a:pt x="93870" y="0"/>
                        </a:cubicBezTo>
                        <a:cubicBezTo>
                          <a:pt x="121297" y="-9738"/>
                          <a:pt x="129817" y="592"/>
                          <a:pt x="151130" y="0"/>
                        </a:cubicBezTo>
                        <a:cubicBezTo>
                          <a:pt x="170956" y="-5103"/>
                          <a:pt x="200510" y="-8853"/>
                          <a:pt x="232797" y="0"/>
                        </a:cubicBezTo>
                        <a:cubicBezTo>
                          <a:pt x="269414" y="4914"/>
                          <a:pt x="281800" y="1266"/>
                          <a:pt x="302261" y="0"/>
                        </a:cubicBezTo>
                        <a:cubicBezTo>
                          <a:pt x="320973" y="-971"/>
                          <a:pt x="331529" y="-7621"/>
                          <a:pt x="359522" y="0"/>
                        </a:cubicBezTo>
                        <a:cubicBezTo>
                          <a:pt x="384931" y="8273"/>
                          <a:pt x="415337" y="-4121"/>
                          <a:pt x="428986" y="0"/>
                        </a:cubicBezTo>
                        <a:cubicBezTo>
                          <a:pt x="443843" y="1945"/>
                          <a:pt x="490833" y="-9849"/>
                          <a:pt x="522856" y="0"/>
                        </a:cubicBezTo>
                        <a:cubicBezTo>
                          <a:pt x="551215" y="14489"/>
                          <a:pt x="578758" y="2482"/>
                          <a:pt x="604523" y="0"/>
                        </a:cubicBezTo>
                        <a:cubicBezTo>
                          <a:pt x="633912" y="6475"/>
                          <a:pt x="652383" y="701"/>
                          <a:pt x="673987" y="0"/>
                        </a:cubicBezTo>
                        <a:cubicBezTo>
                          <a:pt x="699990" y="-5080"/>
                          <a:pt x="720637" y="1062"/>
                          <a:pt x="755654" y="0"/>
                        </a:cubicBezTo>
                        <a:cubicBezTo>
                          <a:pt x="796170" y="3014"/>
                          <a:pt x="814676" y="5989"/>
                          <a:pt x="849524" y="0"/>
                        </a:cubicBezTo>
                        <a:cubicBezTo>
                          <a:pt x="885197" y="-760"/>
                          <a:pt x="936064" y="2315"/>
                          <a:pt x="955597" y="0"/>
                        </a:cubicBezTo>
                        <a:cubicBezTo>
                          <a:pt x="979836" y="-2114"/>
                          <a:pt x="993614" y="906"/>
                          <a:pt x="1012858" y="0"/>
                        </a:cubicBezTo>
                        <a:cubicBezTo>
                          <a:pt x="1032927" y="2165"/>
                          <a:pt x="1079574" y="-11100"/>
                          <a:pt x="1106728" y="0"/>
                        </a:cubicBezTo>
                        <a:cubicBezTo>
                          <a:pt x="1141751" y="5492"/>
                          <a:pt x="1161039" y="-10305"/>
                          <a:pt x="1220311" y="0"/>
                        </a:cubicBezTo>
                        <a:cubicBezTo>
                          <a:pt x="1219758" y="34789"/>
                          <a:pt x="1232553" y="138097"/>
                          <a:pt x="1220311" y="193876"/>
                        </a:cubicBezTo>
                        <a:cubicBezTo>
                          <a:pt x="1216566" y="253277"/>
                          <a:pt x="1211049" y="349603"/>
                          <a:pt x="1220311" y="395667"/>
                        </a:cubicBezTo>
                        <a:cubicBezTo>
                          <a:pt x="1196622" y="397500"/>
                          <a:pt x="1185958" y="394263"/>
                          <a:pt x="1163050" y="395667"/>
                        </a:cubicBezTo>
                        <a:cubicBezTo>
                          <a:pt x="1139137" y="386633"/>
                          <a:pt x="1108197" y="394627"/>
                          <a:pt x="1056977" y="395667"/>
                        </a:cubicBezTo>
                        <a:cubicBezTo>
                          <a:pt x="1008757" y="405073"/>
                          <a:pt x="1013895" y="402058"/>
                          <a:pt x="975310" y="395667"/>
                        </a:cubicBezTo>
                        <a:cubicBezTo>
                          <a:pt x="941938" y="389166"/>
                          <a:pt x="909785" y="414669"/>
                          <a:pt x="869236" y="395667"/>
                        </a:cubicBezTo>
                        <a:cubicBezTo>
                          <a:pt x="825695" y="381361"/>
                          <a:pt x="795488" y="390194"/>
                          <a:pt x="775366" y="395667"/>
                        </a:cubicBezTo>
                        <a:cubicBezTo>
                          <a:pt x="752642" y="409587"/>
                          <a:pt x="714037" y="401886"/>
                          <a:pt x="681496" y="395667"/>
                        </a:cubicBezTo>
                        <a:cubicBezTo>
                          <a:pt x="649039" y="394437"/>
                          <a:pt x="621832" y="411422"/>
                          <a:pt x="587626" y="395667"/>
                        </a:cubicBezTo>
                        <a:cubicBezTo>
                          <a:pt x="553923" y="382078"/>
                          <a:pt x="526431" y="402442"/>
                          <a:pt x="505959" y="395667"/>
                        </a:cubicBezTo>
                        <a:cubicBezTo>
                          <a:pt x="485306" y="390317"/>
                          <a:pt x="462646" y="401307"/>
                          <a:pt x="448698" y="395667"/>
                        </a:cubicBezTo>
                        <a:cubicBezTo>
                          <a:pt x="435361" y="388057"/>
                          <a:pt x="418271" y="391137"/>
                          <a:pt x="391438" y="395667"/>
                        </a:cubicBezTo>
                        <a:cubicBezTo>
                          <a:pt x="364367" y="400268"/>
                          <a:pt x="355117" y="399652"/>
                          <a:pt x="334177" y="395667"/>
                        </a:cubicBezTo>
                        <a:cubicBezTo>
                          <a:pt x="313363" y="390124"/>
                          <a:pt x="304878" y="388659"/>
                          <a:pt x="276916" y="395667"/>
                        </a:cubicBezTo>
                        <a:cubicBezTo>
                          <a:pt x="246489" y="407214"/>
                          <a:pt x="207757" y="392715"/>
                          <a:pt x="170843" y="395667"/>
                        </a:cubicBezTo>
                        <a:cubicBezTo>
                          <a:pt x="137740" y="396906"/>
                          <a:pt x="127935" y="396855"/>
                          <a:pt x="101379" y="395667"/>
                        </a:cubicBezTo>
                        <a:cubicBezTo>
                          <a:pt x="73433" y="393376"/>
                          <a:pt x="44351" y="388954"/>
                          <a:pt x="0" y="395667"/>
                        </a:cubicBezTo>
                        <a:cubicBezTo>
                          <a:pt x="6125" y="319881"/>
                          <a:pt x="-2782" y="297679"/>
                          <a:pt x="0" y="201790"/>
                        </a:cubicBezTo>
                        <a:cubicBezTo>
                          <a:pt x="-1469" y="108844"/>
                          <a:pt x="-3347" y="81917"/>
                          <a:pt x="0" y="0"/>
                        </a:cubicBezTo>
                        <a:close/>
                      </a:path>
                      <a:path w="1220311" h="395667" fill="none" stroke="0" extrusionOk="0">
                        <a:moveTo>
                          <a:pt x="0" y="0"/>
                        </a:moveTo>
                        <a:cubicBezTo>
                          <a:pt x="18925" y="3157"/>
                          <a:pt x="41397" y="2018"/>
                          <a:pt x="57260" y="0"/>
                        </a:cubicBezTo>
                        <a:cubicBezTo>
                          <a:pt x="73534" y="1871"/>
                          <a:pt x="113594" y="6466"/>
                          <a:pt x="151130" y="0"/>
                        </a:cubicBezTo>
                        <a:cubicBezTo>
                          <a:pt x="187919" y="-7595"/>
                          <a:pt x="186540" y="-5961"/>
                          <a:pt x="220594" y="0"/>
                        </a:cubicBezTo>
                        <a:cubicBezTo>
                          <a:pt x="255680" y="7256"/>
                          <a:pt x="285194" y="9760"/>
                          <a:pt x="302261" y="0"/>
                        </a:cubicBezTo>
                        <a:cubicBezTo>
                          <a:pt x="317658" y="-11898"/>
                          <a:pt x="386521" y="7162"/>
                          <a:pt x="408334" y="0"/>
                        </a:cubicBezTo>
                        <a:cubicBezTo>
                          <a:pt x="431593" y="-3426"/>
                          <a:pt x="458825" y="-2123"/>
                          <a:pt x="477798" y="0"/>
                        </a:cubicBezTo>
                        <a:cubicBezTo>
                          <a:pt x="503467" y="-845"/>
                          <a:pt x="561156" y="6139"/>
                          <a:pt x="583871" y="0"/>
                        </a:cubicBezTo>
                        <a:cubicBezTo>
                          <a:pt x="603619" y="-7790"/>
                          <a:pt x="654131" y="6417"/>
                          <a:pt x="677741" y="0"/>
                        </a:cubicBezTo>
                        <a:cubicBezTo>
                          <a:pt x="696575" y="-6968"/>
                          <a:pt x="745425" y="-4847"/>
                          <a:pt x="783815" y="0"/>
                        </a:cubicBezTo>
                        <a:cubicBezTo>
                          <a:pt x="814042" y="609"/>
                          <a:pt x="843021" y="-10406"/>
                          <a:pt x="877685" y="0"/>
                        </a:cubicBezTo>
                        <a:cubicBezTo>
                          <a:pt x="909858" y="8338"/>
                          <a:pt x="928190" y="-6882"/>
                          <a:pt x="959352" y="0"/>
                        </a:cubicBezTo>
                        <a:cubicBezTo>
                          <a:pt x="986261" y="3833"/>
                          <a:pt x="1015219" y="-11732"/>
                          <a:pt x="1053222" y="0"/>
                        </a:cubicBezTo>
                        <a:cubicBezTo>
                          <a:pt x="1092998" y="11846"/>
                          <a:pt x="1095731" y="1078"/>
                          <a:pt x="1110483" y="0"/>
                        </a:cubicBezTo>
                        <a:cubicBezTo>
                          <a:pt x="1115971" y="5540"/>
                          <a:pt x="1172718" y="3458"/>
                          <a:pt x="1220311" y="0"/>
                        </a:cubicBezTo>
                        <a:cubicBezTo>
                          <a:pt x="1208763" y="49198"/>
                          <a:pt x="1214777" y="91623"/>
                          <a:pt x="1220311" y="185963"/>
                        </a:cubicBezTo>
                        <a:cubicBezTo>
                          <a:pt x="1222680" y="271063"/>
                          <a:pt x="1219013" y="301603"/>
                          <a:pt x="1220311" y="395667"/>
                        </a:cubicBezTo>
                        <a:cubicBezTo>
                          <a:pt x="1200870" y="388124"/>
                          <a:pt x="1162726" y="397901"/>
                          <a:pt x="1126440" y="395667"/>
                        </a:cubicBezTo>
                        <a:cubicBezTo>
                          <a:pt x="1090519" y="397632"/>
                          <a:pt x="1067516" y="397124"/>
                          <a:pt x="1044773" y="395667"/>
                        </a:cubicBezTo>
                        <a:cubicBezTo>
                          <a:pt x="1023103" y="395754"/>
                          <a:pt x="976006" y="405982"/>
                          <a:pt x="926497" y="395667"/>
                        </a:cubicBezTo>
                        <a:cubicBezTo>
                          <a:pt x="873901" y="384544"/>
                          <a:pt x="856342" y="405736"/>
                          <a:pt x="808221" y="395667"/>
                        </a:cubicBezTo>
                        <a:cubicBezTo>
                          <a:pt x="761121" y="387078"/>
                          <a:pt x="745304" y="395885"/>
                          <a:pt x="689945" y="395667"/>
                        </a:cubicBezTo>
                        <a:cubicBezTo>
                          <a:pt x="632643" y="395427"/>
                          <a:pt x="624662" y="388711"/>
                          <a:pt x="608278" y="395667"/>
                        </a:cubicBezTo>
                        <a:cubicBezTo>
                          <a:pt x="592360" y="404117"/>
                          <a:pt x="510675" y="400118"/>
                          <a:pt x="490001" y="395667"/>
                        </a:cubicBezTo>
                        <a:cubicBezTo>
                          <a:pt x="465553" y="393510"/>
                          <a:pt x="444769" y="397813"/>
                          <a:pt x="420537" y="395667"/>
                        </a:cubicBezTo>
                        <a:cubicBezTo>
                          <a:pt x="400058" y="394909"/>
                          <a:pt x="378634" y="394140"/>
                          <a:pt x="363277" y="395667"/>
                        </a:cubicBezTo>
                        <a:cubicBezTo>
                          <a:pt x="353330" y="403305"/>
                          <a:pt x="310030" y="392338"/>
                          <a:pt x="269407" y="395667"/>
                        </a:cubicBezTo>
                        <a:cubicBezTo>
                          <a:pt x="224103" y="392313"/>
                          <a:pt x="196641" y="409607"/>
                          <a:pt x="151130" y="395667"/>
                        </a:cubicBezTo>
                        <a:cubicBezTo>
                          <a:pt x="109375" y="381503"/>
                          <a:pt x="32327" y="409036"/>
                          <a:pt x="0" y="395667"/>
                        </a:cubicBezTo>
                        <a:cubicBezTo>
                          <a:pt x="3462" y="310864"/>
                          <a:pt x="5006" y="229925"/>
                          <a:pt x="0" y="189920"/>
                        </a:cubicBezTo>
                        <a:cubicBezTo>
                          <a:pt x="-893" y="145797"/>
                          <a:pt x="-11788" y="48278"/>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rgbClr val="FF0000"/>
                </a:solidFill>
                <a:latin typeface="メイリオ" panose="020B0604030504040204" pitchFamily="50" charset="-128"/>
                <a:ea typeface="メイリオ" panose="020B0604030504040204" pitchFamily="50" charset="-128"/>
              </a:rPr>
              <a:t>げんそく</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
        <p:nvSpPr>
          <p:cNvPr id="33" name="タイトル 1">
            <a:extLst>
              <a:ext uri="{FF2B5EF4-FFF2-40B4-BE49-F238E27FC236}">
                <a16:creationId xmlns:a16="http://schemas.microsoft.com/office/drawing/2014/main" id="{AD36FB49-FCAA-46F4-AA84-374019785DA6}"/>
              </a:ext>
            </a:extLst>
          </p:cNvPr>
          <p:cNvSpPr txBox="1">
            <a:spLocks/>
          </p:cNvSpPr>
          <p:nvPr/>
        </p:nvSpPr>
        <p:spPr>
          <a:xfrm>
            <a:off x="5262521" y="2624178"/>
            <a:ext cx="1815395" cy="395667"/>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815395"/>
                      <a:gd name="connsiteY0" fmla="*/ 0 h 395667"/>
                      <a:gd name="connsiteX1" fmla="*/ 85183 w 1815395"/>
                      <a:gd name="connsiteY1" fmla="*/ 0 h 395667"/>
                      <a:gd name="connsiteX2" fmla="*/ 224829 w 1815395"/>
                      <a:gd name="connsiteY2" fmla="*/ 0 h 395667"/>
                      <a:gd name="connsiteX3" fmla="*/ 328167 w 1815395"/>
                      <a:gd name="connsiteY3" fmla="*/ 0 h 395667"/>
                      <a:gd name="connsiteX4" fmla="*/ 449659 w 1815395"/>
                      <a:gd name="connsiteY4" fmla="*/ 0 h 395667"/>
                      <a:gd name="connsiteX5" fmla="*/ 607459 w 1815395"/>
                      <a:gd name="connsiteY5" fmla="*/ 0 h 395667"/>
                      <a:gd name="connsiteX6" fmla="*/ 710796 w 1815395"/>
                      <a:gd name="connsiteY6" fmla="*/ 0 h 395667"/>
                      <a:gd name="connsiteX7" fmla="*/ 868596 w 1815395"/>
                      <a:gd name="connsiteY7" fmla="*/ 0 h 395667"/>
                      <a:gd name="connsiteX8" fmla="*/ 1008242 w 1815395"/>
                      <a:gd name="connsiteY8" fmla="*/ 0 h 395667"/>
                      <a:gd name="connsiteX9" fmla="*/ 1166042 w 1815395"/>
                      <a:gd name="connsiteY9" fmla="*/ 0 h 395667"/>
                      <a:gd name="connsiteX10" fmla="*/ 1305688 w 1815395"/>
                      <a:gd name="connsiteY10" fmla="*/ 0 h 395667"/>
                      <a:gd name="connsiteX11" fmla="*/ 1427179 w 1815395"/>
                      <a:gd name="connsiteY11" fmla="*/ 0 h 395667"/>
                      <a:gd name="connsiteX12" fmla="*/ 1566825 w 1815395"/>
                      <a:gd name="connsiteY12" fmla="*/ 0 h 395667"/>
                      <a:gd name="connsiteX13" fmla="*/ 1652009 w 1815395"/>
                      <a:gd name="connsiteY13" fmla="*/ 0 h 395667"/>
                      <a:gd name="connsiteX14" fmla="*/ 1815395 w 1815395"/>
                      <a:gd name="connsiteY14" fmla="*/ 0 h 395667"/>
                      <a:gd name="connsiteX15" fmla="*/ 1815395 w 1815395"/>
                      <a:gd name="connsiteY15" fmla="*/ 185963 h 395667"/>
                      <a:gd name="connsiteX16" fmla="*/ 1815395 w 1815395"/>
                      <a:gd name="connsiteY16" fmla="*/ 395667 h 395667"/>
                      <a:gd name="connsiteX17" fmla="*/ 1675749 w 1815395"/>
                      <a:gd name="connsiteY17" fmla="*/ 395667 h 395667"/>
                      <a:gd name="connsiteX18" fmla="*/ 1554257 w 1815395"/>
                      <a:gd name="connsiteY18" fmla="*/ 395667 h 395667"/>
                      <a:gd name="connsiteX19" fmla="*/ 1378303 w 1815395"/>
                      <a:gd name="connsiteY19" fmla="*/ 395667 h 395667"/>
                      <a:gd name="connsiteX20" fmla="*/ 1202350 w 1815395"/>
                      <a:gd name="connsiteY20" fmla="*/ 395667 h 395667"/>
                      <a:gd name="connsiteX21" fmla="*/ 1026396 w 1815395"/>
                      <a:gd name="connsiteY21" fmla="*/ 395667 h 395667"/>
                      <a:gd name="connsiteX22" fmla="*/ 904904 w 1815395"/>
                      <a:gd name="connsiteY22" fmla="*/ 395667 h 395667"/>
                      <a:gd name="connsiteX23" fmla="*/ 728950 w 1815395"/>
                      <a:gd name="connsiteY23" fmla="*/ 395667 h 395667"/>
                      <a:gd name="connsiteX24" fmla="*/ 625613 w 1815395"/>
                      <a:gd name="connsiteY24" fmla="*/ 395667 h 395667"/>
                      <a:gd name="connsiteX25" fmla="*/ 540429 w 1815395"/>
                      <a:gd name="connsiteY25" fmla="*/ 395667 h 395667"/>
                      <a:gd name="connsiteX26" fmla="*/ 400783 w 1815395"/>
                      <a:gd name="connsiteY26" fmla="*/ 395667 h 395667"/>
                      <a:gd name="connsiteX27" fmla="*/ 224829 w 1815395"/>
                      <a:gd name="connsiteY27" fmla="*/ 395667 h 395667"/>
                      <a:gd name="connsiteX28" fmla="*/ 0 w 1815395"/>
                      <a:gd name="connsiteY28" fmla="*/ 395667 h 395667"/>
                      <a:gd name="connsiteX29" fmla="*/ 0 w 1815395"/>
                      <a:gd name="connsiteY29" fmla="*/ 189920 h 395667"/>
                      <a:gd name="connsiteX30" fmla="*/ 0 w 1815395"/>
                      <a:gd name="connsiteY30" fmla="*/ 0 h 395667"/>
                      <a:gd name="connsiteX0" fmla="*/ 0 w 1815395"/>
                      <a:gd name="connsiteY0" fmla="*/ 0 h 395667"/>
                      <a:gd name="connsiteX1" fmla="*/ 139645 w 1815395"/>
                      <a:gd name="connsiteY1" fmla="*/ 0 h 395667"/>
                      <a:gd name="connsiteX2" fmla="*/ 224829 w 1815395"/>
                      <a:gd name="connsiteY2" fmla="*/ 0 h 395667"/>
                      <a:gd name="connsiteX3" fmla="*/ 346321 w 1815395"/>
                      <a:gd name="connsiteY3" fmla="*/ 0 h 395667"/>
                      <a:gd name="connsiteX4" fmla="*/ 449659 w 1815395"/>
                      <a:gd name="connsiteY4" fmla="*/ 0 h 395667"/>
                      <a:gd name="connsiteX5" fmla="*/ 534843 w 1815395"/>
                      <a:gd name="connsiteY5" fmla="*/ 0 h 395667"/>
                      <a:gd name="connsiteX6" fmla="*/ 638181 w 1815395"/>
                      <a:gd name="connsiteY6" fmla="*/ 0 h 395667"/>
                      <a:gd name="connsiteX7" fmla="*/ 777827 w 1815395"/>
                      <a:gd name="connsiteY7" fmla="*/ 0 h 395667"/>
                      <a:gd name="connsiteX8" fmla="*/ 899318 w 1815395"/>
                      <a:gd name="connsiteY8" fmla="*/ 0 h 395667"/>
                      <a:gd name="connsiteX9" fmla="*/ 1002656 w 1815395"/>
                      <a:gd name="connsiteY9" fmla="*/ 0 h 395667"/>
                      <a:gd name="connsiteX10" fmla="*/ 1124148 w 1815395"/>
                      <a:gd name="connsiteY10" fmla="*/ 0 h 395667"/>
                      <a:gd name="connsiteX11" fmla="*/ 1263794 w 1815395"/>
                      <a:gd name="connsiteY11" fmla="*/ 0 h 395667"/>
                      <a:gd name="connsiteX12" fmla="*/ 1421593 w 1815395"/>
                      <a:gd name="connsiteY12" fmla="*/ 0 h 395667"/>
                      <a:gd name="connsiteX13" fmla="*/ 1506777 w 1815395"/>
                      <a:gd name="connsiteY13" fmla="*/ 0 h 395667"/>
                      <a:gd name="connsiteX14" fmla="*/ 1646423 w 1815395"/>
                      <a:gd name="connsiteY14" fmla="*/ 0 h 395667"/>
                      <a:gd name="connsiteX15" fmla="*/ 1815395 w 1815395"/>
                      <a:gd name="connsiteY15" fmla="*/ 0 h 395667"/>
                      <a:gd name="connsiteX16" fmla="*/ 1815395 w 1815395"/>
                      <a:gd name="connsiteY16" fmla="*/ 193876 h 395667"/>
                      <a:gd name="connsiteX17" fmla="*/ 1815395 w 1815395"/>
                      <a:gd name="connsiteY17" fmla="*/ 395667 h 395667"/>
                      <a:gd name="connsiteX18" fmla="*/ 1730211 w 1815395"/>
                      <a:gd name="connsiteY18" fmla="*/ 395667 h 395667"/>
                      <a:gd name="connsiteX19" fmla="*/ 1572411 w 1815395"/>
                      <a:gd name="connsiteY19" fmla="*/ 395667 h 395667"/>
                      <a:gd name="connsiteX20" fmla="*/ 1450919 w 1815395"/>
                      <a:gd name="connsiteY20" fmla="*/ 395667 h 395667"/>
                      <a:gd name="connsiteX21" fmla="*/ 1293119 w 1815395"/>
                      <a:gd name="connsiteY21" fmla="*/ 395667 h 395667"/>
                      <a:gd name="connsiteX22" fmla="*/ 1153474 w 1815395"/>
                      <a:gd name="connsiteY22" fmla="*/ 395667 h 395667"/>
                      <a:gd name="connsiteX23" fmla="*/ 1013828 w 1815395"/>
                      <a:gd name="connsiteY23" fmla="*/ 395667 h 395667"/>
                      <a:gd name="connsiteX24" fmla="*/ 874182 w 1815395"/>
                      <a:gd name="connsiteY24" fmla="*/ 395667 h 395667"/>
                      <a:gd name="connsiteX25" fmla="*/ 752690 w 1815395"/>
                      <a:gd name="connsiteY25" fmla="*/ 395667 h 395667"/>
                      <a:gd name="connsiteX26" fmla="*/ 667506 w 1815395"/>
                      <a:gd name="connsiteY26" fmla="*/ 395667 h 395667"/>
                      <a:gd name="connsiteX27" fmla="*/ 582322 w 1815395"/>
                      <a:gd name="connsiteY27" fmla="*/ 395667 h 395667"/>
                      <a:gd name="connsiteX28" fmla="*/ 497138 w 1815395"/>
                      <a:gd name="connsiteY28" fmla="*/ 395667 h 395667"/>
                      <a:gd name="connsiteX29" fmla="*/ 411955 w 1815395"/>
                      <a:gd name="connsiteY29" fmla="*/ 395667 h 395667"/>
                      <a:gd name="connsiteX30" fmla="*/ 254155 w 1815395"/>
                      <a:gd name="connsiteY30" fmla="*/ 395667 h 395667"/>
                      <a:gd name="connsiteX31" fmla="*/ 150817 w 1815395"/>
                      <a:gd name="connsiteY31" fmla="*/ 395667 h 395667"/>
                      <a:gd name="connsiteX32" fmla="*/ 0 w 1815395"/>
                      <a:gd name="connsiteY32" fmla="*/ 395667 h 395667"/>
                      <a:gd name="connsiteX33" fmla="*/ 0 w 1815395"/>
                      <a:gd name="connsiteY33" fmla="*/ 201790 h 395667"/>
                      <a:gd name="connsiteX34" fmla="*/ 0 w 1815395"/>
                      <a:gd name="connsiteY34" fmla="*/ 0 h 39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15395" h="395667" fill="none" extrusionOk="0">
                        <a:moveTo>
                          <a:pt x="0" y="0"/>
                        </a:moveTo>
                        <a:cubicBezTo>
                          <a:pt x="24074" y="1230"/>
                          <a:pt x="57594" y="843"/>
                          <a:pt x="85183" y="0"/>
                        </a:cubicBezTo>
                        <a:cubicBezTo>
                          <a:pt x="112852" y="11765"/>
                          <a:pt x="166045" y="-2178"/>
                          <a:pt x="224829" y="0"/>
                        </a:cubicBezTo>
                        <a:cubicBezTo>
                          <a:pt x="280112" y="-7692"/>
                          <a:pt x="277384" y="-6281"/>
                          <a:pt x="328167" y="0"/>
                        </a:cubicBezTo>
                        <a:cubicBezTo>
                          <a:pt x="382670" y="8087"/>
                          <a:pt x="422574" y="9329"/>
                          <a:pt x="449659" y="0"/>
                        </a:cubicBezTo>
                        <a:cubicBezTo>
                          <a:pt x="468445" y="-4043"/>
                          <a:pt x="568916" y="3363"/>
                          <a:pt x="607459" y="0"/>
                        </a:cubicBezTo>
                        <a:cubicBezTo>
                          <a:pt x="644832" y="-1042"/>
                          <a:pt x="680357" y="-4531"/>
                          <a:pt x="710796" y="0"/>
                        </a:cubicBezTo>
                        <a:cubicBezTo>
                          <a:pt x="751479" y="1433"/>
                          <a:pt x="831963" y="3483"/>
                          <a:pt x="868596" y="0"/>
                        </a:cubicBezTo>
                        <a:cubicBezTo>
                          <a:pt x="906303" y="-6603"/>
                          <a:pt x="972657" y="6284"/>
                          <a:pt x="1008242" y="0"/>
                        </a:cubicBezTo>
                        <a:cubicBezTo>
                          <a:pt x="1043371" y="-5036"/>
                          <a:pt x="1120276" y="12012"/>
                          <a:pt x="1166042" y="0"/>
                        </a:cubicBezTo>
                        <a:cubicBezTo>
                          <a:pt x="1219037" y="-357"/>
                          <a:pt x="1251307" y="-14303"/>
                          <a:pt x="1305688" y="0"/>
                        </a:cubicBezTo>
                        <a:cubicBezTo>
                          <a:pt x="1357467" y="13164"/>
                          <a:pt x="1387479" y="-3795"/>
                          <a:pt x="1427179" y="0"/>
                        </a:cubicBezTo>
                        <a:cubicBezTo>
                          <a:pt x="1469333" y="732"/>
                          <a:pt x="1504731" y="-9384"/>
                          <a:pt x="1566825" y="0"/>
                        </a:cubicBezTo>
                        <a:cubicBezTo>
                          <a:pt x="1625967" y="9537"/>
                          <a:pt x="1633425" y="-881"/>
                          <a:pt x="1652009" y="0"/>
                        </a:cubicBezTo>
                        <a:cubicBezTo>
                          <a:pt x="1680078" y="-12928"/>
                          <a:pt x="1729191" y="4291"/>
                          <a:pt x="1815395" y="0"/>
                        </a:cubicBezTo>
                        <a:cubicBezTo>
                          <a:pt x="1815994" y="39742"/>
                          <a:pt x="1819698" y="100139"/>
                          <a:pt x="1815395" y="185963"/>
                        </a:cubicBezTo>
                        <a:cubicBezTo>
                          <a:pt x="1809974" y="269732"/>
                          <a:pt x="1815358" y="304096"/>
                          <a:pt x="1815395" y="395667"/>
                        </a:cubicBezTo>
                        <a:cubicBezTo>
                          <a:pt x="1780603" y="385352"/>
                          <a:pt x="1733071" y="393562"/>
                          <a:pt x="1675749" y="395667"/>
                        </a:cubicBezTo>
                        <a:cubicBezTo>
                          <a:pt x="1623707" y="396062"/>
                          <a:pt x="1586605" y="397227"/>
                          <a:pt x="1554257" y="395667"/>
                        </a:cubicBezTo>
                        <a:cubicBezTo>
                          <a:pt x="1539041" y="400650"/>
                          <a:pt x="1465875" y="409010"/>
                          <a:pt x="1378303" y="395667"/>
                        </a:cubicBezTo>
                        <a:cubicBezTo>
                          <a:pt x="1297872" y="382387"/>
                          <a:pt x="1275870" y="404107"/>
                          <a:pt x="1202350" y="395667"/>
                        </a:cubicBezTo>
                        <a:cubicBezTo>
                          <a:pt x="1134276" y="387007"/>
                          <a:pt x="1108713" y="394276"/>
                          <a:pt x="1026396" y="395667"/>
                        </a:cubicBezTo>
                        <a:cubicBezTo>
                          <a:pt x="939497" y="396673"/>
                          <a:pt x="931125" y="388282"/>
                          <a:pt x="904904" y="395667"/>
                        </a:cubicBezTo>
                        <a:cubicBezTo>
                          <a:pt x="878232" y="409689"/>
                          <a:pt x="763136" y="401775"/>
                          <a:pt x="728950" y="395667"/>
                        </a:cubicBezTo>
                        <a:cubicBezTo>
                          <a:pt x="691889" y="393119"/>
                          <a:pt x="656965" y="396451"/>
                          <a:pt x="625613" y="395667"/>
                        </a:cubicBezTo>
                        <a:cubicBezTo>
                          <a:pt x="596847" y="393395"/>
                          <a:pt x="566960" y="392735"/>
                          <a:pt x="540429" y="395667"/>
                        </a:cubicBezTo>
                        <a:cubicBezTo>
                          <a:pt x="507069" y="395930"/>
                          <a:pt x="474132" y="391784"/>
                          <a:pt x="400783" y="395667"/>
                        </a:cubicBezTo>
                        <a:cubicBezTo>
                          <a:pt x="332044" y="391256"/>
                          <a:pt x="300158" y="407088"/>
                          <a:pt x="224829" y="395667"/>
                        </a:cubicBezTo>
                        <a:cubicBezTo>
                          <a:pt x="158701" y="384436"/>
                          <a:pt x="55875" y="398312"/>
                          <a:pt x="0" y="395667"/>
                        </a:cubicBezTo>
                        <a:cubicBezTo>
                          <a:pt x="-3483" y="319824"/>
                          <a:pt x="-378" y="237539"/>
                          <a:pt x="0" y="189920"/>
                        </a:cubicBezTo>
                        <a:cubicBezTo>
                          <a:pt x="1736" y="153292"/>
                          <a:pt x="-4016" y="48231"/>
                          <a:pt x="0" y="0"/>
                        </a:cubicBezTo>
                        <a:close/>
                      </a:path>
                      <a:path w="1815395" h="395667" stroke="0" extrusionOk="0">
                        <a:moveTo>
                          <a:pt x="0" y="0"/>
                        </a:moveTo>
                        <a:cubicBezTo>
                          <a:pt x="41030" y="-1862"/>
                          <a:pt x="98636" y="11132"/>
                          <a:pt x="139645" y="0"/>
                        </a:cubicBezTo>
                        <a:cubicBezTo>
                          <a:pt x="180618" y="-10299"/>
                          <a:pt x="194327" y="1055"/>
                          <a:pt x="224829" y="0"/>
                        </a:cubicBezTo>
                        <a:cubicBezTo>
                          <a:pt x="255423" y="-5154"/>
                          <a:pt x="292673" y="-6049"/>
                          <a:pt x="346321" y="0"/>
                        </a:cubicBezTo>
                        <a:cubicBezTo>
                          <a:pt x="400753" y="1369"/>
                          <a:pt x="417881" y="-468"/>
                          <a:pt x="449659" y="0"/>
                        </a:cubicBezTo>
                        <a:cubicBezTo>
                          <a:pt x="477836" y="-1650"/>
                          <a:pt x="494322" y="-7692"/>
                          <a:pt x="534843" y="0"/>
                        </a:cubicBezTo>
                        <a:cubicBezTo>
                          <a:pt x="572665" y="7060"/>
                          <a:pt x="617479" y="-4010"/>
                          <a:pt x="638181" y="0"/>
                        </a:cubicBezTo>
                        <a:cubicBezTo>
                          <a:pt x="660055" y="3049"/>
                          <a:pt x="724852" y="-11567"/>
                          <a:pt x="777827" y="0"/>
                        </a:cubicBezTo>
                        <a:cubicBezTo>
                          <a:pt x="820217" y="16171"/>
                          <a:pt x="860691" y="2246"/>
                          <a:pt x="899318" y="0"/>
                        </a:cubicBezTo>
                        <a:cubicBezTo>
                          <a:pt x="942184" y="6993"/>
                          <a:pt x="971794" y="-784"/>
                          <a:pt x="1002656" y="0"/>
                        </a:cubicBezTo>
                        <a:cubicBezTo>
                          <a:pt x="1037180" y="-2468"/>
                          <a:pt x="1068289" y="697"/>
                          <a:pt x="1124148" y="0"/>
                        </a:cubicBezTo>
                        <a:cubicBezTo>
                          <a:pt x="1183162" y="1699"/>
                          <a:pt x="1209657" y="5959"/>
                          <a:pt x="1263794" y="0"/>
                        </a:cubicBezTo>
                        <a:cubicBezTo>
                          <a:pt x="1315214" y="-3793"/>
                          <a:pt x="1392427" y="1262"/>
                          <a:pt x="1421593" y="0"/>
                        </a:cubicBezTo>
                        <a:cubicBezTo>
                          <a:pt x="1457422" y="-1187"/>
                          <a:pt x="1477952" y="474"/>
                          <a:pt x="1506777" y="0"/>
                        </a:cubicBezTo>
                        <a:cubicBezTo>
                          <a:pt x="1536374" y="2287"/>
                          <a:pt x="1612661" y="-15330"/>
                          <a:pt x="1646423" y="0"/>
                        </a:cubicBezTo>
                        <a:cubicBezTo>
                          <a:pt x="1690475" y="8940"/>
                          <a:pt x="1721404" y="-11570"/>
                          <a:pt x="1815395" y="0"/>
                        </a:cubicBezTo>
                        <a:cubicBezTo>
                          <a:pt x="1814117" y="39647"/>
                          <a:pt x="1826645" y="137982"/>
                          <a:pt x="1815395" y="193876"/>
                        </a:cubicBezTo>
                        <a:cubicBezTo>
                          <a:pt x="1809715" y="254371"/>
                          <a:pt x="1805214" y="348887"/>
                          <a:pt x="1815395" y="395667"/>
                        </a:cubicBezTo>
                        <a:cubicBezTo>
                          <a:pt x="1779987" y="396092"/>
                          <a:pt x="1764178" y="393732"/>
                          <a:pt x="1730211" y="395667"/>
                        </a:cubicBezTo>
                        <a:cubicBezTo>
                          <a:pt x="1695775" y="388953"/>
                          <a:pt x="1645300" y="388454"/>
                          <a:pt x="1572411" y="395667"/>
                        </a:cubicBezTo>
                        <a:cubicBezTo>
                          <a:pt x="1501103" y="404956"/>
                          <a:pt x="1508276" y="401976"/>
                          <a:pt x="1450919" y="395667"/>
                        </a:cubicBezTo>
                        <a:cubicBezTo>
                          <a:pt x="1395664" y="389797"/>
                          <a:pt x="1351793" y="410316"/>
                          <a:pt x="1293119" y="395667"/>
                        </a:cubicBezTo>
                        <a:cubicBezTo>
                          <a:pt x="1231770" y="382214"/>
                          <a:pt x="1185249" y="389775"/>
                          <a:pt x="1153474" y="395667"/>
                        </a:cubicBezTo>
                        <a:cubicBezTo>
                          <a:pt x="1119682" y="411959"/>
                          <a:pt x="1061370" y="408574"/>
                          <a:pt x="1013828" y="395667"/>
                        </a:cubicBezTo>
                        <a:cubicBezTo>
                          <a:pt x="965681" y="397680"/>
                          <a:pt x="924861" y="413839"/>
                          <a:pt x="874182" y="395667"/>
                        </a:cubicBezTo>
                        <a:cubicBezTo>
                          <a:pt x="826852" y="385080"/>
                          <a:pt x="779158" y="406109"/>
                          <a:pt x="752690" y="395667"/>
                        </a:cubicBezTo>
                        <a:cubicBezTo>
                          <a:pt x="722125" y="391333"/>
                          <a:pt x="688432" y="401561"/>
                          <a:pt x="667506" y="395667"/>
                        </a:cubicBezTo>
                        <a:cubicBezTo>
                          <a:pt x="647557" y="386885"/>
                          <a:pt x="622477" y="392541"/>
                          <a:pt x="582322" y="395667"/>
                        </a:cubicBezTo>
                        <a:cubicBezTo>
                          <a:pt x="541166" y="398584"/>
                          <a:pt x="528225" y="399443"/>
                          <a:pt x="497138" y="395667"/>
                        </a:cubicBezTo>
                        <a:cubicBezTo>
                          <a:pt x="466136" y="389806"/>
                          <a:pt x="451751" y="387591"/>
                          <a:pt x="411955" y="395667"/>
                        </a:cubicBezTo>
                        <a:cubicBezTo>
                          <a:pt x="369083" y="403989"/>
                          <a:pt x="304027" y="393361"/>
                          <a:pt x="254155" y="395667"/>
                        </a:cubicBezTo>
                        <a:cubicBezTo>
                          <a:pt x="204108" y="394281"/>
                          <a:pt x="190359" y="395656"/>
                          <a:pt x="150817" y="395667"/>
                        </a:cubicBezTo>
                        <a:cubicBezTo>
                          <a:pt x="106385" y="394386"/>
                          <a:pt x="66145" y="389820"/>
                          <a:pt x="0" y="395667"/>
                        </a:cubicBezTo>
                        <a:cubicBezTo>
                          <a:pt x="6307" y="319135"/>
                          <a:pt x="-86" y="295305"/>
                          <a:pt x="0" y="201790"/>
                        </a:cubicBezTo>
                        <a:cubicBezTo>
                          <a:pt x="-5269" y="108185"/>
                          <a:pt x="-4562" y="79235"/>
                          <a:pt x="0" y="0"/>
                        </a:cubicBezTo>
                        <a:close/>
                      </a:path>
                      <a:path w="1815395" h="395667" fill="none" stroke="0" extrusionOk="0">
                        <a:moveTo>
                          <a:pt x="0" y="0"/>
                        </a:moveTo>
                        <a:cubicBezTo>
                          <a:pt x="28529" y="3822"/>
                          <a:pt x="60951" y="2823"/>
                          <a:pt x="85183" y="0"/>
                        </a:cubicBezTo>
                        <a:cubicBezTo>
                          <a:pt x="98500" y="1902"/>
                          <a:pt x="166040" y="-4997"/>
                          <a:pt x="224829" y="0"/>
                        </a:cubicBezTo>
                        <a:cubicBezTo>
                          <a:pt x="279752" y="-7596"/>
                          <a:pt x="277230" y="-6224"/>
                          <a:pt x="328167" y="0"/>
                        </a:cubicBezTo>
                        <a:cubicBezTo>
                          <a:pt x="380394" y="7704"/>
                          <a:pt x="424276" y="12656"/>
                          <a:pt x="449659" y="0"/>
                        </a:cubicBezTo>
                        <a:cubicBezTo>
                          <a:pt x="473167" y="-12582"/>
                          <a:pt x="573304" y="7163"/>
                          <a:pt x="607459" y="0"/>
                        </a:cubicBezTo>
                        <a:cubicBezTo>
                          <a:pt x="642775" y="-3348"/>
                          <a:pt x="681120" y="-1917"/>
                          <a:pt x="710796" y="0"/>
                        </a:cubicBezTo>
                        <a:cubicBezTo>
                          <a:pt x="746355" y="1275"/>
                          <a:pt x="834732" y="5383"/>
                          <a:pt x="868596" y="0"/>
                        </a:cubicBezTo>
                        <a:cubicBezTo>
                          <a:pt x="898266" y="-8017"/>
                          <a:pt x="974078" y="5789"/>
                          <a:pt x="1008242" y="0"/>
                        </a:cubicBezTo>
                        <a:cubicBezTo>
                          <a:pt x="1036904" y="-7004"/>
                          <a:pt x="1111970" y="-3078"/>
                          <a:pt x="1166042" y="0"/>
                        </a:cubicBezTo>
                        <a:cubicBezTo>
                          <a:pt x="1212151" y="1217"/>
                          <a:pt x="1252947" y="-17911"/>
                          <a:pt x="1305688" y="0"/>
                        </a:cubicBezTo>
                        <a:cubicBezTo>
                          <a:pt x="1354689" y="8350"/>
                          <a:pt x="1378607" y="-7354"/>
                          <a:pt x="1427179" y="0"/>
                        </a:cubicBezTo>
                        <a:cubicBezTo>
                          <a:pt x="1467663" y="4348"/>
                          <a:pt x="1506687" y="-10998"/>
                          <a:pt x="1566825" y="0"/>
                        </a:cubicBezTo>
                        <a:cubicBezTo>
                          <a:pt x="1627001" y="11610"/>
                          <a:pt x="1632130" y="246"/>
                          <a:pt x="1652009" y="0"/>
                        </a:cubicBezTo>
                        <a:cubicBezTo>
                          <a:pt x="1665690" y="4233"/>
                          <a:pt x="1748837" y="1593"/>
                          <a:pt x="1815395" y="0"/>
                        </a:cubicBezTo>
                        <a:cubicBezTo>
                          <a:pt x="1803481" y="48589"/>
                          <a:pt x="1812690" y="96038"/>
                          <a:pt x="1815395" y="185963"/>
                        </a:cubicBezTo>
                        <a:cubicBezTo>
                          <a:pt x="1819524" y="269565"/>
                          <a:pt x="1820030" y="303756"/>
                          <a:pt x="1815395" y="395667"/>
                        </a:cubicBezTo>
                        <a:cubicBezTo>
                          <a:pt x="1786031" y="388673"/>
                          <a:pt x="1732889" y="391246"/>
                          <a:pt x="1675749" y="395667"/>
                        </a:cubicBezTo>
                        <a:cubicBezTo>
                          <a:pt x="1622671" y="395273"/>
                          <a:pt x="1591610" y="398765"/>
                          <a:pt x="1554257" y="395667"/>
                        </a:cubicBezTo>
                        <a:cubicBezTo>
                          <a:pt x="1512572" y="404530"/>
                          <a:pt x="1449164" y="408302"/>
                          <a:pt x="1378303" y="395667"/>
                        </a:cubicBezTo>
                        <a:cubicBezTo>
                          <a:pt x="1300092" y="383581"/>
                          <a:pt x="1273920" y="406365"/>
                          <a:pt x="1202350" y="395667"/>
                        </a:cubicBezTo>
                        <a:cubicBezTo>
                          <a:pt x="1131682" y="387153"/>
                          <a:pt x="1112678" y="395509"/>
                          <a:pt x="1026396" y="395667"/>
                        </a:cubicBezTo>
                        <a:cubicBezTo>
                          <a:pt x="940929" y="395285"/>
                          <a:pt x="929653" y="388473"/>
                          <a:pt x="904904" y="395667"/>
                        </a:cubicBezTo>
                        <a:cubicBezTo>
                          <a:pt x="882016" y="405187"/>
                          <a:pt x="761544" y="399835"/>
                          <a:pt x="728950" y="395667"/>
                        </a:cubicBezTo>
                        <a:cubicBezTo>
                          <a:pt x="687335" y="390271"/>
                          <a:pt x="661401" y="397697"/>
                          <a:pt x="625613" y="395667"/>
                        </a:cubicBezTo>
                        <a:cubicBezTo>
                          <a:pt x="593915" y="394006"/>
                          <a:pt x="563335" y="397399"/>
                          <a:pt x="540429" y="395667"/>
                        </a:cubicBezTo>
                        <a:cubicBezTo>
                          <a:pt x="519920" y="400976"/>
                          <a:pt x="464400" y="393370"/>
                          <a:pt x="400783" y="395667"/>
                        </a:cubicBezTo>
                        <a:cubicBezTo>
                          <a:pt x="333413" y="390552"/>
                          <a:pt x="288682" y="414461"/>
                          <a:pt x="224829" y="395667"/>
                        </a:cubicBezTo>
                        <a:cubicBezTo>
                          <a:pt x="163991" y="379887"/>
                          <a:pt x="48124" y="410980"/>
                          <a:pt x="0" y="395667"/>
                        </a:cubicBezTo>
                        <a:cubicBezTo>
                          <a:pt x="40" y="314669"/>
                          <a:pt x="418" y="235269"/>
                          <a:pt x="0" y="189920"/>
                        </a:cubicBezTo>
                        <a:cubicBezTo>
                          <a:pt x="-2302" y="149760"/>
                          <a:pt x="-13163" y="48384"/>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400" b="1" kern="0" dirty="0">
                <a:solidFill>
                  <a:srgbClr val="FF0000"/>
                </a:solidFill>
                <a:latin typeface="メイリオ" panose="020B0604030504040204" pitchFamily="50" charset="-128"/>
                <a:ea typeface="メイリオ" panose="020B0604030504040204" pitchFamily="50" charset="-128"/>
              </a:rPr>
              <a:t>おくないきんえん</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9563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53" presetClass="entr" presetSubtype="16"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800" fill="hold"/>
                                        <p:tgtEl>
                                          <p:spTgt spid="27"/>
                                        </p:tgtEl>
                                        <p:attrNameLst>
                                          <p:attrName>ppt_w</p:attrName>
                                        </p:attrNameLst>
                                      </p:cBhvr>
                                      <p:tavLst>
                                        <p:tav tm="0">
                                          <p:val>
                                            <p:fltVal val="0"/>
                                          </p:val>
                                        </p:tav>
                                        <p:tav tm="100000">
                                          <p:val>
                                            <p:strVal val="#ppt_w"/>
                                          </p:val>
                                        </p:tav>
                                      </p:tavLst>
                                    </p:anim>
                                    <p:anim calcmode="lin" valueType="num">
                                      <p:cBhvr>
                                        <p:cTn id="20" dur="800" fill="hold"/>
                                        <p:tgtEl>
                                          <p:spTgt spid="27"/>
                                        </p:tgtEl>
                                        <p:attrNameLst>
                                          <p:attrName>ppt_h</p:attrName>
                                        </p:attrNameLst>
                                      </p:cBhvr>
                                      <p:tavLst>
                                        <p:tav tm="0">
                                          <p:val>
                                            <p:fltVal val="0"/>
                                          </p:val>
                                        </p:tav>
                                        <p:tav tm="100000">
                                          <p:val>
                                            <p:strVal val="#ppt_h"/>
                                          </p:val>
                                        </p:tav>
                                      </p:tavLst>
                                    </p:anim>
                                    <p:animEffect transition="in" filter="fade">
                                      <p:cBhvr>
                                        <p:cTn id="21" dur="800"/>
                                        <p:tgtEl>
                                          <p:spTgt spid="27"/>
                                        </p:tgtEl>
                                      </p:cBhvr>
                                    </p:animEffect>
                                  </p:childTnLst>
                                </p:cTn>
                              </p:par>
                              <p:par>
                                <p:cTn id="22" presetID="53" presetClass="entr" presetSubtype="16"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 calcmode="lin" valueType="num">
                                      <p:cBhvr>
                                        <p:cTn id="24" dur="800" fill="hold"/>
                                        <p:tgtEl>
                                          <p:spTgt spid="3"/>
                                        </p:tgtEl>
                                        <p:attrNameLst>
                                          <p:attrName>ppt_w</p:attrName>
                                        </p:attrNameLst>
                                      </p:cBhvr>
                                      <p:tavLst>
                                        <p:tav tm="0">
                                          <p:val>
                                            <p:fltVal val="0"/>
                                          </p:val>
                                        </p:tav>
                                        <p:tav tm="100000">
                                          <p:val>
                                            <p:strVal val="#ppt_w"/>
                                          </p:val>
                                        </p:tav>
                                      </p:tavLst>
                                    </p:anim>
                                    <p:anim calcmode="lin" valueType="num">
                                      <p:cBhvr>
                                        <p:cTn id="25" dur="800" fill="hold"/>
                                        <p:tgtEl>
                                          <p:spTgt spid="3"/>
                                        </p:tgtEl>
                                        <p:attrNameLst>
                                          <p:attrName>ppt_h</p:attrName>
                                        </p:attrNameLst>
                                      </p:cBhvr>
                                      <p:tavLst>
                                        <p:tav tm="0">
                                          <p:val>
                                            <p:fltVal val="0"/>
                                          </p:val>
                                        </p:tav>
                                        <p:tav tm="100000">
                                          <p:val>
                                            <p:strVal val="#ppt_h"/>
                                          </p:val>
                                        </p:tav>
                                      </p:tavLst>
                                    </p:anim>
                                    <p:animEffect transition="in" filter="fade">
                                      <p:cBhvr>
                                        <p:cTn id="26" dur="800"/>
                                        <p:tgtEl>
                                          <p:spTgt spid="3"/>
                                        </p:tgtEl>
                                      </p:cBhvr>
                                    </p:animEffect>
                                  </p:childTnLst>
                                </p:cTn>
                              </p:par>
                            </p:childTnLst>
                          </p:cTn>
                        </p:par>
                        <p:par>
                          <p:cTn id="27" fill="hold">
                            <p:stCondLst>
                              <p:cond delay="13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9"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ソース画像を表示">
            <a:extLst>
              <a:ext uri="{FF2B5EF4-FFF2-40B4-BE49-F238E27FC236}">
                <a16:creationId xmlns:a16="http://schemas.microsoft.com/office/drawing/2014/main" id="{BAF928B4-AC0F-4894-912D-B9DDD38F02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166" t="23090" r="23636" b="17963"/>
          <a:stretch/>
        </p:blipFill>
        <p:spPr bwMode="auto">
          <a:xfrm>
            <a:off x="7926455" y="0"/>
            <a:ext cx="1202263" cy="18881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ソース画像を表示">
            <a:extLst>
              <a:ext uri="{FF2B5EF4-FFF2-40B4-BE49-F238E27FC236}">
                <a16:creationId xmlns:a16="http://schemas.microsoft.com/office/drawing/2014/main" id="{7041BB15-24E6-4D3C-803E-3F0F5470FD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2" t="23090" r="51001" b="17963"/>
          <a:stretch/>
        </p:blipFill>
        <p:spPr bwMode="auto">
          <a:xfrm>
            <a:off x="1" y="0"/>
            <a:ext cx="1217546" cy="18881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2">
            <a:extLst>
              <a:ext uri="{FF2B5EF4-FFF2-40B4-BE49-F238E27FC236}">
                <a16:creationId xmlns:a16="http://schemas.microsoft.com/office/drawing/2014/main" id="{6C01C663-8568-414E-869D-35BDEB0D2AF3}"/>
              </a:ext>
            </a:extLst>
          </p:cNvPr>
          <p:cNvGraphicFramePr>
            <a:graphicFrameLocks noGrp="1"/>
          </p:cNvGraphicFramePr>
          <p:nvPr>
            <p:extLst>
              <p:ext uri="{D42A27DB-BD31-4B8C-83A1-F6EECF244321}">
                <p14:modId xmlns:p14="http://schemas.microsoft.com/office/powerpoint/2010/main" val="3628887163"/>
              </p:ext>
            </p:extLst>
          </p:nvPr>
        </p:nvGraphicFramePr>
        <p:xfrm>
          <a:off x="643080" y="2336417"/>
          <a:ext cx="7951304" cy="3749040"/>
        </p:xfrm>
        <a:graphic>
          <a:graphicData uri="http://schemas.openxmlformats.org/drawingml/2006/table">
            <a:tbl>
              <a:tblPr firstRow="1" bandRow="1">
                <a:tableStyleId>{5C22544A-7EE6-4342-B048-85BDC9FD1C3A}</a:tableStyleId>
              </a:tblPr>
              <a:tblGrid>
                <a:gridCol w="2411897">
                  <a:extLst>
                    <a:ext uri="{9D8B030D-6E8A-4147-A177-3AD203B41FA5}">
                      <a16:colId xmlns:a16="http://schemas.microsoft.com/office/drawing/2014/main" val="3713778460"/>
                    </a:ext>
                  </a:extLst>
                </a:gridCol>
                <a:gridCol w="1205947">
                  <a:extLst>
                    <a:ext uri="{9D8B030D-6E8A-4147-A177-3AD203B41FA5}">
                      <a16:colId xmlns:a16="http://schemas.microsoft.com/office/drawing/2014/main" val="3877963651"/>
                    </a:ext>
                  </a:extLst>
                </a:gridCol>
                <a:gridCol w="2345634">
                  <a:extLst>
                    <a:ext uri="{9D8B030D-6E8A-4147-A177-3AD203B41FA5}">
                      <a16:colId xmlns:a16="http://schemas.microsoft.com/office/drawing/2014/main" val="4074627700"/>
                    </a:ext>
                  </a:extLst>
                </a:gridCol>
                <a:gridCol w="1987826">
                  <a:extLst>
                    <a:ext uri="{9D8B030D-6E8A-4147-A177-3AD203B41FA5}">
                      <a16:colId xmlns:a16="http://schemas.microsoft.com/office/drawing/2014/main" val="552633626"/>
                    </a:ext>
                  </a:extLst>
                </a:gridCol>
              </a:tblGrid>
              <a:tr h="370840">
                <a:tc>
                  <a:txBody>
                    <a:bodyPr/>
                    <a:lstStyle/>
                    <a:p>
                      <a:pPr algn="ctr"/>
                      <a:r>
                        <a:rPr kumimoji="1" lang="ja-JP" altLang="en-US" sz="2000" dirty="0">
                          <a:latin typeface="HGPｺﾞｼｯｸE" panose="020B0900000000000000" pitchFamily="50" charset="-128"/>
                          <a:ea typeface="HGPｺﾞｼｯｸE" panose="020B0900000000000000" pitchFamily="50" charset="-128"/>
                        </a:rPr>
                        <a:t>オリンピック</a:t>
                      </a:r>
                      <a:endParaRPr kumimoji="1" lang="en-US" altLang="ja-JP" sz="2000" dirty="0">
                        <a:latin typeface="HGPｺﾞｼｯｸE" panose="020B0900000000000000" pitchFamily="50" charset="-128"/>
                        <a:ea typeface="HGPｺﾞｼｯｸE" panose="020B0900000000000000" pitchFamily="50" charset="-128"/>
                      </a:endParaRPr>
                    </a:p>
                    <a:p>
                      <a:pPr algn="ctr"/>
                      <a:r>
                        <a:rPr kumimoji="1" lang="ja-JP" altLang="en-US" sz="2000" dirty="0">
                          <a:latin typeface="HGPｺﾞｼｯｸE" panose="020B0900000000000000" pitchFamily="50" charset="-128"/>
                          <a:ea typeface="HGPｺﾞｼｯｸE" panose="020B0900000000000000" pitchFamily="50" charset="-128"/>
                        </a:rPr>
                        <a:t>開催地</a:t>
                      </a:r>
                    </a:p>
                  </a:txBody>
                  <a:tcPr anchor="ct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年</a:t>
                      </a:r>
                    </a:p>
                  </a:txBody>
                  <a:tcPr anchor="ct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国</a:t>
                      </a:r>
                    </a:p>
                  </a:txBody>
                  <a:tcPr anchor="ct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屋内喫煙の規則</a:t>
                      </a:r>
                    </a:p>
                  </a:txBody>
                  <a:tcPr anchor="ctr"/>
                </a:tc>
                <a:extLst>
                  <a:ext uri="{0D108BD9-81ED-4DB2-BD59-A6C34878D82A}">
                    <a16:rowId xmlns:a16="http://schemas.microsoft.com/office/drawing/2014/main" val="2238287386"/>
                  </a:ext>
                </a:extLst>
              </a:tr>
              <a:tr h="370840">
                <a:tc>
                  <a:txBody>
                    <a:bodyPr/>
                    <a:lstStyle/>
                    <a:p>
                      <a:pPr algn="ctr"/>
                      <a:r>
                        <a:rPr kumimoji="1" lang="ja-JP" altLang="en-US" sz="2000" dirty="0">
                          <a:latin typeface="HGPｺﾞｼｯｸE" panose="020B0900000000000000" pitchFamily="50" charset="-128"/>
                          <a:ea typeface="HGPｺﾞｼｯｸE" panose="020B0900000000000000" pitchFamily="50" charset="-128"/>
                        </a:rPr>
                        <a:t>バンクーバー</a:t>
                      </a:r>
                    </a:p>
                  </a:txBody>
                  <a:tcPr anchor="ctr"/>
                </a:tc>
                <a:tc>
                  <a:txBody>
                    <a:bodyPr/>
                    <a:lstStyle/>
                    <a:p>
                      <a:pPr algn="ctr"/>
                      <a:r>
                        <a:rPr kumimoji="1" lang="en-US" altLang="ja-JP" sz="2000" dirty="0">
                          <a:latin typeface="HGPｺﾞｼｯｸE" panose="020B0900000000000000" pitchFamily="50" charset="-128"/>
                          <a:ea typeface="HGPｺﾞｼｯｸE" panose="020B0900000000000000" pitchFamily="50" charset="-128"/>
                        </a:rPr>
                        <a:t>2010</a:t>
                      </a:r>
                      <a:endParaRPr kumimoji="1" lang="ja-JP" altLang="en-US" sz="2000" dirty="0">
                        <a:latin typeface="HGPｺﾞｼｯｸE" panose="020B0900000000000000" pitchFamily="50" charset="-128"/>
                        <a:ea typeface="HGPｺﾞｼｯｸE" panose="020B0900000000000000" pitchFamily="50" charset="-128"/>
                      </a:endParaRPr>
                    </a:p>
                  </a:txBody>
                  <a:tcPr anchor="ct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カナダ</a:t>
                      </a:r>
                    </a:p>
                  </a:txBody>
                  <a:tcPr anchor="ctr"/>
                </a:tc>
                <a:tc rowSpan="5">
                  <a:txBody>
                    <a:bodyPr/>
                    <a:lstStyle/>
                    <a:p>
                      <a:pPr algn="ctr"/>
                      <a:r>
                        <a:rPr kumimoji="1" lang="ja-JP" altLang="en-US" sz="2400" dirty="0">
                          <a:latin typeface="HGPｺﾞｼｯｸE" panose="020B0900000000000000" pitchFamily="50" charset="-128"/>
                          <a:ea typeface="HGPｺﾞｼｯｸE" panose="020B0900000000000000" pitchFamily="50" charset="-128"/>
                        </a:rPr>
                        <a:t>罰則あり</a:t>
                      </a:r>
                    </a:p>
                  </a:txBody>
                  <a:tcPr anchor="ctr"/>
                </a:tc>
                <a:extLst>
                  <a:ext uri="{0D108BD9-81ED-4DB2-BD59-A6C34878D82A}">
                    <a16:rowId xmlns:a16="http://schemas.microsoft.com/office/drawing/2014/main" val="428680495"/>
                  </a:ext>
                </a:extLst>
              </a:tr>
              <a:tr h="370840">
                <a:tc>
                  <a:txBody>
                    <a:bodyPr/>
                    <a:lstStyle/>
                    <a:p>
                      <a:pPr algn="ctr"/>
                      <a:r>
                        <a:rPr kumimoji="1" lang="ja-JP" altLang="en-US" sz="2000" dirty="0">
                          <a:latin typeface="HGPｺﾞｼｯｸE" panose="020B0900000000000000" pitchFamily="50" charset="-128"/>
                          <a:ea typeface="HGPｺﾞｼｯｸE" panose="020B0900000000000000" pitchFamily="50" charset="-128"/>
                        </a:rPr>
                        <a:t>ロンドン</a:t>
                      </a:r>
                    </a:p>
                  </a:txBody>
                  <a:tcPr anchor="ctr"/>
                </a:tc>
                <a:tc>
                  <a:txBody>
                    <a:bodyPr/>
                    <a:lstStyle/>
                    <a:p>
                      <a:pPr algn="ctr"/>
                      <a:r>
                        <a:rPr kumimoji="1" lang="en-US" altLang="ja-JP" sz="2000" dirty="0">
                          <a:latin typeface="HGPｺﾞｼｯｸE" panose="020B0900000000000000" pitchFamily="50" charset="-128"/>
                          <a:ea typeface="HGPｺﾞｼｯｸE" panose="020B0900000000000000" pitchFamily="50" charset="-128"/>
                        </a:rPr>
                        <a:t>2012</a:t>
                      </a:r>
                      <a:endParaRPr kumimoji="1" lang="ja-JP" altLang="en-US" sz="2000" dirty="0">
                        <a:latin typeface="HGPｺﾞｼｯｸE" panose="020B0900000000000000" pitchFamily="50" charset="-128"/>
                        <a:ea typeface="HGPｺﾞｼｯｸE" panose="020B0900000000000000" pitchFamily="50" charset="-128"/>
                      </a:endParaRPr>
                    </a:p>
                  </a:txBody>
                  <a:tcPr anchor="ct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イギリス</a:t>
                      </a:r>
                    </a:p>
                  </a:txBody>
                  <a:tcPr anchor="ctr"/>
                </a:tc>
                <a:tc vMerge="1">
                  <a:txBody>
                    <a:bodyPr/>
                    <a:lstStyle/>
                    <a:p>
                      <a:pPr algn="ctr"/>
                      <a:endParaRPr kumimoji="1" lang="ja-JP" altLang="en-US" dirty="0"/>
                    </a:p>
                  </a:txBody>
                  <a:tcPr anchor="ctr"/>
                </a:tc>
                <a:extLst>
                  <a:ext uri="{0D108BD9-81ED-4DB2-BD59-A6C34878D82A}">
                    <a16:rowId xmlns:a16="http://schemas.microsoft.com/office/drawing/2014/main" val="1942892669"/>
                  </a:ext>
                </a:extLst>
              </a:tr>
              <a:tr h="370840">
                <a:tc>
                  <a:txBody>
                    <a:bodyPr/>
                    <a:lstStyle/>
                    <a:p>
                      <a:pPr algn="ctr"/>
                      <a:r>
                        <a:rPr kumimoji="1" lang="ja-JP" altLang="en-US" sz="2000" dirty="0">
                          <a:latin typeface="HGPｺﾞｼｯｸE" panose="020B0900000000000000" pitchFamily="50" charset="-128"/>
                          <a:ea typeface="HGPｺﾞｼｯｸE" panose="020B0900000000000000" pitchFamily="50" charset="-128"/>
                        </a:rPr>
                        <a:t>ソチ</a:t>
                      </a:r>
                    </a:p>
                  </a:txBody>
                  <a:tcPr anchor="ctr"/>
                </a:tc>
                <a:tc>
                  <a:txBody>
                    <a:bodyPr/>
                    <a:lstStyle/>
                    <a:p>
                      <a:pPr algn="ctr"/>
                      <a:r>
                        <a:rPr kumimoji="1" lang="en-US" altLang="ja-JP" sz="2000" dirty="0">
                          <a:latin typeface="HGPｺﾞｼｯｸE" panose="020B0900000000000000" pitchFamily="50" charset="-128"/>
                          <a:ea typeface="HGPｺﾞｼｯｸE" panose="020B0900000000000000" pitchFamily="50" charset="-128"/>
                        </a:rPr>
                        <a:t>2014</a:t>
                      </a:r>
                      <a:endParaRPr kumimoji="1" lang="ja-JP" altLang="en-US" sz="2000" dirty="0">
                        <a:latin typeface="HGPｺﾞｼｯｸE" panose="020B0900000000000000" pitchFamily="50" charset="-128"/>
                        <a:ea typeface="HGPｺﾞｼｯｸE" panose="020B0900000000000000" pitchFamily="50" charset="-128"/>
                      </a:endParaRPr>
                    </a:p>
                  </a:txBody>
                  <a:tcPr anchor="ct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ロシア</a:t>
                      </a:r>
                    </a:p>
                  </a:txBody>
                  <a:tcPr anchor="ctr"/>
                </a:tc>
                <a:tc vMerge="1">
                  <a:txBody>
                    <a:bodyPr/>
                    <a:lstStyle/>
                    <a:p>
                      <a:pPr algn="ctr"/>
                      <a:endParaRPr kumimoji="1" lang="ja-JP" altLang="en-US" dirty="0"/>
                    </a:p>
                  </a:txBody>
                  <a:tcPr anchor="ctr"/>
                </a:tc>
                <a:extLst>
                  <a:ext uri="{0D108BD9-81ED-4DB2-BD59-A6C34878D82A}">
                    <a16:rowId xmlns:a16="http://schemas.microsoft.com/office/drawing/2014/main" val="3884219253"/>
                  </a:ext>
                </a:extLst>
              </a:tr>
              <a:tr h="370840">
                <a:tc>
                  <a:txBody>
                    <a:bodyPr/>
                    <a:lstStyle/>
                    <a:p>
                      <a:pPr algn="ctr"/>
                      <a:r>
                        <a:rPr kumimoji="1" lang="ja-JP" altLang="en-US" sz="2000" dirty="0">
                          <a:latin typeface="HGPｺﾞｼｯｸE" panose="020B0900000000000000" pitchFamily="50" charset="-128"/>
                          <a:ea typeface="HGPｺﾞｼｯｸE" panose="020B0900000000000000" pitchFamily="50" charset="-128"/>
                        </a:rPr>
                        <a:t>リオデジャネイロ</a:t>
                      </a:r>
                    </a:p>
                  </a:txBody>
                  <a:tcPr anchor="ctr"/>
                </a:tc>
                <a:tc>
                  <a:txBody>
                    <a:bodyPr/>
                    <a:lstStyle/>
                    <a:p>
                      <a:pPr algn="ctr"/>
                      <a:r>
                        <a:rPr kumimoji="1" lang="en-US" altLang="ja-JP" sz="2000" dirty="0">
                          <a:latin typeface="HGPｺﾞｼｯｸE" panose="020B0900000000000000" pitchFamily="50" charset="-128"/>
                          <a:ea typeface="HGPｺﾞｼｯｸE" panose="020B0900000000000000" pitchFamily="50" charset="-128"/>
                        </a:rPr>
                        <a:t>2016</a:t>
                      </a:r>
                      <a:endParaRPr kumimoji="1" lang="ja-JP" altLang="en-US" sz="2000" dirty="0">
                        <a:latin typeface="HGPｺﾞｼｯｸE" panose="020B0900000000000000" pitchFamily="50" charset="-128"/>
                        <a:ea typeface="HGPｺﾞｼｯｸE" panose="020B0900000000000000" pitchFamily="50" charset="-128"/>
                      </a:endParaRPr>
                    </a:p>
                  </a:txBody>
                  <a:tcPr anchor="ct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ブラジル</a:t>
                      </a:r>
                    </a:p>
                  </a:txBody>
                  <a:tcPr anchor="ctr"/>
                </a:tc>
                <a:tc vMerge="1">
                  <a:txBody>
                    <a:bodyPr/>
                    <a:lstStyle/>
                    <a:p>
                      <a:pPr algn="ctr"/>
                      <a:endParaRPr kumimoji="1" lang="ja-JP" altLang="en-US" dirty="0"/>
                    </a:p>
                  </a:txBody>
                  <a:tcPr anchor="ctr"/>
                </a:tc>
                <a:extLst>
                  <a:ext uri="{0D108BD9-81ED-4DB2-BD59-A6C34878D82A}">
                    <a16:rowId xmlns:a16="http://schemas.microsoft.com/office/drawing/2014/main" val="3117442040"/>
                  </a:ext>
                </a:extLst>
              </a:tr>
              <a:tr h="370840">
                <a:tc>
                  <a:txBody>
                    <a:bodyPr/>
                    <a:lstStyle/>
                    <a:p>
                      <a:pPr algn="ctr"/>
                      <a:r>
                        <a:rPr kumimoji="1" lang="ja-JP" altLang="en-US" sz="2000" dirty="0">
                          <a:latin typeface="HGPｺﾞｼｯｸE" panose="020B0900000000000000" pitchFamily="50" charset="-128"/>
                          <a:ea typeface="HGPｺﾞｼｯｸE" panose="020B0900000000000000" pitchFamily="50" charset="-128"/>
                        </a:rPr>
                        <a:t>平昌</a:t>
                      </a:r>
                    </a:p>
                  </a:txBody>
                  <a:tcPr anchor="ctr"/>
                </a:tc>
                <a:tc>
                  <a:txBody>
                    <a:bodyPr/>
                    <a:lstStyle/>
                    <a:p>
                      <a:pPr algn="ctr"/>
                      <a:r>
                        <a:rPr kumimoji="1" lang="en-US" altLang="ja-JP" sz="2000" dirty="0">
                          <a:latin typeface="HGPｺﾞｼｯｸE" panose="020B0900000000000000" pitchFamily="50" charset="-128"/>
                          <a:ea typeface="HGPｺﾞｼｯｸE" panose="020B0900000000000000" pitchFamily="50" charset="-128"/>
                        </a:rPr>
                        <a:t>2018</a:t>
                      </a:r>
                      <a:endParaRPr kumimoji="1" lang="ja-JP" altLang="en-US" sz="2000" dirty="0">
                        <a:latin typeface="HGPｺﾞｼｯｸE" panose="020B0900000000000000" pitchFamily="50" charset="-128"/>
                        <a:ea typeface="HGPｺﾞｼｯｸE" panose="020B0900000000000000" pitchFamily="50" charset="-128"/>
                      </a:endParaRPr>
                    </a:p>
                  </a:txBody>
                  <a:tcPr anchor="ctr"/>
                </a:tc>
                <a:tc>
                  <a:txBody>
                    <a:bodyPr/>
                    <a:lstStyle/>
                    <a:p>
                      <a:pPr algn="ctr"/>
                      <a:r>
                        <a:rPr kumimoji="1" lang="ja-JP" altLang="en-US" sz="2000" dirty="0">
                          <a:latin typeface="HGPｺﾞｼｯｸE" panose="020B0900000000000000" pitchFamily="50" charset="-128"/>
                          <a:ea typeface="HGPｺﾞｼｯｸE" panose="020B0900000000000000" pitchFamily="50" charset="-128"/>
                        </a:rPr>
                        <a:t>韓国</a:t>
                      </a:r>
                    </a:p>
                  </a:txBody>
                  <a:tcPr anchor="ctr"/>
                </a:tc>
                <a:tc vMerge="1">
                  <a:txBody>
                    <a:bodyPr/>
                    <a:lstStyle/>
                    <a:p>
                      <a:pPr algn="ctr"/>
                      <a:endParaRPr kumimoji="1" lang="ja-JP" altLang="en-US" dirty="0"/>
                    </a:p>
                  </a:txBody>
                  <a:tcPr anchor="ctr"/>
                </a:tc>
                <a:extLst>
                  <a:ext uri="{0D108BD9-81ED-4DB2-BD59-A6C34878D82A}">
                    <a16:rowId xmlns:a16="http://schemas.microsoft.com/office/drawing/2014/main" val="4227346160"/>
                  </a:ext>
                </a:extLst>
              </a:tr>
              <a:tr h="370840">
                <a:tc>
                  <a:txBody>
                    <a:bodyPr/>
                    <a:lstStyle/>
                    <a:p>
                      <a:pPr algn="ctr"/>
                      <a:r>
                        <a:rPr kumimoji="1" lang="ja-JP" altLang="en-US" sz="3600" dirty="0">
                          <a:solidFill>
                            <a:srgbClr val="FF0000"/>
                          </a:solidFill>
                          <a:latin typeface="HGPｺﾞｼｯｸE" panose="020B0900000000000000" pitchFamily="50" charset="-128"/>
                          <a:ea typeface="HGPｺﾞｼｯｸE" panose="020B0900000000000000" pitchFamily="50" charset="-128"/>
                        </a:rPr>
                        <a:t>東京</a:t>
                      </a:r>
                    </a:p>
                  </a:txBody>
                  <a:tcPr anchor="ctr"/>
                </a:tc>
                <a:tc>
                  <a:txBody>
                    <a:bodyPr/>
                    <a:lstStyle/>
                    <a:p>
                      <a:pPr algn="ctr"/>
                      <a:r>
                        <a:rPr kumimoji="1" lang="en-US" altLang="ja-JP" sz="3600" dirty="0">
                          <a:solidFill>
                            <a:srgbClr val="FF0000"/>
                          </a:solidFill>
                          <a:latin typeface="HGPｺﾞｼｯｸE" panose="020B0900000000000000" pitchFamily="50" charset="-128"/>
                          <a:ea typeface="HGPｺﾞｼｯｸE" panose="020B0900000000000000" pitchFamily="50" charset="-128"/>
                        </a:rPr>
                        <a:t>2021</a:t>
                      </a:r>
                      <a:endParaRPr kumimoji="1" lang="ja-JP" altLang="en-US" sz="3600" dirty="0">
                        <a:solidFill>
                          <a:srgbClr val="FF0000"/>
                        </a:solidFill>
                        <a:latin typeface="HGPｺﾞｼｯｸE" panose="020B0900000000000000" pitchFamily="50" charset="-128"/>
                        <a:ea typeface="HGPｺﾞｼｯｸE" panose="020B0900000000000000" pitchFamily="50" charset="-128"/>
                      </a:endParaRPr>
                    </a:p>
                  </a:txBody>
                  <a:tcPr anchor="ctr"/>
                </a:tc>
                <a:tc>
                  <a:txBody>
                    <a:bodyPr/>
                    <a:lstStyle/>
                    <a:p>
                      <a:pPr algn="ctr"/>
                      <a:r>
                        <a:rPr kumimoji="1" lang="ja-JP" altLang="en-US" sz="3600" dirty="0">
                          <a:solidFill>
                            <a:srgbClr val="FF0000"/>
                          </a:solidFill>
                          <a:latin typeface="HGPｺﾞｼｯｸE" panose="020B0900000000000000" pitchFamily="50" charset="-128"/>
                          <a:ea typeface="HGPｺﾞｼｯｸE" panose="020B0900000000000000" pitchFamily="50" charset="-128"/>
                        </a:rPr>
                        <a:t>日本</a:t>
                      </a:r>
                    </a:p>
                  </a:txBody>
                  <a:tcPr anchor="ctr"/>
                </a:tc>
                <a:tc>
                  <a:txBody>
                    <a:bodyPr/>
                    <a:lstStyle/>
                    <a:p>
                      <a:pPr algn="ctr"/>
                      <a:endParaRPr kumimoji="1" lang="en-US" altLang="ja-JP" sz="800" dirty="0">
                        <a:solidFill>
                          <a:srgbClr val="FF0000"/>
                        </a:solidFill>
                        <a:latin typeface="HGPｺﾞｼｯｸE" panose="020B0900000000000000" pitchFamily="50" charset="-128"/>
                        <a:ea typeface="HGPｺﾞｼｯｸE" panose="020B0900000000000000" pitchFamily="50" charset="-128"/>
                      </a:endParaRPr>
                    </a:p>
                    <a:p>
                      <a:pPr algn="ctr"/>
                      <a:r>
                        <a:rPr kumimoji="1" lang="ja-JP" altLang="en-US" sz="2000" dirty="0">
                          <a:solidFill>
                            <a:srgbClr val="FF0000"/>
                          </a:solidFill>
                          <a:latin typeface="HGPｺﾞｼｯｸE" panose="020B0900000000000000" pitchFamily="50" charset="-128"/>
                          <a:ea typeface="HGPｺﾞｼｯｸE" panose="020B0900000000000000" pitchFamily="50" charset="-128"/>
                        </a:rPr>
                        <a:t>健康増進法改正</a:t>
                      </a:r>
                      <a:endParaRPr kumimoji="1" lang="en-US" altLang="ja-JP" sz="2000" dirty="0">
                        <a:solidFill>
                          <a:srgbClr val="FF0000"/>
                        </a:solidFill>
                        <a:latin typeface="HGPｺﾞｼｯｸE" panose="020B0900000000000000" pitchFamily="50" charset="-128"/>
                        <a:ea typeface="HGPｺﾞｼｯｸE" panose="020B0900000000000000" pitchFamily="50" charset="-128"/>
                      </a:endParaRPr>
                    </a:p>
                    <a:p>
                      <a:pPr algn="ctr"/>
                      <a:endParaRPr kumimoji="1" lang="en-US" altLang="ja-JP" sz="800" dirty="0">
                        <a:solidFill>
                          <a:srgbClr val="FF0000"/>
                        </a:solidFill>
                        <a:latin typeface="HGPｺﾞｼｯｸE" panose="020B0900000000000000" pitchFamily="50" charset="-128"/>
                        <a:ea typeface="HGPｺﾞｼｯｸE" panose="020B0900000000000000" pitchFamily="50" charset="-128"/>
                      </a:endParaRPr>
                    </a:p>
                    <a:p>
                      <a:pPr algn="ctr"/>
                      <a:r>
                        <a:rPr kumimoji="1" lang="ja-JP" altLang="en-US" sz="2000" dirty="0">
                          <a:solidFill>
                            <a:srgbClr val="FF0000"/>
                          </a:solidFill>
                          <a:latin typeface="HGPｺﾞｼｯｸE" panose="020B0900000000000000" pitchFamily="50" charset="-128"/>
                          <a:ea typeface="HGPｺﾞｼｯｸE" panose="020B0900000000000000" pitchFamily="50" charset="-128"/>
                        </a:rPr>
                        <a:t>で</a:t>
                      </a:r>
                      <a:r>
                        <a:rPr kumimoji="1" lang="ja-JP" altLang="en-US" sz="2800" dirty="0">
                          <a:solidFill>
                            <a:srgbClr val="FF0000"/>
                          </a:solidFill>
                          <a:latin typeface="HGPｺﾞｼｯｸE" panose="020B0900000000000000" pitchFamily="50" charset="-128"/>
                          <a:ea typeface="HGPｺﾞｼｯｸE" panose="020B0900000000000000" pitchFamily="50" charset="-128"/>
                        </a:rPr>
                        <a:t>罰則強化</a:t>
                      </a:r>
                      <a:endParaRPr kumimoji="1" lang="ja-JP" altLang="en-US" sz="2000" dirty="0">
                        <a:solidFill>
                          <a:srgbClr val="FF0000"/>
                        </a:solidFill>
                        <a:latin typeface="HGPｺﾞｼｯｸE" panose="020B0900000000000000" pitchFamily="50" charset="-128"/>
                        <a:ea typeface="HGPｺﾞｼｯｸE" panose="020B0900000000000000" pitchFamily="50" charset="-128"/>
                      </a:endParaRPr>
                    </a:p>
                  </a:txBody>
                  <a:tcPr anchor="ctr"/>
                </a:tc>
                <a:extLst>
                  <a:ext uri="{0D108BD9-81ED-4DB2-BD59-A6C34878D82A}">
                    <a16:rowId xmlns:a16="http://schemas.microsoft.com/office/drawing/2014/main" val="3947908626"/>
                  </a:ext>
                </a:extLst>
              </a:tr>
            </a:tbl>
          </a:graphicData>
        </a:graphic>
      </p:graphicFrame>
      <p:sp>
        <p:nvSpPr>
          <p:cNvPr id="5" name="タイトル 1">
            <a:extLst>
              <a:ext uri="{FF2B5EF4-FFF2-40B4-BE49-F238E27FC236}">
                <a16:creationId xmlns:a16="http://schemas.microsoft.com/office/drawing/2014/main" id="{EBFACC3A-7FD9-46B3-BF9D-1408BC835A27}"/>
              </a:ext>
            </a:extLst>
          </p:cNvPr>
          <p:cNvSpPr txBox="1">
            <a:spLocks/>
          </p:cNvSpPr>
          <p:nvPr/>
        </p:nvSpPr>
        <p:spPr>
          <a:xfrm>
            <a:off x="6228184" y="6454291"/>
            <a:ext cx="3043790" cy="395667"/>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pPr algn="l"/>
            <a:r>
              <a:rPr lang="en-US" altLang="ja-JP" sz="1800" kern="0" dirty="0">
                <a:solidFill>
                  <a:schemeClr val="tx1"/>
                </a:solidFill>
                <a:latin typeface="メイリオ" panose="020B0604030504040204" pitchFamily="50" charset="-128"/>
                <a:ea typeface="メイリオ" panose="020B0604030504040204" pitchFamily="50" charset="-128"/>
              </a:rPr>
              <a:t>2020</a:t>
            </a:r>
            <a:r>
              <a:rPr lang="ja-JP" altLang="en-US" sz="1800" kern="0" dirty="0">
                <a:solidFill>
                  <a:schemeClr val="tx1"/>
                </a:solidFill>
                <a:latin typeface="メイリオ" panose="020B0604030504040204" pitchFamily="50" charset="-128"/>
                <a:ea typeface="メイリオ" panose="020B0604030504040204" pitchFamily="50" charset="-128"/>
              </a:rPr>
              <a:t>年</a:t>
            </a:r>
            <a:r>
              <a:rPr lang="en-US" altLang="ja-JP" sz="1800" kern="0" dirty="0">
                <a:solidFill>
                  <a:schemeClr val="tx1"/>
                </a:solidFill>
                <a:latin typeface="メイリオ" panose="020B0604030504040204" pitchFamily="50" charset="-128"/>
                <a:ea typeface="メイリオ" panose="020B0604030504040204" pitchFamily="50" charset="-128"/>
              </a:rPr>
              <a:t>12</a:t>
            </a:r>
            <a:r>
              <a:rPr lang="ja-JP" altLang="en-US" sz="1800" kern="0" dirty="0">
                <a:solidFill>
                  <a:schemeClr val="tx1"/>
                </a:solidFill>
                <a:latin typeface="メイリオ" panose="020B0604030504040204" pitchFamily="50" charset="-128"/>
                <a:ea typeface="メイリオ" panose="020B0604030504040204" pitchFamily="50" charset="-128"/>
              </a:rPr>
              <a:t>月スライド作成</a:t>
            </a:r>
            <a:endParaRPr lang="en-US" altLang="ja-JP" sz="1800" kern="0" dirty="0">
              <a:solidFill>
                <a:schemeClr val="tx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D48A914-D93A-4868-BD45-422756E04955}"/>
              </a:ext>
            </a:extLst>
          </p:cNvPr>
          <p:cNvSpPr txBox="1"/>
          <p:nvPr/>
        </p:nvSpPr>
        <p:spPr>
          <a:xfrm>
            <a:off x="1193800" y="294908"/>
            <a:ext cx="6703291" cy="1261884"/>
          </a:xfrm>
          <a:prstGeom prst="rect">
            <a:avLst/>
          </a:prstGeom>
          <a:noFill/>
        </p:spPr>
        <p:txBody>
          <a:bodyPr wrap="square" rtlCol="0">
            <a:spAutoFit/>
          </a:bodyPr>
          <a:lstStyle/>
          <a:p>
            <a:pPr algn="ct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受動喫煙のない</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東京オリンピック・パラリンピック</a:t>
            </a:r>
            <a:endParaRPr kumimoji="1" lang="en-US" altLang="ja-JP" sz="3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5276D1BD-F14A-4A83-BBBF-C19D8D0B00E2}"/>
              </a:ext>
            </a:extLst>
          </p:cNvPr>
          <p:cNvSpPr/>
          <p:nvPr/>
        </p:nvSpPr>
        <p:spPr>
          <a:xfrm>
            <a:off x="1246909" y="1450773"/>
            <a:ext cx="6650182" cy="104895"/>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6AA357F-C4FB-4763-9C5F-7993DD6342FD}"/>
              </a:ext>
            </a:extLst>
          </p:cNvPr>
          <p:cNvSpPr txBox="1"/>
          <p:nvPr/>
        </p:nvSpPr>
        <p:spPr>
          <a:xfrm>
            <a:off x="2555776" y="66110"/>
            <a:ext cx="236999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じゅ  どう   きつ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9286B185-3569-41BE-A7F7-0B4FBC9C7637}"/>
              </a:ext>
            </a:extLst>
          </p:cNvPr>
          <p:cNvSpPr txBox="1">
            <a:spLocks/>
          </p:cNvSpPr>
          <p:nvPr/>
        </p:nvSpPr>
        <p:spPr>
          <a:xfrm>
            <a:off x="6516216" y="4969824"/>
            <a:ext cx="2206955" cy="395667"/>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2206955"/>
                      <a:gd name="connsiteY0" fmla="*/ 0 h 395667"/>
                      <a:gd name="connsiteX1" fmla="*/ 103557 w 2206955"/>
                      <a:gd name="connsiteY1" fmla="*/ 0 h 395667"/>
                      <a:gd name="connsiteX2" fmla="*/ 273322 w 2206955"/>
                      <a:gd name="connsiteY2" fmla="*/ 0 h 395667"/>
                      <a:gd name="connsiteX3" fmla="*/ 398949 w 2206955"/>
                      <a:gd name="connsiteY3" fmla="*/ 0 h 395667"/>
                      <a:gd name="connsiteX4" fmla="*/ 546645 w 2206955"/>
                      <a:gd name="connsiteY4" fmla="*/ 0 h 395667"/>
                      <a:gd name="connsiteX5" fmla="*/ 738481 w 2206955"/>
                      <a:gd name="connsiteY5" fmla="*/ 0 h 395667"/>
                      <a:gd name="connsiteX6" fmla="*/ 864107 w 2206955"/>
                      <a:gd name="connsiteY6" fmla="*/ 0 h 395667"/>
                      <a:gd name="connsiteX7" fmla="*/ 1055943 w 2206955"/>
                      <a:gd name="connsiteY7" fmla="*/ 0 h 395667"/>
                      <a:gd name="connsiteX8" fmla="*/ 1225708 w 2206955"/>
                      <a:gd name="connsiteY8" fmla="*/ 0 h 395667"/>
                      <a:gd name="connsiteX9" fmla="*/ 1417544 w 2206955"/>
                      <a:gd name="connsiteY9" fmla="*/ 0 h 395667"/>
                      <a:gd name="connsiteX10" fmla="*/ 1587310 w 2206955"/>
                      <a:gd name="connsiteY10" fmla="*/ 0 h 395667"/>
                      <a:gd name="connsiteX11" fmla="*/ 1735006 w 2206955"/>
                      <a:gd name="connsiteY11" fmla="*/ 0 h 395667"/>
                      <a:gd name="connsiteX12" fmla="*/ 1904772 w 2206955"/>
                      <a:gd name="connsiteY12" fmla="*/ 0 h 395667"/>
                      <a:gd name="connsiteX13" fmla="*/ 2008329 w 2206955"/>
                      <a:gd name="connsiteY13" fmla="*/ 0 h 395667"/>
                      <a:gd name="connsiteX14" fmla="*/ 2206955 w 2206955"/>
                      <a:gd name="connsiteY14" fmla="*/ 0 h 395667"/>
                      <a:gd name="connsiteX15" fmla="*/ 2206955 w 2206955"/>
                      <a:gd name="connsiteY15" fmla="*/ 185963 h 395667"/>
                      <a:gd name="connsiteX16" fmla="*/ 2206955 w 2206955"/>
                      <a:gd name="connsiteY16" fmla="*/ 395667 h 395667"/>
                      <a:gd name="connsiteX17" fmla="*/ 2037189 w 2206955"/>
                      <a:gd name="connsiteY17" fmla="*/ 395667 h 395667"/>
                      <a:gd name="connsiteX18" fmla="*/ 1889492 w 2206955"/>
                      <a:gd name="connsiteY18" fmla="*/ 395667 h 395667"/>
                      <a:gd name="connsiteX19" fmla="*/ 1675588 w 2206955"/>
                      <a:gd name="connsiteY19" fmla="*/ 395667 h 395667"/>
                      <a:gd name="connsiteX20" fmla="*/ 1461683 w 2206955"/>
                      <a:gd name="connsiteY20" fmla="*/ 395667 h 395667"/>
                      <a:gd name="connsiteX21" fmla="*/ 1247778 w 2206955"/>
                      <a:gd name="connsiteY21" fmla="*/ 395667 h 395667"/>
                      <a:gd name="connsiteX22" fmla="*/ 1100082 w 2206955"/>
                      <a:gd name="connsiteY22" fmla="*/ 395667 h 395667"/>
                      <a:gd name="connsiteX23" fmla="*/ 886177 w 2206955"/>
                      <a:gd name="connsiteY23" fmla="*/ 395667 h 395667"/>
                      <a:gd name="connsiteX24" fmla="*/ 760550 w 2206955"/>
                      <a:gd name="connsiteY24" fmla="*/ 395667 h 395667"/>
                      <a:gd name="connsiteX25" fmla="*/ 656993 w 2206955"/>
                      <a:gd name="connsiteY25" fmla="*/ 395667 h 395667"/>
                      <a:gd name="connsiteX26" fmla="*/ 487227 w 2206955"/>
                      <a:gd name="connsiteY26" fmla="*/ 395667 h 395667"/>
                      <a:gd name="connsiteX27" fmla="*/ 273322 w 2206955"/>
                      <a:gd name="connsiteY27" fmla="*/ 395667 h 395667"/>
                      <a:gd name="connsiteX28" fmla="*/ 0 w 2206955"/>
                      <a:gd name="connsiteY28" fmla="*/ 395667 h 395667"/>
                      <a:gd name="connsiteX29" fmla="*/ 0 w 2206955"/>
                      <a:gd name="connsiteY29" fmla="*/ 189920 h 395667"/>
                      <a:gd name="connsiteX30" fmla="*/ 0 w 2206955"/>
                      <a:gd name="connsiteY30" fmla="*/ 0 h 395667"/>
                      <a:gd name="connsiteX0" fmla="*/ 0 w 2206955"/>
                      <a:gd name="connsiteY0" fmla="*/ 0 h 395667"/>
                      <a:gd name="connsiteX1" fmla="*/ 169765 w 2206955"/>
                      <a:gd name="connsiteY1" fmla="*/ 0 h 395667"/>
                      <a:gd name="connsiteX2" fmla="*/ 273322 w 2206955"/>
                      <a:gd name="connsiteY2" fmla="*/ 0 h 395667"/>
                      <a:gd name="connsiteX3" fmla="*/ 421019 w 2206955"/>
                      <a:gd name="connsiteY3" fmla="*/ 0 h 395667"/>
                      <a:gd name="connsiteX4" fmla="*/ 546645 w 2206955"/>
                      <a:gd name="connsiteY4" fmla="*/ 0 h 395667"/>
                      <a:gd name="connsiteX5" fmla="*/ 650202 w 2206955"/>
                      <a:gd name="connsiteY5" fmla="*/ 0 h 395667"/>
                      <a:gd name="connsiteX6" fmla="*/ 775829 w 2206955"/>
                      <a:gd name="connsiteY6" fmla="*/ 0 h 395667"/>
                      <a:gd name="connsiteX7" fmla="*/ 945595 w 2206955"/>
                      <a:gd name="connsiteY7" fmla="*/ 0 h 395667"/>
                      <a:gd name="connsiteX8" fmla="*/ 1093291 w 2206955"/>
                      <a:gd name="connsiteY8" fmla="*/ 0 h 395667"/>
                      <a:gd name="connsiteX9" fmla="*/ 1218918 w 2206955"/>
                      <a:gd name="connsiteY9" fmla="*/ 0 h 395667"/>
                      <a:gd name="connsiteX10" fmla="*/ 1366614 w 2206955"/>
                      <a:gd name="connsiteY10" fmla="*/ 0 h 395667"/>
                      <a:gd name="connsiteX11" fmla="*/ 1536380 w 2206955"/>
                      <a:gd name="connsiteY11" fmla="*/ 0 h 395667"/>
                      <a:gd name="connsiteX12" fmla="*/ 1728215 w 2206955"/>
                      <a:gd name="connsiteY12" fmla="*/ 0 h 395667"/>
                      <a:gd name="connsiteX13" fmla="*/ 1831772 w 2206955"/>
                      <a:gd name="connsiteY13" fmla="*/ 0 h 395667"/>
                      <a:gd name="connsiteX14" fmla="*/ 2001538 w 2206955"/>
                      <a:gd name="connsiteY14" fmla="*/ 0 h 395667"/>
                      <a:gd name="connsiteX15" fmla="*/ 2206955 w 2206955"/>
                      <a:gd name="connsiteY15" fmla="*/ 0 h 395667"/>
                      <a:gd name="connsiteX16" fmla="*/ 2206955 w 2206955"/>
                      <a:gd name="connsiteY16" fmla="*/ 193876 h 395667"/>
                      <a:gd name="connsiteX17" fmla="*/ 2206955 w 2206955"/>
                      <a:gd name="connsiteY17" fmla="*/ 395667 h 395667"/>
                      <a:gd name="connsiteX18" fmla="*/ 2103397 w 2206955"/>
                      <a:gd name="connsiteY18" fmla="*/ 395667 h 395667"/>
                      <a:gd name="connsiteX19" fmla="*/ 1911562 w 2206955"/>
                      <a:gd name="connsiteY19" fmla="*/ 395667 h 395667"/>
                      <a:gd name="connsiteX20" fmla="*/ 1763866 w 2206955"/>
                      <a:gd name="connsiteY20" fmla="*/ 395667 h 395667"/>
                      <a:gd name="connsiteX21" fmla="*/ 1572030 w 2206955"/>
                      <a:gd name="connsiteY21" fmla="*/ 395667 h 395667"/>
                      <a:gd name="connsiteX22" fmla="*/ 1402265 w 2206955"/>
                      <a:gd name="connsiteY22" fmla="*/ 395667 h 395667"/>
                      <a:gd name="connsiteX23" fmla="*/ 1232499 w 2206955"/>
                      <a:gd name="connsiteY23" fmla="*/ 395667 h 395667"/>
                      <a:gd name="connsiteX24" fmla="*/ 1062733 w 2206955"/>
                      <a:gd name="connsiteY24" fmla="*/ 395667 h 395667"/>
                      <a:gd name="connsiteX25" fmla="*/ 915037 w 2206955"/>
                      <a:gd name="connsiteY25" fmla="*/ 395667 h 395667"/>
                      <a:gd name="connsiteX26" fmla="*/ 811480 w 2206955"/>
                      <a:gd name="connsiteY26" fmla="*/ 395667 h 395667"/>
                      <a:gd name="connsiteX27" fmla="*/ 707923 w 2206955"/>
                      <a:gd name="connsiteY27" fmla="*/ 395667 h 395667"/>
                      <a:gd name="connsiteX28" fmla="*/ 604366 w 2206955"/>
                      <a:gd name="connsiteY28" fmla="*/ 395667 h 395667"/>
                      <a:gd name="connsiteX29" fmla="*/ 500809 w 2206955"/>
                      <a:gd name="connsiteY29" fmla="*/ 395667 h 395667"/>
                      <a:gd name="connsiteX30" fmla="*/ 308973 w 2206955"/>
                      <a:gd name="connsiteY30" fmla="*/ 395667 h 395667"/>
                      <a:gd name="connsiteX31" fmla="*/ 183347 w 2206955"/>
                      <a:gd name="connsiteY31" fmla="*/ 395667 h 395667"/>
                      <a:gd name="connsiteX32" fmla="*/ 0 w 2206955"/>
                      <a:gd name="connsiteY32" fmla="*/ 395667 h 395667"/>
                      <a:gd name="connsiteX33" fmla="*/ 0 w 2206955"/>
                      <a:gd name="connsiteY33" fmla="*/ 201790 h 395667"/>
                      <a:gd name="connsiteX34" fmla="*/ 0 w 2206955"/>
                      <a:gd name="connsiteY34" fmla="*/ 0 h 39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06955" h="395667" fill="none" extrusionOk="0">
                        <a:moveTo>
                          <a:pt x="0" y="0"/>
                        </a:moveTo>
                        <a:cubicBezTo>
                          <a:pt x="28410" y="556"/>
                          <a:pt x="70004" y="1484"/>
                          <a:pt x="103557" y="0"/>
                        </a:cubicBezTo>
                        <a:cubicBezTo>
                          <a:pt x="136696" y="6977"/>
                          <a:pt x="202688" y="-1954"/>
                          <a:pt x="273322" y="0"/>
                        </a:cubicBezTo>
                        <a:cubicBezTo>
                          <a:pt x="340515" y="-7624"/>
                          <a:pt x="337333" y="-6195"/>
                          <a:pt x="398949" y="0"/>
                        </a:cubicBezTo>
                        <a:cubicBezTo>
                          <a:pt x="465821" y="8747"/>
                          <a:pt x="514612" y="8468"/>
                          <a:pt x="546645" y="0"/>
                        </a:cubicBezTo>
                        <a:cubicBezTo>
                          <a:pt x="575484" y="-5829"/>
                          <a:pt x="691411" y="3078"/>
                          <a:pt x="738481" y="0"/>
                        </a:cubicBezTo>
                        <a:cubicBezTo>
                          <a:pt x="783880" y="-31"/>
                          <a:pt x="827768" y="-4765"/>
                          <a:pt x="864107" y="0"/>
                        </a:cubicBezTo>
                        <a:cubicBezTo>
                          <a:pt x="913038" y="1088"/>
                          <a:pt x="1011723" y="3036"/>
                          <a:pt x="1055943" y="0"/>
                        </a:cubicBezTo>
                        <a:cubicBezTo>
                          <a:pt x="1103575" y="-6237"/>
                          <a:pt x="1187916" y="8595"/>
                          <a:pt x="1225708" y="0"/>
                        </a:cubicBezTo>
                        <a:cubicBezTo>
                          <a:pt x="1272280" y="-886"/>
                          <a:pt x="1361857" y="13997"/>
                          <a:pt x="1417544" y="0"/>
                        </a:cubicBezTo>
                        <a:cubicBezTo>
                          <a:pt x="1484642" y="2712"/>
                          <a:pt x="1523282" y="-11934"/>
                          <a:pt x="1587310" y="0"/>
                        </a:cubicBezTo>
                        <a:cubicBezTo>
                          <a:pt x="1649656" y="10030"/>
                          <a:pt x="1686781" y="-3142"/>
                          <a:pt x="1735006" y="0"/>
                        </a:cubicBezTo>
                        <a:cubicBezTo>
                          <a:pt x="1785222" y="4665"/>
                          <a:pt x="1826658" y="-4728"/>
                          <a:pt x="1904772" y="0"/>
                        </a:cubicBezTo>
                        <a:cubicBezTo>
                          <a:pt x="1978561" y="10152"/>
                          <a:pt x="1985509" y="-856"/>
                          <a:pt x="2008329" y="0"/>
                        </a:cubicBezTo>
                        <a:cubicBezTo>
                          <a:pt x="2038451" y="-9674"/>
                          <a:pt x="2106512" y="4696"/>
                          <a:pt x="2206955" y="0"/>
                        </a:cubicBezTo>
                        <a:cubicBezTo>
                          <a:pt x="2215793" y="40335"/>
                          <a:pt x="2212912" y="100554"/>
                          <a:pt x="2206955" y="185963"/>
                        </a:cubicBezTo>
                        <a:cubicBezTo>
                          <a:pt x="2206728" y="272386"/>
                          <a:pt x="2209252" y="304116"/>
                          <a:pt x="2206955" y="395667"/>
                        </a:cubicBezTo>
                        <a:cubicBezTo>
                          <a:pt x="2160777" y="385925"/>
                          <a:pt x="2106373" y="402539"/>
                          <a:pt x="2037189" y="395667"/>
                        </a:cubicBezTo>
                        <a:cubicBezTo>
                          <a:pt x="1968153" y="400542"/>
                          <a:pt x="1933343" y="399946"/>
                          <a:pt x="1889492" y="395667"/>
                        </a:cubicBezTo>
                        <a:cubicBezTo>
                          <a:pt x="1866476" y="400233"/>
                          <a:pt x="1785636" y="411429"/>
                          <a:pt x="1675588" y="395667"/>
                        </a:cubicBezTo>
                        <a:cubicBezTo>
                          <a:pt x="1577621" y="381228"/>
                          <a:pt x="1555851" y="404877"/>
                          <a:pt x="1461683" y="395667"/>
                        </a:cubicBezTo>
                        <a:cubicBezTo>
                          <a:pt x="1380131" y="386705"/>
                          <a:pt x="1352530" y="395193"/>
                          <a:pt x="1247778" y="395667"/>
                        </a:cubicBezTo>
                        <a:cubicBezTo>
                          <a:pt x="1142138" y="398757"/>
                          <a:pt x="1131033" y="388127"/>
                          <a:pt x="1100082" y="395667"/>
                        </a:cubicBezTo>
                        <a:cubicBezTo>
                          <a:pt x="1067486" y="411729"/>
                          <a:pt x="926444" y="407463"/>
                          <a:pt x="886177" y="395667"/>
                        </a:cubicBezTo>
                        <a:cubicBezTo>
                          <a:pt x="840060" y="392458"/>
                          <a:pt x="798910" y="396543"/>
                          <a:pt x="760550" y="395667"/>
                        </a:cubicBezTo>
                        <a:cubicBezTo>
                          <a:pt x="726495" y="393479"/>
                          <a:pt x="688719" y="392787"/>
                          <a:pt x="656993" y="395667"/>
                        </a:cubicBezTo>
                        <a:cubicBezTo>
                          <a:pt x="621474" y="396800"/>
                          <a:pt x="577137" y="389729"/>
                          <a:pt x="487227" y="395667"/>
                        </a:cubicBezTo>
                        <a:cubicBezTo>
                          <a:pt x="399641" y="383765"/>
                          <a:pt x="365641" y="406914"/>
                          <a:pt x="273322" y="395667"/>
                        </a:cubicBezTo>
                        <a:cubicBezTo>
                          <a:pt x="200936" y="385696"/>
                          <a:pt x="69308" y="395957"/>
                          <a:pt x="0" y="395667"/>
                        </a:cubicBezTo>
                        <a:cubicBezTo>
                          <a:pt x="-7255" y="324681"/>
                          <a:pt x="8156" y="233344"/>
                          <a:pt x="0" y="189920"/>
                        </a:cubicBezTo>
                        <a:cubicBezTo>
                          <a:pt x="2119" y="153336"/>
                          <a:pt x="-10041" y="51807"/>
                          <a:pt x="0" y="0"/>
                        </a:cubicBezTo>
                        <a:close/>
                      </a:path>
                      <a:path w="2206955" h="395667" stroke="0" extrusionOk="0">
                        <a:moveTo>
                          <a:pt x="0" y="0"/>
                        </a:moveTo>
                        <a:cubicBezTo>
                          <a:pt x="48902" y="-6595"/>
                          <a:pt x="124033" y="17752"/>
                          <a:pt x="169765" y="0"/>
                        </a:cubicBezTo>
                        <a:cubicBezTo>
                          <a:pt x="220980" y="-9316"/>
                          <a:pt x="234128" y="596"/>
                          <a:pt x="273322" y="0"/>
                        </a:cubicBezTo>
                        <a:cubicBezTo>
                          <a:pt x="311430" y="-4305"/>
                          <a:pt x="362873" y="-11859"/>
                          <a:pt x="421019" y="0"/>
                        </a:cubicBezTo>
                        <a:cubicBezTo>
                          <a:pt x="487200" y="1288"/>
                          <a:pt x="511418" y="1830"/>
                          <a:pt x="546645" y="0"/>
                        </a:cubicBezTo>
                        <a:cubicBezTo>
                          <a:pt x="580442" y="413"/>
                          <a:pt x="602876" y="-6932"/>
                          <a:pt x="650202" y="0"/>
                        </a:cubicBezTo>
                        <a:cubicBezTo>
                          <a:pt x="696171" y="8441"/>
                          <a:pt x="750103" y="-5023"/>
                          <a:pt x="775829" y="0"/>
                        </a:cubicBezTo>
                        <a:cubicBezTo>
                          <a:pt x="802476" y="1454"/>
                          <a:pt x="889193" y="-9976"/>
                          <a:pt x="945595" y="0"/>
                        </a:cubicBezTo>
                        <a:cubicBezTo>
                          <a:pt x="997793" y="14723"/>
                          <a:pt x="1045780" y="-2666"/>
                          <a:pt x="1093291" y="0"/>
                        </a:cubicBezTo>
                        <a:cubicBezTo>
                          <a:pt x="1145005" y="7318"/>
                          <a:pt x="1183552" y="-3094"/>
                          <a:pt x="1218918" y="0"/>
                        </a:cubicBezTo>
                        <a:cubicBezTo>
                          <a:pt x="1265495" y="-7464"/>
                          <a:pt x="1301589" y="1395"/>
                          <a:pt x="1366614" y="0"/>
                        </a:cubicBezTo>
                        <a:cubicBezTo>
                          <a:pt x="1439969" y="5810"/>
                          <a:pt x="1472397" y="5972"/>
                          <a:pt x="1536380" y="0"/>
                        </a:cubicBezTo>
                        <a:cubicBezTo>
                          <a:pt x="1598383" y="-5037"/>
                          <a:pt x="1689418" y="3295"/>
                          <a:pt x="1728215" y="0"/>
                        </a:cubicBezTo>
                        <a:cubicBezTo>
                          <a:pt x="1772279" y="250"/>
                          <a:pt x="1797134" y="2510"/>
                          <a:pt x="1831772" y="0"/>
                        </a:cubicBezTo>
                        <a:cubicBezTo>
                          <a:pt x="1867415" y="1620"/>
                          <a:pt x="1955966" y="-13692"/>
                          <a:pt x="2001538" y="0"/>
                        </a:cubicBezTo>
                        <a:cubicBezTo>
                          <a:pt x="2057845" y="6594"/>
                          <a:pt x="2098971" y="-10817"/>
                          <a:pt x="2206955" y="0"/>
                        </a:cubicBezTo>
                        <a:cubicBezTo>
                          <a:pt x="2205880" y="30872"/>
                          <a:pt x="2217350" y="137881"/>
                          <a:pt x="2206955" y="193876"/>
                        </a:cubicBezTo>
                        <a:cubicBezTo>
                          <a:pt x="2197104" y="256692"/>
                          <a:pt x="2196536" y="348010"/>
                          <a:pt x="2206955" y="395667"/>
                        </a:cubicBezTo>
                        <a:cubicBezTo>
                          <a:pt x="2164075" y="398944"/>
                          <a:pt x="2145049" y="391662"/>
                          <a:pt x="2103397" y="395667"/>
                        </a:cubicBezTo>
                        <a:cubicBezTo>
                          <a:pt x="2060963" y="384429"/>
                          <a:pt x="2002324" y="395626"/>
                          <a:pt x="1911562" y="395667"/>
                        </a:cubicBezTo>
                        <a:cubicBezTo>
                          <a:pt x="1825756" y="404736"/>
                          <a:pt x="1833642" y="402747"/>
                          <a:pt x="1763866" y="395667"/>
                        </a:cubicBezTo>
                        <a:cubicBezTo>
                          <a:pt x="1704813" y="388059"/>
                          <a:pt x="1643385" y="411231"/>
                          <a:pt x="1572030" y="395667"/>
                        </a:cubicBezTo>
                        <a:cubicBezTo>
                          <a:pt x="1495300" y="380144"/>
                          <a:pt x="1440488" y="391025"/>
                          <a:pt x="1402265" y="395667"/>
                        </a:cubicBezTo>
                        <a:cubicBezTo>
                          <a:pt x="1360938" y="411133"/>
                          <a:pt x="1291272" y="403650"/>
                          <a:pt x="1232499" y="395667"/>
                        </a:cubicBezTo>
                        <a:cubicBezTo>
                          <a:pt x="1173931" y="398715"/>
                          <a:pt x="1122782" y="412194"/>
                          <a:pt x="1062733" y="395667"/>
                        </a:cubicBezTo>
                        <a:cubicBezTo>
                          <a:pt x="1004842" y="384315"/>
                          <a:pt x="951055" y="403656"/>
                          <a:pt x="915037" y="395667"/>
                        </a:cubicBezTo>
                        <a:cubicBezTo>
                          <a:pt x="878346" y="393303"/>
                          <a:pt x="837867" y="401012"/>
                          <a:pt x="811480" y="395667"/>
                        </a:cubicBezTo>
                        <a:cubicBezTo>
                          <a:pt x="786397" y="387474"/>
                          <a:pt x="756555" y="392153"/>
                          <a:pt x="707923" y="395667"/>
                        </a:cubicBezTo>
                        <a:cubicBezTo>
                          <a:pt x="658375" y="398852"/>
                          <a:pt x="642521" y="396918"/>
                          <a:pt x="604366" y="395667"/>
                        </a:cubicBezTo>
                        <a:cubicBezTo>
                          <a:pt x="566592" y="389311"/>
                          <a:pt x="549266" y="387354"/>
                          <a:pt x="500809" y="395667"/>
                        </a:cubicBezTo>
                        <a:cubicBezTo>
                          <a:pt x="447694" y="406629"/>
                          <a:pt x="381300" y="390824"/>
                          <a:pt x="308973" y="395667"/>
                        </a:cubicBezTo>
                        <a:cubicBezTo>
                          <a:pt x="249145" y="396335"/>
                          <a:pt x="231246" y="397243"/>
                          <a:pt x="183347" y="395667"/>
                        </a:cubicBezTo>
                        <a:cubicBezTo>
                          <a:pt x="127737" y="395142"/>
                          <a:pt x="79821" y="391974"/>
                          <a:pt x="0" y="395667"/>
                        </a:cubicBezTo>
                        <a:cubicBezTo>
                          <a:pt x="9721" y="320792"/>
                          <a:pt x="-2798" y="298060"/>
                          <a:pt x="0" y="201790"/>
                        </a:cubicBezTo>
                        <a:cubicBezTo>
                          <a:pt x="-2517" y="108720"/>
                          <a:pt x="-6002" y="79625"/>
                          <a:pt x="0" y="0"/>
                        </a:cubicBezTo>
                        <a:close/>
                      </a:path>
                      <a:path w="2206955" h="395667" fill="none" stroke="0" extrusionOk="0">
                        <a:moveTo>
                          <a:pt x="0" y="0"/>
                        </a:moveTo>
                        <a:cubicBezTo>
                          <a:pt x="36439" y="6122"/>
                          <a:pt x="74112" y="3859"/>
                          <a:pt x="103557" y="0"/>
                        </a:cubicBezTo>
                        <a:cubicBezTo>
                          <a:pt x="126352" y="1892"/>
                          <a:pt x="201678" y="-8394"/>
                          <a:pt x="273322" y="0"/>
                        </a:cubicBezTo>
                        <a:cubicBezTo>
                          <a:pt x="340368" y="-7691"/>
                          <a:pt x="337039" y="-6161"/>
                          <a:pt x="398949" y="0"/>
                        </a:cubicBezTo>
                        <a:cubicBezTo>
                          <a:pt x="465458" y="11287"/>
                          <a:pt x="515786" y="13565"/>
                          <a:pt x="546645" y="0"/>
                        </a:cubicBezTo>
                        <a:cubicBezTo>
                          <a:pt x="575780" y="-12129"/>
                          <a:pt x="699334" y="10006"/>
                          <a:pt x="738481" y="0"/>
                        </a:cubicBezTo>
                        <a:cubicBezTo>
                          <a:pt x="779418" y="-2666"/>
                          <a:pt x="828858" y="-1086"/>
                          <a:pt x="864107" y="0"/>
                        </a:cubicBezTo>
                        <a:cubicBezTo>
                          <a:pt x="910418" y="-4530"/>
                          <a:pt x="1014475" y="3993"/>
                          <a:pt x="1055943" y="0"/>
                        </a:cubicBezTo>
                        <a:cubicBezTo>
                          <a:pt x="1090639" y="-8507"/>
                          <a:pt x="1187360" y="7703"/>
                          <a:pt x="1225708" y="0"/>
                        </a:cubicBezTo>
                        <a:cubicBezTo>
                          <a:pt x="1261399" y="-8081"/>
                          <a:pt x="1350355" y="-6791"/>
                          <a:pt x="1417544" y="0"/>
                        </a:cubicBezTo>
                        <a:cubicBezTo>
                          <a:pt x="1472651" y="2700"/>
                          <a:pt x="1523845" y="-16187"/>
                          <a:pt x="1587310" y="0"/>
                        </a:cubicBezTo>
                        <a:cubicBezTo>
                          <a:pt x="1645458" y="8026"/>
                          <a:pt x="1679785" y="-7093"/>
                          <a:pt x="1735006" y="0"/>
                        </a:cubicBezTo>
                        <a:cubicBezTo>
                          <a:pt x="1784218" y="3882"/>
                          <a:pt x="1834332" y="-12076"/>
                          <a:pt x="1904772" y="0"/>
                        </a:cubicBezTo>
                        <a:cubicBezTo>
                          <a:pt x="1978085" y="11705"/>
                          <a:pt x="1982532" y="1369"/>
                          <a:pt x="2008329" y="0"/>
                        </a:cubicBezTo>
                        <a:cubicBezTo>
                          <a:pt x="2018369" y="9939"/>
                          <a:pt x="2114412" y="3795"/>
                          <a:pt x="2206955" y="0"/>
                        </a:cubicBezTo>
                        <a:cubicBezTo>
                          <a:pt x="2195221" y="47762"/>
                          <a:pt x="2198706" y="88212"/>
                          <a:pt x="2206955" y="185963"/>
                        </a:cubicBezTo>
                        <a:cubicBezTo>
                          <a:pt x="2212581" y="268252"/>
                          <a:pt x="2206969" y="300740"/>
                          <a:pt x="2206955" y="395667"/>
                        </a:cubicBezTo>
                        <a:cubicBezTo>
                          <a:pt x="2170739" y="388287"/>
                          <a:pt x="2104818" y="397678"/>
                          <a:pt x="2037189" y="395667"/>
                        </a:cubicBezTo>
                        <a:cubicBezTo>
                          <a:pt x="1969161" y="398778"/>
                          <a:pt x="1932556" y="398419"/>
                          <a:pt x="1889492" y="395667"/>
                        </a:cubicBezTo>
                        <a:cubicBezTo>
                          <a:pt x="1848962" y="397602"/>
                          <a:pt x="1754118" y="413642"/>
                          <a:pt x="1675588" y="395667"/>
                        </a:cubicBezTo>
                        <a:cubicBezTo>
                          <a:pt x="1578557" y="378013"/>
                          <a:pt x="1548580" y="404825"/>
                          <a:pt x="1461683" y="395667"/>
                        </a:cubicBezTo>
                        <a:cubicBezTo>
                          <a:pt x="1379257" y="385350"/>
                          <a:pt x="1351314" y="395739"/>
                          <a:pt x="1247778" y="395667"/>
                        </a:cubicBezTo>
                        <a:cubicBezTo>
                          <a:pt x="1145265" y="394534"/>
                          <a:pt x="1129574" y="389488"/>
                          <a:pt x="1100082" y="395667"/>
                        </a:cubicBezTo>
                        <a:cubicBezTo>
                          <a:pt x="1075520" y="408407"/>
                          <a:pt x="921677" y="403927"/>
                          <a:pt x="886177" y="395667"/>
                        </a:cubicBezTo>
                        <a:cubicBezTo>
                          <a:pt x="839048" y="391500"/>
                          <a:pt x="805400" y="397448"/>
                          <a:pt x="760550" y="395667"/>
                        </a:cubicBezTo>
                        <a:cubicBezTo>
                          <a:pt x="722854" y="395352"/>
                          <a:pt x="684745" y="395047"/>
                          <a:pt x="656993" y="395667"/>
                        </a:cubicBezTo>
                        <a:cubicBezTo>
                          <a:pt x="632035" y="401322"/>
                          <a:pt x="561238" y="388546"/>
                          <a:pt x="487227" y="395667"/>
                        </a:cubicBezTo>
                        <a:cubicBezTo>
                          <a:pt x="405312" y="390562"/>
                          <a:pt x="352042" y="414857"/>
                          <a:pt x="273322" y="395667"/>
                        </a:cubicBezTo>
                        <a:cubicBezTo>
                          <a:pt x="191101" y="382290"/>
                          <a:pt x="58834" y="407693"/>
                          <a:pt x="0" y="395667"/>
                        </a:cubicBezTo>
                        <a:cubicBezTo>
                          <a:pt x="-1136" y="315612"/>
                          <a:pt x="246" y="234988"/>
                          <a:pt x="0" y="189920"/>
                        </a:cubicBezTo>
                        <a:cubicBezTo>
                          <a:pt x="-2361" y="150639"/>
                          <a:pt x="-8127" y="47645"/>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100" b="1" kern="0" dirty="0">
              <a:solidFill>
                <a:schemeClr val="tx1"/>
              </a:solidFill>
              <a:latin typeface="メイリオ" panose="020B0604030504040204" pitchFamily="50" charset="-128"/>
              <a:ea typeface="メイリオ" panose="020B0604030504040204" pitchFamily="50" charset="-128"/>
            </a:endParaRPr>
          </a:p>
          <a:p>
            <a:endParaRPr lang="en-US" altLang="ja-JP" sz="400" b="1" kern="0" dirty="0">
              <a:solidFill>
                <a:schemeClr val="tx1"/>
              </a:solidFill>
              <a:latin typeface="メイリオ" panose="020B0604030504040204" pitchFamily="50" charset="-128"/>
              <a:ea typeface="メイリオ" panose="020B0604030504040204" pitchFamily="50" charset="-128"/>
            </a:endParaRPr>
          </a:p>
          <a:p>
            <a:r>
              <a:rPr lang="ja-JP" altLang="en-US" sz="1000" b="1" kern="0" dirty="0">
                <a:solidFill>
                  <a:srgbClr val="FF0000"/>
                </a:solidFill>
                <a:latin typeface="メイリオ" panose="020B0604030504040204" pitchFamily="50" charset="-128"/>
                <a:ea typeface="メイリオ" panose="020B0604030504040204" pitchFamily="50" charset="-128"/>
              </a:rPr>
              <a:t>けんこうぞうしんほうかいせい</a:t>
            </a:r>
            <a:endParaRPr lang="en-US" altLang="ja-JP" sz="1000" b="1" kern="0" dirty="0">
              <a:solidFill>
                <a:srgbClr val="FF0000"/>
              </a:solidFill>
              <a:latin typeface="メイリオ" panose="020B0604030504040204" pitchFamily="50" charset="-128"/>
              <a:ea typeface="メイリオ" panose="020B0604030504040204" pitchFamily="50" charset="-128"/>
            </a:endParaRPr>
          </a:p>
        </p:txBody>
      </p:sp>
      <p:sp>
        <p:nvSpPr>
          <p:cNvPr id="11" name="タイトル 1">
            <a:extLst>
              <a:ext uri="{FF2B5EF4-FFF2-40B4-BE49-F238E27FC236}">
                <a16:creationId xmlns:a16="http://schemas.microsoft.com/office/drawing/2014/main" id="{66724CF3-A7BB-4A9C-BAC7-EA32230DDA91}"/>
              </a:ext>
            </a:extLst>
          </p:cNvPr>
          <p:cNvSpPr txBox="1">
            <a:spLocks/>
          </p:cNvSpPr>
          <p:nvPr/>
        </p:nvSpPr>
        <p:spPr>
          <a:xfrm>
            <a:off x="6588224" y="5359617"/>
            <a:ext cx="2206955" cy="454114"/>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2206955"/>
                      <a:gd name="connsiteY0" fmla="*/ 0 h 454114"/>
                      <a:gd name="connsiteX1" fmla="*/ 103557 w 2206955"/>
                      <a:gd name="connsiteY1" fmla="*/ 0 h 454114"/>
                      <a:gd name="connsiteX2" fmla="*/ 273322 w 2206955"/>
                      <a:gd name="connsiteY2" fmla="*/ 0 h 454114"/>
                      <a:gd name="connsiteX3" fmla="*/ 398949 w 2206955"/>
                      <a:gd name="connsiteY3" fmla="*/ 0 h 454114"/>
                      <a:gd name="connsiteX4" fmla="*/ 546645 w 2206955"/>
                      <a:gd name="connsiteY4" fmla="*/ 0 h 454114"/>
                      <a:gd name="connsiteX5" fmla="*/ 738481 w 2206955"/>
                      <a:gd name="connsiteY5" fmla="*/ 0 h 454114"/>
                      <a:gd name="connsiteX6" fmla="*/ 864107 w 2206955"/>
                      <a:gd name="connsiteY6" fmla="*/ 0 h 454114"/>
                      <a:gd name="connsiteX7" fmla="*/ 1055943 w 2206955"/>
                      <a:gd name="connsiteY7" fmla="*/ 0 h 454114"/>
                      <a:gd name="connsiteX8" fmla="*/ 1225708 w 2206955"/>
                      <a:gd name="connsiteY8" fmla="*/ 0 h 454114"/>
                      <a:gd name="connsiteX9" fmla="*/ 1417544 w 2206955"/>
                      <a:gd name="connsiteY9" fmla="*/ 0 h 454114"/>
                      <a:gd name="connsiteX10" fmla="*/ 1587310 w 2206955"/>
                      <a:gd name="connsiteY10" fmla="*/ 0 h 454114"/>
                      <a:gd name="connsiteX11" fmla="*/ 1735006 w 2206955"/>
                      <a:gd name="connsiteY11" fmla="*/ 0 h 454114"/>
                      <a:gd name="connsiteX12" fmla="*/ 1904772 w 2206955"/>
                      <a:gd name="connsiteY12" fmla="*/ 0 h 454114"/>
                      <a:gd name="connsiteX13" fmla="*/ 2008329 w 2206955"/>
                      <a:gd name="connsiteY13" fmla="*/ 0 h 454114"/>
                      <a:gd name="connsiteX14" fmla="*/ 2206955 w 2206955"/>
                      <a:gd name="connsiteY14" fmla="*/ 0 h 454114"/>
                      <a:gd name="connsiteX15" fmla="*/ 2206955 w 2206955"/>
                      <a:gd name="connsiteY15" fmla="*/ 213433 h 454114"/>
                      <a:gd name="connsiteX16" fmla="*/ 2206955 w 2206955"/>
                      <a:gd name="connsiteY16" fmla="*/ 454114 h 454114"/>
                      <a:gd name="connsiteX17" fmla="*/ 2037189 w 2206955"/>
                      <a:gd name="connsiteY17" fmla="*/ 454114 h 454114"/>
                      <a:gd name="connsiteX18" fmla="*/ 1889492 w 2206955"/>
                      <a:gd name="connsiteY18" fmla="*/ 454114 h 454114"/>
                      <a:gd name="connsiteX19" fmla="*/ 1675588 w 2206955"/>
                      <a:gd name="connsiteY19" fmla="*/ 454114 h 454114"/>
                      <a:gd name="connsiteX20" fmla="*/ 1461683 w 2206955"/>
                      <a:gd name="connsiteY20" fmla="*/ 454114 h 454114"/>
                      <a:gd name="connsiteX21" fmla="*/ 1247778 w 2206955"/>
                      <a:gd name="connsiteY21" fmla="*/ 454114 h 454114"/>
                      <a:gd name="connsiteX22" fmla="*/ 1100082 w 2206955"/>
                      <a:gd name="connsiteY22" fmla="*/ 454114 h 454114"/>
                      <a:gd name="connsiteX23" fmla="*/ 886177 w 2206955"/>
                      <a:gd name="connsiteY23" fmla="*/ 454114 h 454114"/>
                      <a:gd name="connsiteX24" fmla="*/ 760550 w 2206955"/>
                      <a:gd name="connsiteY24" fmla="*/ 454114 h 454114"/>
                      <a:gd name="connsiteX25" fmla="*/ 656993 w 2206955"/>
                      <a:gd name="connsiteY25" fmla="*/ 454114 h 454114"/>
                      <a:gd name="connsiteX26" fmla="*/ 487227 w 2206955"/>
                      <a:gd name="connsiteY26" fmla="*/ 454114 h 454114"/>
                      <a:gd name="connsiteX27" fmla="*/ 273322 w 2206955"/>
                      <a:gd name="connsiteY27" fmla="*/ 454114 h 454114"/>
                      <a:gd name="connsiteX28" fmla="*/ 0 w 2206955"/>
                      <a:gd name="connsiteY28" fmla="*/ 454114 h 454114"/>
                      <a:gd name="connsiteX29" fmla="*/ 0 w 2206955"/>
                      <a:gd name="connsiteY29" fmla="*/ 217974 h 454114"/>
                      <a:gd name="connsiteX30" fmla="*/ 0 w 2206955"/>
                      <a:gd name="connsiteY30" fmla="*/ 0 h 454114"/>
                      <a:gd name="connsiteX0" fmla="*/ 0 w 2206955"/>
                      <a:gd name="connsiteY0" fmla="*/ 0 h 454114"/>
                      <a:gd name="connsiteX1" fmla="*/ 169765 w 2206955"/>
                      <a:gd name="connsiteY1" fmla="*/ 0 h 454114"/>
                      <a:gd name="connsiteX2" fmla="*/ 273322 w 2206955"/>
                      <a:gd name="connsiteY2" fmla="*/ 0 h 454114"/>
                      <a:gd name="connsiteX3" fmla="*/ 421019 w 2206955"/>
                      <a:gd name="connsiteY3" fmla="*/ 0 h 454114"/>
                      <a:gd name="connsiteX4" fmla="*/ 546645 w 2206955"/>
                      <a:gd name="connsiteY4" fmla="*/ 0 h 454114"/>
                      <a:gd name="connsiteX5" fmla="*/ 650202 w 2206955"/>
                      <a:gd name="connsiteY5" fmla="*/ 0 h 454114"/>
                      <a:gd name="connsiteX6" fmla="*/ 775829 w 2206955"/>
                      <a:gd name="connsiteY6" fmla="*/ 0 h 454114"/>
                      <a:gd name="connsiteX7" fmla="*/ 945595 w 2206955"/>
                      <a:gd name="connsiteY7" fmla="*/ 0 h 454114"/>
                      <a:gd name="connsiteX8" fmla="*/ 1093291 w 2206955"/>
                      <a:gd name="connsiteY8" fmla="*/ 0 h 454114"/>
                      <a:gd name="connsiteX9" fmla="*/ 1218918 w 2206955"/>
                      <a:gd name="connsiteY9" fmla="*/ 0 h 454114"/>
                      <a:gd name="connsiteX10" fmla="*/ 1366614 w 2206955"/>
                      <a:gd name="connsiteY10" fmla="*/ 0 h 454114"/>
                      <a:gd name="connsiteX11" fmla="*/ 1536380 w 2206955"/>
                      <a:gd name="connsiteY11" fmla="*/ 0 h 454114"/>
                      <a:gd name="connsiteX12" fmla="*/ 1728215 w 2206955"/>
                      <a:gd name="connsiteY12" fmla="*/ 0 h 454114"/>
                      <a:gd name="connsiteX13" fmla="*/ 1831772 w 2206955"/>
                      <a:gd name="connsiteY13" fmla="*/ 0 h 454114"/>
                      <a:gd name="connsiteX14" fmla="*/ 2001538 w 2206955"/>
                      <a:gd name="connsiteY14" fmla="*/ 0 h 454114"/>
                      <a:gd name="connsiteX15" fmla="*/ 2206955 w 2206955"/>
                      <a:gd name="connsiteY15" fmla="*/ 0 h 454114"/>
                      <a:gd name="connsiteX16" fmla="*/ 2206955 w 2206955"/>
                      <a:gd name="connsiteY16" fmla="*/ 222515 h 454114"/>
                      <a:gd name="connsiteX17" fmla="*/ 2206955 w 2206955"/>
                      <a:gd name="connsiteY17" fmla="*/ 454114 h 454114"/>
                      <a:gd name="connsiteX18" fmla="*/ 2103397 w 2206955"/>
                      <a:gd name="connsiteY18" fmla="*/ 454114 h 454114"/>
                      <a:gd name="connsiteX19" fmla="*/ 1911562 w 2206955"/>
                      <a:gd name="connsiteY19" fmla="*/ 454114 h 454114"/>
                      <a:gd name="connsiteX20" fmla="*/ 1763866 w 2206955"/>
                      <a:gd name="connsiteY20" fmla="*/ 454114 h 454114"/>
                      <a:gd name="connsiteX21" fmla="*/ 1572030 w 2206955"/>
                      <a:gd name="connsiteY21" fmla="*/ 454114 h 454114"/>
                      <a:gd name="connsiteX22" fmla="*/ 1402265 w 2206955"/>
                      <a:gd name="connsiteY22" fmla="*/ 454114 h 454114"/>
                      <a:gd name="connsiteX23" fmla="*/ 1232499 w 2206955"/>
                      <a:gd name="connsiteY23" fmla="*/ 454114 h 454114"/>
                      <a:gd name="connsiteX24" fmla="*/ 1062733 w 2206955"/>
                      <a:gd name="connsiteY24" fmla="*/ 454114 h 454114"/>
                      <a:gd name="connsiteX25" fmla="*/ 915037 w 2206955"/>
                      <a:gd name="connsiteY25" fmla="*/ 454114 h 454114"/>
                      <a:gd name="connsiteX26" fmla="*/ 811480 w 2206955"/>
                      <a:gd name="connsiteY26" fmla="*/ 454114 h 454114"/>
                      <a:gd name="connsiteX27" fmla="*/ 707923 w 2206955"/>
                      <a:gd name="connsiteY27" fmla="*/ 454114 h 454114"/>
                      <a:gd name="connsiteX28" fmla="*/ 604366 w 2206955"/>
                      <a:gd name="connsiteY28" fmla="*/ 454114 h 454114"/>
                      <a:gd name="connsiteX29" fmla="*/ 500809 w 2206955"/>
                      <a:gd name="connsiteY29" fmla="*/ 454114 h 454114"/>
                      <a:gd name="connsiteX30" fmla="*/ 308973 w 2206955"/>
                      <a:gd name="connsiteY30" fmla="*/ 454114 h 454114"/>
                      <a:gd name="connsiteX31" fmla="*/ 183347 w 2206955"/>
                      <a:gd name="connsiteY31" fmla="*/ 454114 h 454114"/>
                      <a:gd name="connsiteX32" fmla="*/ 0 w 2206955"/>
                      <a:gd name="connsiteY32" fmla="*/ 454114 h 454114"/>
                      <a:gd name="connsiteX33" fmla="*/ 0 w 2206955"/>
                      <a:gd name="connsiteY33" fmla="*/ 231598 h 454114"/>
                      <a:gd name="connsiteX34" fmla="*/ 0 w 2206955"/>
                      <a:gd name="connsiteY34" fmla="*/ 0 h 4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06955" h="454114" fill="none" extrusionOk="0">
                        <a:moveTo>
                          <a:pt x="0" y="0"/>
                        </a:moveTo>
                        <a:cubicBezTo>
                          <a:pt x="28052" y="803"/>
                          <a:pt x="69718" y="2436"/>
                          <a:pt x="103557" y="0"/>
                        </a:cubicBezTo>
                        <a:cubicBezTo>
                          <a:pt x="137246" y="14913"/>
                          <a:pt x="201023" y="-5574"/>
                          <a:pt x="273322" y="0"/>
                        </a:cubicBezTo>
                        <a:cubicBezTo>
                          <a:pt x="340394" y="-8326"/>
                          <a:pt x="337066" y="-7272"/>
                          <a:pt x="398949" y="0"/>
                        </a:cubicBezTo>
                        <a:cubicBezTo>
                          <a:pt x="462712" y="8184"/>
                          <a:pt x="513473" y="11289"/>
                          <a:pt x="546645" y="0"/>
                        </a:cubicBezTo>
                        <a:cubicBezTo>
                          <a:pt x="570650" y="-4920"/>
                          <a:pt x="689593" y="2391"/>
                          <a:pt x="738481" y="0"/>
                        </a:cubicBezTo>
                        <a:cubicBezTo>
                          <a:pt x="783910" y="-939"/>
                          <a:pt x="827606" y="-5322"/>
                          <a:pt x="864107" y="0"/>
                        </a:cubicBezTo>
                        <a:cubicBezTo>
                          <a:pt x="912927" y="1714"/>
                          <a:pt x="1010882" y="3156"/>
                          <a:pt x="1055943" y="0"/>
                        </a:cubicBezTo>
                        <a:cubicBezTo>
                          <a:pt x="1098706" y="-7949"/>
                          <a:pt x="1182890" y="7244"/>
                          <a:pt x="1225708" y="0"/>
                        </a:cubicBezTo>
                        <a:cubicBezTo>
                          <a:pt x="1272861" y="-1786"/>
                          <a:pt x="1360331" y="11508"/>
                          <a:pt x="1417544" y="0"/>
                        </a:cubicBezTo>
                        <a:cubicBezTo>
                          <a:pt x="1482889" y="633"/>
                          <a:pt x="1523381" y="-13051"/>
                          <a:pt x="1587310" y="0"/>
                        </a:cubicBezTo>
                        <a:cubicBezTo>
                          <a:pt x="1650167" y="14796"/>
                          <a:pt x="1689021" y="444"/>
                          <a:pt x="1735006" y="0"/>
                        </a:cubicBezTo>
                        <a:cubicBezTo>
                          <a:pt x="1785955" y="1936"/>
                          <a:pt x="1825013" y="-3522"/>
                          <a:pt x="1904772" y="0"/>
                        </a:cubicBezTo>
                        <a:cubicBezTo>
                          <a:pt x="1977903" y="11419"/>
                          <a:pt x="1986061" y="-1382"/>
                          <a:pt x="2008329" y="0"/>
                        </a:cubicBezTo>
                        <a:cubicBezTo>
                          <a:pt x="2034600" y="-3861"/>
                          <a:pt x="2102836" y="4962"/>
                          <a:pt x="2206955" y="0"/>
                        </a:cubicBezTo>
                        <a:cubicBezTo>
                          <a:pt x="2209378" y="45742"/>
                          <a:pt x="2219120" y="116608"/>
                          <a:pt x="2206955" y="213433"/>
                        </a:cubicBezTo>
                        <a:cubicBezTo>
                          <a:pt x="2203021" y="310755"/>
                          <a:pt x="2204690" y="348973"/>
                          <a:pt x="2206955" y="454114"/>
                        </a:cubicBezTo>
                        <a:cubicBezTo>
                          <a:pt x="2156298" y="443327"/>
                          <a:pt x="2106956" y="450633"/>
                          <a:pt x="2037189" y="454114"/>
                        </a:cubicBezTo>
                        <a:cubicBezTo>
                          <a:pt x="1968308" y="459692"/>
                          <a:pt x="1933333" y="458496"/>
                          <a:pt x="1889492" y="454114"/>
                        </a:cubicBezTo>
                        <a:cubicBezTo>
                          <a:pt x="1862425" y="457094"/>
                          <a:pt x="1781313" y="469422"/>
                          <a:pt x="1675588" y="454114"/>
                        </a:cubicBezTo>
                        <a:cubicBezTo>
                          <a:pt x="1580448" y="441865"/>
                          <a:pt x="1552799" y="464078"/>
                          <a:pt x="1461683" y="454114"/>
                        </a:cubicBezTo>
                        <a:cubicBezTo>
                          <a:pt x="1375460" y="444680"/>
                          <a:pt x="1351635" y="453380"/>
                          <a:pt x="1247778" y="454114"/>
                        </a:cubicBezTo>
                        <a:cubicBezTo>
                          <a:pt x="1142138" y="457160"/>
                          <a:pt x="1132517" y="445785"/>
                          <a:pt x="1100082" y="454114"/>
                        </a:cubicBezTo>
                        <a:cubicBezTo>
                          <a:pt x="1069141" y="464812"/>
                          <a:pt x="928704" y="457865"/>
                          <a:pt x="886177" y="454114"/>
                        </a:cubicBezTo>
                        <a:cubicBezTo>
                          <a:pt x="834825" y="448223"/>
                          <a:pt x="795152" y="448447"/>
                          <a:pt x="760550" y="454114"/>
                        </a:cubicBezTo>
                        <a:cubicBezTo>
                          <a:pt x="725510" y="451515"/>
                          <a:pt x="689741" y="450886"/>
                          <a:pt x="656993" y="454114"/>
                        </a:cubicBezTo>
                        <a:cubicBezTo>
                          <a:pt x="623128" y="456305"/>
                          <a:pt x="575889" y="449764"/>
                          <a:pt x="487227" y="454114"/>
                        </a:cubicBezTo>
                        <a:cubicBezTo>
                          <a:pt x="404026" y="449531"/>
                          <a:pt x="366795" y="467000"/>
                          <a:pt x="273322" y="454114"/>
                        </a:cubicBezTo>
                        <a:cubicBezTo>
                          <a:pt x="195479" y="441624"/>
                          <a:pt x="62694" y="460932"/>
                          <a:pt x="0" y="454114"/>
                        </a:cubicBezTo>
                        <a:cubicBezTo>
                          <a:pt x="-6907" y="371172"/>
                          <a:pt x="3205" y="270858"/>
                          <a:pt x="0" y="217974"/>
                        </a:cubicBezTo>
                        <a:cubicBezTo>
                          <a:pt x="2139" y="168306"/>
                          <a:pt x="-4661" y="55310"/>
                          <a:pt x="0" y="0"/>
                        </a:cubicBezTo>
                        <a:close/>
                      </a:path>
                      <a:path w="2206955" h="454114" stroke="0" extrusionOk="0">
                        <a:moveTo>
                          <a:pt x="0" y="0"/>
                        </a:moveTo>
                        <a:cubicBezTo>
                          <a:pt x="48924" y="-6046"/>
                          <a:pt x="121994" y="16003"/>
                          <a:pt x="169765" y="0"/>
                        </a:cubicBezTo>
                        <a:cubicBezTo>
                          <a:pt x="220504" y="-11016"/>
                          <a:pt x="235940" y="1171"/>
                          <a:pt x="273322" y="0"/>
                        </a:cubicBezTo>
                        <a:cubicBezTo>
                          <a:pt x="311994" y="-3194"/>
                          <a:pt x="357885" y="-8657"/>
                          <a:pt x="421019" y="0"/>
                        </a:cubicBezTo>
                        <a:cubicBezTo>
                          <a:pt x="487192" y="1489"/>
                          <a:pt x="511621" y="2367"/>
                          <a:pt x="546645" y="0"/>
                        </a:cubicBezTo>
                        <a:cubicBezTo>
                          <a:pt x="580277" y="731"/>
                          <a:pt x="602326" y="-8153"/>
                          <a:pt x="650202" y="0"/>
                        </a:cubicBezTo>
                        <a:cubicBezTo>
                          <a:pt x="696144" y="12051"/>
                          <a:pt x="751068" y="-3287"/>
                          <a:pt x="775829" y="0"/>
                        </a:cubicBezTo>
                        <a:cubicBezTo>
                          <a:pt x="802468" y="2548"/>
                          <a:pt x="889995" y="-11125"/>
                          <a:pt x="945595" y="0"/>
                        </a:cubicBezTo>
                        <a:cubicBezTo>
                          <a:pt x="997482" y="17466"/>
                          <a:pt x="1046682" y="6979"/>
                          <a:pt x="1093291" y="0"/>
                        </a:cubicBezTo>
                        <a:cubicBezTo>
                          <a:pt x="1145430" y="8253"/>
                          <a:pt x="1178714" y="1194"/>
                          <a:pt x="1218918" y="0"/>
                        </a:cubicBezTo>
                        <a:cubicBezTo>
                          <a:pt x="1262827" y="-4914"/>
                          <a:pt x="1303962" y="1918"/>
                          <a:pt x="1366614" y="0"/>
                        </a:cubicBezTo>
                        <a:cubicBezTo>
                          <a:pt x="1440123" y="6132"/>
                          <a:pt x="1466823" y="6796"/>
                          <a:pt x="1536380" y="0"/>
                        </a:cubicBezTo>
                        <a:cubicBezTo>
                          <a:pt x="1600487" y="1204"/>
                          <a:pt x="1694168" y="50"/>
                          <a:pt x="1728215" y="0"/>
                        </a:cubicBezTo>
                        <a:cubicBezTo>
                          <a:pt x="1769481" y="-4231"/>
                          <a:pt x="1797029" y="1999"/>
                          <a:pt x="1831772" y="0"/>
                        </a:cubicBezTo>
                        <a:cubicBezTo>
                          <a:pt x="1869830" y="9772"/>
                          <a:pt x="1961789" y="-18691"/>
                          <a:pt x="2001538" y="0"/>
                        </a:cubicBezTo>
                        <a:cubicBezTo>
                          <a:pt x="2063492" y="4017"/>
                          <a:pt x="2098877" y="-12289"/>
                          <a:pt x="2206955" y="0"/>
                        </a:cubicBezTo>
                        <a:cubicBezTo>
                          <a:pt x="2205724" y="39710"/>
                          <a:pt x="2220827" y="158483"/>
                          <a:pt x="2206955" y="222515"/>
                        </a:cubicBezTo>
                        <a:cubicBezTo>
                          <a:pt x="2202710" y="290693"/>
                          <a:pt x="2198425" y="396571"/>
                          <a:pt x="2206955" y="454114"/>
                        </a:cubicBezTo>
                        <a:cubicBezTo>
                          <a:pt x="2164087" y="457475"/>
                          <a:pt x="2144256" y="453562"/>
                          <a:pt x="2103397" y="454114"/>
                        </a:cubicBezTo>
                        <a:cubicBezTo>
                          <a:pt x="2060426" y="439762"/>
                          <a:pt x="2003394" y="455998"/>
                          <a:pt x="1911562" y="454114"/>
                        </a:cubicBezTo>
                        <a:cubicBezTo>
                          <a:pt x="1824589" y="464822"/>
                          <a:pt x="1833533" y="460673"/>
                          <a:pt x="1763866" y="454114"/>
                        </a:cubicBezTo>
                        <a:cubicBezTo>
                          <a:pt x="1700823" y="446510"/>
                          <a:pt x="1643065" y="469700"/>
                          <a:pt x="1572030" y="454114"/>
                        </a:cubicBezTo>
                        <a:cubicBezTo>
                          <a:pt x="1498163" y="439022"/>
                          <a:pt x="1443400" y="444451"/>
                          <a:pt x="1402265" y="454114"/>
                        </a:cubicBezTo>
                        <a:cubicBezTo>
                          <a:pt x="1361049" y="472004"/>
                          <a:pt x="1291316" y="462485"/>
                          <a:pt x="1232499" y="454114"/>
                        </a:cubicBezTo>
                        <a:cubicBezTo>
                          <a:pt x="1173431" y="450818"/>
                          <a:pt x="1123211" y="473043"/>
                          <a:pt x="1062733" y="454114"/>
                        </a:cubicBezTo>
                        <a:cubicBezTo>
                          <a:pt x="1004713" y="441085"/>
                          <a:pt x="945799" y="467604"/>
                          <a:pt x="915037" y="454114"/>
                        </a:cubicBezTo>
                        <a:cubicBezTo>
                          <a:pt x="877746" y="448839"/>
                          <a:pt x="833340" y="463898"/>
                          <a:pt x="811480" y="454114"/>
                        </a:cubicBezTo>
                        <a:cubicBezTo>
                          <a:pt x="785237" y="447223"/>
                          <a:pt x="757194" y="452759"/>
                          <a:pt x="707923" y="454114"/>
                        </a:cubicBezTo>
                        <a:cubicBezTo>
                          <a:pt x="658383" y="458081"/>
                          <a:pt x="642442" y="456617"/>
                          <a:pt x="604366" y="454114"/>
                        </a:cubicBezTo>
                        <a:cubicBezTo>
                          <a:pt x="566377" y="446090"/>
                          <a:pt x="551198" y="445830"/>
                          <a:pt x="500809" y="454114"/>
                        </a:cubicBezTo>
                        <a:cubicBezTo>
                          <a:pt x="443795" y="475115"/>
                          <a:pt x="371405" y="451069"/>
                          <a:pt x="308973" y="454114"/>
                        </a:cubicBezTo>
                        <a:cubicBezTo>
                          <a:pt x="249046" y="454815"/>
                          <a:pt x="231287" y="455571"/>
                          <a:pt x="183347" y="454114"/>
                        </a:cubicBezTo>
                        <a:cubicBezTo>
                          <a:pt x="132399" y="451879"/>
                          <a:pt x="80747" y="446837"/>
                          <a:pt x="0" y="454114"/>
                        </a:cubicBezTo>
                        <a:cubicBezTo>
                          <a:pt x="8343" y="366818"/>
                          <a:pt x="-1079" y="339917"/>
                          <a:pt x="0" y="231598"/>
                        </a:cubicBezTo>
                        <a:cubicBezTo>
                          <a:pt x="-2865" y="124761"/>
                          <a:pt x="-7134" y="95924"/>
                          <a:pt x="0" y="0"/>
                        </a:cubicBezTo>
                        <a:close/>
                      </a:path>
                      <a:path w="2206955" h="454114" fill="none" stroke="0" extrusionOk="0">
                        <a:moveTo>
                          <a:pt x="0" y="0"/>
                        </a:moveTo>
                        <a:cubicBezTo>
                          <a:pt x="37767" y="8075"/>
                          <a:pt x="71775" y="-438"/>
                          <a:pt x="103557" y="0"/>
                        </a:cubicBezTo>
                        <a:cubicBezTo>
                          <a:pt x="133147" y="2150"/>
                          <a:pt x="205399" y="6410"/>
                          <a:pt x="273322" y="0"/>
                        </a:cubicBezTo>
                        <a:cubicBezTo>
                          <a:pt x="339861" y="-8593"/>
                          <a:pt x="337136" y="-6938"/>
                          <a:pt x="398949" y="0"/>
                        </a:cubicBezTo>
                        <a:cubicBezTo>
                          <a:pt x="464618" y="11313"/>
                          <a:pt x="515778" y="13070"/>
                          <a:pt x="546645" y="0"/>
                        </a:cubicBezTo>
                        <a:cubicBezTo>
                          <a:pt x="574546" y="-16956"/>
                          <a:pt x="694598" y="6293"/>
                          <a:pt x="738481" y="0"/>
                        </a:cubicBezTo>
                        <a:cubicBezTo>
                          <a:pt x="779783" y="-3354"/>
                          <a:pt x="828628" y="-1779"/>
                          <a:pt x="864107" y="0"/>
                        </a:cubicBezTo>
                        <a:cubicBezTo>
                          <a:pt x="908917" y="-1402"/>
                          <a:pt x="1015003" y="6822"/>
                          <a:pt x="1055943" y="0"/>
                        </a:cubicBezTo>
                        <a:cubicBezTo>
                          <a:pt x="1091924" y="-9276"/>
                          <a:pt x="1184039" y="6287"/>
                          <a:pt x="1225708" y="0"/>
                        </a:cubicBezTo>
                        <a:cubicBezTo>
                          <a:pt x="1257722" y="-2579"/>
                          <a:pt x="1348714" y="-9296"/>
                          <a:pt x="1417544" y="0"/>
                        </a:cubicBezTo>
                        <a:cubicBezTo>
                          <a:pt x="1470618" y="3865"/>
                          <a:pt x="1524813" y="-11956"/>
                          <a:pt x="1587310" y="0"/>
                        </a:cubicBezTo>
                        <a:cubicBezTo>
                          <a:pt x="1644062" y="9073"/>
                          <a:pt x="1677730" y="-8290"/>
                          <a:pt x="1735006" y="0"/>
                        </a:cubicBezTo>
                        <a:cubicBezTo>
                          <a:pt x="1781891" y="-4414"/>
                          <a:pt x="1837939" y="-14951"/>
                          <a:pt x="1904772" y="0"/>
                        </a:cubicBezTo>
                        <a:cubicBezTo>
                          <a:pt x="1979193" y="12291"/>
                          <a:pt x="1983106" y="993"/>
                          <a:pt x="2008329" y="0"/>
                        </a:cubicBezTo>
                        <a:cubicBezTo>
                          <a:pt x="2023396" y="6283"/>
                          <a:pt x="2114786" y="4450"/>
                          <a:pt x="2206955" y="0"/>
                        </a:cubicBezTo>
                        <a:cubicBezTo>
                          <a:pt x="2198253" y="50526"/>
                          <a:pt x="2201161" y="106394"/>
                          <a:pt x="2206955" y="213433"/>
                        </a:cubicBezTo>
                        <a:cubicBezTo>
                          <a:pt x="2211567" y="309554"/>
                          <a:pt x="2209316" y="346894"/>
                          <a:pt x="2206955" y="454114"/>
                        </a:cubicBezTo>
                        <a:cubicBezTo>
                          <a:pt x="2170644" y="444920"/>
                          <a:pt x="2104569" y="456102"/>
                          <a:pt x="2037189" y="454114"/>
                        </a:cubicBezTo>
                        <a:cubicBezTo>
                          <a:pt x="1968438" y="459077"/>
                          <a:pt x="1929010" y="455679"/>
                          <a:pt x="1889492" y="454114"/>
                        </a:cubicBezTo>
                        <a:cubicBezTo>
                          <a:pt x="1840370" y="463560"/>
                          <a:pt x="1760167" y="469799"/>
                          <a:pt x="1675588" y="454114"/>
                        </a:cubicBezTo>
                        <a:cubicBezTo>
                          <a:pt x="1579299" y="436998"/>
                          <a:pt x="1548830" y="469232"/>
                          <a:pt x="1461683" y="454114"/>
                        </a:cubicBezTo>
                        <a:cubicBezTo>
                          <a:pt x="1375599" y="444402"/>
                          <a:pt x="1349378" y="454447"/>
                          <a:pt x="1247778" y="454114"/>
                        </a:cubicBezTo>
                        <a:cubicBezTo>
                          <a:pt x="1143282" y="453897"/>
                          <a:pt x="1130050" y="446073"/>
                          <a:pt x="1100082" y="454114"/>
                        </a:cubicBezTo>
                        <a:cubicBezTo>
                          <a:pt x="1074715" y="467290"/>
                          <a:pt x="923093" y="461408"/>
                          <a:pt x="886177" y="454114"/>
                        </a:cubicBezTo>
                        <a:cubicBezTo>
                          <a:pt x="836763" y="448359"/>
                          <a:pt x="805796" y="456209"/>
                          <a:pt x="760550" y="454114"/>
                        </a:cubicBezTo>
                        <a:cubicBezTo>
                          <a:pt x="722241" y="452577"/>
                          <a:pt x="684827" y="455978"/>
                          <a:pt x="656993" y="454114"/>
                        </a:cubicBezTo>
                        <a:cubicBezTo>
                          <a:pt x="640055" y="466327"/>
                          <a:pt x="567528" y="454620"/>
                          <a:pt x="487227" y="454114"/>
                        </a:cubicBezTo>
                        <a:cubicBezTo>
                          <a:pt x="405303" y="449100"/>
                          <a:pt x="356003" y="471099"/>
                          <a:pt x="273322" y="454114"/>
                        </a:cubicBezTo>
                        <a:cubicBezTo>
                          <a:pt x="192654" y="438372"/>
                          <a:pt x="58627" y="470366"/>
                          <a:pt x="0" y="454114"/>
                        </a:cubicBezTo>
                        <a:cubicBezTo>
                          <a:pt x="-1429" y="363050"/>
                          <a:pt x="-295" y="270894"/>
                          <a:pt x="0" y="217974"/>
                        </a:cubicBezTo>
                        <a:cubicBezTo>
                          <a:pt x="-1951" y="170747"/>
                          <a:pt x="-10289" y="54859"/>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300" b="1" kern="0" dirty="0">
              <a:solidFill>
                <a:schemeClr val="tx1"/>
              </a:solidFill>
              <a:latin typeface="メイリオ" panose="020B0604030504040204" pitchFamily="50" charset="-128"/>
              <a:ea typeface="メイリオ" panose="020B0604030504040204" pitchFamily="50" charset="-128"/>
            </a:endParaRPr>
          </a:p>
          <a:p>
            <a:endParaRPr lang="en-US" altLang="ja-JP" sz="600" b="1" kern="0" dirty="0">
              <a:solidFill>
                <a:schemeClr val="tx1"/>
              </a:solidFill>
              <a:latin typeface="メイリオ" panose="020B0604030504040204" pitchFamily="50" charset="-128"/>
              <a:ea typeface="メイリオ" panose="020B0604030504040204" pitchFamily="50" charset="-128"/>
            </a:endParaRPr>
          </a:p>
          <a:p>
            <a:r>
              <a:rPr lang="ja-JP" altLang="en-US" sz="1100" b="1" kern="0" dirty="0">
                <a:solidFill>
                  <a:srgbClr val="FF0000"/>
                </a:solidFill>
                <a:latin typeface="メイリオ" panose="020B0604030504040204" pitchFamily="50" charset="-128"/>
                <a:ea typeface="メイリオ" panose="020B0604030504040204" pitchFamily="50" charset="-128"/>
              </a:rPr>
              <a:t>ばっ そく きょう か</a:t>
            </a:r>
            <a:endParaRPr lang="en-US" altLang="ja-JP" sz="1100" b="1" kern="0" dirty="0">
              <a:solidFill>
                <a:srgbClr val="FF0000"/>
              </a:solidFill>
              <a:latin typeface="メイリオ" panose="020B0604030504040204" pitchFamily="50" charset="-128"/>
              <a:ea typeface="メイリオ" panose="020B0604030504040204" pitchFamily="50" charset="-128"/>
            </a:endParaRPr>
          </a:p>
        </p:txBody>
      </p:sp>
      <p:sp>
        <p:nvSpPr>
          <p:cNvPr id="12" name="タイトル 1">
            <a:extLst>
              <a:ext uri="{FF2B5EF4-FFF2-40B4-BE49-F238E27FC236}">
                <a16:creationId xmlns:a16="http://schemas.microsoft.com/office/drawing/2014/main" id="{6D175490-CE6B-46A9-AF25-56F9834249E4}"/>
              </a:ext>
            </a:extLst>
          </p:cNvPr>
          <p:cNvSpPr txBox="1">
            <a:spLocks/>
          </p:cNvSpPr>
          <p:nvPr/>
        </p:nvSpPr>
        <p:spPr>
          <a:xfrm>
            <a:off x="6846335" y="3537388"/>
            <a:ext cx="1080120" cy="395668"/>
          </a:xfrm>
          <a:custGeom>
            <a:avLst/>
            <a:gdLst>
              <a:gd name="connsiteX0" fmla="*/ 0 w 8712968"/>
              <a:gd name="connsiteY0" fmla="*/ 0 h 1178903"/>
              <a:gd name="connsiteX1" fmla="*/ 408839 w 8712968"/>
              <a:gd name="connsiteY1" fmla="*/ 0 h 1178903"/>
              <a:gd name="connsiteX2" fmla="*/ 1079068 w 8712968"/>
              <a:gd name="connsiteY2" fmla="*/ 0 h 1178903"/>
              <a:gd name="connsiteX3" fmla="*/ 1575037 w 8712968"/>
              <a:gd name="connsiteY3" fmla="*/ 0 h 1178903"/>
              <a:gd name="connsiteX4" fmla="*/ 2158135 w 8712968"/>
              <a:gd name="connsiteY4" fmla="*/ 0 h 1178903"/>
              <a:gd name="connsiteX5" fmla="*/ 2915493 w 8712968"/>
              <a:gd name="connsiteY5" fmla="*/ 0 h 1178903"/>
              <a:gd name="connsiteX6" fmla="*/ 3411462 w 8712968"/>
              <a:gd name="connsiteY6" fmla="*/ 0 h 1178903"/>
              <a:gd name="connsiteX7" fmla="*/ 4168820 w 8712968"/>
              <a:gd name="connsiteY7" fmla="*/ 0 h 1178903"/>
              <a:gd name="connsiteX8" fmla="*/ 4839048 w 8712968"/>
              <a:gd name="connsiteY8" fmla="*/ 0 h 1178903"/>
              <a:gd name="connsiteX9" fmla="*/ 5596406 w 8712968"/>
              <a:gd name="connsiteY9" fmla="*/ 0 h 1178903"/>
              <a:gd name="connsiteX10" fmla="*/ 6266635 w 8712968"/>
              <a:gd name="connsiteY10" fmla="*/ 0 h 1178903"/>
              <a:gd name="connsiteX11" fmla="*/ 6849733 w 8712968"/>
              <a:gd name="connsiteY11" fmla="*/ 0 h 1178903"/>
              <a:gd name="connsiteX12" fmla="*/ 7519962 w 8712968"/>
              <a:gd name="connsiteY12" fmla="*/ 0 h 1178903"/>
              <a:gd name="connsiteX13" fmla="*/ 7928801 w 8712968"/>
              <a:gd name="connsiteY13" fmla="*/ 0 h 1178903"/>
              <a:gd name="connsiteX14" fmla="*/ 8712968 w 8712968"/>
              <a:gd name="connsiteY14" fmla="*/ 0 h 1178903"/>
              <a:gd name="connsiteX15" fmla="*/ 8712968 w 8712968"/>
              <a:gd name="connsiteY15" fmla="*/ 554084 h 1178903"/>
              <a:gd name="connsiteX16" fmla="*/ 8712968 w 8712968"/>
              <a:gd name="connsiteY16" fmla="*/ 1178903 h 1178903"/>
              <a:gd name="connsiteX17" fmla="*/ 8042740 w 8712968"/>
              <a:gd name="connsiteY17" fmla="*/ 1178903 h 1178903"/>
              <a:gd name="connsiteX18" fmla="*/ 7459641 w 8712968"/>
              <a:gd name="connsiteY18" fmla="*/ 1178903 h 1178903"/>
              <a:gd name="connsiteX19" fmla="*/ 6615153 w 8712968"/>
              <a:gd name="connsiteY19" fmla="*/ 1178903 h 1178903"/>
              <a:gd name="connsiteX20" fmla="*/ 5770666 w 8712968"/>
              <a:gd name="connsiteY20" fmla="*/ 1178903 h 1178903"/>
              <a:gd name="connsiteX21" fmla="*/ 4926178 w 8712968"/>
              <a:gd name="connsiteY21" fmla="*/ 1178903 h 1178903"/>
              <a:gd name="connsiteX22" fmla="*/ 4343079 w 8712968"/>
              <a:gd name="connsiteY22" fmla="*/ 1178903 h 1178903"/>
              <a:gd name="connsiteX23" fmla="*/ 3498592 w 8712968"/>
              <a:gd name="connsiteY23" fmla="*/ 1178903 h 1178903"/>
              <a:gd name="connsiteX24" fmla="*/ 3002623 w 8712968"/>
              <a:gd name="connsiteY24" fmla="*/ 1178903 h 1178903"/>
              <a:gd name="connsiteX25" fmla="*/ 2593784 w 8712968"/>
              <a:gd name="connsiteY25" fmla="*/ 1178903 h 1178903"/>
              <a:gd name="connsiteX26" fmla="*/ 1923555 w 8712968"/>
              <a:gd name="connsiteY26" fmla="*/ 1178903 h 1178903"/>
              <a:gd name="connsiteX27" fmla="*/ 1079068 w 8712968"/>
              <a:gd name="connsiteY27" fmla="*/ 1178903 h 1178903"/>
              <a:gd name="connsiteX28" fmla="*/ 0 w 8712968"/>
              <a:gd name="connsiteY28" fmla="*/ 1178903 h 1178903"/>
              <a:gd name="connsiteX29" fmla="*/ 0 w 8712968"/>
              <a:gd name="connsiteY29" fmla="*/ 565873 h 1178903"/>
              <a:gd name="connsiteX30" fmla="*/ 0 w 8712968"/>
              <a:gd name="connsiteY30" fmla="*/ 0 h 1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12968" h="1178903" fill="none" extrusionOk="0">
                <a:moveTo>
                  <a:pt x="0" y="0"/>
                </a:moveTo>
                <a:cubicBezTo>
                  <a:pt x="132298" y="8024"/>
                  <a:pt x="279454" y="-5562"/>
                  <a:pt x="408839" y="0"/>
                </a:cubicBezTo>
                <a:cubicBezTo>
                  <a:pt x="538224" y="5562"/>
                  <a:pt x="813620" y="23190"/>
                  <a:pt x="1079068" y="0"/>
                </a:cubicBezTo>
                <a:cubicBezTo>
                  <a:pt x="1344516" y="-23190"/>
                  <a:pt x="1330052" y="-19093"/>
                  <a:pt x="1575037" y="0"/>
                </a:cubicBezTo>
                <a:cubicBezTo>
                  <a:pt x="1820022" y="19093"/>
                  <a:pt x="2036152" y="19761"/>
                  <a:pt x="2158135" y="0"/>
                </a:cubicBezTo>
                <a:cubicBezTo>
                  <a:pt x="2280118" y="-19761"/>
                  <a:pt x="2734770" y="11874"/>
                  <a:pt x="2915493" y="0"/>
                </a:cubicBezTo>
                <a:cubicBezTo>
                  <a:pt x="3096216" y="-11874"/>
                  <a:pt x="3248377" y="-11776"/>
                  <a:pt x="3411462" y="0"/>
                </a:cubicBezTo>
                <a:cubicBezTo>
                  <a:pt x="3574547" y="11776"/>
                  <a:pt x="4008871" y="21414"/>
                  <a:pt x="4168820" y="0"/>
                </a:cubicBezTo>
                <a:cubicBezTo>
                  <a:pt x="4328769" y="-21414"/>
                  <a:pt x="4695434" y="27906"/>
                  <a:pt x="4839048" y="0"/>
                </a:cubicBezTo>
                <a:cubicBezTo>
                  <a:pt x="4982662" y="-27906"/>
                  <a:pt x="5351941" y="7109"/>
                  <a:pt x="5596406" y="0"/>
                </a:cubicBezTo>
                <a:cubicBezTo>
                  <a:pt x="5840871" y="-7109"/>
                  <a:pt x="6021255" y="-25968"/>
                  <a:pt x="6266635" y="0"/>
                </a:cubicBezTo>
                <a:cubicBezTo>
                  <a:pt x="6512015" y="25968"/>
                  <a:pt x="6652890" y="-19230"/>
                  <a:pt x="6849733" y="0"/>
                </a:cubicBezTo>
                <a:cubicBezTo>
                  <a:pt x="7046576" y="19230"/>
                  <a:pt x="7225230" y="-31381"/>
                  <a:pt x="7519962" y="0"/>
                </a:cubicBezTo>
                <a:cubicBezTo>
                  <a:pt x="7814694" y="31381"/>
                  <a:pt x="7835166" y="11"/>
                  <a:pt x="7928801" y="0"/>
                </a:cubicBezTo>
                <a:cubicBezTo>
                  <a:pt x="8022436" y="-11"/>
                  <a:pt x="8327748" y="15118"/>
                  <a:pt x="8712968" y="0"/>
                </a:cubicBezTo>
                <a:cubicBezTo>
                  <a:pt x="8698813" y="117708"/>
                  <a:pt x="8709778" y="294961"/>
                  <a:pt x="8712968" y="554084"/>
                </a:cubicBezTo>
                <a:cubicBezTo>
                  <a:pt x="8716158" y="813207"/>
                  <a:pt x="8739214" y="906342"/>
                  <a:pt x="8712968" y="1178903"/>
                </a:cubicBezTo>
                <a:cubicBezTo>
                  <a:pt x="8564205" y="1146791"/>
                  <a:pt x="8318938" y="1161682"/>
                  <a:pt x="8042740" y="1178903"/>
                </a:cubicBezTo>
                <a:cubicBezTo>
                  <a:pt x="7766542" y="1196124"/>
                  <a:pt x="7607790" y="1181078"/>
                  <a:pt x="7459641" y="1178903"/>
                </a:cubicBezTo>
                <a:cubicBezTo>
                  <a:pt x="7311492" y="1176728"/>
                  <a:pt x="6984593" y="1205660"/>
                  <a:pt x="6615153" y="1178903"/>
                </a:cubicBezTo>
                <a:cubicBezTo>
                  <a:pt x="6245713" y="1152146"/>
                  <a:pt x="6113518" y="1203141"/>
                  <a:pt x="5770666" y="1178903"/>
                </a:cubicBezTo>
                <a:cubicBezTo>
                  <a:pt x="5427814" y="1154665"/>
                  <a:pt x="5343254" y="1178150"/>
                  <a:pt x="4926178" y="1178903"/>
                </a:cubicBezTo>
                <a:cubicBezTo>
                  <a:pt x="4509102" y="1179656"/>
                  <a:pt x="4463303" y="1156096"/>
                  <a:pt x="4343079" y="1178903"/>
                </a:cubicBezTo>
                <a:cubicBezTo>
                  <a:pt x="4222855" y="1201710"/>
                  <a:pt x="3668337" y="1184161"/>
                  <a:pt x="3498592" y="1178903"/>
                </a:cubicBezTo>
                <a:cubicBezTo>
                  <a:pt x="3328847" y="1173645"/>
                  <a:pt x="3157442" y="1186194"/>
                  <a:pt x="3002623" y="1178903"/>
                </a:cubicBezTo>
                <a:cubicBezTo>
                  <a:pt x="2847804" y="1171612"/>
                  <a:pt x="2703026" y="1168122"/>
                  <a:pt x="2593784" y="1178903"/>
                </a:cubicBezTo>
                <a:cubicBezTo>
                  <a:pt x="2484542" y="1189684"/>
                  <a:pt x="2247217" y="1185289"/>
                  <a:pt x="1923555" y="1178903"/>
                </a:cubicBezTo>
                <a:cubicBezTo>
                  <a:pt x="1599893" y="1172517"/>
                  <a:pt x="1418718" y="1214301"/>
                  <a:pt x="1079068" y="1178903"/>
                </a:cubicBezTo>
                <a:cubicBezTo>
                  <a:pt x="739418" y="1143505"/>
                  <a:pt x="233260" y="1204085"/>
                  <a:pt x="0" y="1178903"/>
                </a:cubicBezTo>
                <a:cubicBezTo>
                  <a:pt x="-11688" y="948265"/>
                  <a:pt x="-8526" y="709716"/>
                  <a:pt x="0" y="565873"/>
                </a:cubicBezTo>
                <a:cubicBezTo>
                  <a:pt x="8526" y="422030"/>
                  <a:pt x="-8776" y="139570"/>
                  <a:pt x="0" y="0"/>
                </a:cubicBezTo>
                <a:close/>
              </a:path>
              <a:path w="8712968" h="1178903" stroke="0" extrusionOk="0">
                <a:moveTo>
                  <a:pt x="0" y="0"/>
                </a:moveTo>
                <a:cubicBezTo>
                  <a:pt x="203396" y="9447"/>
                  <a:pt x="463824" y="24524"/>
                  <a:pt x="670228" y="0"/>
                </a:cubicBezTo>
                <a:cubicBezTo>
                  <a:pt x="876632" y="-24524"/>
                  <a:pt x="921053" y="1061"/>
                  <a:pt x="1079068" y="0"/>
                </a:cubicBezTo>
                <a:cubicBezTo>
                  <a:pt x="1237083" y="-1061"/>
                  <a:pt x="1400682" y="-16030"/>
                  <a:pt x="1662166" y="0"/>
                </a:cubicBezTo>
                <a:cubicBezTo>
                  <a:pt x="1923650" y="16030"/>
                  <a:pt x="2021954" y="7330"/>
                  <a:pt x="2158135" y="0"/>
                </a:cubicBezTo>
                <a:cubicBezTo>
                  <a:pt x="2294316" y="-7330"/>
                  <a:pt x="2385402" y="-18414"/>
                  <a:pt x="2566974" y="0"/>
                </a:cubicBezTo>
                <a:cubicBezTo>
                  <a:pt x="2748546" y="18414"/>
                  <a:pt x="2959114" y="-19769"/>
                  <a:pt x="3062943" y="0"/>
                </a:cubicBezTo>
                <a:cubicBezTo>
                  <a:pt x="3166772" y="19769"/>
                  <a:pt x="3522185" y="-27408"/>
                  <a:pt x="3733172" y="0"/>
                </a:cubicBezTo>
                <a:cubicBezTo>
                  <a:pt x="3944159" y="27408"/>
                  <a:pt x="4128242" y="-11862"/>
                  <a:pt x="4316270" y="0"/>
                </a:cubicBezTo>
                <a:cubicBezTo>
                  <a:pt x="4504298" y="11862"/>
                  <a:pt x="4650763" y="4620"/>
                  <a:pt x="4812239" y="0"/>
                </a:cubicBezTo>
                <a:cubicBezTo>
                  <a:pt x="4973715" y="-4620"/>
                  <a:pt x="5116111" y="652"/>
                  <a:pt x="5395338" y="0"/>
                </a:cubicBezTo>
                <a:cubicBezTo>
                  <a:pt x="5674565" y="-652"/>
                  <a:pt x="5821899" y="17870"/>
                  <a:pt x="6065566" y="0"/>
                </a:cubicBezTo>
                <a:cubicBezTo>
                  <a:pt x="6309233" y="-17870"/>
                  <a:pt x="6663256" y="13880"/>
                  <a:pt x="6822924" y="0"/>
                </a:cubicBezTo>
                <a:cubicBezTo>
                  <a:pt x="6982592" y="-13880"/>
                  <a:pt x="7092815" y="-339"/>
                  <a:pt x="7231763" y="0"/>
                </a:cubicBezTo>
                <a:cubicBezTo>
                  <a:pt x="7370711" y="339"/>
                  <a:pt x="7700717" y="-31242"/>
                  <a:pt x="7901992" y="0"/>
                </a:cubicBezTo>
                <a:cubicBezTo>
                  <a:pt x="8103267" y="31242"/>
                  <a:pt x="8308044" y="-29336"/>
                  <a:pt x="8712968" y="0"/>
                </a:cubicBezTo>
                <a:cubicBezTo>
                  <a:pt x="8706401" y="122896"/>
                  <a:pt x="8712324" y="406995"/>
                  <a:pt x="8712968" y="577662"/>
                </a:cubicBezTo>
                <a:cubicBezTo>
                  <a:pt x="8713612" y="748329"/>
                  <a:pt x="8690027" y="1021703"/>
                  <a:pt x="8712968" y="1178903"/>
                </a:cubicBezTo>
                <a:cubicBezTo>
                  <a:pt x="8542695" y="1176843"/>
                  <a:pt x="8464228" y="1180840"/>
                  <a:pt x="8304129" y="1178903"/>
                </a:cubicBezTo>
                <a:cubicBezTo>
                  <a:pt x="8144030" y="1176966"/>
                  <a:pt x="7893122" y="1150697"/>
                  <a:pt x="7546771" y="1178903"/>
                </a:cubicBezTo>
                <a:cubicBezTo>
                  <a:pt x="7200420" y="1207109"/>
                  <a:pt x="7238619" y="1195163"/>
                  <a:pt x="6963672" y="1178903"/>
                </a:cubicBezTo>
                <a:cubicBezTo>
                  <a:pt x="6688725" y="1162643"/>
                  <a:pt x="6484428" y="1211699"/>
                  <a:pt x="6206314" y="1178903"/>
                </a:cubicBezTo>
                <a:cubicBezTo>
                  <a:pt x="5928200" y="1146107"/>
                  <a:pt x="5701810" y="1151085"/>
                  <a:pt x="5536086" y="1178903"/>
                </a:cubicBezTo>
                <a:cubicBezTo>
                  <a:pt x="5370362" y="1206721"/>
                  <a:pt x="5099786" y="1192873"/>
                  <a:pt x="4865858" y="1178903"/>
                </a:cubicBezTo>
                <a:cubicBezTo>
                  <a:pt x="4631930" y="1164933"/>
                  <a:pt x="4420748" y="1208276"/>
                  <a:pt x="4195629" y="1178903"/>
                </a:cubicBezTo>
                <a:cubicBezTo>
                  <a:pt x="3970510" y="1149530"/>
                  <a:pt x="3762175" y="1197829"/>
                  <a:pt x="3612531" y="1178903"/>
                </a:cubicBezTo>
                <a:cubicBezTo>
                  <a:pt x="3462887" y="1159977"/>
                  <a:pt x="3310379" y="1193268"/>
                  <a:pt x="3203691" y="1178903"/>
                </a:cubicBezTo>
                <a:cubicBezTo>
                  <a:pt x="3097003" y="1164538"/>
                  <a:pt x="2985393" y="1163392"/>
                  <a:pt x="2794852" y="1178903"/>
                </a:cubicBezTo>
                <a:cubicBezTo>
                  <a:pt x="2604311" y="1194414"/>
                  <a:pt x="2534074" y="1194465"/>
                  <a:pt x="2386013" y="1178903"/>
                </a:cubicBezTo>
                <a:cubicBezTo>
                  <a:pt x="2237952" y="1163341"/>
                  <a:pt x="2179759" y="1158678"/>
                  <a:pt x="1977174" y="1178903"/>
                </a:cubicBezTo>
                <a:cubicBezTo>
                  <a:pt x="1774589" y="1199128"/>
                  <a:pt x="1454007" y="1172717"/>
                  <a:pt x="1219816" y="1178903"/>
                </a:cubicBezTo>
                <a:cubicBezTo>
                  <a:pt x="985625" y="1185089"/>
                  <a:pt x="912597" y="1186991"/>
                  <a:pt x="723847" y="1178903"/>
                </a:cubicBezTo>
                <a:cubicBezTo>
                  <a:pt x="535097" y="1170815"/>
                  <a:pt x="324415" y="1151182"/>
                  <a:pt x="0" y="1178903"/>
                </a:cubicBezTo>
                <a:cubicBezTo>
                  <a:pt x="19416" y="946479"/>
                  <a:pt x="3348" y="877629"/>
                  <a:pt x="0" y="601241"/>
                </a:cubicBezTo>
                <a:cubicBezTo>
                  <a:pt x="-3348" y="324853"/>
                  <a:pt x="-29453" y="251888"/>
                  <a:pt x="0" y="0"/>
                </a:cubicBezTo>
                <a:close/>
              </a:path>
            </a:pathLst>
          </a:custGeom>
          <a:ln>
            <a:noFill/>
            <a:prstDash val="lgDash"/>
            <a:extLst>
              <a:ext uri="{C807C97D-BFC1-408E-A445-0C87EB9F89A2}">
                <ask:lineSketchStyleProps xmlns:ask="http://schemas.microsoft.com/office/drawing/2018/sketchyshapes" sd="3049178785">
                  <a:custGeom>
                    <a:avLst/>
                    <a:gdLst>
                      <a:gd name="connsiteX0" fmla="*/ 0 w 1080120"/>
                      <a:gd name="connsiteY0" fmla="*/ 0 h 395668"/>
                      <a:gd name="connsiteX1" fmla="*/ 50682 w 1080120"/>
                      <a:gd name="connsiteY1" fmla="*/ 0 h 395668"/>
                      <a:gd name="connsiteX2" fmla="*/ 133768 w 1080120"/>
                      <a:gd name="connsiteY2" fmla="*/ 0 h 395668"/>
                      <a:gd name="connsiteX3" fmla="*/ 195252 w 1080120"/>
                      <a:gd name="connsiteY3" fmla="*/ 0 h 395668"/>
                      <a:gd name="connsiteX4" fmla="*/ 267537 w 1080120"/>
                      <a:gd name="connsiteY4" fmla="*/ 0 h 395668"/>
                      <a:gd name="connsiteX5" fmla="*/ 361424 w 1080120"/>
                      <a:gd name="connsiteY5" fmla="*/ 0 h 395668"/>
                      <a:gd name="connsiteX6" fmla="*/ 422908 w 1080120"/>
                      <a:gd name="connsiteY6" fmla="*/ 0 h 395668"/>
                      <a:gd name="connsiteX7" fmla="*/ 516795 w 1080120"/>
                      <a:gd name="connsiteY7" fmla="*/ 0 h 395668"/>
                      <a:gd name="connsiteX8" fmla="*/ 599881 w 1080120"/>
                      <a:gd name="connsiteY8" fmla="*/ 0 h 395668"/>
                      <a:gd name="connsiteX9" fmla="*/ 693769 w 1080120"/>
                      <a:gd name="connsiteY9" fmla="*/ 0 h 395668"/>
                      <a:gd name="connsiteX10" fmla="*/ 776855 w 1080120"/>
                      <a:gd name="connsiteY10" fmla="*/ 0 h 395668"/>
                      <a:gd name="connsiteX11" fmla="*/ 849140 w 1080120"/>
                      <a:gd name="connsiteY11" fmla="*/ 0 h 395668"/>
                      <a:gd name="connsiteX12" fmla="*/ 932226 w 1080120"/>
                      <a:gd name="connsiteY12" fmla="*/ 0 h 395668"/>
                      <a:gd name="connsiteX13" fmla="*/ 982909 w 1080120"/>
                      <a:gd name="connsiteY13" fmla="*/ 0 h 395668"/>
                      <a:gd name="connsiteX14" fmla="*/ 1080120 w 1080120"/>
                      <a:gd name="connsiteY14" fmla="*/ 0 h 395668"/>
                      <a:gd name="connsiteX15" fmla="*/ 1080120 w 1080120"/>
                      <a:gd name="connsiteY15" fmla="*/ 185963 h 395668"/>
                      <a:gd name="connsiteX16" fmla="*/ 1080120 w 1080120"/>
                      <a:gd name="connsiteY16" fmla="*/ 395668 h 395668"/>
                      <a:gd name="connsiteX17" fmla="*/ 997033 w 1080120"/>
                      <a:gd name="connsiteY17" fmla="*/ 395668 h 395668"/>
                      <a:gd name="connsiteX18" fmla="*/ 924748 w 1080120"/>
                      <a:gd name="connsiteY18" fmla="*/ 395668 h 395668"/>
                      <a:gd name="connsiteX19" fmla="*/ 820060 w 1080120"/>
                      <a:gd name="connsiteY19" fmla="*/ 395668 h 395668"/>
                      <a:gd name="connsiteX20" fmla="*/ 715371 w 1080120"/>
                      <a:gd name="connsiteY20" fmla="*/ 395668 h 395668"/>
                      <a:gd name="connsiteX21" fmla="*/ 610683 w 1080120"/>
                      <a:gd name="connsiteY21" fmla="*/ 395668 h 395668"/>
                      <a:gd name="connsiteX22" fmla="*/ 538398 w 1080120"/>
                      <a:gd name="connsiteY22" fmla="*/ 395668 h 395668"/>
                      <a:gd name="connsiteX23" fmla="*/ 433709 w 1080120"/>
                      <a:gd name="connsiteY23" fmla="*/ 395668 h 395668"/>
                      <a:gd name="connsiteX24" fmla="*/ 372225 w 1080120"/>
                      <a:gd name="connsiteY24" fmla="*/ 395668 h 395668"/>
                      <a:gd name="connsiteX25" fmla="*/ 321543 w 1080120"/>
                      <a:gd name="connsiteY25" fmla="*/ 395668 h 395668"/>
                      <a:gd name="connsiteX26" fmla="*/ 238457 w 1080120"/>
                      <a:gd name="connsiteY26" fmla="*/ 395668 h 395668"/>
                      <a:gd name="connsiteX27" fmla="*/ 133768 w 1080120"/>
                      <a:gd name="connsiteY27" fmla="*/ 395668 h 395668"/>
                      <a:gd name="connsiteX28" fmla="*/ 0 w 1080120"/>
                      <a:gd name="connsiteY28" fmla="*/ 395668 h 395668"/>
                      <a:gd name="connsiteX29" fmla="*/ 0 w 1080120"/>
                      <a:gd name="connsiteY29" fmla="*/ 189920 h 395668"/>
                      <a:gd name="connsiteX30" fmla="*/ 0 w 1080120"/>
                      <a:gd name="connsiteY30" fmla="*/ 0 h 395668"/>
                      <a:gd name="connsiteX0" fmla="*/ 0 w 1080120"/>
                      <a:gd name="connsiteY0" fmla="*/ 0 h 395668"/>
                      <a:gd name="connsiteX1" fmla="*/ 83086 w 1080120"/>
                      <a:gd name="connsiteY1" fmla="*/ 0 h 395668"/>
                      <a:gd name="connsiteX2" fmla="*/ 133768 w 1080120"/>
                      <a:gd name="connsiteY2" fmla="*/ 0 h 395668"/>
                      <a:gd name="connsiteX3" fmla="*/ 206053 w 1080120"/>
                      <a:gd name="connsiteY3" fmla="*/ 0 h 395668"/>
                      <a:gd name="connsiteX4" fmla="*/ 267537 w 1080120"/>
                      <a:gd name="connsiteY4" fmla="*/ 0 h 395668"/>
                      <a:gd name="connsiteX5" fmla="*/ 318219 w 1080120"/>
                      <a:gd name="connsiteY5" fmla="*/ 0 h 395668"/>
                      <a:gd name="connsiteX6" fmla="*/ 379703 w 1080120"/>
                      <a:gd name="connsiteY6" fmla="*/ 0 h 395668"/>
                      <a:gd name="connsiteX7" fmla="*/ 462789 w 1080120"/>
                      <a:gd name="connsiteY7" fmla="*/ 0 h 395668"/>
                      <a:gd name="connsiteX8" fmla="*/ 535074 w 1080120"/>
                      <a:gd name="connsiteY8" fmla="*/ 0 h 395668"/>
                      <a:gd name="connsiteX9" fmla="*/ 596558 w 1080120"/>
                      <a:gd name="connsiteY9" fmla="*/ 0 h 395668"/>
                      <a:gd name="connsiteX10" fmla="*/ 668843 w 1080120"/>
                      <a:gd name="connsiteY10" fmla="*/ 0 h 395668"/>
                      <a:gd name="connsiteX11" fmla="*/ 751929 w 1080120"/>
                      <a:gd name="connsiteY11" fmla="*/ 0 h 395668"/>
                      <a:gd name="connsiteX12" fmla="*/ 845817 w 1080120"/>
                      <a:gd name="connsiteY12" fmla="*/ 0 h 395668"/>
                      <a:gd name="connsiteX13" fmla="*/ 896499 w 1080120"/>
                      <a:gd name="connsiteY13" fmla="*/ 0 h 395668"/>
                      <a:gd name="connsiteX14" fmla="*/ 979585 w 1080120"/>
                      <a:gd name="connsiteY14" fmla="*/ 0 h 395668"/>
                      <a:gd name="connsiteX15" fmla="*/ 1080120 w 1080120"/>
                      <a:gd name="connsiteY15" fmla="*/ 0 h 395668"/>
                      <a:gd name="connsiteX16" fmla="*/ 1080120 w 1080120"/>
                      <a:gd name="connsiteY16" fmla="*/ 193877 h 395668"/>
                      <a:gd name="connsiteX17" fmla="*/ 1080120 w 1080120"/>
                      <a:gd name="connsiteY17" fmla="*/ 395668 h 395668"/>
                      <a:gd name="connsiteX18" fmla="*/ 1029437 w 1080120"/>
                      <a:gd name="connsiteY18" fmla="*/ 395668 h 395668"/>
                      <a:gd name="connsiteX19" fmla="*/ 935550 w 1080120"/>
                      <a:gd name="connsiteY19" fmla="*/ 395668 h 395668"/>
                      <a:gd name="connsiteX20" fmla="*/ 863265 w 1080120"/>
                      <a:gd name="connsiteY20" fmla="*/ 395668 h 395668"/>
                      <a:gd name="connsiteX21" fmla="*/ 769377 w 1080120"/>
                      <a:gd name="connsiteY21" fmla="*/ 395668 h 395668"/>
                      <a:gd name="connsiteX22" fmla="*/ 686291 w 1080120"/>
                      <a:gd name="connsiteY22" fmla="*/ 395668 h 395668"/>
                      <a:gd name="connsiteX23" fmla="*/ 603205 w 1080120"/>
                      <a:gd name="connsiteY23" fmla="*/ 395668 h 395668"/>
                      <a:gd name="connsiteX24" fmla="*/ 520119 w 1080120"/>
                      <a:gd name="connsiteY24" fmla="*/ 395668 h 395668"/>
                      <a:gd name="connsiteX25" fmla="*/ 447834 w 1080120"/>
                      <a:gd name="connsiteY25" fmla="*/ 395668 h 395668"/>
                      <a:gd name="connsiteX26" fmla="*/ 397151 w 1080120"/>
                      <a:gd name="connsiteY26" fmla="*/ 395668 h 395668"/>
                      <a:gd name="connsiteX27" fmla="*/ 346469 w 1080120"/>
                      <a:gd name="connsiteY27" fmla="*/ 395668 h 395668"/>
                      <a:gd name="connsiteX28" fmla="*/ 295786 w 1080120"/>
                      <a:gd name="connsiteY28" fmla="*/ 395668 h 395668"/>
                      <a:gd name="connsiteX29" fmla="*/ 245104 w 1080120"/>
                      <a:gd name="connsiteY29" fmla="*/ 395668 h 395668"/>
                      <a:gd name="connsiteX30" fmla="*/ 151216 w 1080120"/>
                      <a:gd name="connsiteY30" fmla="*/ 395668 h 395668"/>
                      <a:gd name="connsiteX31" fmla="*/ 89733 w 1080120"/>
                      <a:gd name="connsiteY31" fmla="*/ 395668 h 395668"/>
                      <a:gd name="connsiteX32" fmla="*/ 0 w 1080120"/>
                      <a:gd name="connsiteY32" fmla="*/ 395668 h 395668"/>
                      <a:gd name="connsiteX33" fmla="*/ 0 w 1080120"/>
                      <a:gd name="connsiteY33" fmla="*/ 201790 h 395668"/>
                      <a:gd name="connsiteX34" fmla="*/ 0 w 1080120"/>
                      <a:gd name="connsiteY34" fmla="*/ 0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0120" h="395668" fill="none" extrusionOk="0">
                        <a:moveTo>
                          <a:pt x="0" y="0"/>
                        </a:moveTo>
                        <a:cubicBezTo>
                          <a:pt x="15042" y="2124"/>
                          <a:pt x="34164" y="193"/>
                          <a:pt x="50682" y="0"/>
                        </a:cubicBezTo>
                        <a:cubicBezTo>
                          <a:pt x="67109" y="7262"/>
                          <a:pt x="99939" y="5140"/>
                          <a:pt x="133768" y="0"/>
                        </a:cubicBezTo>
                        <a:cubicBezTo>
                          <a:pt x="166587" y="-7462"/>
                          <a:pt x="165275" y="-6216"/>
                          <a:pt x="195252" y="0"/>
                        </a:cubicBezTo>
                        <a:cubicBezTo>
                          <a:pt x="227080" y="7116"/>
                          <a:pt x="250286" y="10074"/>
                          <a:pt x="267537" y="0"/>
                        </a:cubicBezTo>
                        <a:cubicBezTo>
                          <a:pt x="280481" y="-5782"/>
                          <a:pt x="338233" y="3433"/>
                          <a:pt x="361424" y="0"/>
                        </a:cubicBezTo>
                        <a:cubicBezTo>
                          <a:pt x="383436" y="120"/>
                          <a:pt x="403787" y="-4132"/>
                          <a:pt x="422908" y="0"/>
                        </a:cubicBezTo>
                        <a:cubicBezTo>
                          <a:pt x="447099" y="2459"/>
                          <a:pt x="494233" y="4124"/>
                          <a:pt x="516795" y="0"/>
                        </a:cubicBezTo>
                        <a:cubicBezTo>
                          <a:pt x="539804" y="-6763"/>
                          <a:pt x="580906" y="8727"/>
                          <a:pt x="599881" y="0"/>
                        </a:cubicBezTo>
                        <a:cubicBezTo>
                          <a:pt x="622073" y="-5716"/>
                          <a:pt x="666705" y="8423"/>
                          <a:pt x="693769" y="0"/>
                        </a:cubicBezTo>
                        <a:cubicBezTo>
                          <a:pt x="725265" y="-1213"/>
                          <a:pt x="744260" y="-12452"/>
                          <a:pt x="776855" y="0"/>
                        </a:cubicBezTo>
                        <a:cubicBezTo>
                          <a:pt x="807615" y="11036"/>
                          <a:pt x="827232" y="-1402"/>
                          <a:pt x="849140" y="0"/>
                        </a:cubicBezTo>
                        <a:cubicBezTo>
                          <a:pt x="874395" y="2175"/>
                          <a:pt x="895098" y="-9541"/>
                          <a:pt x="932226" y="0"/>
                        </a:cubicBezTo>
                        <a:cubicBezTo>
                          <a:pt x="967990" y="10193"/>
                          <a:pt x="972339" y="-989"/>
                          <a:pt x="982909" y="0"/>
                        </a:cubicBezTo>
                        <a:cubicBezTo>
                          <a:pt x="998233" y="-5615"/>
                          <a:pt x="1028066" y="4508"/>
                          <a:pt x="1080120" y="0"/>
                        </a:cubicBezTo>
                        <a:cubicBezTo>
                          <a:pt x="1081292" y="39701"/>
                          <a:pt x="1086638" y="100588"/>
                          <a:pt x="1080120" y="185963"/>
                        </a:cubicBezTo>
                        <a:cubicBezTo>
                          <a:pt x="1076211" y="270669"/>
                          <a:pt x="1081857" y="304165"/>
                          <a:pt x="1080120" y="395668"/>
                        </a:cubicBezTo>
                        <a:cubicBezTo>
                          <a:pt x="1054760" y="385734"/>
                          <a:pt x="1031021" y="393996"/>
                          <a:pt x="997033" y="395668"/>
                        </a:cubicBezTo>
                        <a:cubicBezTo>
                          <a:pt x="964302" y="399972"/>
                          <a:pt x="945195" y="397565"/>
                          <a:pt x="924748" y="395668"/>
                        </a:cubicBezTo>
                        <a:cubicBezTo>
                          <a:pt x="916038" y="398462"/>
                          <a:pt x="871999" y="407177"/>
                          <a:pt x="820060" y="395668"/>
                        </a:cubicBezTo>
                        <a:cubicBezTo>
                          <a:pt x="772816" y="384890"/>
                          <a:pt x="762072" y="404419"/>
                          <a:pt x="715371" y="395668"/>
                        </a:cubicBezTo>
                        <a:cubicBezTo>
                          <a:pt x="675165" y="387174"/>
                          <a:pt x="661995" y="395318"/>
                          <a:pt x="610683" y="395668"/>
                        </a:cubicBezTo>
                        <a:cubicBezTo>
                          <a:pt x="558980" y="396852"/>
                          <a:pt x="555491" y="388518"/>
                          <a:pt x="538398" y="395668"/>
                        </a:cubicBezTo>
                        <a:cubicBezTo>
                          <a:pt x="522340" y="407852"/>
                          <a:pt x="453673" y="401399"/>
                          <a:pt x="433709" y="395668"/>
                        </a:cubicBezTo>
                        <a:cubicBezTo>
                          <a:pt x="411821" y="393512"/>
                          <a:pt x="391114" y="397556"/>
                          <a:pt x="372225" y="395668"/>
                        </a:cubicBezTo>
                        <a:cubicBezTo>
                          <a:pt x="354019" y="393270"/>
                          <a:pt x="338035" y="392587"/>
                          <a:pt x="321543" y="395668"/>
                        </a:cubicBezTo>
                        <a:cubicBezTo>
                          <a:pt x="306953" y="398954"/>
                          <a:pt x="279782" y="396586"/>
                          <a:pt x="238457" y="395668"/>
                        </a:cubicBezTo>
                        <a:cubicBezTo>
                          <a:pt x="196238" y="389876"/>
                          <a:pt x="177675" y="407367"/>
                          <a:pt x="133768" y="395668"/>
                        </a:cubicBezTo>
                        <a:cubicBezTo>
                          <a:pt x="97264" y="384571"/>
                          <a:pt x="29523" y="403634"/>
                          <a:pt x="0" y="395668"/>
                        </a:cubicBezTo>
                        <a:cubicBezTo>
                          <a:pt x="-7347" y="327080"/>
                          <a:pt x="9693" y="233140"/>
                          <a:pt x="0" y="189920"/>
                        </a:cubicBezTo>
                        <a:cubicBezTo>
                          <a:pt x="1016" y="153217"/>
                          <a:pt x="-10572" y="52866"/>
                          <a:pt x="0" y="0"/>
                        </a:cubicBezTo>
                        <a:close/>
                      </a:path>
                      <a:path w="1080120" h="395668" stroke="0" extrusionOk="0">
                        <a:moveTo>
                          <a:pt x="0" y="0"/>
                        </a:moveTo>
                        <a:cubicBezTo>
                          <a:pt x="23480" y="-3301"/>
                          <a:pt x="60115" y="12036"/>
                          <a:pt x="83086" y="0"/>
                        </a:cubicBezTo>
                        <a:cubicBezTo>
                          <a:pt x="107816" y="-9103"/>
                          <a:pt x="116603" y="1056"/>
                          <a:pt x="133768" y="0"/>
                        </a:cubicBezTo>
                        <a:cubicBezTo>
                          <a:pt x="152450" y="-2226"/>
                          <a:pt x="177206" y="-8239"/>
                          <a:pt x="206053" y="0"/>
                        </a:cubicBezTo>
                        <a:cubicBezTo>
                          <a:pt x="238444" y="3366"/>
                          <a:pt x="250119" y="1998"/>
                          <a:pt x="267537" y="0"/>
                        </a:cubicBezTo>
                        <a:cubicBezTo>
                          <a:pt x="284078" y="-1054"/>
                          <a:pt x="295400" y="-6355"/>
                          <a:pt x="318219" y="0"/>
                        </a:cubicBezTo>
                        <a:cubicBezTo>
                          <a:pt x="340692" y="9718"/>
                          <a:pt x="367515" y="-4711"/>
                          <a:pt x="379703" y="0"/>
                        </a:cubicBezTo>
                        <a:cubicBezTo>
                          <a:pt x="392983" y="555"/>
                          <a:pt x="435454" y="-9509"/>
                          <a:pt x="462789" y="0"/>
                        </a:cubicBezTo>
                        <a:cubicBezTo>
                          <a:pt x="487649" y="14956"/>
                          <a:pt x="511947" y="-1917"/>
                          <a:pt x="535074" y="0"/>
                        </a:cubicBezTo>
                        <a:cubicBezTo>
                          <a:pt x="559246" y="4685"/>
                          <a:pt x="577445" y="791"/>
                          <a:pt x="596558" y="0"/>
                        </a:cubicBezTo>
                        <a:cubicBezTo>
                          <a:pt x="617430" y="-2441"/>
                          <a:pt x="638320" y="1063"/>
                          <a:pt x="668843" y="0"/>
                        </a:cubicBezTo>
                        <a:cubicBezTo>
                          <a:pt x="704135" y="1333"/>
                          <a:pt x="720517" y="5984"/>
                          <a:pt x="751929" y="0"/>
                        </a:cubicBezTo>
                        <a:cubicBezTo>
                          <a:pt x="783365" y="-1834"/>
                          <a:pt x="829198" y="2029"/>
                          <a:pt x="845817" y="0"/>
                        </a:cubicBezTo>
                        <a:cubicBezTo>
                          <a:pt x="866857" y="-2969"/>
                          <a:pt x="879936" y="3004"/>
                          <a:pt x="896499" y="0"/>
                        </a:cubicBezTo>
                        <a:cubicBezTo>
                          <a:pt x="914113" y="1424"/>
                          <a:pt x="955259" y="-10856"/>
                          <a:pt x="979585" y="0"/>
                        </a:cubicBezTo>
                        <a:cubicBezTo>
                          <a:pt x="1005859" y="9519"/>
                          <a:pt x="1022664" y="-11147"/>
                          <a:pt x="1080120" y="0"/>
                        </a:cubicBezTo>
                        <a:cubicBezTo>
                          <a:pt x="1079724" y="33870"/>
                          <a:pt x="1092552" y="138120"/>
                          <a:pt x="1080120" y="193877"/>
                        </a:cubicBezTo>
                        <a:cubicBezTo>
                          <a:pt x="1071938" y="255724"/>
                          <a:pt x="1070058" y="350899"/>
                          <a:pt x="1080120" y="395668"/>
                        </a:cubicBezTo>
                        <a:cubicBezTo>
                          <a:pt x="1059044" y="395502"/>
                          <a:pt x="1049351" y="396034"/>
                          <a:pt x="1029437" y="395668"/>
                        </a:cubicBezTo>
                        <a:cubicBezTo>
                          <a:pt x="1009114" y="392341"/>
                          <a:pt x="979420" y="389104"/>
                          <a:pt x="935550" y="395668"/>
                        </a:cubicBezTo>
                        <a:cubicBezTo>
                          <a:pt x="893243" y="405004"/>
                          <a:pt x="897436" y="402183"/>
                          <a:pt x="863265" y="395668"/>
                        </a:cubicBezTo>
                        <a:cubicBezTo>
                          <a:pt x="834938" y="389041"/>
                          <a:pt x="804604" y="410431"/>
                          <a:pt x="769377" y="395668"/>
                        </a:cubicBezTo>
                        <a:cubicBezTo>
                          <a:pt x="730676" y="381625"/>
                          <a:pt x="705498" y="388004"/>
                          <a:pt x="686291" y="395668"/>
                        </a:cubicBezTo>
                        <a:cubicBezTo>
                          <a:pt x="666354" y="410726"/>
                          <a:pt x="631942" y="402156"/>
                          <a:pt x="603205" y="395668"/>
                        </a:cubicBezTo>
                        <a:cubicBezTo>
                          <a:pt x="574691" y="396462"/>
                          <a:pt x="548607" y="406806"/>
                          <a:pt x="520119" y="395668"/>
                        </a:cubicBezTo>
                        <a:cubicBezTo>
                          <a:pt x="490119" y="382220"/>
                          <a:pt x="465090" y="403144"/>
                          <a:pt x="447834" y="395668"/>
                        </a:cubicBezTo>
                        <a:cubicBezTo>
                          <a:pt x="429585" y="390309"/>
                          <a:pt x="409932" y="400856"/>
                          <a:pt x="397151" y="395668"/>
                        </a:cubicBezTo>
                        <a:cubicBezTo>
                          <a:pt x="385269" y="388512"/>
                          <a:pt x="370780" y="393627"/>
                          <a:pt x="346469" y="395668"/>
                        </a:cubicBezTo>
                        <a:cubicBezTo>
                          <a:pt x="322139" y="399759"/>
                          <a:pt x="314352" y="399602"/>
                          <a:pt x="295786" y="395668"/>
                        </a:cubicBezTo>
                        <a:cubicBezTo>
                          <a:pt x="277117" y="389131"/>
                          <a:pt x="269051" y="388257"/>
                          <a:pt x="245104" y="395668"/>
                        </a:cubicBezTo>
                        <a:cubicBezTo>
                          <a:pt x="219013" y="404718"/>
                          <a:pt x="185675" y="392437"/>
                          <a:pt x="151216" y="395668"/>
                        </a:cubicBezTo>
                        <a:cubicBezTo>
                          <a:pt x="121499" y="395850"/>
                          <a:pt x="113191" y="397625"/>
                          <a:pt x="89733" y="395668"/>
                        </a:cubicBezTo>
                        <a:cubicBezTo>
                          <a:pt x="62567" y="394011"/>
                          <a:pt x="39148" y="388913"/>
                          <a:pt x="0" y="395668"/>
                        </a:cubicBezTo>
                        <a:cubicBezTo>
                          <a:pt x="4372" y="318942"/>
                          <a:pt x="-1149" y="296058"/>
                          <a:pt x="0" y="201790"/>
                        </a:cubicBezTo>
                        <a:cubicBezTo>
                          <a:pt x="-2860" y="108577"/>
                          <a:pt x="-2241" y="79788"/>
                          <a:pt x="0" y="0"/>
                        </a:cubicBezTo>
                        <a:close/>
                      </a:path>
                      <a:path w="1080120" h="395668" fill="none" stroke="0" extrusionOk="0">
                        <a:moveTo>
                          <a:pt x="0" y="0"/>
                        </a:moveTo>
                        <a:cubicBezTo>
                          <a:pt x="18273" y="4887"/>
                          <a:pt x="35547" y="-312"/>
                          <a:pt x="50682" y="0"/>
                        </a:cubicBezTo>
                        <a:cubicBezTo>
                          <a:pt x="59202" y="1886"/>
                          <a:pt x="98752" y="44"/>
                          <a:pt x="133768" y="0"/>
                        </a:cubicBezTo>
                        <a:cubicBezTo>
                          <a:pt x="166407" y="-7653"/>
                          <a:pt x="165139" y="-5963"/>
                          <a:pt x="195252" y="0"/>
                        </a:cubicBezTo>
                        <a:cubicBezTo>
                          <a:pt x="227386" y="8340"/>
                          <a:pt x="252423" y="8019"/>
                          <a:pt x="267537" y="0"/>
                        </a:cubicBezTo>
                        <a:cubicBezTo>
                          <a:pt x="282005" y="-8673"/>
                          <a:pt x="341202" y="5966"/>
                          <a:pt x="361424" y="0"/>
                        </a:cubicBezTo>
                        <a:cubicBezTo>
                          <a:pt x="381306" y="-3298"/>
                          <a:pt x="404321" y="-3182"/>
                          <a:pt x="422908" y="0"/>
                        </a:cubicBezTo>
                        <a:cubicBezTo>
                          <a:pt x="443713" y="2955"/>
                          <a:pt x="495920" y="3679"/>
                          <a:pt x="516795" y="0"/>
                        </a:cubicBezTo>
                        <a:cubicBezTo>
                          <a:pt x="534243" y="-7728"/>
                          <a:pt x="581506" y="8883"/>
                          <a:pt x="599881" y="0"/>
                        </a:cubicBezTo>
                        <a:cubicBezTo>
                          <a:pt x="614741" y="-3852"/>
                          <a:pt x="662951" y="1494"/>
                          <a:pt x="693769" y="0"/>
                        </a:cubicBezTo>
                        <a:cubicBezTo>
                          <a:pt x="720531" y="258"/>
                          <a:pt x="746109" y="-10580"/>
                          <a:pt x="776855" y="0"/>
                        </a:cubicBezTo>
                        <a:cubicBezTo>
                          <a:pt x="801699" y="7756"/>
                          <a:pt x="823477" y="-6605"/>
                          <a:pt x="849140" y="0"/>
                        </a:cubicBezTo>
                        <a:cubicBezTo>
                          <a:pt x="872343" y="1687"/>
                          <a:pt x="902155" y="-12900"/>
                          <a:pt x="932226" y="0"/>
                        </a:cubicBezTo>
                        <a:cubicBezTo>
                          <a:pt x="968168" y="11052"/>
                          <a:pt x="969898" y="925"/>
                          <a:pt x="982909" y="0"/>
                        </a:cubicBezTo>
                        <a:cubicBezTo>
                          <a:pt x="988244" y="4556"/>
                          <a:pt x="1039676" y="3217"/>
                          <a:pt x="1080120" y="0"/>
                        </a:cubicBezTo>
                        <a:cubicBezTo>
                          <a:pt x="1070513" y="47462"/>
                          <a:pt x="1078448" y="97146"/>
                          <a:pt x="1080120" y="185963"/>
                        </a:cubicBezTo>
                        <a:cubicBezTo>
                          <a:pt x="1082701" y="270808"/>
                          <a:pt x="1078890" y="301859"/>
                          <a:pt x="1080120" y="395668"/>
                        </a:cubicBezTo>
                        <a:cubicBezTo>
                          <a:pt x="1064279" y="390921"/>
                          <a:pt x="1030587" y="392181"/>
                          <a:pt x="997033" y="395668"/>
                        </a:cubicBezTo>
                        <a:cubicBezTo>
                          <a:pt x="963736" y="400146"/>
                          <a:pt x="944672" y="396966"/>
                          <a:pt x="924748" y="395668"/>
                        </a:cubicBezTo>
                        <a:cubicBezTo>
                          <a:pt x="905626" y="395610"/>
                          <a:pt x="864773" y="405297"/>
                          <a:pt x="820060" y="395668"/>
                        </a:cubicBezTo>
                        <a:cubicBezTo>
                          <a:pt x="773190" y="383996"/>
                          <a:pt x="757942" y="405087"/>
                          <a:pt x="715371" y="395668"/>
                        </a:cubicBezTo>
                        <a:cubicBezTo>
                          <a:pt x="675426" y="386270"/>
                          <a:pt x="662089" y="395461"/>
                          <a:pt x="610683" y="395668"/>
                        </a:cubicBezTo>
                        <a:cubicBezTo>
                          <a:pt x="559749" y="395579"/>
                          <a:pt x="552075" y="389900"/>
                          <a:pt x="538398" y="395668"/>
                        </a:cubicBezTo>
                        <a:cubicBezTo>
                          <a:pt x="524879" y="404518"/>
                          <a:pt x="452113" y="399719"/>
                          <a:pt x="433709" y="395668"/>
                        </a:cubicBezTo>
                        <a:cubicBezTo>
                          <a:pt x="412271" y="393674"/>
                          <a:pt x="394181" y="397788"/>
                          <a:pt x="372225" y="395668"/>
                        </a:cubicBezTo>
                        <a:cubicBezTo>
                          <a:pt x="354848" y="395769"/>
                          <a:pt x="335115" y="393144"/>
                          <a:pt x="321543" y="395668"/>
                        </a:cubicBezTo>
                        <a:cubicBezTo>
                          <a:pt x="310680" y="401298"/>
                          <a:pt x="275356" y="394064"/>
                          <a:pt x="238457" y="395668"/>
                        </a:cubicBezTo>
                        <a:cubicBezTo>
                          <a:pt x="198360" y="392347"/>
                          <a:pt x="171699" y="411722"/>
                          <a:pt x="133768" y="395668"/>
                        </a:cubicBezTo>
                        <a:cubicBezTo>
                          <a:pt x="93565" y="383040"/>
                          <a:pt x="28595" y="408732"/>
                          <a:pt x="0" y="395668"/>
                        </a:cubicBezTo>
                        <a:cubicBezTo>
                          <a:pt x="3704" y="310787"/>
                          <a:pt x="5058" y="230040"/>
                          <a:pt x="0" y="189920"/>
                        </a:cubicBezTo>
                        <a:cubicBezTo>
                          <a:pt x="-3862" y="151432"/>
                          <a:pt x="-3741" y="47204"/>
                          <a:pt x="0" y="0"/>
                        </a:cubicBezTo>
                        <a:close/>
                      </a:path>
                    </a:pathLst>
                  </a:custGeom>
                  <ask:type>
                    <ask:lineSketchFreehand/>
                  </ask:type>
                </ask:lineSketchStyleProps>
              </a:ext>
            </a:extLst>
          </a:ln>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endParaRPr lang="en-US" altLang="ja-JP" sz="300" b="1" kern="0" dirty="0">
              <a:solidFill>
                <a:schemeClr val="tx1"/>
              </a:solidFill>
              <a:latin typeface="メイリオ" panose="020B0604030504040204" pitchFamily="50" charset="-128"/>
              <a:ea typeface="メイリオ" panose="020B0604030504040204" pitchFamily="50" charset="-128"/>
            </a:endParaRPr>
          </a:p>
          <a:p>
            <a:endParaRPr lang="en-US" altLang="ja-JP" sz="600" b="1" kern="0" dirty="0">
              <a:solidFill>
                <a:schemeClr val="tx1"/>
              </a:solidFill>
              <a:latin typeface="メイリオ" panose="020B0604030504040204" pitchFamily="50" charset="-128"/>
              <a:ea typeface="メイリオ" panose="020B0604030504040204" pitchFamily="50" charset="-128"/>
            </a:endParaRPr>
          </a:p>
          <a:p>
            <a:r>
              <a:rPr lang="ja-JP" altLang="en-US" sz="1100" b="1" kern="0" dirty="0">
                <a:solidFill>
                  <a:schemeClr val="tx1"/>
                </a:solidFill>
                <a:latin typeface="メイリオ" panose="020B0604030504040204" pitchFamily="50" charset="-128"/>
                <a:ea typeface="メイリオ" panose="020B0604030504040204" pitchFamily="50" charset="-128"/>
              </a:rPr>
              <a:t>ばっそく</a:t>
            </a:r>
            <a:endParaRPr lang="en-US" altLang="ja-JP" sz="1100" b="1" kern="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84665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12E863-61D7-48FB-AD08-2CE0C44EB361}"/>
              </a:ext>
            </a:extLst>
          </p:cNvPr>
          <p:cNvSpPr txBox="1"/>
          <p:nvPr/>
        </p:nvSpPr>
        <p:spPr>
          <a:xfrm>
            <a:off x="381589" y="903264"/>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今日学習すること</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AAA8B5C3-DCD6-407F-97DF-34E8D5CAFDE4}"/>
              </a:ext>
            </a:extLst>
          </p:cNvPr>
          <p:cNvSpPr/>
          <p:nvPr/>
        </p:nvSpPr>
        <p:spPr>
          <a:xfrm>
            <a:off x="376164" y="1640004"/>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E8EB78-0ACB-4BF9-B937-3D849C9F5EA0}"/>
              </a:ext>
            </a:extLst>
          </p:cNvPr>
          <p:cNvSpPr txBox="1"/>
          <p:nvPr/>
        </p:nvSpPr>
        <p:spPr>
          <a:xfrm>
            <a:off x="899592" y="2204864"/>
            <a:ext cx="5248553" cy="3170099"/>
          </a:xfrm>
          <a:prstGeom prst="rect">
            <a:avLst/>
          </a:prstGeom>
          <a:noFill/>
        </p:spPr>
        <p:txBody>
          <a:bodyPr wrap="none" rtlCol="0">
            <a:spAutoFit/>
          </a:bodyPr>
          <a:lstStyle/>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① タバコってどんなもの？</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3200" dirty="0">
                <a:solidFill>
                  <a:schemeClr val="bg1">
                    <a:lumMod val="85000"/>
                  </a:schemeClr>
                </a:solidFill>
                <a:latin typeface="メイリオ" panose="020B0604030504040204" pitchFamily="50" charset="-128"/>
                <a:ea typeface="メイリオ" panose="020B0604030504040204" pitchFamily="50" charset="-128"/>
              </a:rPr>
              <a:t>② タバコの害</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③ タバコに関連する問題点</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④ </a:t>
            </a:r>
            <a:r>
              <a:rPr lang="ja-JP" altLang="en-US" sz="3200" dirty="0">
                <a:solidFill>
                  <a:schemeClr val="bg1">
                    <a:lumMod val="85000"/>
                  </a:schemeClr>
                </a:solidFill>
                <a:latin typeface="メイリオ" panose="020B0604030504040204" pitchFamily="50" charset="-128"/>
                <a:ea typeface="メイリオ" panose="020B0604030504040204" pitchFamily="50" charset="-128"/>
              </a:rPr>
              <a:t>受動喫煙</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⑤ 日本と海外の違い</a:t>
            </a:r>
            <a:endParaRPr kumimoji="1" lang="en-US" altLang="ja-JP"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3200">
                <a:solidFill>
                  <a:schemeClr val="bg1">
                    <a:lumMod val="85000"/>
                  </a:schemeClr>
                </a:solidFill>
                <a:latin typeface="メイリオ" panose="020B0604030504040204" pitchFamily="50" charset="-128"/>
                <a:ea typeface="メイリオ" panose="020B0604030504040204" pitchFamily="50" charset="-128"/>
              </a:rPr>
              <a:t>⑥ 禁煙</a:t>
            </a:r>
            <a:endParaRPr kumimoji="1" lang="ja-JP" altLang="en-US" sz="32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7334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12E863-61D7-48FB-AD08-2CE0C44EB361}"/>
              </a:ext>
            </a:extLst>
          </p:cNvPr>
          <p:cNvSpPr txBox="1"/>
          <p:nvPr/>
        </p:nvSpPr>
        <p:spPr>
          <a:xfrm>
            <a:off x="381589" y="903264"/>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今日学習すること</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AAA8B5C3-DCD6-407F-97DF-34E8D5CAFDE4}"/>
              </a:ext>
            </a:extLst>
          </p:cNvPr>
          <p:cNvSpPr/>
          <p:nvPr/>
        </p:nvSpPr>
        <p:spPr>
          <a:xfrm>
            <a:off x="376164" y="1640004"/>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E8EB78-0ACB-4BF9-B937-3D849C9F5EA0}"/>
              </a:ext>
            </a:extLst>
          </p:cNvPr>
          <p:cNvSpPr txBox="1"/>
          <p:nvPr/>
        </p:nvSpPr>
        <p:spPr>
          <a:xfrm>
            <a:off x="899592" y="2204864"/>
            <a:ext cx="6510115" cy="3170099"/>
          </a:xfrm>
          <a:prstGeom prst="rect">
            <a:avLst/>
          </a:prstGeom>
          <a:noFill/>
        </p:spPr>
        <p:txBody>
          <a:bodyPr wrap="none" rtlCol="0">
            <a:spAutoFit/>
          </a:bodyPr>
          <a:lstStyle/>
          <a:p>
            <a:r>
              <a:rPr kumimoji="1"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① タバコってどんなもの？</a:t>
            </a:r>
            <a:endParaRPr kumimoji="1" lang="en-US" altLang="ja-JP"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3200" dirty="0">
                <a:solidFill>
                  <a:schemeClr val="bg1">
                    <a:lumMod val="85000"/>
                  </a:schemeClr>
                </a:solidFill>
                <a:latin typeface="メイリオ" panose="020B0604030504040204" pitchFamily="50" charset="-128"/>
                <a:ea typeface="メイリオ" panose="020B0604030504040204" pitchFamily="50" charset="-128"/>
              </a:rPr>
              <a:t>② タバコの害</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③ タバコに関連する問題点</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④ </a:t>
            </a:r>
            <a:r>
              <a:rPr lang="ja-JP" altLang="en-US" sz="3200" dirty="0">
                <a:solidFill>
                  <a:schemeClr val="bg1">
                    <a:lumMod val="85000"/>
                  </a:schemeClr>
                </a:solidFill>
                <a:latin typeface="メイリオ" panose="020B0604030504040204" pitchFamily="50" charset="-128"/>
                <a:ea typeface="メイリオ" panose="020B0604030504040204" pitchFamily="50" charset="-128"/>
              </a:rPr>
              <a:t>受動喫煙</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⑤ 日本と海外の違い</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3200" dirty="0">
                <a:solidFill>
                  <a:schemeClr val="bg1">
                    <a:lumMod val="85000"/>
                  </a:schemeClr>
                </a:solidFill>
                <a:latin typeface="メイリオ" panose="020B0604030504040204" pitchFamily="50" charset="-128"/>
                <a:ea typeface="メイリオ" panose="020B0604030504040204" pitchFamily="50" charset="-128"/>
              </a:rPr>
              <a:t>⑥ 禁煙</a:t>
            </a:r>
            <a:endParaRPr kumimoji="1" lang="ja-JP" altLang="en-US" sz="32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5729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6">
            <a:extLst>
              <a:ext uri="{FF2B5EF4-FFF2-40B4-BE49-F238E27FC236}">
                <a16:creationId xmlns:a16="http://schemas.microsoft.com/office/drawing/2014/main" id="{82668D34-AFE0-4020-8F2F-80A7CBEA7E9A}"/>
              </a:ext>
            </a:extLst>
          </p:cNvPr>
          <p:cNvGraphicFramePr>
            <a:graphicFrameLocks noGrp="1"/>
          </p:cNvGraphicFramePr>
          <p:nvPr>
            <p:ph idx="1"/>
          </p:nvPr>
        </p:nvGraphicFramePr>
        <p:xfrm>
          <a:off x="888083" y="1666809"/>
          <a:ext cx="3548805" cy="3499628"/>
        </p:xfrm>
        <a:graphic>
          <a:graphicData uri="http://schemas.openxmlformats.org/drawingml/2006/table">
            <a:tbl>
              <a:tblPr firstRow="1" bandRow="1">
                <a:tableStyleId>{5C22544A-7EE6-4342-B048-85BDC9FD1C3A}</a:tableStyleId>
              </a:tblPr>
              <a:tblGrid>
                <a:gridCol w="601275">
                  <a:extLst>
                    <a:ext uri="{9D8B030D-6E8A-4147-A177-3AD203B41FA5}">
                      <a16:colId xmlns:a16="http://schemas.microsoft.com/office/drawing/2014/main" val="3246102163"/>
                    </a:ext>
                  </a:extLst>
                </a:gridCol>
                <a:gridCol w="1750097">
                  <a:extLst>
                    <a:ext uri="{9D8B030D-6E8A-4147-A177-3AD203B41FA5}">
                      <a16:colId xmlns:a16="http://schemas.microsoft.com/office/drawing/2014/main" val="3590758886"/>
                    </a:ext>
                  </a:extLst>
                </a:gridCol>
                <a:gridCol w="1197433">
                  <a:extLst>
                    <a:ext uri="{9D8B030D-6E8A-4147-A177-3AD203B41FA5}">
                      <a16:colId xmlns:a16="http://schemas.microsoft.com/office/drawing/2014/main" val="3535493660"/>
                    </a:ext>
                  </a:extLst>
                </a:gridCol>
              </a:tblGrid>
              <a:tr h="318148">
                <a:tc>
                  <a:txBody>
                    <a:bodyPr/>
                    <a:lstStyle/>
                    <a:p>
                      <a:r>
                        <a:rPr kumimoji="1" lang="ja-JP" altLang="en-US" sz="1400" dirty="0">
                          <a:latin typeface="メイリオ" panose="020B0604030504040204" pitchFamily="50" charset="-128"/>
                          <a:ea typeface="メイリオ" panose="020B0604030504040204" pitchFamily="50" charset="-128"/>
                        </a:rPr>
                        <a:t>順位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国名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価格</a:t>
                      </a:r>
                    </a:p>
                  </a:txBody>
                  <a:tcPr marL="68580" marR="68580" marT="34290" marB="34290"/>
                </a:tc>
                <a:extLst>
                  <a:ext uri="{0D108BD9-81ED-4DB2-BD59-A6C34878D82A}">
                    <a16:rowId xmlns:a16="http://schemas.microsoft.com/office/drawing/2014/main" val="3222905910"/>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1</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オーストラリア</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2615</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2334690662"/>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2</a:t>
                      </a:r>
                      <a:r>
                        <a:rPr kumimoji="1" lang="ja-JP" altLang="en-US" sz="1400" dirty="0">
                          <a:latin typeface="メイリオ" panose="020B0604030504040204" pitchFamily="50" charset="-128"/>
                          <a:ea typeface="メイリオ" panose="020B0604030504040204" pitchFamily="50" charset="-128"/>
                        </a:rPr>
                        <a:t>位</a:t>
                      </a:r>
                      <a:endParaRPr kumimoji="1" lang="en-US" altLang="ja-JP" sz="14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ニュージーランド</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2242</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1289792276"/>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3</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アイルランド</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1672</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2466309300"/>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4</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イギリス</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1501</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3288915674"/>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5</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ノルウェー</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1441</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1792120926"/>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6</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フランス</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1238</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1987906462"/>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7</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カナダ</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1192</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1222355411"/>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8</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シンガポール</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1094</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159702308"/>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9</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アイスランド</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1087</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4132179749"/>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10</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イスラエル</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1081</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424882559"/>
                  </a:ext>
                </a:extLst>
              </a:tr>
            </a:tbl>
          </a:graphicData>
        </a:graphic>
      </p:graphicFrame>
      <p:graphicFrame>
        <p:nvGraphicFramePr>
          <p:cNvPr id="17" name="表 16">
            <a:extLst>
              <a:ext uri="{FF2B5EF4-FFF2-40B4-BE49-F238E27FC236}">
                <a16:creationId xmlns:a16="http://schemas.microsoft.com/office/drawing/2014/main" id="{550E4F9E-9BB3-473B-A3AA-174E4A1CFFCB}"/>
              </a:ext>
            </a:extLst>
          </p:cNvPr>
          <p:cNvGraphicFramePr>
            <a:graphicFrameLocks/>
          </p:cNvGraphicFramePr>
          <p:nvPr/>
        </p:nvGraphicFramePr>
        <p:xfrm>
          <a:off x="4699918" y="1666810"/>
          <a:ext cx="3663576" cy="3524380"/>
        </p:xfrm>
        <a:graphic>
          <a:graphicData uri="http://schemas.openxmlformats.org/drawingml/2006/table">
            <a:tbl>
              <a:tblPr firstRow="1" bandRow="1">
                <a:tableStyleId>{5C22544A-7EE6-4342-B048-85BDC9FD1C3A}</a:tableStyleId>
              </a:tblPr>
              <a:tblGrid>
                <a:gridCol w="680972">
                  <a:extLst>
                    <a:ext uri="{9D8B030D-6E8A-4147-A177-3AD203B41FA5}">
                      <a16:colId xmlns:a16="http://schemas.microsoft.com/office/drawing/2014/main" val="3246102163"/>
                    </a:ext>
                  </a:extLst>
                </a:gridCol>
                <a:gridCol w="1516645">
                  <a:extLst>
                    <a:ext uri="{9D8B030D-6E8A-4147-A177-3AD203B41FA5}">
                      <a16:colId xmlns:a16="http://schemas.microsoft.com/office/drawing/2014/main" val="3590758886"/>
                    </a:ext>
                  </a:extLst>
                </a:gridCol>
                <a:gridCol w="1465959">
                  <a:extLst>
                    <a:ext uri="{9D8B030D-6E8A-4147-A177-3AD203B41FA5}">
                      <a16:colId xmlns:a16="http://schemas.microsoft.com/office/drawing/2014/main" val="3535493660"/>
                    </a:ext>
                  </a:extLst>
                </a:gridCol>
              </a:tblGrid>
              <a:tr h="318148">
                <a:tc>
                  <a:txBody>
                    <a:bodyPr/>
                    <a:lstStyle/>
                    <a:p>
                      <a:r>
                        <a:rPr kumimoji="1" lang="ja-JP" altLang="en-US" sz="1400" dirty="0">
                          <a:latin typeface="メイリオ" panose="020B0604030504040204" pitchFamily="50" charset="-128"/>
                          <a:ea typeface="メイリオ" panose="020B0604030504040204" pitchFamily="50" charset="-128"/>
                        </a:rPr>
                        <a:t>順位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国名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価格</a:t>
                      </a:r>
                    </a:p>
                  </a:txBody>
                  <a:tcPr marL="68580" marR="68580" marT="34290" marB="34290"/>
                </a:tc>
                <a:extLst>
                  <a:ext uri="{0D108BD9-81ED-4DB2-BD59-A6C34878D82A}">
                    <a16:rowId xmlns:a16="http://schemas.microsoft.com/office/drawing/2014/main" val="3222905910"/>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11</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オランダ</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990</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2334690662"/>
                  </a:ext>
                </a:extLst>
              </a:tr>
              <a:tr h="318148">
                <a:tc>
                  <a:txBody>
                    <a:bodyPr/>
                    <a:lstStyle/>
                    <a:p>
                      <a:endParaRPr kumimoji="1" lang="ja-JP" altLang="en-US" sz="1400" dirty="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1289792276"/>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16</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アメリカ</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838</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2466309300"/>
                  </a:ext>
                </a:extLst>
              </a:tr>
              <a:tr h="318148">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3288915674"/>
                  </a:ext>
                </a:extLst>
              </a:tr>
              <a:tr h="318148">
                <a:tc>
                  <a:txBody>
                    <a:bodyPr/>
                    <a:lstStyle/>
                    <a:p>
                      <a:r>
                        <a:rPr kumimoji="1" lang="en-US" altLang="ja-JP" sz="18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35</a:t>
                      </a:r>
                      <a:r>
                        <a:rPr kumimoji="1" lang="ja-JP" altLang="en-US" sz="18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8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日本</a:t>
                      </a:r>
                    </a:p>
                  </a:txBody>
                  <a:tcPr marL="68580" marR="68580" marT="34290" marB="34290"/>
                </a:tc>
                <a:tc>
                  <a:txBody>
                    <a:bodyPr/>
                    <a:lstStyle/>
                    <a:p>
                      <a:r>
                        <a:rPr kumimoji="1" lang="en-US" altLang="ja-JP" sz="18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570</a:t>
                      </a:r>
                      <a:r>
                        <a:rPr kumimoji="1" lang="ja-JP" altLang="en-US" sz="18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1792120926"/>
                  </a:ext>
                </a:extLst>
              </a:tr>
              <a:tr h="318148">
                <a:tc>
                  <a:txBody>
                    <a:bodyPr/>
                    <a:lstStyle/>
                    <a:p>
                      <a:endParaRPr kumimoji="1" lang="ja-JP" altLang="en-US" sz="1400" dirty="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1987906462"/>
                  </a:ext>
                </a:extLst>
              </a:tr>
              <a:tr h="318148">
                <a:tc>
                  <a:txBody>
                    <a:bodyPr/>
                    <a:lstStyle/>
                    <a:p>
                      <a:endParaRPr kumimoji="1" lang="ja-JP" altLang="en-US" sz="1400" dirty="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dirty="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1222355411"/>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58</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韓国</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418</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159702308"/>
                  </a:ext>
                </a:extLst>
              </a:tr>
              <a:tr h="318148">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40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4132179749"/>
                  </a:ext>
                </a:extLst>
              </a:tr>
              <a:tr h="318148">
                <a:tc>
                  <a:txBody>
                    <a:bodyPr/>
                    <a:lstStyle/>
                    <a:p>
                      <a:r>
                        <a:rPr kumimoji="1" lang="en-US" altLang="ja-JP" sz="1400" dirty="0">
                          <a:latin typeface="メイリオ" panose="020B0604030504040204" pitchFamily="50" charset="-128"/>
                          <a:ea typeface="メイリオ" panose="020B0604030504040204" pitchFamily="50" charset="-128"/>
                        </a:rPr>
                        <a:t>70</a:t>
                      </a:r>
                      <a:r>
                        <a:rPr kumimoji="1" lang="ja-JP" altLang="en-US" sz="1400" dirty="0">
                          <a:latin typeface="メイリオ" panose="020B0604030504040204" pitchFamily="50" charset="-128"/>
                          <a:ea typeface="メイリオ" panose="020B0604030504040204" pitchFamily="50" charset="-128"/>
                        </a:rPr>
                        <a:t>位</a:t>
                      </a:r>
                    </a:p>
                  </a:txBody>
                  <a:tcPr marL="68580" marR="68580" marT="34290" marB="34290"/>
                </a:tc>
                <a:tc>
                  <a:txBody>
                    <a:bodyPr/>
                    <a:lstStyle/>
                    <a:p>
                      <a:r>
                        <a:rPr kumimoji="1" lang="ja-JP" altLang="en-US" sz="1400" dirty="0">
                          <a:latin typeface="メイリオ" panose="020B0604030504040204" pitchFamily="50" charset="-128"/>
                          <a:ea typeface="メイリオ" panose="020B0604030504040204" pitchFamily="50" charset="-128"/>
                        </a:rPr>
                        <a:t>中国</a:t>
                      </a:r>
                    </a:p>
                  </a:txBody>
                  <a:tcPr marL="68580" marR="68580" marT="34290" marB="34290"/>
                </a:tc>
                <a:tc>
                  <a:txBody>
                    <a:bodyPr/>
                    <a:lstStyle/>
                    <a:p>
                      <a:r>
                        <a:rPr kumimoji="1" lang="en-US" altLang="ja-JP" sz="1400" dirty="0">
                          <a:latin typeface="メイリオ" panose="020B0604030504040204" pitchFamily="50" charset="-128"/>
                          <a:ea typeface="メイリオ" panose="020B0604030504040204" pitchFamily="50" charset="-128"/>
                        </a:rPr>
                        <a:t>320</a:t>
                      </a:r>
                      <a:r>
                        <a:rPr kumimoji="1" lang="ja-JP" altLang="en-US" sz="1400" dirty="0">
                          <a:latin typeface="メイリオ" panose="020B0604030504040204" pitchFamily="50" charset="-128"/>
                          <a:ea typeface="メイリオ" panose="020B0604030504040204" pitchFamily="50" charset="-128"/>
                        </a:rPr>
                        <a:t>円</a:t>
                      </a:r>
                    </a:p>
                  </a:txBody>
                  <a:tcPr marL="68580" marR="68580" marT="34290" marB="34290"/>
                </a:tc>
                <a:extLst>
                  <a:ext uri="{0D108BD9-81ED-4DB2-BD59-A6C34878D82A}">
                    <a16:rowId xmlns:a16="http://schemas.microsoft.com/office/drawing/2014/main" val="424882559"/>
                  </a:ext>
                </a:extLst>
              </a:tr>
            </a:tbl>
          </a:graphicData>
        </a:graphic>
      </p:graphicFrame>
      <p:sp>
        <p:nvSpPr>
          <p:cNvPr id="18" name="テキスト ボックス 17">
            <a:extLst>
              <a:ext uri="{FF2B5EF4-FFF2-40B4-BE49-F238E27FC236}">
                <a16:creationId xmlns:a16="http://schemas.microsoft.com/office/drawing/2014/main" id="{3ADBA4A7-3E17-4352-A28E-C87212E60836}"/>
              </a:ext>
            </a:extLst>
          </p:cNvPr>
          <p:cNvSpPr txBox="1"/>
          <p:nvPr/>
        </p:nvSpPr>
        <p:spPr>
          <a:xfrm>
            <a:off x="2851386" y="1139433"/>
            <a:ext cx="3548805"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マルボロ</a:t>
            </a:r>
            <a:r>
              <a:rPr lang="en-US" altLang="ja-JP" baseline="30000"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箱当たりの金額</a:t>
            </a:r>
          </a:p>
        </p:txBody>
      </p:sp>
      <p:sp>
        <p:nvSpPr>
          <p:cNvPr id="2" name="テキスト ボックス 1">
            <a:extLst>
              <a:ext uri="{FF2B5EF4-FFF2-40B4-BE49-F238E27FC236}">
                <a16:creationId xmlns:a16="http://schemas.microsoft.com/office/drawing/2014/main" id="{03882D36-CF6E-4431-95C9-71D5ABE3584E}"/>
              </a:ext>
            </a:extLst>
          </p:cNvPr>
          <p:cNvSpPr txBox="1"/>
          <p:nvPr/>
        </p:nvSpPr>
        <p:spPr>
          <a:xfrm>
            <a:off x="5465672" y="2186265"/>
            <a:ext cx="300082" cy="454868"/>
          </a:xfrm>
          <a:prstGeom prst="rect">
            <a:avLst/>
          </a:prstGeom>
          <a:noFill/>
        </p:spPr>
        <p:txBody>
          <a:bodyPr vert="eaVert" wrap="square" rtlCol="0">
            <a:spAutoFit/>
          </a:bodyPr>
          <a:lstStyle/>
          <a:p>
            <a:r>
              <a:rPr lang="ja-JP" altLang="en-US" sz="750" b="1" dirty="0"/>
              <a:t>・・・</a:t>
            </a:r>
          </a:p>
        </p:txBody>
      </p:sp>
      <p:sp>
        <p:nvSpPr>
          <p:cNvPr id="8" name="テキスト ボックス 7">
            <a:extLst>
              <a:ext uri="{FF2B5EF4-FFF2-40B4-BE49-F238E27FC236}">
                <a16:creationId xmlns:a16="http://schemas.microsoft.com/office/drawing/2014/main" id="{01712CDB-DD8F-48D6-8BA8-0F2FD4134B78}"/>
              </a:ext>
            </a:extLst>
          </p:cNvPr>
          <p:cNvSpPr txBox="1"/>
          <p:nvPr/>
        </p:nvSpPr>
        <p:spPr>
          <a:xfrm>
            <a:off x="5482015" y="2763040"/>
            <a:ext cx="300082" cy="454868"/>
          </a:xfrm>
          <a:prstGeom prst="rect">
            <a:avLst/>
          </a:prstGeom>
          <a:noFill/>
        </p:spPr>
        <p:txBody>
          <a:bodyPr vert="eaVert" wrap="square" rtlCol="0">
            <a:spAutoFit/>
          </a:bodyPr>
          <a:lstStyle/>
          <a:p>
            <a:r>
              <a:rPr lang="ja-JP" altLang="en-US" sz="750" b="1" dirty="0"/>
              <a:t>・・・</a:t>
            </a:r>
          </a:p>
        </p:txBody>
      </p:sp>
      <p:sp>
        <p:nvSpPr>
          <p:cNvPr id="9" name="テキスト ボックス 8">
            <a:extLst>
              <a:ext uri="{FF2B5EF4-FFF2-40B4-BE49-F238E27FC236}">
                <a16:creationId xmlns:a16="http://schemas.microsoft.com/office/drawing/2014/main" id="{ED442485-6716-4BE1-A038-C115E9AC3047}"/>
              </a:ext>
            </a:extLst>
          </p:cNvPr>
          <p:cNvSpPr txBox="1"/>
          <p:nvPr/>
        </p:nvSpPr>
        <p:spPr>
          <a:xfrm>
            <a:off x="5371952" y="3418793"/>
            <a:ext cx="415498" cy="356992"/>
          </a:xfrm>
          <a:prstGeom prst="rect">
            <a:avLst/>
          </a:prstGeom>
          <a:noFill/>
        </p:spPr>
        <p:txBody>
          <a:bodyPr vert="eaVert" wrap="square" rtlCol="0">
            <a:spAutoFit/>
          </a:bodyPr>
          <a:lstStyle/>
          <a:p>
            <a:r>
              <a:rPr lang="ja-JP" altLang="en-US" sz="750" b="1" dirty="0"/>
              <a:t>・・・</a:t>
            </a:r>
          </a:p>
        </p:txBody>
      </p:sp>
      <p:sp>
        <p:nvSpPr>
          <p:cNvPr id="10" name="テキスト ボックス 9">
            <a:extLst>
              <a:ext uri="{FF2B5EF4-FFF2-40B4-BE49-F238E27FC236}">
                <a16:creationId xmlns:a16="http://schemas.microsoft.com/office/drawing/2014/main" id="{36B3CE7B-492E-4BC6-BA78-84172194289B}"/>
              </a:ext>
            </a:extLst>
          </p:cNvPr>
          <p:cNvSpPr txBox="1"/>
          <p:nvPr/>
        </p:nvSpPr>
        <p:spPr>
          <a:xfrm>
            <a:off x="5487368" y="4144381"/>
            <a:ext cx="300082" cy="454868"/>
          </a:xfrm>
          <a:prstGeom prst="rect">
            <a:avLst/>
          </a:prstGeom>
          <a:noFill/>
        </p:spPr>
        <p:txBody>
          <a:bodyPr vert="eaVert" wrap="square" rtlCol="0">
            <a:spAutoFit/>
          </a:bodyPr>
          <a:lstStyle/>
          <a:p>
            <a:r>
              <a:rPr lang="ja-JP" altLang="en-US" sz="750" b="1" dirty="0"/>
              <a:t>・・・</a:t>
            </a:r>
          </a:p>
        </p:txBody>
      </p:sp>
      <p:sp>
        <p:nvSpPr>
          <p:cNvPr id="3" name="テキスト ボックス 2">
            <a:extLst>
              <a:ext uri="{FF2B5EF4-FFF2-40B4-BE49-F238E27FC236}">
                <a16:creationId xmlns:a16="http://schemas.microsoft.com/office/drawing/2014/main" id="{91093CCC-385C-4AB6-AF21-BC9C6A6C816D}"/>
              </a:ext>
            </a:extLst>
          </p:cNvPr>
          <p:cNvSpPr txBox="1"/>
          <p:nvPr/>
        </p:nvSpPr>
        <p:spPr>
          <a:xfrm>
            <a:off x="6704986" y="1408485"/>
            <a:ext cx="1611430" cy="300082"/>
          </a:xfrm>
          <a:prstGeom prst="rect">
            <a:avLst/>
          </a:prstGeom>
          <a:noFill/>
        </p:spPr>
        <p:txBody>
          <a:bodyPr wrap="square" rtlCol="0">
            <a:spAutoFit/>
          </a:bodyPr>
          <a:lstStyle/>
          <a:p>
            <a:pPr algn="r"/>
            <a:r>
              <a:rPr lang="en-US" altLang="ja-JP" sz="1350" dirty="0">
                <a:latin typeface="メイリオ" panose="020B0604030504040204" pitchFamily="50" charset="-128"/>
                <a:ea typeface="メイリオ" panose="020B0604030504040204" pitchFamily="50" charset="-128"/>
              </a:rPr>
              <a:t>2020</a:t>
            </a:r>
            <a:r>
              <a:rPr lang="ja-JP" altLang="en-US" sz="1350" dirty="0">
                <a:latin typeface="メイリオ" panose="020B0604030504040204" pitchFamily="50" charset="-128"/>
                <a:ea typeface="メイリオ" panose="020B0604030504040204" pitchFamily="50" charset="-128"/>
              </a:rPr>
              <a:t>年</a:t>
            </a:r>
            <a:r>
              <a:rPr lang="en-US" altLang="ja-JP" sz="1350" dirty="0">
                <a:latin typeface="メイリオ" panose="020B0604030504040204" pitchFamily="50" charset="-128"/>
                <a:ea typeface="メイリオ" panose="020B0604030504040204" pitchFamily="50" charset="-128"/>
              </a:rPr>
              <a:t>11</a:t>
            </a:r>
            <a:r>
              <a:rPr lang="ja-JP" altLang="en-US" sz="1350" dirty="0">
                <a:latin typeface="メイリオ" panose="020B0604030504040204" pitchFamily="50" charset="-128"/>
                <a:ea typeface="メイリオ" panose="020B0604030504040204" pitchFamily="50" charset="-128"/>
              </a:rPr>
              <a:t>月現在</a:t>
            </a:r>
          </a:p>
        </p:txBody>
      </p:sp>
      <p:sp>
        <p:nvSpPr>
          <p:cNvPr id="4" name="テキスト ボックス 3">
            <a:extLst>
              <a:ext uri="{FF2B5EF4-FFF2-40B4-BE49-F238E27FC236}">
                <a16:creationId xmlns:a16="http://schemas.microsoft.com/office/drawing/2014/main" id="{359A1027-F1F6-4C6B-95AC-C9BA364C1AA2}"/>
              </a:ext>
            </a:extLst>
          </p:cNvPr>
          <p:cNvSpPr txBox="1"/>
          <p:nvPr/>
        </p:nvSpPr>
        <p:spPr>
          <a:xfrm>
            <a:off x="7067725" y="6638950"/>
            <a:ext cx="2076275" cy="215444"/>
          </a:xfrm>
          <a:prstGeom prst="rect">
            <a:avLst/>
          </a:prstGeom>
          <a:noFill/>
        </p:spPr>
        <p:txBody>
          <a:bodyPr wrap="square" rtlCol="0">
            <a:spAutoFit/>
          </a:bodyPr>
          <a:lstStyle/>
          <a:p>
            <a:pPr algn="r"/>
            <a:r>
              <a:rPr lang="ja-JP" altLang="en-US" sz="800" dirty="0">
                <a:latin typeface="メイリオ" panose="020B0604030504040204" pitchFamily="50" charset="-128"/>
                <a:ea typeface="メイリオ" panose="020B0604030504040204" pitchFamily="50" charset="-128"/>
              </a:rPr>
              <a:t>参考資料：</a:t>
            </a:r>
            <a:r>
              <a:rPr lang="en-US" altLang="ja-JP" sz="800" dirty="0">
                <a:latin typeface="メイリオ" panose="020B0604030504040204" pitchFamily="50" charset="-128"/>
                <a:ea typeface="メイリオ" panose="020B0604030504040204" pitchFamily="50" charset="-128"/>
              </a:rPr>
              <a:t>NUMBEO</a:t>
            </a:r>
            <a:endParaRPr lang="ja-JP" altLang="en-US" sz="8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DE9C35C7-58A4-4ECB-992E-72DBDBB1865E}"/>
              </a:ext>
            </a:extLst>
          </p:cNvPr>
          <p:cNvSpPr txBox="1"/>
          <p:nvPr/>
        </p:nvSpPr>
        <p:spPr>
          <a:xfrm>
            <a:off x="364958" y="355303"/>
            <a:ext cx="8419510"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世界のタバコ価格ランキング</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2DDBC0C2-5F32-4552-8508-E5D3A8D9E973}"/>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C5B338C-CAF3-4A09-9EB7-1BFB6CB9F9FE}"/>
              </a:ext>
            </a:extLst>
          </p:cNvPr>
          <p:cNvSpPr txBox="1"/>
          <p:nvPr/>
        </p:nvSpPr>
        <p:spPr>
          <a:xfrm>
            <a:off x="5494516" y="3606810"/>
            <a:ext cx="300082" cy="454868"/>
          </a:xfrm>
          <a:prstGeom prst="rect">
            <a:avLst/>
          </a:prstGeom>
          <a:noFill/>
        </p:spPr>
        <p:txBody>
          <a:bodyPr vert="eaVert" wrap="square" rtlCol="0">
            <a:spAutoFit/>
          </a:bodyPr>
          <a:lstStyle/>
          <a:p>
            <a:r>
              <a:rPr lang="ja-JP" altLang="en-US" sz="750" b="1" dirty="0"/>
              <a:t>・・・</a:t>
            </a:r>
          </a:p>
        </p:txBody>
      </p:sp>
      <p:sp>
        <p:nvSpPr>
          <p:cNvPr id="15" name="テキスト ボックス 14">
            <a:extLst>
              <a:ext uri="{FF2B5EF4-FFF2-40B4-BE49-F238E27FC236}">
                <a16:creationId xmlns:a16="http://schemas.microsoft.com/office/drawing/2014/main" id="{CACDF7A4-8277-4BB6-B6D8-95C080C3CFF8}"/>
              </a:ext>
            </a:extLst>
          </p:cNvPr>
          <p:cNvSpPr txBox="1"/>
          <p:nvPr/>
        </p:nvSpPr>
        <p:spPr>
          <a:xfrm>
            <a:off x="5494516" y="3858488"/>
            <a:ext cx="300082" cy="454868"/>
          </a:xfrm>
          <a:prstGeom prst="rect">
            <a:avLst/>
          </a:prstGeom>
          <a:noFill/>
        </p:spPr>
        <p:txBody>
          <a:bodyPr vert="eaVert" wrap="square" rtlCol="0">
            <a:spAutoFit/>
          </a:bodyPr>
          <a:lstStyle/>
          <a:p>
            <a:r>
              <a:rPr lang="ja-JP" altLang="en-US" sz="750" b="1" dirty="0"/>
              <a:t>・・・</a:t>
            </a:r>
          </a:p>
        </p:txBody>
      </p:sp>
      <p:sp>
        <p:nvSpPr>
          <p:cNvPr id="20" name="テキスト ボックス 19">
            <a:extLst>
              <a:ext uri="{FF2B5EF4-FFF2-40B4-BE49-F238E27FC236}">
                <a16:creationId xmlns:a16="http://schemas.microsoft.com/office/drawing/2014/main" id="{227B3F7A-B72E-40B5-A195-32FAC8B0208D}"/>
              </a:ext>
            </a:extLst>
          </p:cNvPr>
          <p:cNvSpPr txBox="1"/>
          <p:nvPr/>
        </p:nvSpPr>
        <p:spPr>
          <a:xfrm>
            <a:off x="5491842" y="4478762"/>
            <a:ext cx="300082" cy="454868"/>
          </a:xfrm>
          <a:prstGeom prst="rect">
            <a:avLst/>
          </a:prstGeom>
          <a:noFill/>
        </p:spPr>
        <p:txBody>
          <a:bodyPr vert="eaVert" wrap="square" rtlCol="0">
            <a:spAutoFit/>
          </a:bodyPr>
          <a:lstStyle/>
          <a:p>
            <a:r>
              <a:rPr lang="ja-JP" altLang="en-US" sz="750" b="1" dirty="0"/>
              <a:t>・・・</a:t>
            </a:r>
          </a:p>
        </p:txBody>
      </p:sp>
      <p:sp>
        <p:nvSpPr>
          <p:cNvPr id="19" name="四角形: 角を丸くする 18">
            <a:extLst>
              <a:ext uri="{FF2B5EF4-FFF2-40B4-BE49-F238E27FC236}">
                <a16:creationId xmlns:a16="http://schemas.microsoft.com/office/drawing/2014/main" id="{95EB2049-7209-4985-A2F4-BF3E9302EFC1}"/>
              </a:ext>
            </a:extLst>
          </p:cNvPr>
          <p:cNvSpPr/>
          <p:nvPr/>
        </p:nvSpPr>
        <p:spPr>
          <a:xfrm>
            <a:off x="988329" y="5559786"/>
            <a:ext cx="7252029" cy="76457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コンテンツ プレースホルダー 2">
            <a:extLst>
              <a:ext uri="{FF2B5EF4-FFF2-40B4-BE49-F238E27FC236}">
                <a16:creationId xmlns:a16="http://schemas.microsoft.com/office/drawing/2014/main" id="{5BB4358F-5A64-4DFA-BC61-400D977DB70F}"/>
              </a:ext>
            </a:extLst>
          </p:cNvPr>
          <p:cNvSpPr txBox="1">
            <a:spLocks/>
          </p:cNvSpPr>
          <p:nvPr/>
        </p:nvSpPr>
        <p:spPr>
          <a:xfrm>
            <a:off x="988329" y="5783729"/>
            <a:ext cx="7423175" cy="1066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日本のタバコは世界と比べると安い</a:t>
            </a: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C321D339-65A3-4A1F-94A6-5A3F92AB1045}"/>
              </a:ext>
            </a:extLst>
          </p:cNvPr>
          <p:cNvSpPr txBox="1"/>
          <p:nvPr/>
        </p:nvSpPr>
        <p:spPr>
          <a:xfrm>
            <a:off x="3933298" y="145776"/>
            <a:ext cx="1277403"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 　かく</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8368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816364" y="1031574"/>
            <a:ext cx="3032094" cy="857250"/>
          </a:xfrm>
          <a:prstGeom prst="rect">
            <a:avLst/>
          </a:prstGeom>
        </p:spPr>
        <p:txBody>
          <a:bodyPr vert="horz" lIns="68568" tIns="34284" rIns="68568" bIns="34284"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300" dirty="0">
                <a:latin typeface="メイリオ" panose="020B0604030504040204" pitchFamily="50" charset="-128"/>
                <a:ea typeface="メイリオ" panose="020B0604030504040204" pitchFamily="50" charset="-128"/>
              </a:rPr>
              <a:t>【</a:t>
            </a:r>
            <a:r>
              <a:rPr lang="ja-JP" altLang="en-US" sz="3300" dirty="0">
                <a:latin typeface="メイリオ" panose="020B0604030504040204" pitchFamily="50" charset="-128"/>
                <a:ea typeface="メイリオ" panose="020B0604030504040204" pitchFamily="50" charset="-128"/>
              </a:rPr>
              <a:t>日本</a:t>
            </a:r>
            <a:r>
              <a:rPr lang="en-US" altLang="ja-JP" sz="3300" dirty="0">
                <a:latin typeface="メイリオ" panose="020B0604030504040204" pitchFamily="50" charset="-128"/>
                <a:ea typeface="メイリオ" panose="020B0604030504040204" pitchFamily="50" charset="-128"/>
              </a:rPr>
              <a:t>】</a:t>
            </a:r>
            <a:endParaRPr lang="ja-JP" altLang="en-US" sz="3300" dirty="0">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5231000" y="984612"/>
            <a:ext cx="3032094" cy="857250"/>
          </a:xfrm>
          <a:prstGeom prst="rect">
            <a:avLst/>
          </a:prstGeom>
        </p:spPr>
        <p:txBody>
          <a:bodyPr vert="horz" lIns="68568" tIns="34284" rIns="68568" bIns="34284"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300" dirty="0">
                <a:latin typeface="メイリオ" panose="020B0604030504040204" pitchFamily="50" charset="-128"/>
                <a:ea typeface="メイリオ" panose="020B0604030504040204" pitchFamily="50" charset="-128"/>
              </a:rPr>
              <a:t>【</a:t>
            </a:r>
            <a:r>
              <a:rPr lang="ja-JP" altLang="en-US" sz="3300" dirty="0">
                <a:latin typeface="メイリオ" panose="020B0604030504040204" pitchFamily="50" charset="-128"/>
                <a:ea typeface="メイリオ" panose="020B0604030504040204" pitchFamily="50" charset="-128"/>
              </a:rPr>
              <a:t>海外</a:t>
            </a:r>
            <a:r>
              <a:rPr lang="en-US" altLang="ja-JP" sz="3300" dirty="0">
                <a:latin typeface="メイリオ" panose="020B0604030504040204" pitchFamily="50" charset="-128"/>
                <a:ea typeface="メイリオ" panose="020B0604030504040204" pitchFamily="50" charset="-128"/>
              </a:rPr>
              <a:t>】</a:t>
            </a:r>
            <a:endParaRPr lang="ja-JP" altLang="en-US" sz="3300" dirty="0">
              <a:latin typeface="メイリオ" panose="020B0604030504040204" pitchFamily="50" charset="-128"/>
              <a:ea typeface="メイリオ" panose="020B0604030504040204" pitchFamily="50" charset="-128"/>
            </a:endParaRPr>
          </a:p>
        </p:txBody>
      </p:sp>
      <p:pic>
        <p:nvPicPr>
          <p:cNvPr id="101378" name="Picture 2" descr="C:\Users\三豊総合病院治験支援センター\Desktop\禁煙授業\画像\taba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349" y="1759861"/>
            <a:ext cx="3151287" cy="2484276"/>
          </a:xfrm>
          <a:prstGeom prst="rect">
            <a:avLst/>
          </a:prstGeom>
          <a:noFill/>
          <a:extLst>
            <a:ext uri="{909E8E84-426E-40DD-AFC4-6F175D3DCCD1}">
              <a14:hiddenFill xmlns:a14="http://schemas.microsoft.com/office/drawing/2010/main">
                <a:solidFill>
                  <a:srgbClr val="FFFFFF"/>
                </a:solidFill>
              </a14:hiddenFill>
            </a:ext>
          </a:extLst>
        </p:spPr>
      </p:pic>
      <p:pic>
        <p:nvPicPr>
          <p:cNvPr id="101379" name="Picture 3" descr="C:\Users\三豊総合病院治験支援センター\Desktop\禁煙授業\画像\079_01.jpg"/>
          <p:cNvPicPr>
            <a:picLocks noChangeAspect="1" noChangeArrowheads="1"/>
          </p:cNvPicPr>
          <p:nvPr/>
        </p:nvPicPr>
        <p:blipFill rotWithShape="1">
          <a:blip r:embed="rId4">
            <a:extLst>
              <a:ext uri="{28A0092B-C50C-407E-A947-70E740481C1C}">
                <a14:useLocalDpi xmlns:a14="http://schemas.microsoft.com/office/drawing/2010/main" val="0"/>
              </a:ext>
            </a:extLst>
          </a:blip>
          <a:srcRect t="-1" r="50000" b="-876"/>
          <a:stretch/>
        </p:blipFill>
        <p:spPr bwMode="auto">
          <a:xfrm>
            <a:off x="696567" y="1788616"/>
            <a:ext cx="1745663" cy="2567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三豊総合病院治験支援センター\Desktop\禁煙授業\画像\079_01.jpg"/>
          <p:cNvPicPr>
            <a:picLocks noChangeAspect="1" noChangeArrowheads="1"/>
          </p:cNvPicPr>
          <p:nvPr/>
        </p:nvPicPr>
        <p:blipFill rotWithShape="1">
          <a:blip r:embed="rId4">
            <a:extLst>
              <a:ext uri="{28A0092B-C50C-407E-A947-70E740481C1C}">
                <a14:useLocalDpi xmlns:a14="http://schemas.microsoft.com/office/drawing/2010/main" val="0"/>
              </a:ext>
            </a:extLst>
          </a:blip>
          <a:srcRect l="52768" t="-1013" r="2048" b="1013"/>
          <a:stretch/>
        </p:blipFill>
        <p:spPr bwMode="auto">
          <a:xfrm>
            <a:off x="2325602" y="1760659"/>
            <a:ext cx="1577507" cy="25451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4C7E84C5-69E5-4708-8E18-F1177D144EC1}"/>
              </a:ext>
            </a:extLst>
          </p:cNvPr>
          <p:cNvSpPr txBox="1"/>
          <p:nvPr/>
        </p:nvSpPr>
        <p:spPr>
          <a:xfrm>
            <a:off x="364958" y="215171"/>
            <a:ext cx="8419510"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タバコのパッケージ</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2F02C071-9D4F-4016-9230-04C9EE5E5F80}"/>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2EAA0A4-BAC3-40E1-8544-EF30957B1872}"/>
              </a:ext>
            </a:extLst>
          </p:cNvPr>
          <p:cNvSpPr txBox="1"/>
          <p:nvPr/>
        </p:nvSpPr>
        <p:spPr>
          <a:xfrm>
            <a:off x="1022379" y="4458431"/>
            <a:ext cx="2698175" cy="523220"/>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文字のみで警告</a:t>
            </a:r>
          </a:p>
        </p:txBody>
      </p:sp>
      <p:sp>
        <p:nvSpPr>
          <p:cNvPr id="11" name="テキスト ボックス 10">
            <a:extLst>
              <a:ext uri="{FF2B5EF4-FFF2-40B4-BE49-F238E27FC236}">
                <a16:creationId xmlns:a16="http://schemas.microsoft.com/office/drawing/2014/main" id="{32F4454C-E152-4206-BEB8-70FC558A2EB4}"/>
              </a:ext>
            </a:extLst>
          </p:cNvPr>
          <p:cNvSpPr txBox="1"/>
          <p:nvPr/>
        </p:nvSpPr>
        <p:spPr>
          <a:xfrm>
            <a:off x="5268533" y="4365104"/>
            <a:ext cx="3191899" cy="646331"/>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文字</a:t>
            </a:r>
            <a:r>
              <a:rPr kumimoji="1" lang="en-US" altLang="ja-JP" sz="2800" dirty="0">
                <a:solidFill>
                  <a:srgbClr val="FF0000"/>
                </a:solidFill>
                <a:latin typeface="メイリオ" panose="020B0604030504040204" pitchFamily="50" charset="-128"/>
                <a:ea typeface="メイリオ" panose="020B0604030504040204" pitchFamily="50" charset="-128"/>
              </a:rPr>
              <a:t>+</a:t>
            </a:r>
            <a:r>
              <a:rPr kumimoji="1" lang="ja-JP" altLang="en-US" sz="3600" b="1" dirty="0">
                <a:solidFill>
                  <a:srgbClr val="FF0000"/>
                </a:solidFill>
                <a:latin typeface="メイリオ" panose="020B0604030504040204" pitchFamily="50" charset="-128"/>
                <a:ea typeface="メイリオ" panose="020B0604030504040204" pitchFamily="50" charset="-128"/>
              </a:rPr>
              <a:t>写真</a:t>
            </a:r>
            <a:r>
              <a:rPr kumimoji="1" lang="ja-JP" altLang="en-US" sz="2800" dirty="0">
                <a:latin typeface="メイリオ" panose="020B0604030504040204" pitchFamily="50" charset="-128"/>
                <a:ea typeface="メイリオ" panose="020B0604030504040204" pitchFamily="50" charset="-128"/>
              </a:rPr>
              <a:t>で警告</a:t>
            </a:r>
          </a:p>
        </p:txBody>
      </p:sp>
      <p:sp>
        <p:nvSpPr>
          <p:cNvPr id="16" name="四角形: 角を丸くする 15">
            <a:extLst>
              <a:ext uri="{FF2B5EF4-FFF2-40B4-BE49-F238E27FC236}">
                <a16:creationId xmlns:a16="http://schemas.microsoft.com/office/drawing/2014/main" id="{63D95798-F76D-4210-A44C-2E2FCC06B4DE}"/>
              </a:ext>
            </a:extLst>
          </p:cNvPr>
          <p:cNvSpPr/>
          <p:nvPr/>
        </p:nvSpPr>
        <p:spPr>
          <a:xfrm>
            <a:off x="988329" y="5231403"/>
            <a:ext cx="7252029" cy="1479955"/>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9AC81FC6-084F-449A-BA58-4C1185C89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1" y="5112337"/>
            <a:ext cx="1745663" cy="1745663"/>
          </a:xfrm>
          <a:prstGeom prst="rect">
            <a:avLst/>
          </a:prstGeom>
        </p:spPr>
      </p:pic>
      <p:pic>
        <p:nvPicPr>
          <p:cNvPr id="18" name="図 17">
            <a:extLst>
              <a:ext uri="{FF2B5EF4-FFF2-40B4-BE49-F238E27FC236}">
                <a16:creationId xmlns:a16="http://schemas.microsoft.com/office/drawing/2014/main" id="{E5790B1E-3B61-47E7-A2B7-8EBFF46AE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4177" y="5456469"/>
            <a:ext cx="1938161" cy="1479955"/>
          </a:xfrm>
          <a:prstGeom prst="rect">
            <a:avLst/>
          </a:prstGeom>
        </p:spPr>
      </p:pic>
      <p:sp>
        <p:nvSpPr>
          <p:cNvPr id="17" name="コンテンツ プレースホルダー 2">
            <a:extLst>
              <a:ext uri="{FF2B5EF4-FFF2-40B4-BE49-F238E27FC236}">
                <a16:creationId xmlns:a16="http://schemas.microsoft.com/office/drawing/2014/main" id="{5E732165-EA7E-44BF-8756-F3321B3E6034}"/>
              </a:ext>
            </a:extLst>
          </p:cNvPr>
          <p:cNvSpPr txBox="1">
            <a:spLocks/>
          </p:cNvSpPr>
          <p:nvPr/>
        </p:nvSpPr>
        <p:spPr>
          <a:xfrm>
            <a:off x="833328" y="5464657"/>
            <a:ext cx="7423175" cy="1066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日本のタバコ対策は、</a:t>
            </a:r>
            <a:endParaRPr lang="en-US" altLang="ja-JP"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endParaRPr lang="en-US" altLang="ja-JP" sz="200" b="1" dirty="0">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海外と比べて</a:t>
            </a:r>
            <a:r>
              <a:rPr lang="ja-JP" altLang="en-US" sz="3200" b="1" dirty="0">
                <a:solidFill>
                  <a:srgbClr val="FF0000"/>
                </a:solidFill>
                <a:latin typeface="メイリオ" panose="020B0604030504040204" pitchFamily="50" charset="-128"/>
                <a:ea typeface="メイリオ" panose="020B0604030504040204" pitchFamily="50" charset="-128"/>
              </a:rPr>
              <a:t>大きく遅れている</a:t>
            </a: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19" name="タイトル 1">
            <a:extLst>
              <a:ext uri="{FF2B5EF4-FFF2-40B4-BE49-F238E27FC236}">
                <a16:creationId xmlns:a16="http://schemas.microsoft.com/office/drawing/2014/main" id="{04FD6362-6567-4FBE-B63E-7D24219D251E}"/>
              </a:ext>
            </a:extLst>
          </p:cNvPr>
          <p:cNvSpPr txBox="1">
            <a:spLocks/>
          </p:cNvSpPr>
          <p:nvPr/>
        </p:nvSpPr>
        <p:spPr>
          <a:xfrm>
            <a:off x="4536554" y="5240672"/>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chemeClr val="tx1"/>
                </a:solidFill>
                <a:latin typeface="メイリオ" panose="020B0604030504040204" pitchFamily="50" charset="-128"/>
                <a:ea typeface="メイリオ" panose="020B0604030504040204" pitchFamily="50" charset="-128"/>
              </a:rPr>
              <a:t>たいさく</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20" name="タイトル 1">
            <a:extLst>
              <a:ext uri="{FF2B5EF4-FFF2-40B4-BE49-F238E27FC236}">
                <a16:creationId xmlns:a16="http://schemas.microsoft.com/office/drawing/2014/main" id="{1BCA21F4-F663-43CA-B0E9-D6E54227A60E}"/>
              </a:ext>
            </a:extLst>
          </p:cNvPr>
          <p:cNvSpPr txBox="1">
            <a:spLocks/>
          </p:cNvSpPr>
          <p:nvPr/>
        </p:nvSpPr>
        <p:spPr>
          <a:xfrm>
            <a:off x="5031368" y="5873388"/>
            <a:ext cx="835682"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600" b="1" kern="0" dirty="0">
                <a:solidFill>
                  <a:srgbClr val="FF0000"/>
                </a:solidFill>
                <a:latin typeface="メイリオ" panose="020B0604030504040204" pitchFamily="50" charset="-128"/>
                <a:ea typeface="メイリオ" panose="020B0604030504040204" pitchFamily="50" charset="-128"/>
              </a:rPr>
              <a:t>おく</a:t>
            </a:r>
            <a:endParaRPr lang="en-US" altLang="ja-JP" sz="1600" b="1" kern="0" dirty="0">
              <a:solidFill>
                <a:schemeClr val="tx1"/>
              </a:solidFill>
              <a:latin typeface="メイリオ" panose="020B0604030504040204" pitchFamily="50" charset="-128"/>
              <a:ea typeface="メイリオ" panose="020B0604030504040204" pitchFamily="50" charset="-128"/>
            </a:endParaRPr>
          </a:p>
        </p:txBody>
      </p:sp>
      <p:sp>
        <p:nvSpPr>
          <p:cNvPr id="21" name="タイトル 1">
            <a:extLst>
              <a:ext uri="{FF2B5EF4-FFF2-40B4-BE49-F238E27FC236}">
                <a16:creationId xmlns:a16="http://schemas.microsoft.com/office/drawing/2014/main" id="{351DAD02-6028-4502-8E8B-FA1225F39504}"/>
              </a:ext>
            </a:extLst>
          </p:cNvPr>
          <p:cNvSpPr txBox="1">
            <a:spLocks/>
          </p:cNvSpPr>
          <p:nvPr/>
        </p:nvSpPr>
        <p:spPr>
          <a:xfrm>
            <a:off x="2511308" y="4286991"/>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200" kern="0" dirty="0">
                <a:solidFill>
                  <a:schemeClr val="tx1"/>
                </a:solidFill>
                <a:latin typeface="メイリオ" panose="020B0604030504040204" pitchFamily="50" charset="-128"/>
                <a:ea typeface="メイリオ" panose="020B0604030504040204" pitchFamily="50" charset="-128"/>
              </a:rPr>
              <a:t>けいこく</a:t>
            </a:r>
            <a:endParaRPr lang="en-US" altLang="ja-JP" sz="1200" kern="0" dirty="0">
              <a:solidFill>
                <a:schemeClr val="tx1"/>
              </a:solidFill>
              <a:latin typeface="メイリオ" panose="020B0604030504040204" pitchFamily="50" charset="-128"/>
              <a:ea typeface="メイリオ" panose="020B0604030504040204" pitchFamily="50" charset="-128"/>
            </a:endParaRPr>
          </a:p>
        </p:txBody>
      </p:sp>
      <p:sp>
        <p:nvSpPr>
          <p:cNvPr id="22" name="タイトル 1">
            <a:extLst>
              <a:ext uri="{FF2B5EF4-FFF2-40B4-BE49-F238E27FC236}">
                <a16:creationId xmlns:a16="http://schemas.microsoft.com/office/drawing/2014/main" id="{3E2E7C5E-F7FE-4B2A-A360-2084C6319DFF}"/>
              </a:ext>
            </a:extLst>
          </p:cNvPr>
          <p:cNvSpPr txBox="1">
            <a:spLocks/>
          </p:cNvSpPr>
          <p:nvPr/>
        </p:nvSpPr>
        <p:spPr>
          <a:xfrm>
            <a:off x="7268226" y="4279271"/>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200" kern="0" dirty="0">
                <a:solidFill>
                  <a:schemeClr val="tx1"/>
                </a:solidFill>
                <a:latin typeface="メイリオ" panose="020B0604030504040204" pitchFamily="50" charset="-128"/>
                <a:ea typeface="メイリオ" panose="020B0604030504040204" pitchFamily="50" charset="-128"/>
              </a:rPr>
              <a:t>けいこく</a:t>
            </a:r>
            <a:endParaRPr lang="en-US" altLang="ja-JP" sz="1200" kern="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78317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9742938-6920-4F9C-A71C-3B77D25AD8EC}"/>
              </a:ext>
            </a:extLst>
          </p:cNvPr>
          <p:cNvSpPr txBox="1"/>
          <p:nvPr/>
        </p:nvSpPr>
        <p:spPr>
          <a:xfrm>
            <a:off x="364958" y="215171"/>
            <a:ext cx="8419510"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ブラジルのタバコ</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8DA9C802-F9BC-4002-A5F3-0DE1A9ABA7E2}"/>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F6D62681-DDD0-4796-88ED-F72C2DC3BE76}"/>
              </a:ext>
            </a:extLst>
          </p:cNvPr>
          <p:cNvSpPr/>
          <p:nvPr/>
        </p:nvSpPr>
        <p:spPr>
          <a:xfrm>
            <a:off x="237558" y="5686859"/>
            <a:ext cx="8640985" cy="110991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
            <a:extLst>
              <a:ext uri="{FF2B5EF4-FFF2-40B4-BE49-F238E27FC236}">
                <a16:creationId xmlns:a16="http://schemas.microsoft.com/office/drawing/2014/main" id="{4E0F2DA2-233F-4FCB-9012-9120F0976B1A}"/>
              </a:ext>
            </a:extLst>
          </p:cNvPr>
          <p:cNvSpPr txBox="1">
            <a:spLocks/>
          </p:cNvSpPr>
          <p:nvPr/>
        </p:nvSpPr>
        <p:spPr>
          <a:xfrm>
            <a:off x="846462" y="5791395"/>
            <a:ext cx="7423175" cy="10668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solidFill>
                  <a:srgbClr val="FF0000"/>
                </a:solidFill>
                <a:latin typeface="メイリオ" panose="020B0604030504040204" pitchFamily="50" charset="-128"/>
                <a:ea typeface="メイリオ" panose="020B0604030504040204" pitchFamily="50" charset="-128"/>
              </a:rPr>
              <a:t>タバコが売れなくなるため</a:t>
            </a:r>
            <a:endParaRPr lang="en-US" altLang="ja-JP" b="1" dirty="0">
              <a:solidFill>
                <a:srgbClr val="FF0000"/>
              </a:solidFill>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日本ではこのようなパッケージにしていない</a:t>
            </a:r>
            <a:endParaRPr lang="en-US" altLang="ja-JP" b="1" dirty="0">
              <a:latin typeface="メイリオ" panose="020B0604030504040204" pitchFamily="50" charset="-128"/>
              <a:ea typeface="メイリオ" panose="020B0604030504040204" pitchFamily="50" charset="-128"/>
            </a:endParaRPr>
          </a:p>
        </p:txBody>
      </p:sp>
      <p:pic>
        <p:nvPicPr>
          <p:cNvPr id="7" name="Picture 2" descr="tabaco2">
            <a:extLst>
              <a:ext uri="{FF2B5EF4-FFF2-40B4-BE49-F238E27FC236}">
                <a16:creationId xmlns:a16="http://schemas.microsoft.com/office/drawing/2014/main" id="{00217D67-F267-4DEF-A5BB-13AA29B7DB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838" t="16284" b="10664"/>
          <a:stretch/>
        </p:blipFill>
        <p:spPr bwMode="auto">
          <a:xfrm>
            <a:off x="6186384" y="1235115"/>
            <a:ext cx="808916" cy="430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471B0A49-9F7A-4790-80E5-A35057AD2EDD}"/>
              </a:ext>
            </a:extLst>
          </p:cNvPr>
          <p:cNvPicPr>
            <a:picLocks noChangeAspect="1"/>
          </p:cNvPicPr>
          <p:nvPr/>
        </p:nvPicPr>
        <p:blipFill>
          <a:blip r:embed="rId4"/>
          <a:stretch>
            <a:fillRect/>
          </a:stretch>
        </p:blipFill>
        <p:spPr>
          <a:xfrm>
            <a:off x="3018748" y="1023919"/>
            <a:ext cx="3106503" cy="462363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220F2D-971E-45D9-A3D4-95D4EFF26B0B}"/>
              </a:ext>
            </a:extLst>
          </p:cNvPr>
          <p:cNvPicPr>
            <a:picLocks noChangeAspect="1"/>
          </p:cNvPicPr>
          <p:nvPr/>
        </p:nvPicPr>
        <p:blipFill rotWithShape="1">
          <a:blip r:embed="rId3">
            <a:extLst>
              <a:ext uri="{28A0092B-C50C-407E-A947-70E740481C1C}">
                <a14:useLocalDpi xmlns:a14="http://schemas.microsoft.com/office/drawing/2010/main" val="0"/>
              </a:ext>
            </a:extLst>
          </a:blip>
          <a:srcRect l="2903" t="9560" r="6902" b="3694"/>
          <a:stretch/>
        </p:blipFill>
        <p:spPr>
          <a:xfrm>
            <a:off x="846241" y="1078305"/>
            <a:ext cx="7335464" cy="5288891"/>
          </a:xfrm>
          <a:prstGeom prst="rect">
            <a:avLst/>
          </a:prstGeom>
        </p:spPr>
      </p:pic>
      <p:sp>
        <p:nvSpPr>
          <p:cNvPr id="4" name="AutoShape 2" descr="2011 年 12 月 28 日東京都: 調剤東京の路上で飲料自動販売機 の写真 ...">
            <a:extLst>
              <a:ext uri="{FF2B5EF4-FFF2-40B4-BE49-F238E27FC236}">
                <a16:creationId xmlns:a16="http://schemas.microsoft.com/office/drawing/2014/main" id="{8193FA4A-F711-4E60-87B7-3C5C694E4F6C}"/>
              </a:ext>
            </a:extLst>
          </p:cNvPr>
          <p:cNvSpPr>
            <a:spLocks noChangeAspect="1" noChangeArrowheads="1"/>
          </p:cNvSpPr>
          <p:nvPr/>
        </p:nvSpPr>
        <p:spPr bwMode="auto">
          <a:xfrm>
            <a:off x="3092958" y="1949958"/>
            <a:ext cx="3545586" cy="35455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ja-JP" altLang="en-US" sz="1350"/>
          </a:p>
        </p:txBody>
      </p:sp>
      <p:sp>
        <p:nvSpPr>
          <p:cNvPr id="7" name="テキスト ボックス 6">
            <a:extLst>
              <a:ext uri="{FF2B5EF4-FFF2-40B4-BE49-F238E27FC236}">
                <a16:creationId xmlns:a16="http://schemas.microsoft.com/office/drawing/2014/main" id="{7EA30024-12AA-420E-AE0B-EDF92DE92533}"/>
              </a:ext>
            </a:extLst>
          </p:cNvPr>
          <p:cNvSpPr txBox="1"/>
          <p:nvPr/>
        </p:nvSpPr>
        <p:spPr>
          <a:xfrm>
            <a:off x="304218" y="308864"/>
            <a:ext cx="8419510"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タバコの自動販売機</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2B34DC7D-1521-47FD-9469-F371829A3FA3}"/>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78D30BB5-670E-4AC0-AD9A-5051CC2F2190}"/>
              </a:ext>
            </a:extLst>
          </p:cNvPr>
          <p:cNvSpPr/>
          <p:nvPr/>
        </p:nvSpPr>
        <p:spPr>
          <a:xfrm>
            <a:off x="237558" y="5834080"/>
            <a:ext cx="8640985" cy="80874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コンテンツ プレースホルダー 2">
            <a:extLst>
              <a:ext uri="{FF2B5EF4-FFF2-40B4-BE49-F238E27FC236}">
                <a16:creationId xmlns:a16="http://schemas.microsoft.com/office/drawing/2014/main" id="{461B58B9-8F30-4AAC-813C-D5B643A66D50}"/>
              </a:ext>
            </a:extLst>
          </p:cNvPr>
          <p:cNvSpPr txBox="1">
            <a:spLocks/>
          </p:cNvSpPr>
          <p:nvPr/>
        </p:nvSpPr>
        <p:spPr>
          <a:xfrm>
            <a:off x="45662" y="6090834"/>
            <a:ext cx="9024776" cy="578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dirty="0">
                <a:latin typeface="メイリオ" panose="020B0604030504040204" pitchFamily="50" charset="-128"/>
                <a:ea typeface="メイリオ" panose="020B0604030504040204" pitchFamily="50" charset="-128"/>
              </a:rPr>
              <a:t>ほとんどの先進国では</a:t>
            </a:r>
            <a:r>
              <a:rPr lang="ja-JP" altLang="en-US" sz="3200" b="1" dirty="0">
                <a:solidFill>
                  <a:srgbClr val="FF0000"/>
                </a:solidFill>
                <a:latin typeface="メイリオ" panose="020B0604030504040204" pitchFamily="50" charset="-128"/>
                <a:ea typeface="メイリオ" panose="020B0604030504040204" pitchFamily="50" charset="-128"/>
              </a:rPr>
              <a:t>タバコの自動販売機はない</a:t>
            </a:r>
            <a:endParaRPr lang="en-US" altLang="ja-JP" sz="3200" b="1" dirty="0">
              <a:solidFill>
                <a:srgbClr val="FF0000"/>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B3DE71D-0BC4-4D52-8102-1CC02D66E744}"/>
              </a:ext>
            </a:extLst>
          </p:cNvPr>
          <p:cNvSpPr txBox="1"/>
          <p:nvPr/>
        </p:nvSpPr>
        <p:spPr>
          <a:xfrm>
            <a:off x="1665763" y="4299246"/>
            <a:ext cx="1877437" cy="769441"/>
          </a:xfrm>
          <a:prstGeom prst="rect">
            <a:avLst/>
          </a:prstGeom>
          <a:noFill/>
        </p:spPr>
        <p:txBody>
          <a:bodyPr wrap="none" rtlCol="0">
            <a:spAutoFit/>
          </a:bodyPr>
          <a:lstStyle/>
          <a:p>
            <a:r>
              <a:rPr kumimoji="1" lang="ja-JP" altLang="en-US" sz="4400" b="1" dirty="0">
                <a:ln w="104775">
                  <a:solidFill>
                    <a:schemeClr val="bg1"/>
                  </a:solidFill>
                </a:ln>
                <a:solidFill>
                  <a:schemeClr val="bg1"/>
                </a:solidFill>
                <a:latin typeface="メイリオ" panose="020B0604030504040204" pitchFamily="50" charset="-128"/>
                <a:ea typeface="メイリオ" panose="020B0604030504040204" pitchFamily="50" charset="-128"/>
              </a:rPr>
              <a:t>タバコ</a:t>
            </a:r>
          </a:p>
        </p:txBody>
      </p:sp>
      <p:sp>
        <p:nvSpPr>
          <p:cNvPr id="33" name="テキスト ボックス 32">
            <a:extLst>
              <a:ext uri="{FF2B5EF4-FFF2-40B4-BE49-F238E27FC236}">
                <a16:creationId xmlns:a16="http://schemas.microsoft.com/office/drawing/2014/main" id="{DD605775-A298-419A-BA2D-699E2E7A2134}"/>
              </a:ext>
            </a:extLst>
          </p:cNvPr>
          <p:cNvSpPr txBox="1"/>
          <p:nvPr/>
        </p:nvSpPr>
        <p:spPr>
          <a:xfrm>
            <a:off x="1665762" y="4299246"/>
            <a:ext cx="1877437" cy="769441"/>
          </a:xfrm>
          <a:prstGeom prst="rect">
            <a:avLst/>
          </a:prstGeom>
          <a:noFill/>
        </p:spPr>
        <p:txBody>
          <a:bodyPr wrap="none" rtlCol="0">
            <a:spAutoFit/>
          </a:bodyPr>
          <a:lstStyle/>
          <a:p>
            <a:r>
              <a:rPr kumimoji="1" lang="ja-JP" altLang="en-US" sz="4400" b="1" dirty="0">
                <a:solidFill>
                  <a:srgbClr val="FF0000"/>
                </a:solidFill>
                <a:latin typeface="メイリオ" panose="020B0604030504040204" pitchFamily="50" charset="-128"/>
                <a:ea typeface="メイリオ" panose="020B0604030504040204" pitchFamily="50" charset="-128"/>
              </a:rPr>
              <a:t>タバコ</a:t>
            </a:r>
          </a:p>
        </p:txBody>
      </p:sp>
      <p:sp>
        <p:nvSpPr>
          <p:cNvPr id="34" name="テキスト ボックス 33">
            <a:extLst>
              <a:ext uri="{FF2B5EF4-FFF2-40B4-BE49-F238E27FC236}">
                <a16:creationId xmlns:a16="http://schemas.microsoft.com/office/drawing/2014/main" id="{BECA0E42-C4EF-43D0-90CD-97DC7651D8BE}"/>
              </a:ext>
            </a:extLst>
          </p:cNvPr>
          <p:cNvSpPr txBox="1"/>
          <p:nvPr/>
        </p:nvSpPr>
        <p:spPr>
          <a:xfrm>
            <a:off x="4998314" y="4354759"/>
            <a:ext cx="1877437" cy="769441"/>
          </a:xfrm>
          <a:prstGeom prst="rect">
            <a:avLst/>
          </a:prstGeom>
          <a:noFill/>
        </p:spPr>
        <p:txBody>
          <a:bodyPr wrap="none" rtlCol="0">
            <a:spAutoFit/>
          </a:bodyPr>
          <a:lstStyle/>
          <a:p>
            <a:r>
              <a:rPr kumimoji="1" lang="ja-JP" altLang="en-US" sz="4400" b="1" dirty="0">
                <a:ln w="104775">
                  <a:solidFill>
                    <a:schemeClr val="bg1"/>
                  </a:solidFill>
                </a:ln>
                <a:solidFill>
                  <a:schemeClr val="bg1"/>
                </a:solidFill>
                <a:latin typeface="メイリオ" panose="020B0604030504040204" pitchFamily="50" charset="-128"/>
                <a:ea typeface="メイリオ" panose="020B0604030504040204" pitchFamily="50" charset="-128"/>
              </a:rPr>
              <a:t>飲み物</a:t>
            </a:r>
          </a:p>
        </p:txBody>
      </p:sp>
      <p:sp>
        <p:nvSpPr>
          <p:cNvPr id="35" name="テキスト ボックス 34">
            <a:extLst>
              <a:ext uri="{FF2B5EF4-FFF2-40B4-BE49-F238E27FC236}">
                <a16:creationId xmlns:a16="http://schemas.microsoft.com/office/drawing/2014/main" id="{5E25E032-DCB5-4E68-987C-28C42080FE72}"/>
              </a:ext>
            </a:extLst>
          </p:cNvPr>
          <p:cNvSpPr txBox="1"/>
          <p:nvPr/>
        </p:nvSpPr>
        <p:spPr>
          <a:xfrm>
            <a:off x="4998313" y="4367557"/>
            <a:ext cx="1877437" cy="769441"/>
          </a:xfrm>
          <a:prstGeom prst="rect">
            <a:avLst/>
          </a:prstGeom>
          <a:noFill/>
        </p:spPr>
        <p:txBody>
          <a:bodyPr wrap="none" rtlCol="0">
            <a:spAutoFit/>
          </a:bodyPr>
          <a:lstStyle/>
          <a:p>
            <a:r>
              <a:rPr kumimoji="1" lang="ja-JP" altLang="en-US" sz="4400" b="1" dirty="0">
                <a:latin typeface="メイリオ" panose="020B0604030504040204" pitchFamily="50" charset="-128"/>
                <a:ea typeface="メイリオ" panose="020B0604030504040204" pitchFamily="50" charset="-128"/>
              </a:rPr>
              <a:t>飲み物</a:t>
            </a:r>
          </a:p>
        </p:txBody>
      </p:sp>
      <p:sp>
        <p:nvSpPr>
          <p:cNvPr id="12" name="テキスト ボックス 11">
            <a:extLst>
              <a:ext uri="{FF2B5EF4-FFF2-40B4-BE49-F238E27FC236}">
                <a16:creationId xmlns:a16="http://schemas.microsoft.com/office/drawing/2014/main" id="{C4BD635C-B650-4B25-9167-6C7E419E12C4}"/>
              </a:ext>
            </a:extLst>
          </p:cNvPr>
          <p:cNvSpPr txBox="1"/>
          <p:nvPr/>
        </p:nvSpPr>
        <p:spPr>
          <a:xfrm>
            <a:off x="2699792" y="85444"/>
            <a:ext cx="2763273" cy="338554"/>
          </a:xfrm>
          <a:prstGeom prst="rect">
            <a:avLst/>
          </a:prstGeom>
          <a:noFill/>
        </p:spPr>
        <p:txBody>
          <a:bodyPr wrap="square" rtlCol="0">
            <a:spAutoFit/>
          </a:bodyPr>
          <a:lstStyle/>
          <a:p>
            <a:r>
              <a:rPr kumimoji="1"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じ　どう　はん　ばい　き</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タイトル 1">
            <a:extLst>
              <a:ext uri="{FF2B5EF4-FFF2-40B4-BE49-F238E27FC236}">
                <a16:creationId xmlns:a16="http://schemas.microsoft.com/office/drawing/2014/main" id="{C0A5A13A-FA3E-4A6C-8490-45310DEF9A81}"/>
              </a:ext>
            </a:extLst>
          </p:cNvPr>
          <p:cNvSpPr txBox="1">
            <a:spLocks/>
          </p:cNvSpPr>
          <p:nvPr/>
        </p:nvSpPr>
        <p:spPr>
          <a:xfrm>
            <a:off x="1979712" y="5901327"/>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chemeClr val="tx1"/>
                </a:solidFill>
                <a:latin typeface="メイリオ" panose="020B0604030504040204" pitchFamily="50" charset="-128"/>
                <a:ea typeface="メイリオ" panose="020B0604030504040204" pitchFamily="50" charset="-128"/>
              </a:rPr>
              <a:t>せんしんこく</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14" name="タイトル 1">
            <a:extLst>
              <a:ext uri="{FF2B5EF4-FFF2-40B4-BE49-F238E27FC236}">
                <a16:creationId xmlns:a16="http://schemas.microsoft.com/office/drawing/2014/main" id="{E4F2D021-2391-4D1F-A858-BFED01979141}"/>
              </a:ext>
            </a:extLst>
          </p:cNvPr>
          <p:cNvSpPr txBox="1">
            <a:spLocks/>
          </p:cNvSpPr>
          <p:nvPr/>
        </p:nvSpPr>
        <p:spPr>
          <a:xfrm>
            <a:off x="5377303" y="5846007"/>
            <a:ext cx="2398125" cy="232901"/>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rgbClr val="FF0000"/>
                </a:solidFill>
                <a:latin typeface="メイリオ" panose="020B0604030504040204" pitchFamily="50" charset="-128"/>
                <a:ea typeface="メイリオ" panose="020B0604030504040204" pitchFamily="50" charset="-128"/>
              </a:rPr>
              <a:t>じ  どう  はん ばい  き　</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74389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C1E1978-8F3E-4AE8-97D7-1929FDE6E1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04" b="4784"/>
          <a:stretch/>
        </p:blipFill>
        <p:spPr>
          <a:xfrm>
            <a:off x="2275486" y="1159214"/>
            <a:ext cx="4593028" cy="5655754"/>
          </a:xfrm>
          <a:prstGeom prst="rect">
            <a:avLst/>
          </a:prstGeom>
        </p:spPr>
      </p:pic>
      <p:sp>
        <p:nvSpPr>
          <p:cNvPr id="4" name="テキスト ボックス 3">
            <a:extLst>
              <a:ext uri="{FF2B5EF4-FFF2-40B4-BE49-F238E27FC236}">
                <a16:creationId xmlns:a16="http://schemas.microsoft.com/office/drawing/2014/main" id="{4D5D0746-798E-4521-B355-EEC5D5D1380F}"/>
              </a:ext>
            </a:extLst>
          </p:cNvPr>
          <p:cNvSpPr txBox="1"/>
          <p:nvPr/>
        </p:nvSpPr>
        <p:spPr>
          <a:xfrm>
            <a:off x="364958" y="283295"/>
            <a:ext cx="8419510"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コンビニエンスストアでの販売</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A92E6630-5A6A-4CEA-B8A9-F22A9A0F4F81}"/>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3D934CC7-A315-497B-B441-0C313D002705}"/>
              </a:ext>
            </a:extLst>
          </p:cNvPr>
          <p:cNvSpPr/>
          <p:nvPr/>
        </p:nvSpPr>
        <p:spPr>
          <a:xfrm>
            <a:off x="3001384" y="6248400"/>
            <a:ext cx="2183802" cy="558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AE9600E-40F7-41D8-96A3-47D1B0C06733}"/>
              </a:ext>
            </a:extLst>
          </p:cNvPr>
          <p:cNvSpPr txBox="1"/>
          <p:nvPr/>
        </p:nvSpPr>
        <p:spPr>
          <a:xfrm>
            <a:off x="440099" y="3929509"/>
            <a:ext cx="8263801" cy="1477328"/>
          </a:xfrm>
          <a:prstGeom prst="rect">
            <a:avLst/>
          </a:prstGeom>
          <a:solidFill>
            <a:schemeClr val="bg1"/>
          </a:solidFill>
          <a:ln w="76200">
            <a:solidFill>
              <a:srgbClr val="FF0000"/>
            </a:solidFill>
          </a:ln>
        </p:spPr>
        <p:txBody>
          <a:bodyPr wrap="none" rtlCol="0">
            <a:spAutoFit/>
          </a:bodyPr>
          <a:lstStyle/>
          <a:p>
            <a:r>
              <a:rPr kumimoji="1" lang="en-US" altLang="ja-JP" dirty="0"/>
              <a:t>20</a:t>
            </a:r>
            <a:r>
              <a:rPr kumimoji="1" lang="ja-JP" altLang="en-US" dirty="0"/>
              <a:t>歳未満の者の喫煙は、法律で禁じられています。</a:t>
            </a:r>
            <a:endParaRPr kumimoji="1" lang="en-US" altLang="ja-JP" dirty="0"/>
          </a:p>
          <a:p>
            <a:r>
              <a:rPr kumimoji="1" lang="ja-JP" altLang="en-US" b="1" dirty="0"/>
              <a:t>加熱式たばこの煙（蒸気）は、周りの人の健康への悪影響が否定できません。</a:t>
            </a:r>
            <a:endParaRPr kumimoji="1" lang="en-US" altLang="ja-JP" b="1" dirty="0"/>
          </a:p>
          <a:p>
            <a:r>
              <a:rPr kumimoji="1" lang="ja-JP" altLang="en-US" dirty="0"/>
              <a:t>健康増進法で禁じられている場所では喫煙できません。</a:t>
            </a:r>
            <a:endParaRPr kumimoji="1" lang="en-US" altLang="ja-JP" dirty="0"/>
          </a:p>
          <a:p>
            <a:r>
              <a:rPr kumimoji="1" lang="ja-JP" altLang="en-US" b="1" dirty="0"/>
              <a:t>加熱式たばこの煙（蒸気）は、発がん性物質や、ニコチンが含まれるなど、</a:t>
            </a:r>
            <a:endParaRPr kumimoji="1" lang="en-US" altLang="ja-JP" b="1" dirty="0"/>
          </a:p>
          <a:p>
            <a:r>
              <a:rPr kumimoji="1" lang="ja-JP" altLang="en-US" b="1" dirty="0"/>
              <a:t>あなたの健康への悪影響が否定できません。</a:t>
            </a:r>
          </a:p>
        </p:txBody>
      </p:sp>
      <p:sp>
        <p:nvSpPr>
          <p:cNvPr id="10" name="矢印: 上 9">
            <a:extLst>
              <a:ext uri="{FF2B5EF4-FFF2-40B4-BE49-F238E27FC236}">
                <a16:creationId xmlns:a16="http://schemas.microsoft.com/office/drawing/2014/main" id="{DD109ABF-F1B3-4206-8DAC-B1E8621444B9}"/>
              </a:ext>
            </a:extLst>
          </p:cNvPr>
          <p:cNvSpPr/>
          <p:nvPr/>
        </p:nvSpPr>
        <p:spPr>
          <a:xfrm>
            <a:off x="3782135" y="5542132"/>
            <a:ext cx="622300" cy="6985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ED195E4B-6B10-454E-BAA9-E8A8CB884A72}"/>
              </a:ext>
            </a:extLst>
          </p:cNvPr>
          <p:cNvSpPr txBox="1"/>
          <p:nvPr/>
        </p:nvSpPr>
        <p:spPr>
          <a:xfrm>
            <a:off x="671858" y="2133367"/>
            <a:ext cx="7800282" cy="584775"/>
          </a:xfrm>
          <a:prstGeom prst="rect">
            <a:avLst/>
          </a:prstGeom>
          <a:noFill/>
          <a:ln>
            <a:noFill/>
          </a:ln>
        </p:spPr>
        <p:txBody>
          <a:bodyPr wrap="square">
            <a:spAutoFit/>
          </a:bodyPr>
          <a:lstStyle/>
          <a:p>
            <a:pPr algn="ctr"/>
            <a:r>
              <a:rPr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rPr>
              <a:t>レジ前の一番目立つスペースにて販売</a:t>
            </a:r>
          </a:p>
        </p:txBody>
      </p:sp>
      <p:sp>
        <p:nvSpPr>
          <p:cNvPr id="12" name="テキスト ボックス 11">
            <a:extLst>
              <a:ext uri="{FF2B5EF4-FFF2-40B4-BE49-F238E27FC236}">
                <a16:creationId xmlns:a16="http://schemas.microsoft.com/office/drawing/2014/main" id="{E374B31E-7108-4E44-97E6-10AB97773DE9}"/>
              </a:ext>
            </a:extLst>
          </p:cNvPr>
          <p:cNvSpPr txBox="1"/>
          <p:nvPr/>
        </p:nvSpPr>
        <p:spPr>
          <a:xfrm>
            <a:off x="822313" y="2141135"/>
            <a:ext cx="7499371" cy="584775"/>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レジ前の一番目立つスペースにて販売</a:t>
            </a:r>
          </a:p>
        </p:txBody>
      </p:sp>
      <p:sp>
        <p:nvSpPr>
          <p:cNvPr id="13" name="テキスト ボックス 12">
            <a:extLst>
              <a:ext uri="{FF2B5EF4-FFF2-40B4-BE49-F238E27FC236}">
                <a16:creationId xmlns:a16="http://schemas.microsoft.com/office/drawing/2014/main" id="{C1AA352F-90D3-47E3-91E5-D0A46EE3430A}"/>
              </a:ext>
            </a:extLst>
          </p:cNvPr>
          <p:cNvSpPr txBox="1"/>
          <p:nvPr/>
        </p:nvSpPr>
        <p:spPr>
          <a:xfrm>
            <a:off x="7129081" y="73042"/>
            <a:ext cx="1296144" cy="338554"/>
          </a:xfrm>
          <a:prstGeom prst="rect">
            <a:avLst/>
          </a:prstGeom>
          <a:noFill/>
        </p:spPr>
        <p:txBody>
          <a:bodyPr wrap="square" rtlCol="0">
            <a:spAutoFit/>
          </a:bodyPr>
          <a:lstStyle/>
          <a:p>
            <a:r>
              <a:rPr kumimoji="1"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はん　ばい</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8936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534783" y="1726745"/>
            <a:ext cx="8368019" cy="3532103"/>
          </a:xfrm>
          <a:solidFill>
            <a:srgbClr val="00B485"/>
          </a:solidFill>
          <a:ln w="123825" cap="rnd">
            <a:solidFill>
              <a:srgbClr val="00B485"/>
            </a:solidFill>
          </a:ln>
        </p:spPr>
        <p:txBody>
          <a:bodyPr>
            <a:normAutofit/>
          </a:bodyPr>
          <a:lstStyle/>
          <a:p>
            <a:endParaRPr lang="en-US" altLang="ja-JP" sz="500" b="1" dirty="0">
              <a:solidFill>
                <a:schemeClr val="bg1"/>
              </a:solidFill>
            </a:endParaRPr>
          </a:p>
          <a:p>
            <a:r>
              <a:rPr lang="ja-JP" altLang="en-US" b="1" dirty="0">
                <a:solidFill>
                  <a:schemeClr val="bg1"/>
                </a:solidFill>
              </a:rPr>
              <a:t>ひとのときを想う</a:t>
            </a:r>
            <a:endParaRPr lang="en-US" altLang="ja-JP" b="1" dirty="0">
              <a:solidFill>
                <a:schemeClr val="bg1"/>
              </a:solidFill>
            </a:endParaRPr>
          </a:p>
          <a:p>
            <a:endParaRPr lang="en-US" altLang="ja-JP" sz="100" b="1" dirty="0">
              <a:solidFill>
                <a:schemeClr val="bg1"/>
              </a:solidFill>
            </a:endParaRPr>
          </a:p>
          <a:p>
            <a:r>
              <a:rPr lang="ja-JP" altLang="en-US" b="1" dirty="0">
                <a:solidFill>
                  <a:schemeClr val="bg1"/>
                </a:solidFill>
              </a:rPr>
              <a:t>ひとつずつですが、未来へ</a:t>
            </a:r>
            <a:endParaRPr lang="en-US" altLang="ja-JP" b="1" dirty="0">
              <a:solidFill>
                <a:schemeClr val="bg1"/>
              </a:solidFill>
            </a:endParaRPr>
          </a:p>
          <a:p>
            <a:endParaRPr lang="en-US" altLang="ja-JP" sz="100" b="1" dirty="0">
              <a:solidFill>
                <a:schemeClr val="bg1"/>
              </a:solidFill>
            </a:endParaRPr>
          </a:p>
          <a:p>
            <a:r>
              <a:rPr lang="ja-JP" altLang="en-US" b="1" dirty="0">
                <a:solidFill>
                  <a:schemeClr val="bg1"/>
                </a:solidFill>
              </a:rPr>
              <a:t>「ひろう」という体験を通じて、「すてない」気持ちを育てたい</a:t>
            </a:r>
            <a:endParaRPr lang="en-US" altLang="ja-JP" b="1" dirty="0">
              <a:solidFill>
                <a:schemeClr val="bg1"/>
              </a:solidFill>
            </a:endParaRPr>
          </a:p>
          <a:p>
            <a:endParaRPr lang="en-US" altLang="ja-JP" sz="100" b="1" dirty="0">
              <a:solidFill>
                <a:schemeClr val="bg1"/>
              </a:solidFill>
            </a:endParaRPr>
          </a:p>
          <a:p>
            <a:r>
              <a:rPr lang="ja-JP" altLang="en-US" sz="2600" b="1" dirty="0">
                <a:solidFill>
                  <a:schemeClr val="bg1"/>
                </a:solidFill>
              </a:rPr>
              <a:t>スーシャルディスタンス</a:t>
            </a:r>
            <a:endParaRPr lang="en-US" altLang="ja-JP" sz="2600" b="1" dirty="0">
              <a:solidFill>
                <a:schemeClr val="bg1"/>
              </a:solidFill>
            </a:endParaRPr>
          </a:p>
          <a:p>
            <a:endParaRPr lang="en-US" altLang="ja-JP" sz="100" b="1" dirty="0">
              <a:solidFill>
                <a:schemeClr val="bg1"/>
              </a:solidFill>
            </a:endParaRPr>
          </a:p>
          <a:p>
            <a:r>
              <a:rPr lang="ja-JP" altLang="en-US" sz="2600" b="1" dirty="0">
                <a:solidFill>
                  <a:schemeClr val="bg1"/>
                </a:solidFill>
              </a:rPr>
              <a:t>吸う人と吸わない人の距離を喫煙所でつくる</a:t>
            </a:r>
          </a:p>
        </p:txBody>
      </p:sp>
      <p:sp>
        <p:nvSpPr>
          <p:cNvPr id="2" name="テキスト ボックス 1">
            <a:extLst>
              <a:ext uri="{FF2B5EF4-FFF2-40B4-BE49-F238E27FC236}">
                <a16:creationId xmlns:a16="http://schemas.microsoft.com/office/drawing/2014/main" id="{84E32C12-5C93-4905-858E-4A023C9984B5}"/>
              </a:ext>
            </a:extLst>
          </p:cNvPr>
          <p:cNvSpPr txBox="1"/>
          <p:nvPr/>
        </p:nvSpPr>
        <p:spPr>
          <a:xfrm>
            <a:off x="6441948" y="6642829"/>
            <a:ext cx="2702052" cy="215444"/>
          </a:xfrm>
          <a:prstGeom prst="rect">
            <a:avLst/>
          </a:prstGeom>
          <a:noFill/>
        </p:spPr>
        <p:txBody>
          <a:bodyPr wrap="square" rtlCol="0">
            <a:spAutoFit/>
          </a:bodyPr>
          <a:lstStyle/>
          <a:p>
            <a:pPr algn="r"/>
            <a:r>
              <a:rPr lang="ja-JP" altLang="en-US" sz="800" dirty="0"/>
              <a:t>日本たばこ産業</a:t>
            </a:r>
            <a:r>
              <a:rPr lang="en-US" altLang="ja-JP" sz="800" dirty="0"/>
              <a:t>HP</a:t>
            </a:r>
            <a:r>
              <a:rPr lang="ja-JP" altLang="en-US" sz="800" dirty="0"/>
              <a:t>より引用</a:t>
            </a:r>
          </a:p>
        </p:txBody>
      </p:sp>
      <p:sp>
        <p:nvSpPr>
          <p:cNvPr id="5" name="テキスト ボックス 4">
            <a:extLst>
              <a:ext uri="{FF2B5EF4-FFF2-40B4-BE49-F238E27FC236}">
                <a16:creationId xmlns:a16="http://schemas.microsoft.com/office/drawing/2014/main" id="{45F4D42E-11C8-43FC-B947-3BAB3E2FFD2D}"/>
              </a:ext>
            </a:extLst>
          </p:cNvPr>
          <p:cNvSpPr txBox="1"/>
          <p:nvPr/>
        </p:nvSpPr>
        <p:spPr>
          <a:xfrm>
            <a:off x="364958" y="276324"/>
            <a:ext cx="8419510" cy="2000548"/>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日本の</a:t>
            </a:r>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CM</a:t>
            </a:r>
          </a:p>
          <a:p>
            <a:r>
              <a:rPr kumimoji="1" lang="ja-JP" altLang="en-US" sz="32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よく使われているキャッチフレーズ ～</a:t>
            </a:r>
          </a:p>
          <a:p>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E8D5BD09-DEAB-4038-A2AD-8E794C5670CC}"/>
              </a:ext>
            </a:extLst>
          </p:cNvPr>
          <p:cNvSpPr/>
          <p:nvPr/>
        </p:nvSpPr>
        <p:spPr>
          <a:xfrm>
            <a:off x="477866" y="1461315"/>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22EB833E-49FC-4E55-BC83-150A23AC6395}"/>
              </a:ext>
            </a:extLst>
          </p:cNvPr>
          <p:cNvSpPr/>
          <p:nvPr/>
        </p:nvSpPr>
        <p:spPr>
          <a:xfrm>
            <a:off x="1172584" y="5686860"/>
            <a:ext cx="6841863" cy="80000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ECC9B699-223F-452F-9722-AD1E2517D8C5}"/>
              </a:ext>
            </a:extLst>
          </p:cNvPr>
          <p:cNvSpPr txBox="1">
            <a:spLocks/>
          </p:cNvSpPr>
          <p:nvPr/>
        </p:nvSpPr>
        <p:spPr>
          <a:xfrm>
            <a:off x="860412" y="5866699"/>
            <a:ext cx="7423175" cy="620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b="1" dirty="0">
                <a:solidFill>
                  <a:srgbClr val="FF0000"/>
                </a:solidFill>
                <a:latin typeface="メイリオ" panose="020B0604030504040204" pitchFamily="50" charset="-128"/>
                <a:ea typeface="メイリオ" panose="020B0604030504040204" pitchFamily="50" charset="-128"/>
              </a:rPr>
              <a:t>タバコの害についてふれられていない</a:t>
            </a: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DB3348B3-4285-4701-8EF5-CFD66A7561C3}"/>
              </a:ext>
            </a:extLst>
          </p:cNvPr>
          <p:cNvSpPr txBox="1"/>
          <p:nvPr/>
        </p:nvSpPr>
        <p:spPr>
          <a:xfrm>
            <a:off x="2123728" y="77334"/>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シーエム</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BSnews000">
            <a:hlinkClick r:id="" action="ppaction://media"/>
            <a:extLst>
              <a:ext uri="{FF2B5EF4-FFF2-40B4-BE49-F238E27FC236}">
                <a16:creationId xmlns:a16="http://schemas.microsoft.com/office/drawing/2014/main" id="{B0DFCED2-879F-4E27-8F6C-527774110D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9868" y="1070617"/>
            <a:ext cx="7484263" cy="5525241"/>
          </a:xfrm>
          <a:prstGeom prst="rect">
            <a:avLst/>
          </a:prstGeom>
        </p:spPr>
      </p:pic>
      <p:sp>
        <p:nvSpPr>
          <p:cNvPr id="3" name="テキスト ボックス 2">
            <a:extLst>
              <a:ext uri="{FF2B5EF4-FFF2-40B4-BE49-F238E27FC236}">
                <a16:creationId xmlns:a16="http://schemas.microsoft.com/office/drawing/2014/main" id="{AE0912BC-E4BA-4E74-A717-63964894C3F9}"/>
              </a:ext>
            </a:extLst>
          </p:cNvPr>
          <p:cNvSpPr txBox="1"/>
          <p:nvPr/>
        </p:nvSpPr>
        <p:spPr>
          <a:xfrm>
            <a:off x="2915322" y="6642556"/>
            <a:ext cx="6228678" cy="215444"/>
          </a:xfrm>
          <a:prstGeom prst="rect">
            <a:avLst/>
          </a:prstGeom>
          <a:noFill/>
        </p:spPr>
        <p:txBody>
          <a:bodyPr wrap="square" rtlCol="0">
            <a:spAutoFit/>
          </a:bodyPr>
          <a:lstStyle/>
          <a:p>
            <a:pPr algn="r"/>
            <a:r>
              <a:rPr lang="ja-JP" altLang="en-US" sz="800" dirty="0">
                <a:latin typeface="メイリオ" panose="020B0604030504040204" pitchFamily="50" charset="-128"/>
                <a:ea typeface="メイリオ" panose="020B0604030504040204" pitchFamily="50" charset="-128"/>
              </a:rPr>
              <a:t>小学生からの禁煙教育自由自在　平間敬文著　かもがわ出版より引用</a:t>
            </a:r>
          </a:p>
        </p:txBody>
      </p:sp>
      <p:sp>
        <p:nvSpPr>
          <p:cNvPr id="5" name="テキスト ボックス 4">
            <a:extLst>
              <a:ext uri="{FF2B5EF4-FFF2-40B4-BE49-F238E27FC236}">
                <a16:creationId xmlns:a16="http://schemas.microsoft.com/office/drawing/2014/main" id="{95E0D19F-B81C-429E-B28C-74CD5B84E5CD}"/>
              </a:ext>
            </a:extLst>
          </p:cNvPr>
          <p:cNvSpPr txBox="1"/>
          <p:nvPr/>
        </p:nvSpPr>
        <p:spPr>
          <a:xfrm>
            <a:off x="364958" y="283295"/>
            <a:ext cx="8419510"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海外での</a:t>
            </a:r>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CM</a:t>
            </a:r>
          </a:p>
        </p:txBody>
      </p:sp>
      <p:sp>
        <p:nvSpPr>
          <p:cNvPr id="6" name="正方形/長方形 5">
            <a:extLst>
              <a:ext uri="{FF2B5EF4-FFF2-40B4-BE49-F238E27FC236}">
                <a16:creationId xmlns:a16="http://schemas.microsoft.com/office/drawing/2014/main" id="{FDE8B95C-D998-420B-BC3E-D599491DDC7D}"/>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70C0471-07B5-40D8-B123-D7A2A2BFE9E2}"/>
              </a:ext>
            </a:extLst>
          </p:cNvPr>
          <p:cNvSpPr txBox="1"/>
          <p:nvPr/>
        </p:nvSpPr>
        <p:spPr>
          <a:xfrm>
            <a:off x="2627784" y="67320"/>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シーエム</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353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0909">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12E863-61D7-48FB-AD08-2CE0C44EB361}"/>
              </a:ext>
            </a:extLst>
          </p:cNvPr>
          <p:cNvSpPr txBox="1"/>
          <p:nvPr/>
        </p:nvSpPr>
        <p:spPr>
          <a:xfrm>
            <a:off x="381589" y="903264"/>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今日学習すること</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AAA8B5C3-DCD6-407F-97DF-34E8D5CAFDE4}"/>
              </a:ext>
            </a:extLst>
          </p:cNvPr>
          <p:cNvSpPr/>
          <p:nvPr/>
        </p:nvSpPr>
        <p:spPr>
          <a:xfrm>
            <a:off x="376164" y="1640004"/>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E8EB78-0ACB-4BF9-B937-3D849C9F5EA0}"/>
              </a:ext>
            </a:extLst>
          </p:cNvPr>
          <p:cNvSpPr txBox="1"/>
          <p:nvPr/>
        </p:nvSpPr>
        <p:spPr>
          <a:xfrm>
            <a:off x="899592" y="2204864"/>
            <a:ext cx="5248553" cy="3170099"/>
          </a:xfrm>
          <a:prstGeom prst="rect">
            <a:avLst/>
          </a:prstGeom>
          <a:noFill/>
        </p:spPr>
        <p:txBody>
          <a:bodyPr wrap="none" rtlCol="0">
            <a:spAutoFit/>
          </a:bodyPr>
          <a:lstStyle/>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① タバコってどんなもの？</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3200" dirty="0">
                <a:solidFill>
                  <a:schemeClr val="bg1">
                    <a:lumMod val="85000"/>
                  </a:schemeClr>
                </a:solidFill>
                <a:latin typeface="メイリオ" panose="020B0604030504040204" pitchFamily="50" charset="-128"/>
                <a:ea typeface="メイリオ" panose="020B0604030504040204" pitchFamily="50" charset="-128"/>
              </a:rPr>
              <a:t>② タバコの害</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③ タバコに関連する問題点</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④ </a:t>
            </a:r>
            <a:r>
              <a:rPr lang="ja-JP" altLang="en-US" sz="3200" dirty="0">
                <a:solidFill>
                  <a:schemeClr val="bg1">
                    <a:lumMod val="85000"/>
                  </a:schemeClr>
                </a:solidFill>
                <a:latin typeface="メイリオ" panose="020B0604030504040204" pitchFamily="50" charset="-128"/>
                <a:ea typeface="メイリオ" panose="020B0604030504040204" pitchFamily="50" charset="-128"/>
              </a:rPr>
              <a:t>受動喫煙</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⑤ 日本と海外の違い</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⑥ 禁煙</a:t>
            </a:r>
            <a:endParaRPr kumimoji="1"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43926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B2029DEC-907E-422E-A752-1FE50717DB3E}"/>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禁煙に向けて</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4EACB607-87D2-42A2-A47D-6B5626A123D1}"/>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71F5201C-E6A4-4D1C-A3E5-96F007F60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340" y="1369742"/>
            <a:ext cx="6660017" cy="4401638"/>
          </a:xfrm>
          <a:prstGeom prst="rect">
            <a:avLst/>
          </a:prstGeom>
        </p:spPr>
      </p:pic>
      <p:sp>
        <p:nvSpPr>
          <p:cNvPr id="24" name="テキスト ボックス 23">
            <a:extLst>
              <a:ext uri="{FF2B5EF4-FFF2-40B4-BE49-F238E27FC236}">
                <a16:creationId xmlns:a16="http://schemas.microsoft.com/office/drawing/2014/main" id="{97D59F38-DACA-4AF6-9304-FFEBB58DE237}"/>
              </a:ext>
            </a:extLst>
          </p:cNvPr>
          <p:cNvSpPr txBox="1"/>
          <p:nvPr/>
        </p:nvSpPr>
        <p:spPr>
          <a:xfrm>
            <a:off x="1694318" y="1749694"/>
            <a:ext cx="5755363" cy="3358612"/>
          </a:xfrm>
          <a:prstGeom prst="rect">
            <a:avLst/>
          </a:prstGeom>
          <a:noFill/>
        </p:spPr>
        <p:txBody>
          <a:bodyPr wrap="square" rtlCol="0">
            <a:spAutoFit/>
          </a:bodyPr>
          <a:lstStyle/>
          <a:p>
            <a:pPr>
              <a:lnSpc>
                <a:spcPct val="150000"/>
              </a:lnSpc>
            </a:pPr>
            <a:r>
              <a:rPr kumimoji="1" lang="ja-JP" altLang="en-US" sz="3000" b="1" dirty="0">
                <a:solidFill>
                  <a:schemeClr val="bg1"/>
                </a:solidFill>
                <a:latin typeface="メイリオ" panose="020B0604030504040204" pitchFamily="50" charset="-128"/>
                <a:ea typeface="メイリオ" panose="020B0604030504040204" pitchFamily="50" charset="-128"/>
              </a:rPr>
              <a:t>タバコを吸うと</a:t>
            </a:r>
            <a:endParaRPr kumimoji="1" lang="en-US" altLang="ja-JP" sz="3000" b="1" dirty="0">
              <a:solidFill>
                <a:schemeClr val="bg1"/>
              </a:solidFill>
              <a:latin typeface="メイリオ" panose="020B0604030504040204" pitchFamily="50" charset="-128"/>
              <a:ea typeface="メイリオ" panose="020B0604030504040204" pitchFamily="50" charset="-128"/>
            </a:endParaRPr>
          </a:p>
          <a:p>
            <a:pPr>
              <a:lnSpc>
                <a:spcPct val="150000"/>
              </a:lnSpc>
            </a:pPr>
            <a:endParaRPr kumimoji="1" lang="en-US" altLang="ja-JP" sz="800" b="1" dirty="0">
              <a:solidFill>
                <a:schemeClr val="bg1"/>
              </a:solidFill>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kumimoji="1" lang="ja-JP" altLang="en-US" sz="3000" b="1" dirty="0">
                <a:solidFill>
                  <a:schemeClr val="bg1"/>
                </a:solidFill>
                <a:latin typeface="メイリオ" panose="020B0604030504040204" pitchFamily="50" charset="-128"/>
                <a:ea typeface="メイリオ" panose="020B0604030504040204" pitchFamily="50" charset="-128"/>
              </a:rPr>
              <a:t>健康に害がある</a:t>
            </a:r>
            <a:endParaRPr kumimoji="1" lang="en-US" altLang="ja-JP" sz="3000" b="1" dirty="0">
              <a:solidFill>
                <a:schemeClr val="bg1"/>
              </a:solidFill>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endParaRPr kumimoji="1" lang="en-US" altLang="ja-JP" sz="800" b="1" dirty="0">
              <a:solidFill>
                <a:schemeClr val="bg1"/>
              </a:solidFill>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lang="ja-JP" altLang="en-US" sz="3000" b="1" dirty="0">
                <a:solidFill>
                  <a:schemeClr val="bg1"/>
                </a:solidFill>
                <a:latin typeface="メイリオ" panose="020B0604030504040204" pitchFamily="50" charset="-128"/>
                <a:ea typeface="メイリオ" panose="020B0604030504040204" pitchFamily="50" charset="-128"/>
              </a:rPr>
              <a:t>周りに迷惑</a:t>
            </a:r>
            <a:endParaRPr lang="en-US" altLang="ja-JP" sz="3000" b="1" dirty="0">
              <a:solidFill>
                <a:schemeClr val="bg1"/>
              </a:solidFill>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endParaRPr lang="en-US" altLang="ja-JP" sz="800" b="1" dirty="0">
              <a:solidFill>
                <a:schemeClr val="bg1"/>
              </a:solidFill>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kumimoji="1" lang="ja-JP" altLang="en-US" sz="3000" b="1" dirty="0">
                <a:solidFill>
                  <a:schemeClr val="bg1"/>
                </a:solidFill>
                <a:latin typeface="メイリオ" panose="020B0604030504040204" pitchFamily="50" charset="-128"/>
                <a:ea typeface="メイリオ" panose="020B0604030504040204" pitchFamily="50" charset="-128"/>
              </a:rPr>
              <a:t>環境や経済にも悪影響 </a:t>
            </a:r>
            <a:r>
              <a:rPr kumimoji="1" lang="ja-JP" altLang="en-US" sz="1800" b="1" dirty="0">
                <a:solidFill>
                  <a:schemeClr val="bg1"/>
                </a:solidFill>
                <a:latin typeface="メイリオ" panose="020B0604030504040204" pitchFamily="50" charset="-128"/>
                <a:ea typeface="メイリオ" panose="020B0604030504040204" pitchFamily="50" charset="-128"/>
              </a:rPr>
              <a:t>など</a:t>
            </a:r>
            <a:endParaRPr kumimoji="1" lang="ja-JP" altLang="en-US" sz="3000" b="1" dirty="0">
              <a:solidFill>
                <a:schemeClr val="bg1"/>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EAFFA52A-CC22-4973-A53B-6E44E85C5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1419" y="4366564"/>
            <a:ext cx="2156262" cy="2382105"/>
          </a:xfrm>
          <a:prstGeom prst="rect">
            <a:avLst/>
          </a:prstGeom>
        </p:spPr>
      </p:pic>
      <p:pic>
        <p:nvPicPr>
          <p:cNvPr id="25" name="図 24">
            <a:extLst>
              <a:ext uri="{FF2B5EF4-FFF2-40B4-BE49-F238E27FC236}">
                <a16:creationId xmlns:a16="http://schemas.microsoft.com/office/drawing/2014/main" id="{01111854-F22B-4747-8094-5B1CA8B959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2347031"/>
            <a:ext cx="3240360" cy="1944216"/>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7693" y="2370471"/>
            <a:ext cx="4303713"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a:extLst>
              <a:ext uri="{FF2B5EF4-FFF2-40B4-BE49-F238E27FC236}">
                <a16:creationId xmlns:a16="http://schemas.microsoft.com/office/drawing/2014/main" id="{13C9F257-D0F0-4785-B9C6-762EAAD5A387}"/>
              </a:ext>
            </a:extLst>
          </p:cNvPr>
          <p:cNvSpPr txBox="1"/>
          <p:nvPr/>
        </p:nvSpPr>
        <p:spPr>
          <a:xfrm>
            <a:off x="3347865" y="3364859"/>
            <a:ext cx="1063741" cy="388568"/>
          </a:xfrm>
          <a:prstGeom prst="rect">
            <a:avLst/>
          </a:prstGeom>
          <a:noFill/>
        </p:spPr>
        <p:txBody>
          <a:bodyPr wrap="square" rtlCol="0">
            <a:spAutoFit/>
          </a:bodyPr>
          <a:lstStyle/>
          <a:p>
            <a:pPr>
              <a:lnSpc>
                <a:spcPct val="150000"/>
              </a:lnSpc>
            </a:pPr>
            <a:r>
              <a:rPr lang="ja-JP" altLang="en-US" sz="1400" b="1" dirty="0">
                <a:solidFill>
                  <a:schemeClr val="bg1"/>
                </a:solidFill>
                <a:latin typeface="メイリオ" panose="020B0604030504040204" pitchFamily="50" charset="-128"/>
                <a:ea typeface="メイリオ" panose="020B0604030504040204" pitchFamily="50" charset="-128"/>
              </a:rPr>
              <a:t>めいわく</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BDDBB67E-372E-45A5-AFD0-0591B2DEB0B1}"/>
              </a:ext>
            </a:extLst>
          </p:cNvPr>
          <p:cNvSpPr txBox="1"/>
          <p:nvPr/>
        </p:nvSpPr>
        <p:spPr>
          <a:xfrm>
            <a:off x="4814275" y="4219685"/>
            <a:ext cx="1744791" cy="388568"/>
          </a:xfrm>
          <a:prstGeom prst="rect">
            <a:avLst/>
          </a:prstGeom>
          <a:noFill/>
        </p:spPr>
        <p:txBody>
          <a:bodyPr wrap="square" rtlCol="0">
            <a:spAutoFit/>
          </a:bodyPr>
          <a:lstStyle/>
          <a:p>
            <a:pPr>
              <a:lnSpc>
                <a:spcPct val="150000"/>
              </a:lnSpc>
            </a:pPr>
            <a:r>
              <a:rPr lang="ja-JP" altLang="en-US" sz="1400" b="1" dirty="0">
                <a:solidFill>
                  <a:schemeClr val="bg1"/>
                </a:solidFill>
                <a:latin typeface="メイリオ" panose="020B0604030504040204" pitchFamily="50" charset="-128"/>
                <a:ea typeface="メイリオ" panose="020B0604030504040204" pitchFamily="50" charset="-128"/>
              </a:rPr>
              <a:t>あくえいきょう</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B323293-883B-4E4E-9A8C-A1575DCB176E}"/>
              </a:ext>
            </a:extLst>
          </p:cNvPr>
          <p:cNvSpPr txBox="1"/>
          <p:nvPr/>
        </p:nvSpPr>
        <p:spPr>
          <a:xfrm>
            <a:off x="534268" y="53899"/>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4074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a:extLst>
              <a:ext uri="{FF2B5EF4-FFF2-40B4-BE49-F238E27FC236}">
                <a16:creationId xmlns:a16="http://schemas.microsoft.com/office/drawing/2014/main" id="{CF94A27E-EBC5-4FFE-BA0F-1C633B539BDD}"/>
              </a:ext>
            </a:extLst>
          </p:cNvPr>
          <p:cNvSpPr/>
          <p:nvPr/>
        </p:nvSpPr>
        <p:spPr>
          <a:xfrm>
            <a:off x="4563477" y="1052736"/>
            <a:ext cx="4580523" cy="5805264"/>
          </a:xfrm>
          <a:prstGeom prst="rect">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8" name="正方形/長方形 7">
            <a:extLst>
              <a:ext uri="{FF2B5EF4-FFF2-40B4-BE49-F238E27FC236}">
                <a16:creationId xmlns:a16="http://schemas.microsoft.com/office/drawing/2014/main" id="{6FC6501F-B411-4CE7-8545-F7B16B046B67}"/>
              </a:ext>
            </a:extLst>
          </p:cNvPr>
          <p:cNvSpPr/>
          <p:nvPr/>
        </p:nvSpPr>
        <p:spPr>
          <a:xfrm>
            <a:off x="-36545" y="1052736"/>
            <a:ext cx="4563476" cy="5805264"/>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　</a:t>
            </a:r>
            <a:endParaRPr kumimoji="1" lang="ja-JP" altLang="en-US" dirty="0"/>
          </a:p>
        </p:txBody>
      </p:sp>
      <p:sp>
        <p:nvSpPr>
          <p:cNvPr id="31" name="テキスト ボックス 30">
            <a:extLst>
              <a:ext uri="{FF2B5EF4-FFF2-40B4-BE49-F238E27FC236}">
                <a16:creationId xmlns:a16="http://schemas.microsoft.com/office/drawing/2014/main" id="{868965F1-26D2-4F96-845D-59F8732E83AC}"/>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a:t>
            </a:r>
            <a:r>
              <a:rPr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を相談できる施設</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5D717592-73D7-4EE0-8CCF-96F4E11F960B}"/>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8AD3B63-F9C4-4F1B-B9C7-385344F2EFCF}"/>
              </a:ext>
            </a:extLst>
          </p:cNvPr>
          <p:cNvSpPr txBox="1"/>
          <p:nvPr/>
        </p:nvSpPr>
        <p:spPr>
          <a:xfrm>
            <a:off x="827736" y="1408582"/>
            <a:ext cx="3057247" cy="1231106"/>
          </a:xfrm>
          <a:prstGeom prst="rect">
            <a:avLst/>
          </a:prstGeom>
          <a:noFill/>
        </p:spPr>
        <p:txBody>
          <a:bodyPr wrap="none" rtlCol="0">
            <a:spAutoFit/>
          </a:bodyPr>
          <a:lstStyle/>
          <a:p>
            <a:pPr algn="ctr"/>
            <a:r>
              <a:rPr kumimoji="1" lang="ja-JP" altLang="en-US" sz="3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お医者さんと</a:t>
            </a:r>
            <a:endParaRPr kumimoji="1" lang="en-US" altLang="ja-JP" sz="3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kumimoji="1" lang="en-US" altLang="ja-JP" sz="1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3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禁煙外来で禁煙</a:t>
            </a:r>
          </a:p>
        </p:txBody>
      </p:sp>
      <p:sp>
        <p:nvSpPr>
          <p:cNvPr id="40" name="テキスト ボックス 39">
            <a:extLst>
              <a:ext uri="{FF2B5EF4-FFF2-40B4-BE49-F238E27FC236}">
                <a16:creationId xmlns:a16="http://schemas.microsoft.com/office/drawing/2014/main" id="{1A010554-9094-4312-B131-034DACC1D2E8}"/>
              </a:ext>
            </a:extLst>
          </p:cNvPr>
          <p:cNvSpPr txBox="1"/>
          <p:nvPr/>
        </p:nvSpPr>
        <p:spPr>
          <a:xfrm>
            <a:off x="5344975" y="1720588"/>
            <a:ext cx="3262432" cy="584775"/>
          </a:xfrm>
          <a:prstGeom prst="rect">
            <a:avLst/>
          </a:prstGeom>
          <a:noFill/>
        </p:spPr>
        <p:txBody>
          <a:bodyPr wrap="none" rtlCol="0">
            <a:spAutoFit/>
          </a:bodyPr>
          <a:lstStyle/>
          <a:p>
            <a:r>
              <a:rPr kumimoji="1" lang="ja-JP" altLang="en-US" sz="32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薬局･薬店で禁煙</a:t>
            </a:r>
          </a:p>
        </p:txBody>
      </p:sp>
      <p:sp>
        <p:nvSpPr>
          <p:cNvPr id="51" name="テキスト ボックス 50">
            <a:extLst>
              <a:ext uri="{FF2B5EF4-FFF2-40B4-BE49-F238E27FC236}">
                <a16:creationId xmlns:a16="http://schemas.microsoft.com/office/drawing/2014/main" id="{CB7B2F53-FAAE-4B44-86E5-9B4CA4A73660}"/>
              </a:ext>
            </a:extLst>
          </p:cNvPr>
          <p:cNvSpPr txBox="1"/>
          <p:nvPr/>
        </p:nvSpPr>
        <p:spPr>
          <a:xfrm>
            <a:off x="7452319" y="6596390"/>
            <a:ext cx="1647823" cy="261610"/>
          </a:xfrm>
          <a:prstGeom prst="rect">
            <a:avLst/>
          </a:prstGeom>
          <a:noFill/>
        </p:spPr>
        <p:txBody>
          <a:bodyPr wrap="square">
            <a:spAutoFit/>
          </a:bodyPr>
          <a:lstStyle/>
          <a:p>
            <a:pPr algn="r"/>
            <a:r>
              <a:rPr lang="en-US" altLang="ja-JP" sz="1100" dirty="0">
                <a:latin typeface="メイリオ" panose="020B0604030504040204" pitchFamily="50" charset="-128"/>
                <a:ea typeface="メイリオ" panose="020B0604030504040204" pitchFamily="50" charset="-128"/>
              </a:rPr>
              <a:t>※2019</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rPr>
              <a:t>月</a:t>
            </a:r>
            <a:r>
              <a:rPr lang="en-US" altLang="ja-JP" sz="1100" dirty="0">
                <a:latin typeface="メイリオ" panose="020B0604030504040204" pitchFamily="50" charset="-128"/>
                <a:ea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rPr>
              <a:t>日時点</a:t>
            </a:r>
            <a:endParaRPr lang="ja-JP" altLang="en-US" sz="18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6854D066-88EA-4E94-B3F7-9249B35449DF}"/>
              </a:ext>
            </a:extLst>
          </p:cNvPr>
          <p:cNvSpPr txBox="1"/>
          <p:nvPr/>
        </p:nvSpPr>
        <p:spPr>
          <a:xfrm>
            <a:off x="1803747" y="5716557"/>
            <a:ext cx="5519460" cy="1077218"/>
          </a:xfrm>
          <a:prstGeom prst="rect">
            <a:avLst/>
          </a:prstGeom>
          <a:noFill/>
        </p:spPr>
        <p:txBody>
          <a:bodyPr wrap="none" rtlCol="0">
            <a:spAutoFit/>
          </a:bodyPr>
          <a:lstStyle/>
          <a:p>
            <a:pPr algn="ctr"/>
            <a:r>
              <a:rPr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rPr>
              <a:t>一人で抱え込まず</a:t>
            </a:r>
            <a:endParaRPr lang="en-US" altLang="ja-JP" sz="3200" b="1" dirty="0">
              <a:ln w="101600">
                <a:solidFill>
                  <a:schemeClr val="bg1"/>
                </a:solidFill>
              </a:ln>
              <a:solidFill>
                <a:schemeClr val="bg1"/>
              </a:solidFill>
              <a:latin typeface="メイリオ" panose="020B0604030504040204" pitchFamily="50" charset="-128"/>
              <a:ea typeface="メイリオ" panose="020B0604030504040204" pitchFamily="50" charset="-128"/>
            </a:endParaRPr>
          </a:p>
          <a:p>
            <a:pPr algn="ctr"/>
            <a:r>
              <a:rPr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rPr>
              <a:t>専門の施設に相談しましょう</a:t>
            </a:r>
            <a:endParaRPr kumimoji="1"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35B8ED61-CA67-4C2C-8109-D0EF89879EBE}"/>
              </a:ext>
            </a:extLst>
          </p:cNvPr>
          <p:cNvSpPr txBox="1"/>
          <p:nvPr/>
        </p:nvSpPr>
        <p:spPr>
          <a:xfrm>
            <a:off x="1803747" y="5711338"/>
            <a:ext cx="5519460" cy="1077218"/>
          </a:xfrm>
          <a:prstGeom prst="rect">
            <a:avLst/>
          </a:prstGeom>
          <a:noFill/>
        </p:spPr>
        <p:txBody>
          <a:bodyPr wrap="none" rtlCol="0">
            <a:spAutoFit/>
          </a:bodyPr>
          <a:lstStyle/>
          <a:p>
            <a:pPr algn="ctr"/>
            <a:r>
              <a:rPr lang="ja-JP" altLang="en-US" sz="3200" b="1" dirty="0">
                <a:latin typeface="メイリオ" panose="020B0604030504040204" pitchFamily="50" charset="-128"/>
                <a:ea typeface="メイリオ" panose="020B0604030504040204" pitchFamily="50" charset="-128"/>
              </a:rPr>
              <a:t>一人で抱え込まず</a:t>
            </a:r>
            <a:endParaRPr lang="en-US" altLang="ja-JP" sz="3200" b="1" dirty="0">
              <a:latin typeface="メイリオ" panose="020B0604030504040204" pitchFamily="50" charset="-128"/>
              <a:ea typeface="メイリオ" panose="020B0604030504040204" pitchFamily="50" charset="-128"/>
            </a:endParaRPr>
          </a:p>
          <a:p>
            <a:pPr algn="ctr"/>
            <a:r>
              <a:rPr lang="ja-JP" altLang="en-US" sz="3200" b="1" dirty="0">
                <a:latin typeface="メイリオ" panose="020B0604030504040204" pitchFamily="50" charset="-128"/>
                <a:ea typeface="メイリオ" panose="020B0604030504040204" pitchFamily="50" charset="-128"/>
              </a:rPr>
              <a:t>専門の施設に相談しましょう</a:t>
            </a:r>
            <a:endParaRPr kumimoji="1" lang="ja-JP" altLang="en-US" sz="3200" b="1" dirty="0">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B8E9CB23-E77E-4676-A36B-563912CB7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859" y="2454356"/>
            <a:ext cx="2721003" cy="3309235"/>
          </a:xfrm>
          <a:prstGeom prst="rect">
            <a:avLst/>
          </a:prstGeom>
        </p:spPr>
      </p:pic>
      <p:pic>
        <p:nvPicPr>
          <p:cNvPr id="19" name="図 18">
            <a:extLst>
              <a:ext uri="{FF2B5EF4-FFF2-40B4-BE49-F238E27FC236}">
                <a16:creationId xmlns:a16="http://schemas.microsoft.com/office/drawing/2014/main" id="{9EA29D34-F13B-41E7-AA63-265D7142C1A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01" r="100000"/>
                    </a14:imgEffect>
                  </a14:imgLayer>
                </a14:imgProps>
              </a:ext>
            </a:extLst>
          </a:blip>
          <a:stretch>
            <a:fillRect/>
          </a:stretch>
        </p:blipFill>
        <p:spPr>
          <a:xfrm>
            <a:off x="27218" y="2634129"/>
            <a:ext cx="1776529" cy="885594"/>
          </a:xfrm>
          <a:prstGeom prst="rect">
            <a:avLst/>
          </a:prstGeom>
        </p:spPr>
      </p:pic>
      <p:pic>
        <p:nvPicPr>
          <p:cNvPr id="24" name="図 23">
            <a:extLst>
              <a:ext uri="{FF2B5EF4-FFF2-40B4-BE49-F238E27FC236}">
                <a16:creationId xmlns:a16="http://schemas.microsoft.com/office/drawing/2014/main" id="{6A6BD5BD-2428-4713-9EC0-E097DF3C72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2954313"/>
            <a:ext cx="4638147" cy="2743308"/>
          </a:xfrm>
          <a:prstGeom prst="rect">
            <a:avLst/>
          </a:prstGeom>
        </p:spPr>
      </p:pic>
      <p:sp>
        <p:nvSpPr>
          <p:cNvPr id="54" name="テキスト ボックス 53">
            <a:extLst>
              <a:ext uri="{FF2B5EF4-FFF2-40B4-BE49-F238E27FC236}">
                <a16:creationId xmlns:a16="http://schemas.microsoft.com/office/drawing/2014/main" id="{ED16BBC9-F2A4-4770-B3A6-592A81AF5E2F}"/>
              </a:ext>
            </a:extLst>
          </p:cNvPr>
          <p:cNvSpPr txBox="1"/>
          <p:nvPr/>
        </p:nvSpPr>
        <p:spPr>
          <a:xfrm>
            <a:off x="7859337" y="4744104"/>
            <a:ext cx="1385948" cy="253916"/>
          </a:xfrm>
          <a:prstGeom prst="rect">
            <a:avLst/>
          </a:prstGeom>
          <a:noFill/>
        </p:spPr>
        <p:txBody>
          <a:bodyPr wrap="square">
            <a:spAutoFit/>
          </a:bodyPr>
          <a:lstStyle/>
          <a:p>
            <a:pPr algn="ctr"/>
            <a:r>
              <a:rPr lang="ja-JP" altLang="en-US" sz="1050" dirty="0">
                <a:latin typeface="メイリオ" panose="020B0604030504040204" pitchFamily="50" charset="-128"/>
                <a:ea typeface="メイリオ" panose="020B0604030504040204" pitchFamily="50" charset="-128"/>
              </a:rPr>
              <a:t>ニコチンガム</a:t>
            </a:r>
            <a:endParaRPr lang="en-US" altLang="ja-JP" sz="1050"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B50224BE-32F7-40F4-AA6A-F34E358586AD}"/>
              </a:ext>
            </a:extLst>
          </p:cNvPr>
          <p:cNvSpPr txBox="1"/>
          <p:nvPr/>
        </p:nvSpPr>
        <p:spPr>
          <a:xfrm>
            <a:off x="4562934" y="4744104"/>
            <a:ext cx="1385948" cy="253916"/>
          </a:xfrm>
          <a:prstGeom prst="rect">
            <a:avLst/>
          </a:prstGeom>
          <a:noFill/>
        </p:spPr>
        <p:txBody>
          <a:bodyPr wrap="square">
            <a:spAutoFit/>
          </a:bodyPr>
          <a:lstStyle/>
          <a:p>
            <a:pPr algn="ctr"/>
            <a:r>
              <a:rPr lang="ja-JP" altLang="en-US" sz="1050" dirty="0">
                <a:latin typeface="メイリオ" panose="020B0604030504040204" pitchFamily="50" charset="-128"/>
                <a:ea typeface="メイリオ" panose="020B0604030504040204" pitchFamily="50" charset="-128"/>
              </a:rPr>
              <a:t>ニコチンパッチ</a:t>
            </a:r>
            <a:endParaRPr lang="en-US" altLang="ja-JP" sz="1050" dirty="0">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FC250F06-68CB-47AA-9091-D4D4242138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01" r="100000"/>
                    </a14:imgEffect>
                  </a14:imgLayer>
                </a14:imgProps>
              </a:ext>
            </a:extLst>
          </a:blip>
          <a:stretch>
            <a:fillRect/>
          </a:stretch>
        </p:blipFill>
        <p:spPr>
          <a:xfrm flipH="1">
            <a:off x="7236295" y="2560611"/>
            <a:ext cx="1885525" cy="885594"/>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288" y="2549046"/>
            <a:ext cx="20478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8" y="2651714"/>
            <a:ext cx="17986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a:extLst>
              <a:ext uri="{FF2B5EF4-FFF2-40B4-BE49-F238E27FC236}">
                <a16:creationId xmlns:a16="http://schemas.microsoft.com/office/drawing/2014/main" id="{AE444D13-57D6-4D7E-9FDB-E71E7F0A82CF}"/>
              </a:ext>
            </a:extLst>
          </p:cNvPr>
          <p:cNvSpPr txBox="1"/>
          <p:nvPr/>
        </p:nvSpPr>
        <p:spPr>
          <a:xfrm>
            <a:off x="534268" y="53899"/>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2777069B-2839-456F-AE3E-6C80B7BCA03F}"/>
              </a:ext>
            </a:extLst>
          </p:cNvPr>
          <p:cNvSpPr txBox="1"/>
          <p:nvPr/>
        </p:nvSpPr>
        <p:spPr>
          <a:xfrm>
            <a:off x="2195736" y="71183"/>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そう  だん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EABC7EC0-E0C1-4BF5-BE4F-86B926D508D6}"/>
              </a:ext>
            </a:extLst>
          </p:cNvPr>
          <p:cNvSpPr txBox="1"/>
          <p:nvPr/>
        </p:nvSpPr>
        <p:spPr>
          <a:xfrm>
            <a:off x="5004050" y="58647"/>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　 せつ</a:t>
            </a:r>
            <a:endParaRPr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4A0D9B03-98F2-4AC0-B798-B71CCD28A42D}"/>
              </a:ext>
            </a:extLst>
          </p:cNvPr>
          <p:cNvSpPr txBox="1"/>
          <p:nvPr/>
        </p:nvSpPr>
        <p:spPr>
          <a:xfrm>
            <a:off x="846335" y="1867467"/>
            <a:ext cx="1798890" cy="307777"/>
          </a:xfrm>
          <a:prstGeom prst="rect">
            <a:avLst/>
          </a:prstGeom>
          <a:noFill/>
        </p:spPr>
        <p:txBody>
          <a:bodyPr wrap="none" rtlCol="0">
            <a:spAutoFit/>
          </a:bodyPr>
          <a:lstStyle/>
          <a:p>
            <a:pPr algn="ct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 がい らい</a:t>
            </a:r>
          </a:p>
        </p:txBody>
      </p:sp>
      <p:sp>
        <p:nvSpPr>
          <p:cNvPr id="30" name="テキスト ボックス 29">
            <a:extLst>
              <a:ext uri="{FF2B5EF4-FFF2-40B4-BE49-F238E27FC236}">
                <a16:creationId xmlns:a16="http://schemas.microsoft.com/office/drawing/2014/main" id="{0BCC981C-9D50-4A78-9C48-5B6188BFDA82}"/>
              </a:ext>
            </a:extLst>
          </p:cNvPr>
          <p:cNvSpPr txBox="1"/>
          <p:nvPr/>
        </p:nvSpPr>
        <p:spPr>
          <a:xfrm>
            <a:off x="2897631" y="1849636"/>
            <a:ext cx="1021433" cy="307777"/>
          </a:xfrm>
          <a:prstGeom prst="rect">
            <a:avLst/>
          </a:prstGeom>
          <a:noFill/>
        </p:spPr>
        <p:txBody>
          <a:bodyPr wrap="none" rtlCol="0">
            <a:spAutoFit/>
          </a:bodyPr>
          <a:lstStyle/>
          <a:p>
            <a:pPr algn="ct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 </a:t>
            </a:r>
          </a:p>
        </p:txBody>
      </p:sp>
      <p:sp>
        <p:nvSpPr>
          <p:cNvPr id="32" name="テキスト ボックス 31">
            <a:extLst>
              <a:ext uri="{FF2B5EF4-FFF2-40B4-BE49-F238E27FC236}">
                <a16:creationId xmlns:a16="http://schemas.microsoft.com/office/drawing/2014/main" id="{EAB9A6EA-7AC8-42A3-905E-16428F9B3CFF}"/>
              </a:ext>
            </a:extLst>
          </p:cNvPr>
          <p:cNvSpPr txBox="1"/>
          <p:nvPr/>
        </p:nvSpPr>
        <p:spPr>
          <a:xfrm>
            <a:off x="7620055" y="1547763"/>
            <a:ext cx="1021433" cy="307777"/>
          </a:xfrm>
          <a:prstGeom prst="rect">
            <a:avLst/>
          </a:prstGeom>
          <a:noFill/>
        </p:spPr>
        <p:txBody>
          <a:bodyPr wrap="none" rtlCol="0">
            <a:spAutoFit/>
          </a:bodyPr>
          <a:lstStyle/>
          <a:p>
            <a:pPr algn="ct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 </a:t>
            </a:r>
          </a:p>
        </p:txBody>
      </p:sp>
      <p:sp>
        <p:nvSpPr>
          <p:cNvPr id="33" name="テキスト ボックス 32">
            <a:extLst>
              <a:ext uri="{FF2B5EF4-FFF2-40B4-BE49-F238E27FC236}">
                <a16:creationId xmlns:a16="http://schemas.microsoft.com/office/drawing/2014/main" id="{37875783-7EA0-4095-8AE4-602DE19DBB2C}"/>
              </a:ext>
            </a:extLst>
          </p:cNvPr>
          <p:cNvSpPr txBox="1"/>
          <p:nvPr/>
        </p:nvSpPr>
        <p:spPr>
          <a:xfrm>
            <a:off x="4102887" y="5475686"/>
            <a:ext cx="543739" cy="307777"/>
          </a:xfrm>
          <a:prstGeom prst="rect">
            <a:avLst/>
          </a:prstGeom>
          <a:noFill/>
          <a:effectLst>
            <a:outerShdw blurRad="50800" dist="50800" dir="5400000" algn="ctr" rotWithShape="0">
              <a:schemeClr val="bg1"/>
            </a:outerShdw>
          </a:effectLst>
        </p:spPr>
        <p:txBody>
          <a:bodyPr wrap="none" rtlCol="0">
            <a:spAutoFit/>
          </a:bodyPr>
          <a:lstStyle/>
          <a:p>
            <a:pPr algn="ct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かか</a:t>
            </a:r>
            <a:endPar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8475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6030747A-26F2-48A4-8F50-96EB462956EC}"/>
              </a:ext>
            </a:extLst>
          </p:cNvPr>
          <p:cNvSpPr/>
          <p:nvPr/>
        </p:nvSpPr>
        <p:spPr>
          <a:xfrm>
            <a:off x="493586" y="1482278"/>
            <a:ext cx="8147920" cy="226224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59532" y="4173492"/>
            <a:ext cx="5501183" cy="1384995"/>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rPr>
              <a:t>タバコは野菜の</a:t>
            </a:r>
            <a:r>
              <a:rPr kumimoji="1" lang="ja-JP" altLang="en-US" sz="2800" dirty="0">
                <a:latin typeface="メイリオ" panose="020B0604030504040204" pitchFamily="50" charset="-128"/>
                <a:ea typeface="メイリオ" panose="020B0604030504040204" pitchFamily="50" charset="-128"/>
              </a:rPr>
              <a:t>仲間であるが、害虫から葉を</a:t>
            </a:r>
            <a:r>
              <a:rPr lang="ja-JP" altLang="en-US" sz="2800" dirty="0">
                <a:latin typeface="メイリオ" panose="020B0604030504040204" pitchFamily="50" charset="-128"/>
                <a:ea typeface="メイリオ" panose="020B0604030504040204" pitchFamily="50" charset="-128"/>
              </a:rPr>
              <a:t>守るため毒物が含まれている。</a:t>
            </a:r>
            <a:r>
              <a:rPr lang="ja-JP" altLang="en-US" sz="800" b="1" dirty="0">
                <a:latin typeface="メイリオ" panose="020B0604030504040204" pitchFamily="50" charset="-128"/>
                <a:ea typeface="メイリオ" panose="020B0604030504040204" pitchFamily="50" charset="-128"/>
              </a:rPr>
              <a:t>（</a:t>
            </a:r>
            <a:r>
              <a:rPr lang="en-US" altLang="ja-JP" sz="800" b="1" dirty="0">
                <a:latin typeface="メイリオ" panose="020B0604030504040204" pitchFamily="50" charset="-128"/>
                <a:ea typeface="メイリオ" panose="020B0604030504040204" pitchFamily="50" charset="-128"/>
              </a:rPr>
              <a:t>1</a:t>
            </a:r>
            <a:r>
              <a:rPr lang="ja-JP" altLang="en-US" sz="800" b="1" dirty="0">
                <a:latin typeface="メイリオ" panose="020B0604030504040204" pitchFamily="50" charset="-128"/>
                <a:ea typeface="メイリオ" panose="020B0604030504040204" pitchFamily="50" charset="-128"/>
              </a:rPr>
              <a:t>）</a:t>
            </a:r>
            <a:endParaRPr lang="en-US" altLang="ja-JP" sz="700" b="1"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A1F4925-A49B-461F-A1A9-A03998AC517E}"/>
              </a:ext>
            </a:extLst>
          </p:cNvPr>
          <p:cNvSpPr txBox="1"/>
          <p:nvPr/>
        </p:nvSpPr>
        <p:spPr>
          <a:xfrm>
            <a:off x="364958" y="355303"/>
            <a:ext cx="4813684"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タバコの原材料　</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CF799BD3-992E-46A6-A22F-365A9945B320}"/>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8F474FC-5C00-42E1-AD44-062CE76CC7CD}"/>
              </a:ext>
            </a:extLst>
          </p:cNvPr>
          <p:cNvSpPr txBox="1"/>
          <p:nvPr/>
        </p:nvSpPr>
        <p:spPr>
          <a:xfrm>
            <a:off x="924638" y="3063668"/>
            <a:ext cx="1800200" cy="461665"/>
          </a:xfrm>
          <a:prstGeom prst="rect">
            <a:avLst/>
          </a:prstGeom>
          <a:noFill/>
        </p:spPr>
        <p:txBody>
          <a:bodyPr wrap="square">
            <a:spAutoFit/>
          </a:bodyPr>
          <a:lstStyle/>
          <a:p>
            <a:pPr algn="ctr"/>
            <a:r>
              <a:rPr lang="ja-JP" altLang="en-US" sz="2400" b="1" dirty="0">
                <a:latin typeface="メイリオ" panose="020B0604030504040204" pitchFamily="50" charset="-128"/>
                <a:ea typeface="メイリオ" panose="020B0604030504040204" pitchFamily="50" charset="-128"/>
              </a:rPr>
              <a:t>タバコの葉</a:t>
            </a:r>
          </a:p>
        </p:txBody>
      </p:sp>
      <p:sp>
        <p:nvSpPr>
          <p:cNvPr id="7" name="加算記号 6">
            <a:extLst>
              <a:ext uri="{FF2B5EF4-FFF2-40B4-BE49-F238E27FC236}">
                <a16:creationId xmlns:a16="http://schemas.microsoft.com/office/drawing/2014/main" id="{44F4FC8F-3251-486B-B319-A12AB724FFFB}"/>
              </a:ext>
            </a:extLst>
          </p:cNvPr>
          <p:cNvSpPr/>
          <p:nvPr/>
        </p:nvSpPr>
        <p:spPr>
          <a:xfrm>
            <a:off x="2599144" y="2038980"/>
            <a:ext cx="864096" cy="864096"/>
          </a:xfrm>
          <a:prstGeom prst="mathPlus">
            <a:avLst>
              <a:gd name="adj1" fmla="val 1261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1DD1217-73E9-44DF-B72D-DEBCD1F78E26}"/>
              </a:ext>
            </a:extLst>
          </p:cNvPr>
          <p:cNvSpPr txBox="1"/>
          <p:nvPr/>
        </p:nvSpPr>
        <p:spPr>
          <a:xfrm>
            <a:off x="3336906" y="3063667"/>
            <a:ext cx="1800200" cy="461665"/>
          </a:xfrm>
          <a:prstGeom prst="rect">
            <a:avLst/>
          </a:prstGeom>
          <a:noFill/>
        </p:spPr>
        <p:txBody>
          <a:bodyPr wrap="square">
            <a:spAutoFit/>
          </a:bodyPr>
          <a:lstStyle/>
          <a:p>
            <a:pPr algn="ctr"/>
            <a:r>
              <a:rPr lang="ja-JP" altLang="en-US" sz="2400" b="1" dirty="0">
                <a:latin typeface="メイリオ" panose="020B0604030504040204" pitchFamily="50" charset="-128"/>
                <a:ea typeface="メイリオ" panose="020B0604030504040204" pitchFamily="50" charset="-128"/>
              </a:rPr>
              <a:t>香料</a:t>
            </a:r>
          </a:p>
        </p:txBody>
      </p:sp>
      <p:sp>
        <p:nvSpPr>
          <p:cNvPr id="12" name="次の値と等しい 11">
            <a:extLst>
              <a:ext uri="{FF2B5EF4-FFF2-40B4-BE49-F238E27FC236}">
                <a16:creationId xmlns:a16="http://schemas.microsoft.com/office/drawing/2014/main" id="{99841C11-D348-4D98-A037-7E4DB949BB94}"/>
              </a:ext>
            </a:extLst>
          </p:cNvPr>
          <p:cNvSpPr/>
          <p:nvPr/>
        </p:nvSpPr>
        <p:spPr>
          <a:xfrm>
            <a:off x="5015680" y="2201690"/>
            <a:ext cx="864096" cy="571828"/>
          </a:xfrm>
          <a:prstGeom prst="mathEqual">
            <a:avLst>
              <a:gd name="adj1" fmla="val 16926"/>
              <a:gd name="adj2" fmla="val 183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a:extLst>
              <a:ext uri="{FF2B5EF4-FFF2-40B4-BE49-F238E27FC236}">
                <a16:creationId xmlns:a16="http://schemas.microsoft.com/office/drawing/2014/main" id="{821114A8-5746-49CB-8FC8-7043F28D82A3}"/>
              </a:ext>
            </a:extLst>
          </p:cNvPr>
          <p:cNvSpPr txBox="1"/>
          <p:nvPr/>
        </p:nvSpPr>
        <p:spPr>
          <a:xfrm>
            <a:off x="-14808" y="6642556"/>
            <a:ext cx="8656314" cy="215444"/>
          </a:xfrm>
          <a:prstGeom prst="rect">
            <a:avLst/>
          </a:prstGeom>
          <a:noFill/>
        </p:spPr>
        <p:txBody>
          <a:bodyPr wrap="square">
            <a:spAutoFit/>
          </a:bodyPr>
          <a:lstStyle/>
          <a:p>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1</a:t>
            </a:r>
            <a:r>
              <a:rPr lang="ja-JP" altLang="en-US" sz="800" dirty="0">
                <a:latin typeface="メイリオ" panose="020B0604030504040204" pitchFamily="50" charset="-128"/>
                <a:ea typeface="メイリオ" panose="020B0604030504040204" pitchFamily="50" charset="-128"/>
              </a:rPr>
              <a:t>）佐竹元吉 監修</a:t>
            </a: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日本の有毒植物</a:t>
            </a:r>
            <a:r>
              <a:rPr lang="en-US" altLang="ja-JP" sz="800" dirty="0">
                <a:latin typeface="メイリオ" panose="020B0604030504040204" pitchFamily="50" charset="-128"/>
                <a:ea typeface="メイリオ" panose="020B0604030504040204" pitchFamily="50" charset="-128"/>
              </a:rPr>
              <a:t>』&lt;</a:t>
            </a:r>
            <a:r>
              <a:rPr lang="ja-JP" altLang="en-US" sz="800" dirty="0">
                <a:latin typeface="メイリオ" panose="020B0604030504040204" pitchFamily="50" charset="-128"/>
                <a:ea typeface="メイリオ" panose="020B0604030504040204" pitchFamily="50" charset="-128"/>
              </a:rPr>
              <a:t>フィールドベスト図鑑</a:t>
            </a:r>
            <a:r>
              <a:rPr lang="en-US" altLang="ja-JP" sz="800" dirty="0">
                <a:latin typeface="メイリオ" panose="020B0604030504040204" pitchFamily="50" charset="-128"/>
                <a:ea typeface="メイリオ" panose="020B0604030504040204" pitchFamily="50" charset="-128"/>
              </a:rPr>
              <a:t>&gt; </a:t>
            </a:r>
            <a:r>
              <a:rPr lang="ja-JP" altLang="en-US" sz="800" dirty="0">
                <a:latin typeface="メイリオ" panose="020B0604030504040204" pitchFamily="50" charset="-128"/>
                <a:ea typeface="メイリオ" panose="020B0604030504040204" pitchFamily="50" charset="-128"/>
              </a:rPr>
              <a:t>学研教育出版 </a:t>
            </a:r>
            <a:r>
              <a:rPr lang="en-US" altLang="ja-JP" sz="800" dirty="0">
                <a:latin typeface="メイリオ" panose="020B0604030504040204" pitchFamily="50" charset="-128"/>
                <a:ea typeface="メイリオ" panose="020B0604030504040204" pitchFamily="50" charset="-128"/>
              </a:rPr>
              <a:t>2012</a:t>
            </a:r>
            <a:r>
              <a:rPr lang="ja-JP" altLang="en-US" sz="800" dirty="0">
                <a:latin typeface="メイリオ" panose="020B0604030504040204" pitchFamily="50" charset="-128"/>
                <a:ea typeface="メイリオ" panose="020B0604030504040204" pitchFamily="50" charset="-128"/>
              </a:rPr>
              <a:t>年、</a:t>
            </a:r>
            <a:r>
              <a:rPr lang="en-US" altLang="ja-JP" sz="800" dirty="0">
                <a:latin typeface="メイリオ" panose="020B0604030504040204" pitchFamily="50" charset="-128"/>
                <a:ea typeface="メイリオ" panose="020B0604030504040204" pitchFamily="50" charset="-128"/>
              </a:rPr>
              <a:t>ISBN 9784054052697 p.192</a:t>
            </a:r>
          </a:p>
        </p:txBody>
      </p:sp>
      <p:sp>
        <p:nvSpPr>
          <p:cNvPr id="18" name="テキスト ボックス 17">
            <a:extLst>
              <a:ext uri="{FF2B5EF4-FFF2-40B4-BE49-F238E27FC236}">
                <a16:creationId xmlns:a16="http://schemas.microsoft.com/office/drawing/2014/main" id="{8677B4CE-CE82-432B-B56A-4E70B41BA38B}"/>
              </a:ext>
            </a:extLst>
          </p:cNvPr>
          <p:cNvSpPr txBox="1"/>
          <p:nvPr/>
        </p:nvSpPr>
        <p:spPr>
          <a:xfrm>
            <a:off x="31240" y="5713311"/>
            <a:ext cx="5645488" cy="646331"/>
          </a:xfrm>
          <a:prstGeom prst="rect">
            <a:avLst/>
          </a:prstGeom>
          <a:noFill/>
        </p:spPr>
        <p:txBody>
          <a:bodyPr wrap="square">
            <a:spAutoFit/>
          </a:bodyPr>
          <a:lstStyle/>
          <a:p>
            <a:pPr algn="ctr"/>
            <a:r>
              <a:rPr lang="ja-JP" altLang="en-US" sz="3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利口な動物は口にしない</a:t>
            </a:r>
          </a:p>
        </p:txBody>
      </p:sp>
      <p:pic>
        <p:nvPicPr>
          <p:cNvPr id="15" name="図 14">
            <a:extLst>
              <a:ext uri="{FF2B5EF4-FFF2-40B4-BE49-F238E27FC236}">
                <a16:creationId xmlns:a16="http://schemas.microsoft.com/office/drawing/2014/main" id="{0EF96D89-B87C-47E2-8175-597D784B7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936" y="1839532"/>
            <a:ext cx="1790014" cy="1164040"/>
          </a:xfrm>
          <a:prstGeom prst="rect">
            <a:avLst/>
          </a:prstGeom>
        </p:spPr>
      </p:pic>
      <p:pic>
        <p:nvPicPr>
          <p:cNvPr id="21" name="図 20">
            <a:extLst>
              <a:ext uri="{FF2B5EF4-FFF2-40B4-BE49-F238E27FC236}">
                <a16:creationId xmlns:a16="http://schemas.microsoft.com/office/drawing/2014/main" id="{5A898E7A-8F99-4D86-9411-1B9064D85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3" y="3829848"/>
            <a:ext cx="3244617" cy="2920430"/>
          </a:xfrm>
          <a:prstGeom prst="rect">
            <a:avLst/>
          </a:prstGeom>
        </p:spPr>
      </p:pic>
      <p:pic>
        <p:nvPicPr>
          <p:cNvPr id="23" name="図 22">
            <a:extLst>
              <a:ext uri="{FF2B5EF4-FFF2-40B4-BE49-F238E27FC236}">
                <a16:creationId xmlns:a16="http://schemas.microsoft.com/office/drawing/2014/main" id="{CF85CD34-C5B2-4C9F-9E83-EEE63893D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1577000"/>
            <a:ext cx="1346235" cy="1565307"/>
          </a:xfrm>
          <a:prstGeom prst="rect">
            <a:avLst/>
          </a:prstGeom>
        </p:spPr>
      </p:pic>
      <p:sp>
        <p:nvSpPr>
          <p:cNvPr id="19" name="テキスト ボックス 18">
            <a:extLst>
              <a:ext uri="{FF2B5EF4-FFF2-40B4-BE49-F238E27FC236}">
                <a16:creationId xmlns:a16="http://schemas.microsoft.com/office/drawing/2014/main" id="{CAE702E4-D9B0-424C-9F80-835C77E20F2A}"/>
              </a:ext>
            </a:extLst>
          </p:cNvPr>
          <p:cNvSpPr txBox="1"/>
          <p:nvPr/>
        </p:nvSpPr>
        <p:spPr>
          <a:xfrm>
            <a:off x="6247240" y="3097191"/>
            <a:ext cx="1800200" cy="523220"/>
          </a:xfrm>
          <a:prstGeom prst="rect">
            <a:avLst/>
          </a:prstGeom>
          <a:noFill/>
        </p:spPr>
        <p:txBody>
          <a:bodyPr wrap="square">
            <a:spAutoFit/>
          </a:bodyPr>
          <a:lstStyle/>
          <a:p>
            <a:pPr algn="ctr"/>
            <a:r>
              <a:rPr lang="ja-JP" altLang="en-US" sz="2800" b="1" dirty="0">
                <a:ln w="47625">
                  <a:solidFill>
                    <a:schemeClr val="bg1"/>
                  </a:solidFill>
                </a:ln>
                <a:solidFill>
                  <a:srgbClr val="FF0000"/>
                </a:solidFill>
                <a:latin typeface="メイリオ" panose="020B0604030504040204" pitchFamily="50" charset="-128"/>
                <a:ea typeface="メイリオ" panose="020B0604030504040204" pitchFamily="50" charset="-128"/>
              </a:rPr>
              <a:t>化学製品</a:t>
            </a:r>
          </a:p>
        </p:txBody>
      </p:sp>
      <p:pic>
        <p:nvPicPr>
          <p:cNvPr id="20" name="図 19">
            <a:extLst>
              <a:ext uri="{FF2B5EF4-FFF2-40B4-BE49-F238E27FC236}">
                <a16:creationId xmlns:a16="http://schemas.microsoft.com/office/drawing/2014/main" id="{242C6040-3C40-4A41-A826-6AFA28F598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7046" y="1602076"/>
            <a:ext cx="1820362" cy="1820362"/>
          </a:xfrm>
          <a:prstGeom prst="rect">
            <a:avLst/>
          </a:prstGeom>
        </p:spPr>
      </p:pic>
      <p:sp>
        <p:nvSpPr>
          <p:cNvPr id="14" name="テキスト ボックス 13">
            <a:extLst>
              <a:ext uri="{FF2B5EF4-FFF2-40B4-BE49-F238E27FC236}">
                <a16:creationId xmlns:a16="http://schemas.microsoft.com/office/drawing/2014/main" id="{3198DF6C-6866-407B-9696-85A5A38DDFD7}"/>
              </a:ext>
            </a:extLst>
          </p:cNvPr>
          <p:cNvSpPr txBox="1"/>
          <p:nvPr/>
        </p:nvSpPr>
        <p:spPr>
          <a:xfrm>
            <a:off x="6253230" y="3097191"/>
            <a:ext cx="1800200" cy="523220"/>
          </a:xfrm>
          <a:prstGeom prst="rect">
            <a:avLst/>
          </a:prstGeom>
          <a:noFill/>
        </p:spPr>
        <p:txBody>
          <a:bodyPr wrap="square">
            <a:spAutoFit/>
          </a:bodyPr>
          <a:lstStyle/>
          <a:p>
            <a:pPr algn="ctr"/>
            <a:r>
              <a:rPr lang="ja-JP" altLang="en-US" sz="2800" b="1" dirty="0">
                <a:solidFill>
                  <a:srgbClr val="FF0000"/>
                </a:solidFill>
                <a:latin typeface="メイリオ" panose="020B0604030504040204" pitchFamily="50" charset="-128"/>
                <a:ea typeface="メイリオ" panose="020B0604030504040204" pitchFamily="50" charset="-128"/>
              </a:rPr>
              <a:t>化学製品</a:t>
            </a:r>
          </a:p>
        </p:txBody>
      </p:sp>
      <p:grpSp>
        <p:nvGrpSpPr>
          <p:cNvPr id="5" name="グループ化 4">
            <a:extLst>
              <a:ext uri="{FF2B5EF4-FFF2-40B4-BE49-F238E27FC236}">
                <a16:creationId xmlns:a16="http://schemas.microsoft.com/office/drawing/2014/main" id="{9DA7614D-C7F8-4316-9D14-3948DBBAEF51}"/>
              </a:ext>
            </a:extLst>
          </p:cNvPr>
          <p:cNvGrpSpPr/>
          <p:nvPr/>
        </p:nvGrpSpPr>
        <p:grpSpPr>
          <a:xfrm>
            <a:off x="6183569" y="2901711"/>
            <a:ext cx="1971444" cy="329590"/>
            <a:chOff x="4269806" y="3358801"/>
            <a:chExt cx="1971444" cy="329590"/>
          </a:xfrm>
        </p:grpSpPr>
        <p:sp>
          <p:nvSpPr>
            <p:cNvPr id="24" name="テキスト ボックス 23">
              <a:extLst>
                <a:ext uri="{FF2B5EF4-FFF2-40B4-BE49-F238E27FC236}">
                  <a16:creationId xmlns:a16="http://schemas.microsoft.com/office/drawing/2014/main" id="{AEA87058-7905-446E-B8B5-B57B7043F5F8}"/>
                </a:ext>
              </a:extLst>
            </p:cNvPr>
            <p:cNvSpPr txBox="1"/>
            <p:nvPr/>
          </p:nvSpPr>
          <p:spPr>
            <a:xfrm>
              <a:off x="4269806" y="3358801"/>
              <a:ext cx="1971444" cy="323165"/>
            </a:xfrm>
            <a:prstGeom prst="rect">
              <a:avLst/>
            </a:prstGeom>
            <a:noFill/>
          </p:spPr>
          <p:txBody>
            <a:bodyPr wrap="square">
              <a:spAutoFit/>
            </a:bodyPr>
            <a:lstStyle/>
            <a:p>
              <a:pPr algn="ctr"/>
              <a:r>
                <a:rPr lang="ja-JP" altLang="en-US" sz="1500" b="1" dirty="0">
                  <a:solidFill>
                    <a:schemeClr val="bg1"/>
                  </a:solidFill>
                  <a:latin typeface="メイリオ" panose="020B0604030504040204" pitchFamily="50" charset="-128"/>
                  <a:ea typeface="メイリオ" panose="020B0604030504040204" pitchFamily="50" charset="-128"/>
                </a:rPr>
                <a:t>かがくせいひん</a:t>
              </a:r>
            </a:p>
          </p:txBody>
        </p:sp>
        <p:sp>
          <p:nvSpPr>
            <p:cNvPr id="22" name="テキスト ボックス 21">
              <a:extLst>
                <a:ext uri="{FF2B5EF4-FFF2-40B4-BE49-F238E27FC236}">
                  <a16:creationId xmlns:a16="http://schemas.microsoft.com/office/drawing/2014/main" id="{0B7B4494-D893-4367-BDD9-8339B0903C9E}"/>
                </a:ext>
              </a:extLst>
            </p:cNvPr>
            <p:cNvSpPr txBox="1"/>
            <p:nvPr/>
          </p:nvSpPr>
          <p:spPr>
            <a:xfrm>
              <a:off x="4369566" y="3365226"/>
              <a:ext cx="1800200" cy="323165"/>
            </a:xfrm>
            <a:prstGeom prst="rect">
              <a:avLst/>
            </a:prstGeom>
            <a:noFill/>
          </p:spPr>
          <p:txBody>
            <a:bodyPr wrap="square">
              <a:spAutoFit/>
            </a:bodyPr>
            <a:lstStyle/>
            <a:p>
              <a:pPr algn="ctr"/>
              <a:r>
                <a:rPr lang="ja-JP" altLang="en-US" sz="1500" b="1" dirty="0">
                  <a:solidFill>
                    <a:srgbClr val="FF0000"/>
                  </a:solidFill>
                  <a:latin typeface="メイリオ" panose="020B0604030504040204" pitchFamily="50" charset="-128"/>
                  <a:ea typeface="メイリオ" panose="020B0604030504040204" pitchFamily="50" charset="-128"/>
                </a:rPr>
                <a:t>かがくせいひん</a:t>
              </a:r>
            </a:p>
          </p:txBody>
        </p:sp>
      </p:grpSp>
      <p:sp>
        <p:nvSpPr>
          <p:cNvPr id="25" name="テキスト ボックス 24">
            <a:extLst>
              <a:ext uri="{FF2B5EF4-FFF2-40B4-BE49-F238E27FC236}">
                <a16:creationId xmlns:a16="http://schemas.microsoft.com/office/drawing/2014/main" id="{A9BB8D7E-9269-4F37-B042-5577036FDC1F}"/>
              </a:ext>
            </a:extLst>
          </p:cNvPr>
          <p:cNvSpPr txBox="1"/>
          <p:nvPr/>
        </p:nvSpPr>
        <p:spPr>
          <a:xfrm>
            <a:off x="324146" y="5489338"/>
            <a:ext cx="1004920" cy="369332"/>
          </a:xfrm>
          <a:prstGeom prst="rect">
            <a:avLst/>
          </a:prstGeom>
          <a:noFill/>
        </p:spPr>
        <p:txBody>
          <a:bodyPr wrap="square">
            <a:spAutoFit/>
          </a:bodyPr>
          <a:lstStyle/>
          <a:p>
            <a:pPr algn="ctr"/>
            <a:r>
              <a:rPr lang="ja-JP" altLang="en-US" b="1" dirty="0">
                <a:solidFill>
                  <a:srgbClr val="FF0000"/>
                </a:solidFill>
                <a:latin typeface="メイリオ" panose="020B0604030504040204" pitchFamily="50" charset="-128"/>
                <a:ea typeface="メイリオ" panose="020B0604030504040204" pitchFamily="50" charset="-128"/>
              </a:rPr>
              <a:t>りこう</a:t>
            </a:r>
          </a:p>
        </p:txBody>
      </p:sp>
      <p:sp>
        <p:nvSpPr>
          <p:cNvPr id="27" name="テキスト ボックス 26">
            <a:extLst>
              <a:ext uri="{FF2B5EF4-FFF2-40B4-BE49-F238E27FC236}">
                <a16:creationId xmlns:a16="http://schemas.microsoft.com/office/drawing/2014/main" id="{C5FD4F98-57ED-47D6-A16C-1E592237316B}"/>
              </a:ext>
            </a:extLst>
          </p:cNvPr>
          <p:cNvSpPr txBox="1"/>
          <p:nvPr/>
        </p:nvSpPr>
        <p:spPr>
          <a:xfrm>
            <a:off x="2671927" y="80080"/>
            <a:ext cx="2079238" cy="369332"/>
          </a:xfrm>
          <a:prstGeom prst="rect">
            <a:avLst/>
          </a:prstGeom>
          <a:noFill/>
        </p:spPr>
        <p:txBody>
          <a:bodyPr wrap="square" rtlCol="0">
            <a:spAutoFit/>
          </a:bodyPr>
          <a:lstStyle/>
          <a:p>
            <a:r>
              <a:rPr kumimoji="1" lang="ja-JP" altLang="en-US"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げんざいりょう　</a:t>
            </a:r>
            <a:endParaRPr kumimoji="1" lang="en-US" altLang="ja-JP"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3497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A73C8D6D-F6F9-4982-AB9B-77BBBD95707D}"/>
              </a:ext>
            </a:extLst>
          </p:cNvPr>
          <p:cNvSpPr/>
          <p:nvPr/>
        </p:nvSpPr>
        <p:spPr>
          <a:xfrm>
            <a:off x="4563477" y="5008604"/>
            <a:ext cx="4580523" cy="1849396"/>
          </a:xfrm>
          <a:prstGeom prst="rect">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9" name="正方形/長方形 18">
            <a:extLst>
              <a:ext uri="{FF2B5EF4-FFF2-40B4-BE49-F238E27FC236}">
                <a16:creationId xmlns:a16="http://schemas.microsoft.com/office/drawing/2014/main" id="{4E0616AC-5F08-4FDC-BD9C-BF7EFE8FDA09}"/>
              </a:ext>
            </a:extLst>
          </p:cNvPr>
          <p:cNvSpPr/>
          <p:nvPr/>
        </p:nvSpPr>
        <p:spPr>
          <a:xfrm>
            <a:off x="1" y="5008604"/>
            <a:ext cx="4563476" cy="1849396"/>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3" name="テキスト ボックス 2">
            <a:extLst>
              <a:ext uri="{FF2B5EF4-FFF2-40B4-BE49-F238E27FC236}">
                <a16:creationId xmlns:a16="http://schemas.microsoft.com/office/drawing/2014/main" id="{2A75F9F4-D3F2-49D3-9372-DBCAC87EF6B9}"/>
              </a:ext>
            </a:extLst>
          </p:cNvPr>
          <p:cNvSpPr txBox="1"/>
          <p:nvPr/>
        </p:nvSpPr>
        <p:spPr>
          <a:xfrm>
            <a:off x="5514284" y="5154216"/>
            <a:ext cx="2939737" cy="646331"/>
          </a:xfrm>
          <a:prstGeom prst="rect">
            <a:avLst/>
          </a:prstGeom>
          <a:noFill/>
          <a:ln w="28575">
            <a:noFill/>
          </a:ln>
        </p:spPr>
        <p:txBody>
          <a:bodyPr wrap="square" rtlCol="0">
            <a:spAutoFit/>
          </a:bodyPr>
          <a:lstStyle/>
          <a:p>
            <a:r>
              <a:rPr kumimoji="1" lang="ja-JP" altLang="en-US" dirty="0"/>
              <a:t>　</a:t>
            </a:r>
            <a:r>
              <a:rPr kumimoji="1" lang="ja-JP" altLang="en-US" b="1" dirty="0"/>
              <a:t>禁煙プログラムは約６週間</a:t>
            </a:r>
            <a:endParaRPr kumimoji="1" lang="en-US" altLang="ja-JP" b="1" dirty="0"/>
          </a:p>
          <a:p>
            <a:r>
              <a:rPr kumimoji="1" lang="ja-JP" altLang="en-US" b="1" dirty="0"/>
              <a:t>　約　１５</a:t>
            </a:r>
            <a:r>
              <a:rPr kumimoji="1" lang="en-US" altLang="ja-JP" b="1" dirty="0"/>
              <a:t>,</a:t>
            </a:r>
            <a:r>
              <a:rPr kumimoji="1" lang="ja-JP" altLang="en-US" b="1" dirty="0"/>
              <a:t>０００円</a:t>
            </a:r>
            <a:endParaRPr kumimoji="1" lang="en-US" altLang="ja-JP" b="1" dirty="0"/>
          </a:p>
        </p:txBody>
      </p:sp>
      <p:sp>
        <p:nvSpPr>
          <p:cNvPr id="9" name="テキスト ボックス 8">
            <a:extLst>
              <a:ext uri="{FF2B5EF4-FFF2-40B4-BE49-F238E27FC236}">
                <a16:creationId xmlns:a16="http://schemas.microsoft.com/office/drawing/2014/main" id="{D5335107-AFD1-4A18-BFDF-21EA4866784D}"/>
              </a:ext>
            </a:extLst>
          </p:cNvPr>
          <p:cNvSpPr txBox="1"/>
          <p:nvPr/>
        </p:nvSpPr>
        <p:spPr>
          <a:xfrm>
            <a:off x="710131" y="5141989"/>
            <a:ext cx="3185387" cy="646331"/>
          </a:xfrm>
          <a:prstGeom prst="rect">
            <a:avLst/>
          </a:prstGeom>
          <a:noFill/>
          <a:ln w="28575">
            <a:noFill/>
            <a:prstDash val="solid"/>
          </a:ln>
        </p:spPr>
        <p:txBody>
          <a:bodyPr wrap="square" rtlCol="0">
            <a:spAutoFit/>
          </a:bodyPr>
          <a:lstStyle/>
          <a:p>
            <a:r>
              <a:rPr kumimoji="1" lang="ja-JP" altLang="en-US" dirty="0"/>
              <a:t>　　</a:t>
            </a:r>
            <a:r>
              <a:rPr kumimoji="1" lang="ja-JP" altLang="en-US" b="1" dirty="0"/>
              <a:t>禁煙プログラムは１２週間　　　　</a:t>
            </a:r>
            <a:endParaRPr kumimoji="1" lang="en-US" altLang="ja-JP" b="1" dirty="0"/>
          </a:p>
          <a:p>
            <a:r>
              <a:rPr lang="ja-JP" altLang="en-US" b="1" dirty="0"/>
              <a:t>　　</a:t>
            </a:r>
            <a:r>
              <a:rPr kumimoji="1" lang="ja-JP" altLang="en-US" b="1" dirty="0"/>
              <a:t>約　１３</a:t>
            </a:r>
            <a:r>
              <a:rPr kumimoji="1" lang="en-US" altLang="ja-JP" b="1" dirty="0"/>
              <a:t>,</a:t>
            </a:r>
            <a:r>
              <a:rPr kumimoji="1" lang="ja-JP" altLang="en-US" b="1" dirty="0"/>
              <a:t>０００～２０</a:t>
            </a:r>
            <a:r>
              <a:rPr kumimoji="1" lang="en-US" altLang="ja-JP" b="1" dirty="0"/>
              <a:t>,</a:t>
            </a:r>
            <a:r>
              <a:rPr kumimoji="1" lang="ja-JP" altLang="en-US" b="1" dirty="0"/>
              <a:t>０００円</a:t>
            </a:r>
            <a:endParaRPr kumimoji="1" lang="en-US" altLang="ja-JP" b="1" dirty="0"/>
          </a:p>
        </p:txBody>
      </p:sp>
      <p:sp>
        <p:nvSpPr>
          <p:cNvPr id="14" name="右中かっこ 13">
            <a:extLst>
              <a:ext uri="{FF2B5EF4-FFF2-40B4-BE49-F238E27FC236}">
                <a16:creationId xmlns:a16="http://schemas.microsoft.com/office/drawing/2014/main" id="{E11D8483-38C6-4068-A43B-6E90B578F62C}"/>
              </a:ext>
            </a:extLst>
          </p:cNvPr>
          <p:cNvSpPr/>
          <p:nvPr/>
        </p:nvSpPr>
        <p:spPr>
          <a:xfrm rot="5400000">
            <a:off x="6554159" y="3288018"/>
            <a:ext cx="366812" cy="2014462"/>
          </a:xfrm>
          <a:prstGeom prst="rightBrace">
            <a:avLst/>
          </a:prstGeom>
          <a:ln w="57150">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7" name="右中かっこ 16">
            <a:extLst>
              <a:ext uri="{FF2B5EF4-FFF2-40B4-BE49-F238E27FC236}">
                <a16:creationId xmlns:a16="http://schemas.microsoft.com/office/drawing/2014/main" id="{6AB7073F-489A-4491-9E91-BA094DFE27B3}"/>
              </a:ext>
            </a:extLst>
          </p:cNvPr>
          <p:cNvSpPr/>
          <p:nvPr/>
        </p:nvSpPr>
        <p:spPr>
          <a:xfrm rot="5400000">
            <a:off x="3279103" y="2556991"/>
            <a:ext cx="297306" cy="3453029"/>
          </a:xfrm>
          <a:prstGeom prst="rightBrace">
            <a:avLst>
              <a:gd name="adj1" fmla="val 0"/>
              <a:gd name="adj2" fmla="val 50000"/>
            </a:avLst>
          </a:prstGeom>
          <a:ln w="57150">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5BFE7E3-8BD1-4F02-B4DC-5032E434DD31}"/>
              </a:ext>
            </a:extLst>
          </p:cNvPr>
          <p:cNvSpPr txBox="1"/>
          <p:nvPr/>
        </p:nvSpPr>
        <p:spPr>
          <a:xfrm>
            <a:off x="407804" y="283295"/>
            <a:ext cx="8736196" cy="769441"/>
          </a:xfrm>
          <a:prstGeom prst="rect">
            <a:avLst/>
          </a:prstGeom>
          <a:noFill/>
        </p:spPr>
        <p:txBody>
          <a:bodyPr wrap="square" rtlCol="0">
            <a:spAutoFit/>
          </a:bodyPr>
          <a:lstStyle/>
          <a:p>
            <a:r>
              <a:rPr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様々な</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禁煙の方法</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5693ABC1-D9B6-4140-B72C-B9A540C642FC}"/>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73889E5-8669-48DC-8AEF-B20F487E146E}"/>
              </a:ext>
            </a:extLst>
          </p:cNvPr>
          <p:cNvSpPr txBox="1"/>
          <p:nvPr/>
        </p:nvSpPr>
        <p:spPr>
          <a:xfrm>
            <a:off x="1002264" y="4574672"/>
            <a:ext cx="3057247" cy="523220"/>
          </a:xfrm>
          <a:prstGeom prst="rect">
            <a:avLst/>
          </a:prstGeom>
          <a:noFill/>
        </p:spPr>
        <p:txBody>
          <a:bodyPr wrap="none" rtlCol="0">
            <a:spAutoFit/>
          </a:bodyPr>
          <a:lstStyle/>
          <a:p>
            <a:r>
              <a:rPr kumimoji="1" lang="ja-JP" altLang="en-US" sz="2800" b="1" dirty="0">
                <a:solidFill>
                  <a:srgbClr val="FF3399"/>
                </a:solidFill>
                <a:latin typeface="メイリオ" panose="020B0604030504040204" pitchFamily="50" charset="-128"/>
                <a:ea typeface="メイリオ" panose="020B0604030504040204" pitchFamily="50" charset="-128"/>
              </a:rPr>
              <a:t>病院・クリニック</a:t>
            </a:r>
          </a:p>
        </p:txBody>
      </p:sp>
      <p:sp>
        <p:nvSpPr>
          <p:cNvPr id="16" name="テキスト ボックス 15">
            <a:extLst>
              <a:ext uri="{FF2B5EF4-FFF2-40B4-BE49-F238E27FC236}">
                <a16:creationId xmlns:a16="http://schemas.microsoft.com/office/drawing/2014/main" id="{E01EBF02-4752-4B60-B956-842792202D16}"/>
              </a:ext>
            </a:extLst>
          </p:cNvPr>
          <p:cNvSpPr txBox="1"/>
          <p:nvPr/>
        </p:nvSpPr>
        <p:spPr>
          <a:xfrm>
            <a:off x="5764768" y="4581128"/>
            <a:ext cx="1980029" cy="523220"/>
          </a:xfrm>
          <a:prstGeom prst="rect">
            <a:avLst/>
          </a:prstGeom>
          <a:noFill/>
        </p:spPr>
        <p:txBody>
          <a:bodyPr wrap="none" rtlCol="0">
            <a:spAutoFit/>
          </a:bodyPr>
          <a:lstStyle/>
          <a:p>
            <a:r>
              <a:rPr lang="ja-JP" altLang="en-US" sz="2800" b="1" dirty="0">
                <a:solidFill>
                  <a:srgbClr val="0070C0"/>
                </a:solidFill>
                <a:latin typeface="メイリオ" panose="020B0604030504040204" pitchFamily="50" charset="-128"/>
                <a:ea typeface="メイリオ" panose="020B0604030504040204" pitchFamily="50" charset="-128"/>
              </a:rPr>
              <a:t>薬局・薬店</a:t>
            </a:r>
            <a:endParaRPr kumimoji="1" lang="ja-JP" altLang="en-US" sz="2800" b="1" dirty="0">
              <a:solidFill>
                <a:srgbClr val="0070C0"/>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2FC41CAE-E3BC-4F50-BD21-515636565CF1}"/>
              </a:ext>
            </a:extLst>
          </p:cNvPr>
          <p:cNvSpPr txBox="1"/>
          <p:nvPr/>
        </p:nvSpPr>
        <p:spPr>
          <a:xfrm>
            <a:off x="827584" y="6111576"/>
            <a:ext cx="7488832" cy="584775"/>
          </a:xfrm>
          <a:prstGeom prst="rect">
            <a:avLst/>
          </a:prstGeom>
          <a:noFill/>
          <a:ln>
            <a:noFill/>
          </a:ln>
        </p:spPr>
        <p:txBody>
          <a:bodyPr wrap="square" rtlCol="0">
            <a:spAutoFit/>
          </a:bodyPr>
          <a:lstStyle/>
          <a:p>
            <a:pPr algn="ctr"/>
            <a:r>
              <a:rPr kumimoji="1" lang="ja-JP" altLang="en-US" sz="3200" b="1" dirty="0">
                <a:ln w="101600">
                  <a:solidFill>
                    <a:schemeClr val="bg1"/>
                  </a:solidFill>
                </a:ln>
                <a:solidFill>
                  <a:schemeClr val="bg1"/>
                </a:solidFill>
                <a:latin typeface="メイリオ" panose="020B0604030504040204" pitchFamily="50" charset="-128"/>
                <a:ea typeface="メイリオ" panose="020B0604030504040204" pitchFamily="50" charset="-128"/>
              </a:rPr>
              <a:t>治療費はタバコ代よりもずっと安い</a:t>
            </a:r>
          </a:p>
        </p:txBody>
      </p:sp>
      <p:sp>
        <p:nvSpPr>
          <p:cNvPr id="21" name="テキスト ボックス 20">
            <a:extLst>
              <a:ext uri="{FF2B5EF4-FFF2-40B4-BE49-F238E27FC236}">
                <a16:creationId xmlns:a16="http://schemas.microsoft.com/office/drawing/2014/main" id="{1D028AE1-BF10-45FD-8BC9-DE1504F19F28}"/>
              </a:ext>
            </a:extLst>
          </p:cNvPr>
          <p:cNvSpPr txBox="1"/>
          <p:nvPr/>
        </p:nvSpPr>
        <p:spPr>
          <a:xfrm>
            <a:off x="1188194" y="6111576"/>
            <a:ext cx="6750566" cy="584775"/>
          </a:xfrm>
          <a:prstGeom prst="rect">
            <a:avLst/>
          </a:prstGeom>
          <a:noFill/>
        </p:spPr>
        <p:txBody>
          <a:bodyPr wrap="none" rtlCol="0">
            <a:spAutoFit/>
          </a:bodyPr>
          <a:lstStyle/>
          <a:p>
            <a:pPr algn="ctr"/>
            <a:r>
              <a:rPr kumimoji="1" lang="ja-JP" altLang="en-US" sz="3200" b="1" dirty="0">
                <a:latin typeface="メイリオ" panose="020B0604030504040204" pitchFamily="50" charset="-128"/>
                <a:ea typeface="メイリオ" panose="020B0604030504040204" pitchFamily="50" charset="-128"/>
              </a:rPr>
              <a:t>治療費はタバコ代よりもずっと安い</a:t>
            </a:r>
          </a:p>
        </p:txBody>
      </p:sp>
      <p:pic>
        <p:nvPicPr>
          <p:cNvPr id="22" name="図 21">
            <a:extLst>
              <a:ext uri="{FF2B5EF4-FFF2-40B4-BE49-F238E27FC236}">
                <a16:creationId xmlns:a16="http://schemas.microsoft.com/office/drawing/2014/main" id="{1F14AB9F-ACCD-45FE-A612-041D0FFE5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9013" y="1100110"/>
            <a:ext cx="1327174" cy="2179961"/>
          </a:xfrm>
          <a:prstGeom prst="rect">
            <a:avLst/>
          </a:prstGeom>
        </p:spPr>
      </p:pic>
      <p:pic>
        <p:nvPicPr>
          <p:cNvPr id="23" name="図 22">
            <a:extLst>
              <a:ext uri="{FF2B5EF4-FFF2-40B4-BE49-F238E27FC236}">
                <a16:creationId xmlns:a16="http://schemas.microsoft.com/office/drawing/2014/main" id="{32DE5A9E-57C5-4A99-9638-7E813ACA7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5902" y="1084281"/>
            <a:ext cx="1327174" cy="2179961"/>
          </a:xfrm>
          <a:prstGeom prst="rect">
            <a:avLst/>
          </a:prstGeom>
        </p:spPr>
      </p:pic>
      <p:pic>
        <p:nvPicPr>
          <p:cNvPr id="24" name="図 23">
            <a:extLst>
              <a:ext uri="{FF2B5EF4-FFF2-40B4-BE49-F238E27FC236}">
                <a16:creationId xmlns:a16="http://schemas.microsoft.com/office/drawing/2014/main" id="{0CA6BABE-D2A7-42AB-9149-318EB4EEED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2926" y="1057397"/>
            <a:ext cx="1357375" cy="2229570"/>
          </a:xfrm>
          <a:prstGeom prst="rect">
            <a:avLst/>
          </a:prstGeom>
        </p:spPr>
      </p:pic>
      <p:pic>
        <p:nvPicPr>
          <p:cNvPr id="25" name="図 24">
            <a:extLst>
              <a:ext uri="{FF2B5EF4-FFF2-40B4-BE49-F238E27FC236}">
                <a16:creationId xmlns:a16="http://schemas.microsoft.com/office/drawing/2014/main" id="{E995C464-FB76-41CA-89DB-96C91D3C6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131" y="1052736"/>
            <a:ext cx="1357375" cy="2252147"/>
          </a:xfrm>
          <a:prstGeom prst="rect">
            <a:avLst/>
          </a:prstGeom>
        </p:spPr>
      </p:pic>
      <p:pic>
        <p:nvPicPr>
          <p:cNvPr id="26" name="図 25">
            <a:extLst>
              <a:ext uri="{FF2B5EF4-FFF2-40B4-BE49-F238E27FC236}">
                <a16:creationId xmlns:a16="http://schemas.microsoft.com/office/drawing/2014/main" id="{98913750-6E06-4EE4-8C1D-36633ADD2114}"/>
              </a:ext>
            </a:extLst>
          </p:cNvPr>
          <p:cNvPicPr>
            <a:picLocks noChangeAspect="1"/>
          </p:cNvPicPr>
          <p:nvPr/>
        </p:nvPicPr>
        <p:blipFill>
          <a:blip r:embed="rId7"/>
          <a:stretch>
            <a:fillRect/>
          </a:stretch>
        </p:blipFill>
        <p:spPr>
          <a:xfrm>
            <a:off x="2575250" y="3089482"/>
            <a:ext cx="1652159" cy="1036410"/>
          </a:xfrm>
          <a:prstGeom prst="rect">
            <a:avLst/>
          </a:prstGeom>
        </p:spPr>
      </p:pic>
      <p:pic>
        <p:nvPicPr>
          <p:cNvPr id="31" name="図 30">
            <a:extLst>
              <a:ext uri="{FF2B5EF4-FFF2-40B4-BE49-F238E27FC236}">
                <a16:creationId xmlns:a16="http://schemas.microsoft.com/office/drawing/2014/main" id="{DB7B56CA-9BD3-47AE-8A25-DED432C5AE10}"/>
              </a:ext>
            </a:extLst>
          </p:cNvPr>
          <p:cNvPicPr>
            <a:picLocks noChangeAspect="1"/>
          </p:cNvPicPr>
          <p:nvPr/>
        </p:nvPicPr>
        <p:blipFill>
          <a:blip r:embed="rId8"/>
          <a:stretch>
            <a:fillRect/>
          </a:stretch>
        </p:blipFill>
        <p:spPr>
          <a:xfrm>
            <a:off x="6923261" y="3075433"/>
            <a:ext cx="1652159" cy="1036410"/>
          </a:xfrm>
          <a:prstGeom prst="rect">
            <a:avLst/>
          </a:prstGeom>
        </p:spPr>
      </p:pic>
      <p:sp>
        <p:nvSpPr>
          <p:cNvPr id="107520" name="テキスト ボックス 107519">
            <a:extLst>
              <a:ext uri="{FF2B5EF4-FFF2-40B4-BE49-F238E27FC236}">
                <a16:creationId xmlns:a16="http://schemas.microsoft.com/office/drawing/2014/main" id="{8F1D035F-8D10-4E45-A919-66A9665B227D}"/>
              </a:ext>
            </a:extLst>
          </p:cNvPr>
          <p:cNvSpPr txBox="1"/>
          <p:nvPr/>
        </p:nvSpPr>
        <p:spPr>
          <a:xfrm>
            <a:off x="7022219" y="3345196"/>
            <a:ext cx="1431802" cy="369332"/>
          </a:xfrm>
          <a:prstGeom prst="rect">
            <a:avLst/>
          </a:prstGeom>
          <a:noFill/>
        </p:spPr>
        <p:txBody>
          <a:bodyPr wrap="none" rtlCol="0">
            <a:spAutoFit/>
          </a:bodyPr>
          <a:lstStyle/>
          <a:p>
            <a:r>
              <a:rPr kumimoji="1" lang="ja-JP" altLang="en-US" b="1" dirty="0"/>
              <a:t>ニコチンガム</a:t>
            </a:r>
          </a:p>
        </p:txBody>
      </p:sp>
      <p:sp>
        <p:nvSpPr>
          <p:cNvPr id="35" name="テキスト ボックス 34">
            <a:extLst>
              <a:ext uri="{FF2B5EF4-FFF2-40B4-BE49-F238E27FC236}">
                <a16:creationId xmlns:a16="http://schemas.microsoft.com/office/drawing/2014/main" id="{0178D393-3C25-4971-895F-165068AFC061}"/>
              </a:ext>
            </a:extLst>
          </p:cNvPr>
          <p:cNvSpPr txBox="1"/>
          <p:nvPr/>
        </p:nvSpPr>
        <p:spPr>
          <a:xfrm>
            <a:off x="2703061" y="3275459"/>
            <a:ext cx="1396536" cy="523220"/>
          </a:xfrm>
          <a:prstGeom prst="rect">
            <a:avLst/>
          </a:prstGeom>
          <a:noFill/>
        </p:spPr>
        <p:txBody>
          <a:bodyPr wrap="none" rtlCol="0">
            <a:spAutoFit/>
          </a:bodyPr>
          <a:lstStyle/>
          <a:p>
            <a:pPr algn="ctr"/>
            <a:r>
              <a:rPr lang="ja-JP" altLang="en-US" sz="1400" b="1" dirty="0"/>
              <a:t>ニコチンを</a:t>
            </a:r>
            <a:endParaRPr lang="en-US" altLang="ja-JP" sz="1400" b="1" dirty="0"/>
          </a:p>
          <a:p>
            <a:pPr algn="ctr"/>
            <a:r>
              <a:rPr kumimoji="1" lang="ja-JP" altLang="en-US" sz="1400" b="1" dirty="0"/>
              <a:t>含まない飲み薬</a:t>
            </a:r>
          </a:p>
        </p:txBody>
      </p:sp>
      <p:pic>
        <p:nvPicPr>
          <p:cNvPr id="36" name="図 35">
            <a:extLst>
              <a:ext uri="{FF2B5EF4-FFF2-40B4-BE49-F238E27FC236}">
                <a16:creationId xmlns:a16="http://schemas.microsoft.com/office/drawing/2014/main" id="{784EC24A-2E22-4127-8472-6898AB77AEE8}"/>
              </a:ext>
            </a:extLst>
          </p:cNvPr>
          <p:cNvPicPr>
            <a:picLocks noChangeAspect="1"/>
          </p:cNvPicPr>
          <p:nvPr/>
        </p:nvPicPr>
        <p:blipFill>
          <a:blip r:embed="rId7"/>
          <a:stretch>
            <a:fillRect/>
          </a:stretch>
        </p:blipFill>
        <p:spPr>
          <a:xfrm>
            <a:off x="4592698" y="3081396"/>
            <a:ext cx="1652159" cy="1036410"/>
          </a:xfrm>
          <a:prstGeom prst="rect">
            <a:avLst/>
          </a:prstGeom>
        </p:spPr>
      </p:pic>
      <p:sp>
        <p:nvSpPr>
          <p:cNvPr id="34" name="テキスト ボックス 33">
            <a:extLst>
              <a:ext uri="{FF2B5EF4-FFF2-40B4-BE49-F238E27FC236}">
                <a16:creationId xmlns:a16="http://schemas.microsoft.com/office/drawing/2014/main" id="{11E97D1B-3DC0-45B2-B1E2-65D92CFF55F9}"/>
              </a:ext>
            </a:extLst>
          </p:cNvPr>
          <p:cNvSpPr txBox="1"/>
          <p:nvPr/>
        </p:nvSpPr>
        <p:spPr>
          <a:xfrm>
            <a:off x="4613107" y="3341761"/>
            <a:ext cx="1611339" cy="369332"/>
          </a:xfrm>
          <a:prstGeom prst="rect">
            <a:avLst/>
          </a:prstGeom>
          <a:noFill/>
        </p:spPr>
        <p:txBody>
          <a:bodyPr wrap="none" rtlCol="0">
            <a:spAutoFit/>
          </a:bodyPr>
          <a:lstStyle/>
          <a:p>
            <a:r>
              <a:rPr kumimoji="1" lang="ja-JP" altLang="en-US" b="1" dirty="0"/>
              <a:t>ニコチンパッチ</a:t>
            </a:r>
          </a:p>
        </p:txBody>
      </p:sp>
      <p:pic>
        <p:nvPicPr>
          <p:cNvPr id="37" name="図 36">
            <a:extLst>
              <a:ext uri="{FF2B5EF4-FFF2-40B4-BE49-F238E27FC236}">
                <a16:creationId xmlns:a16="http://schemas.microsoft.com/office/drawing/2014/main" id="{E3906B02-1860-4A4A-B20E-A30D39FFBB5A}"/>
              </a:ext>
            </a:extLst>
          </p:cNvPr>
          <p:cNvPicPr>
            <a:picLocks noChangeAspect="1"/>
          </p:cNvPicPr>
          <p:nvPr/>
        </p:nvPicPr>
        <p:blipFill>
          <a:blip r:embed="rId7"/>
          <a:stretch>
            <a:fillRect/>
          </a:stretch>
        </p:blipFill>
        <p:spPr>
          <a:xfrm>
            <a:off x="564137" y="3080521"/>
            <a:ext cx="1652159" cy="1036410"/>
          </a:xfrm>
          <a:prstGeom prst="rect">
            <a:avLst/>
          </a:prstGeom>
        </p:spPr>
      </p:pic>
      <p:sp>
        <p:nvSpPr>
          <p:cNvPr id="38" name="テキスト ボックス 37">
            <a:extLst>
              <a:ext uri="{FF2B5EF4-FFF2-40B4-BE49-F238E27FC236}">
                <a16:creationId xmlns:a16="http://schemas.microsoft.com/office/drawing/2014/main" id="{0D9BDB3B-ED0E-4DDB-B94A-183EEA758549}"/>
              </a:ext>
            </a:extLst>
          </p:cNvPr>
          <p:cNvSpPr txBox="1"/>
          <p:nvPr/>
        </p:nvSpPr>
        <p:spPr>
          <a:xfrm>
            <a:off x="584546" y="3331935"/>
            <a:ext cx="1631750" cy="369332"/>
          </a:xfrm>
          <a:prstGeom prst="rect">
            <a:avLst/>
          </a:prstGeom>
          <a:noFill/>
        </p:spPr>
        <p:txBody>
          <a:bodyPr wrap="square" rtlCol="0">
            <a:spAutoFit/>
          </a:bodyPr>
          <a:lstStyle/>
          <a:p>
            <a:pPr algn="ctr"/>
            <a:r>
              <a:rPr kumimoji="1" lang="ja-JP" altLang="en-US" b="1" dirty="0"/>
              <a:t>禁煙アプリ</a:t>
            </a:r>
          </a:p>
        </p:txBody>
      </p:sp>
      <p:sp>
        <p:nvSpPr>
          <p:cNvPr id="39" name="テキスト ボックス 38">
            <a:extLst>
              <a:ext uri="{FF2B5EF4-FFF2-40B4-BE49-F238E27FC236}">
                <a16:creationId xmlns:a16="http://schemas.microsoft.com/office/drawing/2014/main" id="{8E9A0BA6-09D6-4C5F-AC6F-9392354A73A0}"/>
              </a:ext>
            </a:extLst>
          </p:cNvPr>
          <p:cNvSpPr txBox="1"/>
          <p:nvPr/>
        </p:nvSpPr>
        <p:spPr>
          <a:xfrm>
            <a:off x="2690904" y="3774545"/>
            <a:ext cx="1441420" cy="307777"/>
          </a:xfrm>
          <a:prstGeom prst="rect">
            <a:avLst/>
          </a:prstGeom>
          <a:noFill/>
        </p:spPr>
        <p:txBody>
          <a:bodyPr wrap="none" rtlCol="0">
            <a:spAutoFit/>
          </a:bodyPr>
          <a:lstStyle/>
          <a:p>
            <a:pPr algn="ctr"/>
            <a:r>
              <a:rPr lang="ja-JP" altLang="en-US" sz="1400" b="1" dirty="0">
                <a:solidFill>
                  <a:schemeClr val="bg1"/>
                </a:solidFill>
              </a:rPr>
              <a:t>保険適用が可能</a:t>
            </a:r>
            <a:endParaRPr kumimoji="1" lang="ja-JP" altLang="en-US" sz="1400" b="1" dirty="0">
              <a:solidFill>
                <a:schemeClr val="bg1"/>
              </a:solidFill>
            </a:endParaRPr>
          </a:p>
        </p:txBody>
      </p:sp>
      <p:sp>
        <p:nvSpPr>
          <p:cNvPr id="40" name="テキスト ボックス 39">
            <a:extLst>
              <a:ext uri="{FF2B5EF4-FFF2-40B4-BE49-F238E27FC236}">
                <a16:creationId xmlns:a16="http://schemas.microsoft.com/office/drawing/2014/main" id="{03B11087-0E61-457A-A448-48F24002967E}"/>
              </a:ext>
            </a:extLst>
          </p:cNvPr>
          <p:cNvSpPr txBox="1"/>
          <p:nvPr/>
        </p:nvSpPr>
        <p:spPr>
          <a:xfrm>
            <a:off x="679711" y="3761631"/>
            <a:ext cx="1441420" cy="307777"/>
          </a:xfrm>
          <a:prstGeom prst="rect">
            <a:avLst/>
          </a:prstGeom>
          <a:noFill/>
        </p:spPr>
        <p:txBody>
          <a:bodyPr wrap="none" rtlCol="0">
            <a:spAutoFit/>
          </a:bodyPr>
          <a:lstStyle/>
          <a:p>
            <a:pPr algn="ctr"/>
            <a:r>
              <a:rPr lang="ja-JP" altLang="en-US" sz="1400" b="1" dirty="0">
                <a:solidFill>
                  <a:schemeClr val="bg1"/>
                </a:solidFill>
              </a:rPr>
              <a:t>保険適用が可能</a:t>
            </a:r>
            <a:endParaRPr kumimoji="1" lang="ja-JP" altLang="en-US" sz="1400" b="1" dirty="0">
              <a:solidFill>
                <a:schemeClr val="bg1"/>
              </a:solidFill>
            </a:endParaRPr>
          </a:p>
        </p:txBody>
      </p:sp>
      <p:sp>
        <p:nvSpPr>
          <p:cNvPr id="41" name="テキスト ボックス 40">
            <a:extLst>
              <a:ext uri="{FF2B5EF4-FFF2-40B4-BE49-F238E27FC236}">
                <a16:creationId xmlns:a16="http://schemas.microsoft.com/office/drawing/2014/main" id="{E4EC9F1C-8FF9-4E68-A797-3F563F932229}"/>
              </a:ext>
            </a:extLst>
          </p:cNvPr>
          <p:cNvSpPr txBox="1"/>
          <p:nvPr/>
        </p:nvSpPr>
        <p:spPr>
          <a:xfrm>
            <a:off x="4698066" y="3771456"/>
            <a:ext cx="1441420" cy="307777"/>
          </a:xfrm>
          <a:prstGeom prst="rect">
            <a:avLst/>
          </a:prstGeom>
          <a:noFill/>
        </p:spPr>
        <p:txBody>
          <a:bodyPr wrap="none" rtlCol="0">
            <a:spAutoFit/>
          </a:bodyPr>
          <a:lstStyle/>
          <a:p>
            <a:pPr algn="ctr"/>
            <a:r>
              <a:rPr lang="ja-JP" altLang="en-US" sz="1400" b="1" dirty="0">
                <a:solidFill>
                  <a:schemeClr val="bg1"/>
                </a:solidFill>
              </a:rPr>
              <a:t>保険適用が可能</a:t>
            </a:r>
            <a:endParaRPr kumimoji="1" lang="ja-JP" altLang="en-US" sz="1400" b="1" dirty="0">
              <a:solidFill>
                <a:schemeClr val="bg1"/>
              </a:solidFill>
            </a:endParaRPr>
          </a:p>
        </p:txBody>
      </p:sp>
      <p:sp>
        <p:nvSpPr>
          <p:cNvPr id="42" name="テキスト ボックス 41">
            <a:extLst>
              <a:ext uri="{FF2B5EF4-FFF2-40B4-BE49-F238E27FC236}">
                <a16:creationId xmlns:a16="http://schemas.microsoft.com/office/drawing/2014/main" id="{D2ADFAF7-661A-48AD-9BD6-C2CB1618584C}"/>
              </a:ext>
            </a:extLst>
          </p:cNvPr>
          <p:cNvSpPr txBox="1"/>
          <p:nvPr/>
        </p:nvSpPr>
        <p:spPr>
          <a:xfrm>
            <a:off x="7147251" y="3734621"/>
            <a:ext cx="1204177" cy="307777"/>
          </a:xfrm>
          <a:prstGeom prst="rect">
            <a:avLst/>
          </a:prstGeom>
          <a:noFill/>
        </p:spPr>
        <p:txBody>
          <a:bodyPr wrap="none" rtlCol="0">
            <a:spAutoFit/>
          </a:bodyPr>
          <a:lstStyle/>
          <a:p>
            <a:pPr algn="ctr"/>
            <a:r>
              <a:rPr lang="ja-JP" altLang="en-US" sz="1400" b="1" dirty="0">
                <a:solidFill>
                  <a:schemeClr val="bg1"/>
                </a:solidFill>
              </a:rPr>
              <a:t>保険適用なし</a:t>
            </a:r>
            <a:endParaRPr kumimoji="1" lang="ja-JP" altLang="en-US" sz="1400" b="1" dirty="0">
              <a:solidFill>
                <a:schemeClr val="bg1"/>
              </a:solidFill>
            </a:endParaRPr>
          </a:p>
        </p:txBody>
      </p:sp>
      <p:sp>
        <p:nvSpPr>
          <p:cNvPr id="30" name="テキスト ボックス 29">
            <a:extLst>
              <a:ext uri="{FF2B5EF4-FFF2-40B4-BE49-F238E27FC236}">
                <a16:creationId xmlns:a16="http://schemas.microsoft.com/office/drawing/2014/main" id="{608F09F7-4225-44EE-B1CD-241FD05B1FF1}"/>
              </a:ext>
            </a:extLst>
          </p:cNvPr>
          <p:cNvSpPr txBox="1"/>
          <p:nvPr/>
        </p:nvSpPr>
        <p:spPr>
          <a:xfrm>
            <a:off x="2155658" y="47326"/>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7C1D672B-63D1-495D-B781-D0882418E170}"/>
              </a:ext>
            </a:extLst>
          </p:cNvPr>
          <p:cNvSpPr txBox="1"/>
          <p:nvPr/>
        </p:nvSpPr>
        <p:spPr>
          <a:xfrm>
            <a:off x="1364634" y="5871380"/>
            <a:ext cx="1141659" cy="307777"/>
          </a:xfrm>
          <a:prstGeom prst="rect">
            <a:avLst/>
          </a:prstGeom>
          <a:noFill/>
          <a:effectLst>
            <a:outerShdw blurRad="50800" dist="50800" dir="5400000" algn="ctr" rotWithShape="0">
              <a:schemeClr val="bg1"/>
            </a:outerShdw>
          </a:effectLst>
        </p:spPr>
        <p:txBody>
          <a:bodyPr wrap="none" rtlCol="0">
            <a:spAutoFit/>
          </a:bodyPr>
          <a:lstStyle/>
          <a:p>
            <a:pPr algn="ct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ち りょうひ</a:t>
            </a:r>
            <a:endPar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43320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右矢印 4"/>
          <p:cNvSpPr/>
          <p:nvPr/>
        </p:nvSpPr>
        <p:spPr bwMode="auto">
          <a:xfrm>
            <a:off x="339120" y="2008714"/>
            <a:ext cx="8343900" cy="488950"/>
          </a:xfrm>
          <a:prstGeom prst="rightArrow">
            <a:avLst>
              <a:gd name="adj1" fmla="val 54140"/>
              <a:gd name="adj2" fmla="val 87188"/>
            </a:avLst>
          </a:prstGeom>
          <a:solidFill>
            <a:srgbClr val="C3D449"/>
          </a:solidFill>
          <a:ln w="6350">
            <a:noFill/>
            <a:round/>
            <a:headEnd type="triangle" w="med" len="sm"/>
            <a:tailEnd type="triangle" w="med" len="sm"/>
          </a:ln>
          <a:effectLst/>
        </p:spPr>
        <p:txBody>
          <a:bodyPr rot="0" spcFirstLastPara="0" vertOverflow="overflow" horzOverflow="overflow" vert="horz" wrap="square" lIns="91424" tIns="45712" rIns="91424" bIns="45712" numCol="1" spcCol="0" rtlCol="0" fromWordArt="0" anchor="t" anchorCtr="0" forceAA="0" compatLnSpc="1">
            <a:prstTxWarp prst="textNoShape">
              <a:avLst/>
            </a:prstTxWarp>
            <a:noAutofit/>
          </a:bodyPr>
          <a:lstStyle/>
          <a:p>
            <a:pPr algn="ctr"/>
            <a:endParaRPr kumimoji="0" lang="ja-JP" altLang="en-US" sz="1400">
              <a:solidFill>
                <a:srgbClr val="000000"/>
              </a:solidFill>
              <a:latin typeface="Arial" charset="0"/>
            </a:endParaRPr>
          </a:p>
        </p:txBody>
      </p:sp>
      <p:sp>
        <p:nvSpPr>
          <p:cNvPr id="57348" name="Text Box 20"/>
          <p:cNvSpPr txBox="1">
            <a:spLocks noChangeArrowheads="1"/>
          </p:cNvSpPr>
          <p:nvPr/>
        </p:nvSpPr>
        <p:spPr bwMode="auto">
          <a:xfrm>
            <a:off x="4314302" y="6525121"/>
            <a:ext cx="4773743" cy="246221"/>
          </a:xfrm>
          <a:prstGeom prst="rect">
            <a:avLst/>
          </a:prstGeom>
          <a:noFill/>
          <a:ln w="9525">
            <a:noFill/>
            <a:miter lim="800000"/>
            <a:headEnd/>
            <a:tailEnd/>
          </a:ln>
          <a:effectLst/>
        </p:spPr>
        <p:txBody>
          <a:bodyPr wrap="none" lIns="0" tIns="0" rIns="0" bIns="0">
            <a:spAutoFit/>
          </a:bodyPr>
          <a:lstStyle/>
          <a:p>
            <a:pPr algn="r"/>
            <a:r>
              <a:rPr kumimoji="0" lang="en-US" altLang="ja-JP" sz="800" dirty="0">
                <a:solidFill>
                  <a:srgbClr val="000000"/>
                </a:solidFill>
                <a:latin typeface="HGPｺﾞｼｯｸE" pitchFamily="50" charset="-128"/>
                <a:ea typeface="HGPｺﾞｼｯｸE" pitchFamily="50" charset="-128"/>
              </a:rPr>
              <a:t>U.S. Department of Health and Human Services. The Health Consequences of Smoking: what it means to you.</a:t>
            </a:r>
          </a:p>
          <a:p>
            <a:pPr algn="r"/>
            <a:r>
              <a:rPr kumimoji="0" lang="en-US" altLang="ja-JP" sz="800" dirty="0">
                <a:solidFill>
                  <a:srgbClr val="000000"/>
                </a:solidFill>
                <a:latin typeface="HGPｺﾞｼｯｸE" pitchFamily="50" charset="-128"/>
                <a:ea typeface="HGPｺﾞｼｯｸE" pitchFamily="50" charset="-128"/>
              </a:rPr>
              <a:t>Centers for Disease Control and Prevention, Office on Smoking and Health, 2004.</a:t>
            </a:r>
          </a:p>
        </p:txBody>
      </p:sp>
      <p:sp>
        <p:nvSpPr>
          <p:cNvPr id="4" name="Oval 7"/>
          <p:cNvSpPr>
            <a:spLocks noChangeArrowheads="1"/>
          </p:cNvSpPr>
          <p:nvPr/>
        </p:nvSpPr>
        <p:spPr bwMode="auto">
          <a:xfrm>
            <a:off x="7396316"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800" b="1" dirty="0">
                <a:solidFill>
                  <a:srgbClr val="000000"/>
                </a:solidFill>
                <a:latin typeface="HGP創英角ｺﾞｼｯｸUB"/>
                <a:ea typeface="HGP創英角ｺﾞｼｯｸUB"/>
              </a:rPr>
              <a:t>15</a:t>
            </a:r>
            <a:r>
              <a:rPr kumimoji="0" lang="ja-JP" altLang="en-US" sz="1100" dirty="0">
                <a:solidFill>
                  <a:srgbClr val="000000"/>
                </a:solidFill>
                <a:latin typeface="HGP創英角ｺﾞｼｯｸUB"/>
                <a:ea typeface="HGP創英角ｺﾞｼｯｸUB"/>
              </a:rPr>
              <a:t>年</a:t>
            </a:r>
          </a:p>
        </p:txBody>
      </p:sp>
      <p:sp>
        <p:nvSpPr>
          <p:cNvPr id="54" name="Oval 7"/>
          <p:cNvSpPr>
            <a:spLocks noChangeArrowheads="1"/>
          </p:cNvSpPr>
          <p:nvPr/>
        </p:nvSpPr>
        <p:spPr bwMode="auto">
          <a:xfrm>
            <a:off x="6176584"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800" b="1" dirty="0">
                <a:solidFill>
                  <a:srgbClr val="000000"/>
                </a:solidFill>
                <a:latin typeface="HGP創英角ｺﾞｼｯｸUB"/>
                <a:ea typeface="HGP創英角ｺﾞｼｯｸUB"/>
              </a:rPr>
              <a:t>10</a:t>
            </a:r>
            <a:r>
              <a:rPr kumimoji="0" lang="ja-JP" altLang="en-US" sz="1100" dirty="0">
                <a:solidFill>
                  <a:srgbClr val="000000"/>
                </a:solidFill>
                <a:latin typeface="HGP創英角ｺﾞｼｯｸUB"/>
                <a:ea typeface="HGP創英角ｺﾞｼｯｸUB"/>
              </a:rPr>
              <a:t>年</a:t>
            </a:r>
          </a:p>
        </p:txBody>
      </p:sp>
      <p:sp>
        <p:nvSpPr>
          <p:cNvPr id="55" name="Oval 7"/>
          <p:cNvSpPr>
            <a:spLocks noChangeArrowheads="1"/>
          </p:cNvSpPr>
          <p:nvPr/>
        </p:nvSpPr>
        <p:spPr bwMode="auto">
          <a:xfrm>
            <a:off x="4653998"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800" b="1" dirty="0">
                <a:solidFill>
                  <a:srgbClr val="000000"/>
                </a:solidFill>
                <a:latin typeface="HGP創英角ｺﾞｼｯｸUB"/>
                <a:ea typeface="HGP創英角ｺﾞｼｯｸUB"/>
              </a:rPr>
              <a:t>5</a:t>
            </a:r>
            <a:r>
              <a:rPr kumimoji="0" lang="ja-JP" altLang="en-US" sz="1100" dirty="0">
                <a:solidFill>
                  <a:srgbClr val="000000"/>
                </a:solidFill>
                <a:latin typeface="HGP創英角ｺﾞｼｯｸUB"/>
                <a:ea typeface="HGP創英角ｺﾞｼｯｸUB"/>
              </a:rPr>
              <a:t>年</a:t>
            </a:r>
          </a:p>
        </p:txBody>
      </p:sp>
      <p:sp>
        <p:nvSpPr>
          <p:cNvPr id="56" name="Oval 7"/>
          <p:cNvSpPr>
            <a:spLocks noChangeArrowheads="1"/>
          </p:cNvSpPr>
          <p:nvPr/>
        </p:nvSpPr>
        <p:spPr bwMode="auto">
          <a:xfrm>
            <a:off x="3160756"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800" b="1" dirty="0">
                <a:solidFill>
                  <a:srgbClr val="000000"/>
                </a:solidFill>
                <a:latin typeface="HGP創英角ｺﾞｼｯｸUB"/>
                <a:ea typeface="HGP創英角ｺﾞｼｯｸUB"/>
              </a:rPr>
              <a:t>1</a:t>
            </a:r>
            <a:r>
              <a:rPr kumimoji="0" lang="ja-JP" altLang="en-US" sz="1200" b="1" baseline="30000" dirty="0">
                <a:solidFill>
                  <a:srgbClr val="000000"/>
                </a:solidFill>
                <a:latin typeface="HGP創英角ｺﾞｼｯｸUB"/>
                <a:ea typeface="HGP創英角ｺﾞｼｯｸUB"/>
              </a:rPr>
              <a:t>～</a:t>
            </a:r>
            <a:r>
              <a:rPr kumimoji="0" lang="en-US" altLang="ja-JP" sz="1800" b="1" dirty="0">
                <a:solidFill>
                  <a:srgbClr val="000000"/>
                </a:solidFill>
                <a:latin typeface="HGP創英角ｺﾞｼｯｸUB"/>
                <a:ea typeface="HGP創英角ｺﾞｼｯｸUB"/>
              </a:rPr>
              <a:t>9</a:t>
            </a:r>
            <a:r>
              <a:rPr kumimoji="0" lang="ja-JP" altLang="en-US" sz="1100" dirty="0">
                <a:solidFill>
                  <a:srgbClr val="000000"/>
                </a:solidFill>
                <a:latin typeface="HGP創英角ｺﾞｼｯｸUB"/>
                <a:ea typeface="HGP創英角ｺﾞｼｯｸUB"/>
              </a:rPr>
              <a:t>ヵ月</a:t>
            </a:r>
          </a:p>
        </p:txBody>
      </p:sp>
      <p:sp>
        <p:nvSpPr>
          <p:cNvPr id="57" name="Oval 7"/>
          <p:cNvSpPr>
            <a:spLocks noChangeArrowheads="1"/>
          </p:cNvSpPr>
          <p:nvPr/>
        </p:nvSpPr>
        <p:spPr bwMode="auto">
          <a:xfrm>
            <a:off x="2212969"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71988" rIns="91424" bIns="45712" numCol="1" anchor="ctr" anchorCtr="0" compatLnSpc="1">
            <a:prstTxWarp prst="textNoShape">
              <a:avLst/>
            </a:prstTxWarp>
          </a:bodyPr>
          <a:lstStyle/>
          <a:p>
            <a:pPr algn="ctr">
              <a:lnSpc>
                <a:spcPct val="85000"/>
              </a:lnSpc>
            </a:pPr>
            <a:r>
              <a:rPr kumimoji="0" lang="en-US" altLang="ja-JP" sz="1800" b="1" dirty="0">
                <a:solidFill>
                  <a:srgbClr val="000000"/>
                </a:solidFill>
                <a:latin typeface="HGP創英角ｺﾞｼｯｸUB"/>
                <a:ea typeface="HGP創英角ｺﾞｼｯｸUB"/>
              </a:rPr>
              <a:t>2</a:t>
            </a:r>
            <a:r>
              <a:rPr kumimoji="0" lang="ja-JP" altLang="en-US" sz="1100" dirty="0">
                <a:solidFill>
                  <a:srgbClr val="000000"/>
                </a:solidFill>
                <a:latin typeface="HGP創英角ｺﾞｼｯｸUB"/>
                <a:ea typeface="HGP創英角ｺﾞｼｯｸUB"/>
              </a:rPr>
              <a:t>週間</a:t>
            </a:r>
            <a:r>
              <a:rPr kumimoji="0" lang="ja-JP" altLang="en-US" sz="1000" dirty="0">
                <a:solidFill>
                  <a:srgbClr val="000000"/>
                </a:solidFill>
                <a:latin typeface="HGP創英角ｺﾞｼｯｸUB"/>
                <a:ea typeface="HGP創英角ｺﾞｼｯｸUB"/>
              </a:rPr>
              <a:t>～</a:t>
            </a:r>
            <a:br>
              <a:rPr kumimoji="0" lang="en-US" altLang="ja-JP" sz="1200" b="1" baseline="30000" dirty="0">
                <a:solidFill>
                  <a:srgbClr val="000000"/>
                </a:solidFill>
                <a:latin typeface="HGP創英角ｺﾞｼｯｸUB"/>
                <a:ea typeface="HGP創英角ｺﾞｼｯｸUB"/>
              </a:rPr>
            </a:br>
            <a:r>
              <a:rPr kumimoji="0" lang="en-US" altLang="ja-JP" sz="1800" b="1" dirty="0">
                <a:solidFill>
                  <a:srgbClr val="000000"/>
                </a:solidFill>
                <a:latin typeface="HGP創英角ｺﾞｼｯｸUB"/>
                <a:ea typeface="HGP創英角ｺﾞｼｯｸUB"/>
              </a:rPr>
              <a:t>3</a:t>
            </a:r>
            <a:r>
              <a:rPr kumimoji="0" lang="ja-JP" altLang="en-US" sz="1100" dirty="0">
                <a:solidFill>
                  <a:srgbClr val="000000"/>
                </a:solidFill>
                <a:latin typeface="HGP創英角ｺﾞｼｯｸUB"/>
                <a:ea typeface="HGP創英角ｺﾞｼｯｸUB"/>
              </a:rPr>
              <a:t>ヵ月</a:t>
            </a:r>
          </a:p>
        </p:txBody>
      </p:sp>
      <p:sp>
        <p:nvSpPr>
          <p:cNvPr id="58" name="Oval 7"/>
          <p:cNvSpPr>
            <a:spLocks noChangeArrowheads="1"/>
          </p:cNvSpPr>
          <p:nvPr/>
        </p:nvSpPr>
        <p:spPr bwMode="auto">
          <a:xfrm>
            <a:off x="1267613"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500" b="1" dirty="0">
                <a:solidFill>
                  <a:srgbClr val="000000"/>
                </a:solidFill>
                <a:latin typeface="HGP創英角ｺﾞｼｯｸUB"/>
                <a:ea typeface="HGP創英角ｺﾞｼｯｸUB"/>
              </a:rPr>
              <a:t>12</a:t>
            </a:r>
            <a:r>
              <a:rPr kumimoji="0" lang="ja-JP" altLang="en-US" sz="1400" dirty="0">
                <a:solidFill>
                  <a:srgbClr val="000000"/>
                </a:solidFill>
                <a:latin typeface="HGP創英角ｺﾞｼｯｸUB"/>
                <a:ea typeface="HGP創英角ｺﾞｼｯｸUB"/>
              </a:rPr>
              <a:t>時間</a:t>
            </a:r>
            <a:endParaRPr kumimoji="0" lang="ja-JP" altLang="en-US" sz="1000" dirty="0">
              <a:solidFill>
                <a:srgbClr val="000000"/>
              </a:solidFill>
              <a:latin typeface="HGP創英角ｺﾞｼｯｸUB"/>
              <a:ea typeface="HGP創英角ｺﾞｼｯｸUB"/>
            </a:endParaRPr>
          </a:p>
        </p:txBody>
      </p:sp>
      <p:sp>
        <p:nvSpPr>
          <p:cNvPr id="59" name="Oval 7"/>
          <p:cNvSpPr>
            <a:spLocks noChangeArrowheads="1"/>
          </p:cNvSpPr>
          <p:nvPr/>
        </p:nvSpPr>
        <p:spPr bwMode="auto">
          <a:xfrm>
            <a:off x="339124" y="1902352"/>
            <a:ext cx="704095" cy="703118"/>
          </a:xfrm>
          <a:prstGeom prst="ellipse">
            <a:avLst/>
          </a:prstGeom>
          <a:solidFill>
            <a:srgbClr val="FFFFFF"/>
          </a:solidFill>
          <a:ln w="28575" cap="flat">
            <a:solidFill>
              <a:srgbClr val="C3D449"/>
            </a:solidFill>
            <a:prstDash val="solid"/>
            <a:miter lim="800000"/>
            <a:headEnd/>
            <a:tailEnd/>
          </a:ln>
          <a:effectLst>
            <a:outerShdw blurRad="50800" dist="38100" dir="2700000" algn="tl" rotWithShape="0">
              <a:schemeClr val="tx1">
                <a:lumMod val="50000"/>
                <a:lumOff val="50000"/>
                <a:alpha val="40000"/>
              </a:schemeClr>
            </a:outerShdw>
          </a:effectLst>
        </p:spPr>
        <p:txBody>
          <a:bodyPr vert="horz" wrap="none" lIns="91424" tIns="45712" rIns="91424" bIns="45712" numCol="1" anchor="ctr" anchorCtr="0" compatLnSpc="1">
            <a:prstTxWarp prst="textNoShape">
              <a:avLst/>
            </a:prstTxWarp>
          </a:bodyPr>
          <a:lstStyle/>
          <a:p>
            <a:pPr algn="ctr"/>
            <a:r>
              <a:rPr kumimoji="0" lang="en-US" altLang="ja-JP" sz="1500" b="1" dirty="0">
                <a:solidFill>
                  <a:srgbClr val="000000"/>
                </a:solidFill>
                <a:latin typeface="HGP創英角ｺﾞｼｯｸUB"/>
                <a:ea typeface="HGP創英角ｺﾞｼｯｸUB"/>
              </a:rPr>
              <a:t>20</a:t>
            </a:r>
            <a:r>
              <a:rPr kumimoji="0" lang="ja-JP" altLang="en-US" sz="1100" dirty="0">
                <a:solidFill>
                  <a:srgbClr val="000000"/>
                </a:solidFill>
                <a:latin typeface="HGP創英角ｺﾞｼｯｸUB"/>
                <a:ea typeface="HGP創英角ｺﾞｼｯｸUB"/>
              </a:rPr>
              <a:t>分後</a:t>
            </a:r>
            <a:endParaRPr kumimoji="0" lang="ja-JP" altLang="en-US" sz="800" dirty="0">
              <a:solidFill>
                <a:srgbClr val="000000"/>
              </a:solidFill>
              <a:latin typeface="HGP創英角ｺﾞｼｯｸUB"/>
              <a:ea typeface="HGP創英角ｺﾞｼｯｸUB"/>
            </a:endParaRPr>
          </a:p>
        </p:txBody>
      </p:sp>
      <p:sp>
        <p:nvSpPr>
          <p:cNvPr id="61" name="四角形: 角を丸くする 4">
            <a:extLst>
              <a:ext uri="{FF2B5EF4-FFF2-40B4-BE49-F238E27FC236}">
                <a16:creationId xmlns:a16="http://schemas.microsoft.com/office/drawing/2014/main" id="{53FE17B1-C3DC-4E2C-A466-F193F209D53D}"/>
              </a:ext>
            </a:extLst>
          </p:cNvPr>
          <p:cNvSpPr/>
          <p:nvPr/>
        </p:nvSpPr>
        <p:spPr>
          <a:xfrm>
            <a:off x="4271361" y="1317331"/>
            <a:ext cx="4699441" cy="496913"/>
          </a:xfrm>
          <a:prstGeom prst="roundRect">
            <a:avLst>
              <a:gd name="adj" fmla="val 50000"/>
            </a:avLst>
          </a:prstGeom>
          <a:solidFill>
            <a:srgbClr val="009BD2"/>
          </a:solidFill>
          <a:ln w="19050">
            <a:solidFill>
              <a:schemeClr val="bg1"/>
            </a:solidFill>
          </a:ln>
          <a:effectLst>
            <a:outerShdw blurRad="50800" dist="381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24" tIns="45712" rIns="91424" bIns="45712"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FFFFFF"/>
                </a:solidFill>
              </a:rPr>
              <a:t>脳卒中のリスクが禁煙後</a:t>
            </a:r>
            <a:r>
              <a:rPr lang="en-US" altLang="ja-JP" b="1" dirty="0">
                <a:solidFill>
                  <a:srgbClr val="FFFFFF"/>
                </a:solidFill>
              </a:rPr>
              <a:t>5</a:t>
            </a:r>
            <a:r>
              <a:rPr lang="ja-JP" altLang="en-US" b="1" dirty="0">
                <a:solidFill>
                  <a:srgbClr val="FFFFFF"/>
                </a:solidFill>
              </a:rPr>
              <a:t>～</a:t>
            </a:r>
            <a:r>
              <a:rPr lang="en-US" altLang="ja-JP" b="1" dirty="0">
                <a:solidFill>
                  <a:srgbClr val="FFFFFF"/>
                </a:solidFill>
              </a:rPr>
              <a:t>15</a:t>
            </a:r>
            <a:r>
              <a:rPr lang="ja-JP" altLang="en-US" sz="1400" b="1" dirty="0">
                <a:solidFill>
                  <a:srgbClr val="FFFFFF"/>
                </a:solidFill>
              </a:rPr>
              <a:t>年で非喫煙者と同等になる</a:t>
            </a:r>
          </a:p>
        </p:txBody>
      </p:sp>
      <p:sp>
        <p:nvSpPr>
          <p:cNvPr id="62" name="四角形: 角を丸くする 4">
            <a:extLst>
              <a:ext uri="{FF2B5EF4-FFF2-40B4-BE49-F238E27FC236}">
                <a16:creationId xmlns:a16="http://schemas.microsoft.com/office/drawing/2014/main" id="{53FE17B1-C3DC-4E2C-A466-F193F209D53D}"/>
              </a:ext>
            </a:extLst>
          </p:cNvPr>
          <p:cNvSpPr/>
          <p:nvPr/>
        </p:nvSpPr>
        <p:spPr>
          <a:xfrm>
            <a:off x="323528" y="1399641"/>
            <a:ext cx="2495023" cy="375596"/>
          </a:xfrm>
          <a:prstGeom prst="roundRect">
            <a:avLst>
              <a:gd name="adj" fmla="val 50000"/>
            </a:avLst>
          </a:prstGeom>
          <a:solidFill>
            <a:srgbClr val="009BD2"/>
          </a:solidFill>
          <a:ln w="19050">
            <a:solidFill>
              <a:schemeClr val="bg1"/>
            </a:solidFill>
          </a:ln>
          <a:effectLst>
            <a:outerShdw blurRad="50800" dist="381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24" tIns="45712" rIns="91424" bIns="45712"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b="1" dirty="0">
                <a:solidFill>
                  <a:srgbClr val="FFFFFF"/>
                </a:solidFill>
              </a:rPr>
              <a:t>最後に吸ったタバコから</a:t>
            </a:r>
          </a:p>
        </p:txBody>
      </p:sp>
      <p:grpSp>
        <p:nvGrpSpPr>
          <p:cNvPr id="9" name="グループ化 8"/>
          <p:cNvGrpSpPr/>
          <p:nvPr/>
        </p:nvGrpSpPr>
        <p:grpSpPr>
          <a:xfrm>
            <a:off x="427349" y="2626252"/>
            <a:ext cx="7604244" cy="2334134"/>
            <a:chOff x="493038" y="3303588"/>
            <a:chExt cx="7604244" cy="2334134"/>
          </a:xfrm>
        </p:grpSpPr>
        <p:sp>
          <p:nvSpPr>
            <p:cNvPr id="7" name="テキスト ボックス 6"/>
            <p:cNvSpPr txBox="1"/>
            <p:nvPr/>
          </p:nvSpPr>
          <p:spPr>
            <a:xfrm>
              <a:off x="7543284" y="3303588"/>
              <a:ext cx="553998" cy="1611980"/>
            </a:xfrm>
            <a:prstGeom prst="rect">
              <a:avLst/>
            </a:prstGeom>
            <a:noFill/>
          </p:spPr>
          <p:txBody>
            <a:bodyPr vert="eaVert" wrap="none" rtlCol="0">
              <a:spAutoFit/>
            </a:bodyPr>
            <a:lstStyle/>
            <a:p>
              <a:r>
                <a:rPr kumimoji="0" lang="ja-JP" altLang="en-US" sz="1200" dirty="0">
                  <a:solidFill>
                    <a:srgbClr val="FF0000"/>
                  </a:solidFill>
                  <a:latin typeface="HGPｺﾞｼｯｸE"/>
                  <a:ea typeface="HGPｺﾞｼｯｸE"/>
                </a:rPr>
                <a:t>冠動脈疾患のリスクが</a:t>
              </a:r>
            </a:p>
            <a:p>
              <a:r>
                <a:rPr kumimoji="0" lang="ja-JP" altLang="en-US" sz="1200" dirty="0">
                  <a:solidFill>
                    <a:srgbClr val="FF0000"/>
                  </a:solidFill>
                  <a:latin typeface="HGPｺﾞｼｯｸE"/>
                  <a:ea typeface="HGPｺﾞｼｯｸE"/>
                </a:rPr>
                <a:t>非喫煙者と同等になる</a:t>
              </a:r>
              <a:endParaRPr lang="ja-JP" altLang="en-US" sz="1200" dirty="0">
                <a:solidFill>
                  <a:srgbClr val="FF0000"/>
                </a:solidFill>
                <a:latin typeface="HGPｺﾞｼｯｸE"/>
                <a:ea typeface="HGPｺﾞｼｯｸE"/>
              </a:endParaRPr>
            </a:p>
          </p:txBody>
        </p:sp>
        <p:grpSp>
          <p:nvGrpSpPr>
            <p:cNvPr id="8" name="グループ化 7"/>
            <p:cNvGrpSpPr/>
            <p:nvPr/>
          </p:nvGrpSpPr>
          <p:grpSpPr>
            <a:xfrm>
              <a:off x="493038" y="3309199"/>
              <a:ext cx="6720026" cy="1831592"/>
              <a:chOff x="493038" y="3309199"/>
              <a:chExt cx="6720026" cy="1831592"/>
            </a:xfrm>
          </p:grpSpPr>
          <p:sp>
            <p:nvSpPr>
              <p:cNvPr id="65" name="テキスト ボックス 64"/>
              <p:cNvSpPr txBox="1"/>
              <p:nvPr/>
            </p:nvSpPr>
            <p:spPr>
              <a:xfrm>
                <a:off x="6474400" y="3309199"/>
                <a:ext cx="738664" cy="1831592"/>
              </a:xfrm>
              <a:prstGeom prst="rect">
                <a:avLst/>
              </a:prstGeom>
              <a:noFill/>
            </p:spPr>
            <p:txBody>
              <a:bodyPr vert="eaVert" wrap="none" rtlCol="0">
                <a:spAutoFit/>
              </a:bodyPr>
              <a:lstStyle/>
              <a:p>
                <a:r>
                  <a:rPr kumimoji="0" lang="ja-JP" altLang="en-US" sz="1800" dirty="0">
                    <a:solidFill>
                      <a:srgbClr val="FF0000"/>
                    </a:solidFill>
                    <a:latin typeface="HGPｺﾞｼｯｸE"/>
                    <a:ea typeface="HGPｺﾞｼｯｸE"/>
                  </a:rPr>
                  <a:t>肺癌</a:t>
                </a:r>
                <a:r>
                  <a:rPr kumimoji="0" lang="ja-JP" altLang="en-US" sz="1200" dirty="0">
                    <a:solidFill>
                      <a:srgbClr val="000000"/>
                    </a:solidFill>
                    <a:latin typeface="HGPｺﾞｼｯｸE"/>
                    <a:ea typeface="HGPｺﾞｼｯｸE"/>
                  </a:rPr>
                  <a:t>による死亡率が</a:t>
                </a:r>
              </a:p>
              <a:p>
                <a:r>
                  <a:rPr kumimoji="0" lang="ja-JP" altLang="en-US" sz="1200" dirty="0">
                    <a:solidFill>
                      <a:srgbClr val="000000"/>
                    </a:solidFill>
                    <a:latin typeface="HGPｺﾞｼｯｸE"/>
                    <a:ea typeface="HGPｺﾞｼｯｸE"/>
                  </a:rPr>
                  <a:t>喫煙者の</a:t>
                </a:r>
                <a:r>
                  <a:rPr kumimoji="0" lang="ja-JP" altLang="en-US" sz="1800" dirty="0">
                    <a:solidFill>
                      <a:srgbClr val="FF0000"/>
                    </a:solidFill>
                    <a:latin typeface="HGPｺﾞｼｯｸE"/>
                    <a:ea typeface="HGPｺﾞｼｯｸE"/>
                  </a:rPr>
                  <a:t>約半分</a:t>
                </a:r>
                <a:r>
                  <a:rPr kumimoji="0" lang="ja-JP" altLang="en-US" sz="1200" dirty="0">
                    <a:solidFill>
                      <a:srgbClr val="000000"/>
                    </a:solidFill>
                    <a:latin typeface="HGPｺﾞｼｯｸE"/>
                    <a:ea typeface="HGPｺﾞｼｯｸE"/>
                  </a:rPr>
                  <a:t>になる</a:t>
                </a:r>
                <a:endParaRPr lang="ja-JP" altLang="en-US" sz="1200" dirty="0">
                  <a:solidFill>
                    <a:srgbClr val="000000"/>
                  </a:solidFill>
                  <a:latin typeface="HGPｺﾞｼｯｸE"/>
                  <a:ea typeface="HGPｺﾞｼｯｸE"/>
                </a:endParaRPr>
              </a:p>
            </p:txBody>
          </p:sp>
          <p:sp>
            <p:nvSpPr>
              <p:cNvPr id="66" name="テキスト ボックス 65"/>
              <p:cNvSpPr txBox="1"/>
              <p:nvPr/>
            </p:nvSpPr>
            <p:spPr>
              <a:xfrm>
                <a:off x="5962506" y="3309199"/>
                <a:ext cx="738664" cy="1717778"/>
              </a:xfrm>
              <a:prstGeom prst="rect">
                <a:avLst/>
              </a:prstGeom>
              <a:noFill/>
            </p:spPr>
            <p:txBody>
              <a:bodyPr vert="eaVert" wrap="none" rtlCol="0">
                <a:spAutoFit/>
              </a:bodyPr>
              <a:lstStyle/>
              <a:p>
                <a:r>
                  <a:rPr kumimoji="0" lang="ja-JP" altLang="en-US" sz="1200" dirty="0">
                    <a:solidFill>
                      <a:srgbClr val="000000"/>
                    </a:solidFill>
                    <a:latin typeface="HGPｺﾞｼｯｸE"/>
                    <a:ea typeface="HGPｺﾞｼｯｸE"/>
                  </a:rPr>
                  <a:t>口腔、咽頭、食道、</a:t>
                </a:r>
              </a:p>
              <a:p>
                <a:r>
                  <a:rPr kumimoji="0" lang="ja-JP" altLang="en-US" sz="1200" dirty="0">
                    <a:solidFill>
                      <a:srgbClr val="000000"/>
                    </a:solidFill>
                    <a:latin typeface="HGPｺﾞｼｯｸE"/>
                    <a:ea typeface="HGPｺﾞｼｯｸE"/>
                  </a:rPr>
                  <a:t>膀胱、腎臓、膵臓の</a:t>
                </a:r>
              </a:p>
              <a:p>
                <a:r>
                  <a:rPr kumimoji="0" lang="ja-JP" altLang="en-US" sz="1200" dirty="0">
                    <a:solidFill>
                      <a:srgbClr val="000000"/>
                    </a:solidFill>
                    <a:latin typeface="HGPｺﾞｼｯｸE"/>
                    <a:ea typeface="HGPｺﾞｼｯｸE"/>
                  </a:rPr>
                  <a:t>がんのリスクが減少する</a:t>
                </a:r>
                <a:endParaRPr lang="ja-JP" altLang="en-US" sz="1200" dirty="0">
                  <a:solidFill>
                    <a:srgbClr val="000000"/>
                  </a:solidFill>
                  <a:latin typeface="HGPｺﾞｼｯｸE"/>
                  <a:ea typeface="HGPｺﾞｼｯｸE"/>
                </a:endParaRPr>
              </a:p>
            </p:txBody>
          </p:sp>
          <p:sp>
            <p:nvSpPr>
              <p:cNvPr id="67" name="テキスト ボックス 66"/>
              <p:cNvSpPr txBox="1"/>
              <p:nvPr/>
            </p:nvSpPr>
            <p:spPr>
              <a:xfrm>
                <a:off x="3330253" y="3309199"/>
                <a:ext cx="430887" cy="1656864"/>
              </a:xfrm>
              <a:prstGeom prst="rect">
                <a:avLst/>
              </a:prstGeom>
              <a:noFill/>
            </p:spPr>
            <p:txBody>
              <a:bodyPr vert="eaVert" wrap="none" rtlCol="0">
                <a:spAutoFit/>
              </a:bodyPr>
              <a:lstStyle/>
              <a:p>
                <a:r>
                  <a:rPr kumimoji="0" lang="ja-JP" altLang="en-US" sz="1600" dirty="0">
                    <a:solidFill>
                      <a:srgbClr val="000000"/>
                    </a:solidFill>
                    <a:latin typeface="HGPｺﾞｼｯｸE"/>
                    <a:ea typeface="HGPｺﾞｼｯｸE"/>
                  </a:rPr>
                  <a:t>咳、息切れが改善</a:t>
                </a:r>
                <a:endParaRPr lang="ja-JP" altLang="en-US" sz="1600" dirty="0">
                  <a:solidFill>
                    <a:srgbClr val="000000"/>
                  </a:solidFill>
                  <a:latin typeface="HGPｺﾞｼｯｸE"/>
                  <a:ea typeface="HGPｺﾞｼｯｸE"/>
                </a:endParaRPr>
              </a:p>
            </p:txBody>
          </p:sp>
          <p:sp>
            <p:nvSpPr>
              <p:cNvPr id="69" name="テキスト ボックス 68"/>
              <p:cNvSpPr txBox="1"/>
              <p:nvPr/>
            </p:nvSpPr>
            <p:spPr>
              <a:xfrm>
                <a:off x="1419776" y="3309199"/>
                <a:ext cx="553998" cy="1454885"/>
              </a:xfrm>
              <a:prstGeom prst="rect">
                <a:avLst/>
              </a:prstGeom>
              <a:noFill/>
            </p:spPr>
            <p:txBody>
              <a:bodyPr vert="eaVert" wrap="none" rtlCol="0">
                <a:spAutoFit/>
              </a:bodyPr>
              <a:lstStyle/>
              <a:p>
                <a:r>
                  <a:rPr kumimoji="0" lang="ja-JP" altLang="en-US" sz="1200" dirty="0">
                    <a:solidFill>
                      <a:srgbClr val="000000"/>
                    </a:solidFill>
                    <a:latin typeface="HGPｺﾞｼｯｸE"/>
                    <a:ea typeface="HGPｺﾞｼｯｸE"/>
                  </a:rPr>
                  <a:t>血中の一酸化炭素が</a:t>
                </a:r>
              </a:p>
              <a:p>
                <a:r>
                  <a:rPr kumimoji="0" lang="ja-JP" altLang="en-US" sz="1200" dirty="0">
                    <a:solidFill>
                      <a:srgbClr val="000000"/>
                    </a:solidFill>
                    <a:latin typeface="HGPｺﾞｼｯｸE"/>
                    <a:ea typeface="HGPｺﾞｼｯｸE"/>
                  </a:rPr>
                  <a:t>正常値になる</a:t>
                </a:r>
                <a:endParaRPr lang="ja-JP" altLang="en-US" sz="1200" dirty="0">
                  <a:solidFill>
                    <a:srgbClr val="000000"/>
                  </a:solidFill>
                  <a:latin typeface="HGPｺﾞｼｯｸE"/>
                  <a:ea typeface="HGPｺﾞｼｯｸE"/>
                </a:endParaRPr>
              </a:p>
            </p:txBody>
          </p:sp>
          <p:sp>
            <p:nvSpPr>
              <p:cNvPr id="70" name="テキスト ボックス 69"/>
              <p:cNvSpPr txBox="1"/>
              <p:nvPr/>
            </p:nvSpPr>
            <p:spPr>
              <a:xfrm>
                <a:off x="493038" y="3309199"/>
                <a:ext cx="430887" cy="1469313"/>
              </a:xfrm>
              <a:prstGeom prst="rect">
                <a:avLst/>
              </a:prstGeom>
              <a:noFill/>
            </p:spPr>
            <p:txBody>
              <a:bodyPr vert="eaVert" wrap="none" rtlCol="0">
                <a:spAutoFit/>
              </a:bodyPr>
              <a:lstStyle/>
              <a:p>
                <a:r>
                  <a:rPr kumimoji="0" lang="ja-JP" altLang="en-US" sz="1600" dirty="0">
                    <a:solidFill>
                      <a:srgbClr val="FF0000"/>
                    </a:solidFill>
                    <a:latin typeface="HGPｺﾞｼｯｸE"/>
                    <a:ea typeface="HGPｺﾞｼｯｸE"/>
                  </a:rPr>
                  <a:t>心拍数</a:t>
                </a:r>
                <a:r>
                  <a:rPr kumimoji="0" lang="ja-JP" altLang="en-US" sz="1200" dirty="0">
                    <a:solidFill>
                      <a:srgbClr val="FF0000"/>
                    </a:solidFill>
                    <a:latin typeface="HGPｺﾞｼｯｸE"/>
                    <a:ea typeface="HGPｺﾞｼｯｸE"/>
                  </a:rPr>
                  <a:t>が落ち着く</a:t>
                </a:r>
                <a:endParaRPr lang="ja-JP" altLang="en-US" sz="1200" dirty="0">
                  <a:solidFill>
                    <a:srgbClr val="FF0000"/>
                  </a:solidFill>
                  <a:latin typeface="HGPｺﾞｼｯｸE"/>
                  <a:ea typeface="HGPｺﾞｼｯｸE"/>
                </a:endParaRPr>
              </a:p>
            </p:txBody>
          </p:sp>
        </p:grpSp>
        <p:sp>
          <p:nvSpPr>
            <p:cNvPr id="68" name="テキスト ボックス 67"/>
            <p:cNvSpPr txBox="1"/>
            <p:nvPr/>
          </p:nvSpPr>
          <p:spPr>
            <a:xfrm>
              <a:off x="2284279" y="3309199"/>
              <a:ext cx="615553" cy="2328523"/>
            </a:xfrm>
            <a:prstGeom prst="rect">
              <a:avLst/>
            </a:prstGeom>
            <a:noFill/>
          </p:spPr>
          <p:txBody>
            <a:bodyPr vert="eaVert" wrap="none" rtlCol="0">
              <a:spAutoFit/>
            </a:bodyPr>
            <a:lstStyle/>
            <a:p>
              <a:r>
                <a:rPr kumimoji="0" lang="ja-JP" altLang="en-US" sz="1200" dirty="0">
                  <a:solidFill>
                    <a:srgbClr val="FF0000"/>
                  </a:solidFill>
                  <a:latin typeface="HGPｺﾞｼｯｸE"/>
                  <a:ea typeface="HGPｺﾞｼｯｸE"/>
                </a:rPr>
                <a:t>心臓発作のリスクが低下し始める</a:t>
              </a:r>
            </a:p>
            <a:p>
              <a:r>
                <a:rPr kumimoji="0" lang="ja-JP" altLang="en-US" sz="1600" dirty="0">
                  <a:solidFill>
                    <a:srgbClr val="000000"/>
                  </a:solidFill>
                  <a:latin typeface="HGPｺﾞｼｯｸE"/>
                  <a:ea typeface="HGPｺﾞｼｯｸE"/>
                </a:rPr>
                <a:t>肺機能</a:t>
              </a:r>
              <a:r>
                <a:rPr kumimoji="0" lang="ja-JP" altLang="en-US" sz="1200" dirty="0">
                  <a:solidFill>
                    <a:srgbClr val="000000"/>
                  </a:solidFill>
                  <a:latin typeface="HGPｺﾞｼｯｸE"/>
                  <a:ea typeface="HGPｺﾞｼｯｸE"/>
                </a:rPr>
                <a:t>が改善し始める</a:t>
              </a:r>
              <a:endParaRPr lang="ja-JP" altLang="en-US" sz="1200" dirty="0">
                <a:solidFill>
                  <a:srgbClr val="000000"/>
                </a:solidFill>
                <a:latin typeface="HGPｺﾞｼｯｸE"/>
                <a:ea typeface="HGPｺﾞｼｯｸE"/>
              </a:endParaRPr>
            </a:p>
          </p:txBody>
        </p:sp>
      </p:grpSp>
      <p:sp>
        <p:nvSpPr>
          <p:cNvPr id="38" name="テキスト ボックス 37">
            <a:extLst>
              <a:ext uri="{FF2B5EF4-FFF2-40B4-BE49-F238E27FC236}">
                <a16:creationId xmlns:a16="http://schemas.microsoft.com/office/drawing/2014/main" id="{D6E757D4-2916-42F6-81F8-B5FE9E42004F}"/>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禁煙によって期待される変化</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6FD802C5-660C-43ED-811C-54486463909D}"/>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84242DED-0130-4984-8767-0D9C4BF082C7}"/>
              </a:ext>
            </a:extLst>
          </p:cNvPr>
          <p:cNvSpPr/>
          <p:nvPr/>
        </p:nvSpPr>
        <p:spPr>
          <a:xfrm>
            <a:off x="924448" y="5528241"/>
            <a:ext cx="7295103" cy="801944"/>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44" name="コンテンツ プレースホルダー 2">
            <a:extLst>
              <a:ext uri="{FF2B5EF4-FFF2-40B4-BE49-F238E27FC236}">
                <a16:creationId xmlns:a16="http://schemas.microsoft.com/office/drawing/2014/main" id="{6A0DC5BB-E4B3-434C-A6DA-32D7B49CE8CF}"/>
              </a:ext>
            </a:extLst>
          </p:cNvPr>
          <p:cNvSpPr>
            <a:spLocks noGrp="1"/>
          </p:cNvSpPr>
          <p:nvPr/>
        </p:nvSpPr>
        <p:spPr>
          <a:xfrm>
            <a:off x="303924" y="5795051"/>
            <a:ext cx="8329500" cy="609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3200" b="1" dirty="0">
                <a:latin typeface="メイリオ" panose="020B0604030504040204" pitchFamily="50" charset="-128"/>
                <a:ea typeface="メイリオ" panose="020B0604030504040204" pitchFamily="50" charset="-128"/>
              </a:rPr>
              <a:t>禁煙は</a:t>
            </a:r>
            <a:r>
              <a:rPr lang="ja-JP" altLang="en-US" sz="3200" b="1" dirty="0">
                <a:solidFill>
                  <a:srgbClr val="FF0000"/>
                </a:solidFill>
                <a:latin typeface="メイリオ" panose="020B0604030504040204" pitchFamily="50" charset="-128"/>
                <a:ea typeface="メイリオ" panose="020B0604030504040204" pitchFamily="50" charset="-128"/>
              </a:rPr>
              <a:t>いつ始めても遅くない</a:t>
            </a:r>
            <a:endParaRPr kumimoji="1" lang="ja-JP" altLang="en-US" sz="3200" b="1" u="sng" dirty="0">
              <a:solidFill>
                <a:srgbClr val="FF0000"/>
              </a:solidFill>
              <a:latin typeface="メイリオ" panose="020B0604030504040204" pitchFamily="50" charset="-128"/>
              <a:ea typeface="メイリオ" panose="020B0604030504040204" pitchFamily="50" charset="-128"/>
            </a:endParaRPr>
          </a:p>
        </p:txBody>
      </p:sp>
      <p:pic>
        <p:nvPicPr>
          <p:cNvPr id="31" name="図 30">
            <a:extLst>
              <a:ext uri="{FF2B5EF4-FFF2-40B4-BE49-F238E27FC236}">
                <a16:creationId xmlns:a16="http://schemas.microsoft.com/office/drawing/2014/main" id="{F6104821-B9F6-4C89-81FA-020316DB0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613" y="4131769"/>
            <a:ext cx="1364278" cy="1050545"/>
          </a:xfrm>
          <a:prstGeom prst="rect">
            <a:avLst/>
          </a:prstGeom>
        </p:spPr>
      </p:pic>
      <p:pic>
        <p:nvPicPr>
          <p:cNvPr id="32" name="図 31">
            <a:extLst>
              <a:ext uri="{FF2B5EF4-FFF2-40B4-BE49-F238E27FC236}">
                <a16:creationId xmlns:a16="http://schemas.microsoft.com/office/drawing/2014/main" id="{6A608607-8701-4539-B335-951607191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924" y="4175375"/>
            <a:ext cx="1105855" cy="1808883"/>
          </a:xfrm>
          <a:prstGeom prst="rect">
            <a:avLst/>
          </a:prstGeom>
        </p:spPr>
      </p:pic>
      <p:pic>
        <p:nvPicPr>
          <p:cNvPr id="33" name="図 32">
            <a:extLst>
              <a:ext uri="{FF2B5EF4-FFF2-40B4-BE49-F238E27FC236}">
                <a16:creationId xmlns:a16="http://schemas.microsoft.com/office/drawing/2014/main" id="{1701AA49-0A86-4F62-A338-56F49FA26A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3036" y="4054483"/>
            <a:ext cx="2204317" cy="1763752"/>
          </a:xfrm>
          <a:prstGeom prst="rect">
            <a:avLst/>
          </a:prstGeom>
        </p:spPr>
      </p:pic>
      <p:pic>
        <p:nvPicPr>
          <p:cNvPr id="34" name="図 33">
            <a:extLst>
              <a:ext uri="{FF2B5EF4-FFF2-40B4-BE49-F238E27FC236}">
                <a16:creationId xmlns:a16="http://schemas.microsoft.com/office/drawing/2014/main" id="{18632726-7FB8-457C-BC72-050CC7FB24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3413" y="3986617"/>
            <a:ext cx="935043" cy="1582072"/>
          </a:xfrm>
          <a:prstGeom prst="rect">
            <a:avLst/>
          </a:prstGeom>
        </p:spPr>
      </p:pic>
      <p:pic>
        <p:nvPicPr>
          <p:cNvPr id="35" name="図 34">
            <a:extLst>
              <a:ext uri="{FF2B5EF4-FFF2-40B4-BE49-F238E27FC236}">
                <a16:creationId xmlns:a16="http://schemas.microsoft.com/office/drawing/2014/main" id="{991528E6-11FA-457E-821C-0676137AA4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9861" y="3686058"/>
            <a:ext cx="1979180" cy="1979180"/>
          </a:xfrm>
          <a:prstGeom prst="rect">
            <a:avLst/>
          </a:prstGeom>
        </p:spPr>
      </p:pic>
      <p:sp>
        <p:nvSpPr>
          <p:cNvPr id="2" name="テキスト ボックス 1">
            <a:extLst>
              <a:ext uri="{FF2B5EF4-FFF2-40B4-BE49-F238E27FC236}">
                <a16:creationId xmlns:a16="http://schemas.microsoft.com/office/drawing/2014/main" id="{1B7619FB-A03F-4FB8-B74D-D2D28C31D7A7}"/>
              </a:ext>
            </a:extLst>
          </p:cNvPr>
          <p:cNvSpPr txBox="1"/>
          <p:nvPr/>
        </p:nvSpPr>
        <p:spPr>
          <a:xfrm>
            <a:off x="4716976" y="2626252"/>
            <a:ext cx="584775" cy="2623475"/>
          </a:xfrm>
          <a:prstGeom prst="rect">
            <a:avLst/>
          </a:prstGeom>
          <a:noFill/>
        </p:spPr>
        <p:txBody>
          <a:bodyPr vert="eaVert" wrap="none" rtlCol="0">
            <a:spAutoFit/>
          </a:bodyPr>
          <a:lstStyle/>
          <a:p>
            <a:r>
              <a:rPr lang="ja-JP" altLang="en-US" sz="1200" b="1" dirty="0"/>
              <a:t>肺機能の低下速度が緩やかになり</a:t>
            </a:r>
            <a:endParaRPr lang="en-US" altLang="ja-JP" sz="1200" b="1" dirty="0"/>
          </a:p>
          <a:p>
            <a:r>
              <a:rPr lang="ja-JP" altLang="en-US" sz="1400" b="1" dirty="0">
                <a:solidFill>
                  <a:srgbClr val="FF0000"/>
                </a:solidFill>
              </a:rPr>
              <a:t>タバコ を吸わない人と同じになる</a:t>
            </a:r>
            <a:endParaRPr kumimoji="1" lang="ja-JP" altLang="en-US" sz="1400" dirty="0">
              <a:solidFill>
                <a:srgbClr val="FF0000"/>
              </a:solidFill>
            </a:endParaRPr>
          </a:p>
        </p:txBody>
      </p:sp>
      <p:sp>
        <p:nvSpPr>
          <p:cNvPr id="36" name="テキスト ボックス 35">
            <a:extLst>
              <a:ext uri="{FF2B5EF4-FFF2-40B4-BE49-F238E27FC236}">
                <a16:creationId xmlns:a16="http://schemas.microsoft.com/office/drawing/2014/main" id="{198F622E-E08C-456B-93B4-5DD3B3CBEE20}"/>
              </a:ext>
            </a:extLst>
          </p:cNvPr>
          <p:cNvSpPr txBox="1"/>
          <p:nvPr/>
        </p:nvSpPr>
        <p:spPr>
          <a:xfrm>
            <a:off x="536541" y="68997"/>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316077B9-5C83-4589-A37E-87D27B299353}"/>
              </a:ext>
            </a:extLst>
          </p:cNvPr>
          <p:cNvSpPr txBox="1"/>
          <p:nvPr/>
        </p:nvSpPr>
        <p:spPr>
          <a:xfrm>
            <a:off x="3923927" y="54682"/>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   たい</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1" name="タイトル 1">
            <a:extLst>
              <a:ext uri="{FF2B5EF4-FFF2-40B4-BE49-F238E27FC236}">
                <a16:creationId xmlns:a16="http://schemas.microsoft.com/office/drawing/2014/main" id="{B03B4D81-C69B-4A5F-9D0C-5AA7B09B2498}"/>
              </a:ext>
            </a:extLst>
          </p:cNvPr>
          <p:cNvSpPr txBox="1">
            <a:spLocks/>
          </p:cNvSpPr>
          <p:nvPr/>
        </p:nvSpPr>
        <p:spPr>
          <a:xfrm>
            <a:off x="1547664" y="5553506"/>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chemeClr val="tx1"/>
                </a:solidFill>
                <a:latin typeface="メイリオ" panose="020B0604030504040204" pitchFamily="50" charset="-128"/>
                <a:ea typeface="メイリオ" panose="020B0604030504040204" pitchFamily="50" charset="-128"/>
              </a:rPr>
              <a:t>きん えん </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42" name="タイトル 1">
            <a:extLst>
              <a:ext uri="{FF2B5EF4-FFF2-40B4-BE49-F238E27FC236}">
                <a16:creationId xmlns:a16="http://schemas.microsoft.com/office/drawing/2014/main" id="{1A9FC612-48C4-4848-B2D5-4EF300BE65EA}"/>
              </a:ext>
            </a:extLst>
          </p:cNvPr>
          <p:cNvSpPr txBox="1">
            <a:spLocks/>
          </p:cNvSpPr>
          <p:nvPr/>
        </p:nvSpPr>
        <p:spPr>
          <a:xfrm>
            <a:off x="5356094" y="5592771"/>
            <a:ext cx="702362" cy="319555"/>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rgbClr val="FF0000"/>
                </a:solidFill>
                <a:latin typeface="メイリオ" panose="020B0604030504040204" pitchFamily="50" charset="-128"/>
                <a:ea typeface="メイリオ" panose="020B0604030504040204" pitchFamily="50" charset="-128"/>
              </a:rPr>
              <a:t>おそ</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1685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F62F8002-0A04-4F1D-B93F-6C7B26BF68A9}"/>
              </a:ext>
            </a:extLst>
          </p:cNvPr>
          <p:cNvSpPr txBox="1"/>
          <p:nvPr/>
        </p:nvSpPr>
        <p:spPr>
          <a:xfrm>
            <a:off x="251520" y="2932668"/>
            <a:ext cx="9073008" cy="4780796"/>
          </a:xfrm>
          <a:prstGeom prst="rect">
            <a:avLst/>
          </a:prstGeom>
          <a:noFill/>
        </p:spPr>
        <p:txBody>
          <a:bodyPr wrap="square">
            <a:spAutoFit/>
          </a:bodyPr>
          <a:lstStyle/>
          <a:p>
            <a:r>
              <a:rPr lang="ja-JP" altLang="en-US" sz="3600" b="1" dirty="0">
                <a:latin typeface="メイリオ" panose="020B0604030504040204" pitchFamily="50" charset="-128"/>
                <a:ea typeface="メイリオ" panose="020B0604030504040204" pitchFamily="50" charset="-128"/>
              </a:rPr>
              <a:t>Ａ：家族で回転ずし食べ放題</a:t>
            </a:r>
            <a:endParaRPr lang="en-US" altLang="ja-JP" sz="3600" b="1" dirty="0">
              <a:latin typeface="メイリオ" panose="020B0604030504040204" pitchFamily="50" charset="-128"/>
              <a:ea typeface="メイリオ" panose="020B0604030504040204" pitchFamily="50" charset="-128"/>
            </a:endParaRPr>
          </a:p>
          <a:p>
            <a:endParaRPr lang="ja-JP" altLang="en-US"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Ｂ：人気ゲーム機とソフト</a:t>
            </a:r>
            <a:endParaRPr lang="en-US" altLang="ja-JP" sz="3600" b="1" dirty="0">
              <a:latin typeface="メイリオ" panose="020B0604030504040204" pitchFamily="50" charset="-128"/>
              <a:ea typeface="メイリオ" panose="020B0604030504040204" pitchFamily="50" charset="-128"/>
            </a:endParaRPr>
          </a:p>
          <a:p>
            <a:endParaRPr lang="ja-JP" altLang="en-US"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Ｃ：２泊３日豪華！　</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　東京テーマパーク旅行</a:t>
            </a:r>
            <a:endParaRPr lang="en-US" altLang="ja-JP" sz="3600" b="1" dirty="0">
              <a:latin typeface="メイリオ" panose="020B0604030504040204" pitchFamily="50" charset="-128"/>
              <a:ea typeface="メイリオ" panose="020B0604030504040204" pitchFamily="50" charset="-128"/>
            </a:endParaRPr>
          </a:p>
          <a:p>
            <a:pPr>
              <a:lnSpc>
                <a:spcPts val="2000"/>
              </a:lnSpc>
            </a:pPr>
            <a:r>
              <a:rPr lang="en-US" altLang="ja-JP" sz="3600" b="1"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（３人分）</a:t>
            </a:r>
          </a:p>
          <a:p>
            <a:endParaRPr lang="en-US" altLang="ja-JP" sz="3600" b="1" dirty="0">
              <a:latin typeface="メイリオ" panose="020B0604030504040204" pitchFamily="50" charset="-128"/>
              <a:ea typeface="メイリオ" panose="020B0604030504040204" pitchFamily="50" charset="-128"/>
            </a:endParaRPr>
          </a:p>
          <a:p>
            <a:endParaRPr lang="ja-JP" altLang="en-US" sz="3600" b="1"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455C24EE-225F-41EE-BDBE-B3FD44208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9617" y="5085535"/>
            <a:ext cx="3238313" cy="1943865"/>
          </a:xfrm>
          <a:prstGeom prst="rect">
            <a:avLst/>
          </a:prstGeom>
        </p:spPr>
      </p:pic>
      <p:sp>
        <p:nvSpPr>
          <p:cNvPr id="5" name="正方形/長方形 4">
            <a:extLst>
              <a:ext uri="{FF2B5EF4-FFF2-40B4-BE49-F238E27FC236}">
                <a16:creationId xmlns:a16="http://schemas.microsoft.com/office/drawing/2014/main" id="{1A143814-E31E-4A38-BADB-4606EA93ED30}"/>
              </a:ext>
            </a:extLst>
          </p:cNvPr>
          <p:cNvSpPr/>
          <p:nvPr/>
        </p:nvSpPr>
        <p:spPr>
          <a:xfrm>
            <a:off x="107504" y="1063169"/>
            <a:ext cx="8856984" cy="1501735"/>
          </a:xfrm>
          <a:prstGeom prst="rect">
            <a:avLst/>
          </a:prstGeom>
          <a:solidFill>
            <a:srgbClr val="FFFFC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 2"/>
          <p:cNvSpPr>
            <a:spLocks noGrp="1"/>
          </p:cNvSpPr>
          <p:nvPr>
            <p:ph idx="1"/>
          </p:nvPr>
        </p:nvSpPr>
        <p:spPr>
          <a:xfrm>
            <a:off x="251520" y="1196752"/>
            <a:ext cx="8507288" cy="1241749"/>
          </a:xfrm>
        </p:spPr>
        <p:txBody>
          <a:bodyPr>
            <a:noAutofit/>
          </a:bodyPr>
          <a:lstStyle/>
          <a:p>
            <a:pPr marL="0" indent="0">
              <a:buNone/>
            </a:pPr>
            <a:r>
              <a:rPr lang="ja-JP" altLang="en-US" sz="3600" b="1" dirty="0">
                <a:latin typeface="メイリオ" panose="020B0604030504040204" pitchFamily="50" charset="-128"/>
                <a:ea typeface="メイリオ" panose="020B0604030504040204" pitchFamily="50" charset="-128"/>
              </a:rPr>
              <a:t>問題：タバコを</a:t>
            </a:r>
            <a:r>
              <a:rPr lang="en-US" altLang="ja-JP" sz="3600" b="1" dirty="0">
                <a:latin typeface="メイリオ" panose="020B0604030504040204" pitchFamily="50" charset="-128"/>
                <a:ea typeface="メイリオ" panose="020B0604030504040204" pitchFamily="50" charset="-128"/>
              </a:rPr>
              <a:t>1</a:t>
            </a:r>
            <a:r>
              <a:rPr lang="ja-JP" altLang="en-US" sz="3600" b="1" dirty="0">
                <a:latin typeface="メイリオ" panose="020B0604030504040204" pitchFamily="50" charset="-128"/>
                <a:ea typeface="メイリオ" panose="020B0604030504040204" pitchFamily="50" charset="-128"/>
              </a:rPr>
              <a:t>日</a:t>
            </a:r>
            <a:r>
              <a:rPr lang="en-US" altLang="ja-JP" sz="3600" b="1" dirty="0">
                <a:latin typeface="メイリオ" panose="020B0604030504040204" pitchFamily="50" charset="-128"/>
                <a:ea typeface="メイリオ" panose="020B0604030504040204" pitchFamily="50" charset="-128"/>
              </a:rPr>
              <a:t>1</a:t>
            </a:r>
            <a:r>
              <a:rPr lang="ja-JP" altLang="en-US" sz="3600" b="1" dirty="0">
                <a:latin typeface="メイリオ" panose="020B0604030504040204" pitchFamily="50" charset="-128"/>
                <a:ea typeface="メイリオ" panose="020B0604030504040204" pitchFamily="50" charset="-128"/>
              </a:rPr>
              <a:t>箱、</a:t>
            </a:r>
            <a:endParaRPr lang="en-US" altLang="ja-JP" sz="3600" b="1" dirty="0">
              <a:latin typeface="メイリオ" panose="020B0604030504040204" pitchFamily="50" charset="-128"/>
              <a:ea typeface="メイリオ" panose="020B0604030504040204" pitchFamily="50" charset="-128"/>
            </a:endParaRPr>
          </a:p>
          <a:p>
            <a:pPr marL="0" indent="0">
              <a:buNone/>
            </a:pPr>
            <a:endParaRPr lang="en-US" altLang="ja-JP" sz="200" b="1" dirty="0">
              <a:latin typeface="メイリオ" panose="020B0604030504040204" pitchFamily="50" charset="-128"/>
              <a:ea typeface="メイリオ" panose="020B0604030504040204" pitchFamily="50" charset="-128"/>
            </a:endParaRPr>
          </a:p>
          <a:p>
            <a:pPr marL="0" indent="0">
              <a:buNone/>
            </a:pPr>
            <a:r>
              <a:rPr lang="ja-JP" altLang="en-US" sz="3600" b="1" dirty="0">
                <a:latin typeface="メイリオ" panose="020B0604030504040204" pitchFamily="50" charset="-128"/>
                <a:ea typeface="メイリオ" panose="020B0604030504040204" pitchFamily="50" charset="-128"/>
              </a:rPr>
              <a:t>　　　</a:t>
            </a:r>
            <a:r>
              <a:rPr lang="en-US" altLang="ja-JP" sz="3600" b="1" dirty="0">
                <a:latin typeface="メイリオ" panose="020B0604030504040204" pitchFamily="50" charset="-128"/>
                <a:ea typeface="メイリオ" panose="020B0604030504040204" pitchFamily="50" charset="-128"/>
              </a:rPr>
              <a:t>1</a:t>
            </a:r>
            <a:r>
              <a:rPr lang="ja-JP" altLang="en-US" sz="3600" b="1" dirty="0">
                <a:latin typeface="メイリオ" panose="020B0604030504040204" pitchFamily="50" charset="-128"/>
                <a:ea typeface="メイリオ" panose="020B0604030504040204" pitchFamily="50" charset="-128"/>
              </a:rPr>
              <a:t>年間禁煙したら何ができる？　</a:t>
            </a:r>
          </a:p>
        </p:txBody>
      </p:sp>
      <p:sp>
        <p:nvSpPr>
          <p:cNvPr id="7" name="テキスト ボックス 6">
            <a:extLst>
              <a:ext uri="{FF2B5EF4-FFF2-40B4-BE49-F238E27FC236}">
                <a16:creationId xmlns:a16="http://schemas.microsoft.com/office/drawing/2014/main" id="{04FC9E58-DBF9-4F58-AF60-93854C7A100B}"/>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禁煙するとお得！</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1C26A944-76D9-4380-9777-3015B5361E9B}"/>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140A48A-3E2B-4BE8-A03A-675B0421FED8}"/>
              </a:ext>
            </a:extLst>
          </p:cNvPr>
          <p:cNvSpPr txBox="1"/>
          <p:nvPr/>
        </p:nvSpPr>
        <p:spPr>
          <a:xfrm>
            <a:off x="514217" y="42725"/>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4C0CCEC0-A836-46D5-B509-F9EEC8701DC8}"/>
              </a:ext>
            </a:extLst>
          </p:cNvPr>
          <p:cNvSpPr txBox="1"/>
          <p:nvPr/>
        </p:nvSpPr>
        <p:spPr>
          <a:xfrm>
            <a:off x="3857092" y="50278"/>
            <a:ext cx="648072" cy="346491"/>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とく</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5" name="タイトル 1">
            <a:extLst>
              <a:ext uri="{FF2B5EF4-FFF2-40B4-BE49-F238E27FC236}">
                <a16:creationId xmlns:a16="http://schemas.microsoft.com/office/drawing/2014/main" id="{2F93E7F3-D16B-46B9-B78F-C321979C827B}"/>
              </a:ext>
            </a:extLst>
          </p:cNvPr>
          <p:cNvSpPr txBox="1">
            <a:spLocks/>
          </p:cNvSpPr>
          <p:nvPr/>
        </p:nvSpPr>
        <p:spPr>
          <a:xfrm>
            <a:off x="2694349" y="1708264"/>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chemeClr val="tx1"/>
                </a:solidFill>
                <a:latin typeface="メイリオ" panose="020B0604030504040204" pitchFamily="50" charset="-128"/>
                <a:ea typeface="メイリオ" panose="020B0604030504040204" pitchFamily="50" charset="-128"/>
              </a:rPr>
              <a:t>きん えん </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16" name="タイトル 1">
            <a:extLst>
              <a:ext uri="{FF2B5EF4-FFF2-40B4-BE49-F238E27FC236}">
                <a16:creationId xmlns:a16="http://schemas.microsoft.com/office/drawing/2014/main" id="{DF7988B1-6916-43A4-B5E2-C6279A1AE337}"/>
              </a:ext>
            </a:extLst>
          </p:cNvPr>
          <p:cNvSpPr txBox="1">
            <a:spLocks/>
          </p:cNvSpPr>
          <p:nvPr/>
        </p:nvSpPr>
        <p:spPr>
          <a:xfrm>
            <a:off x="5128396" y="2710222"/>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chemeClr val="tx1"/>
                </a:solidFill>
                <a:latin typeface="メイリオ" panose="020B0604030504040204" pitchFamily="50" charset="-128"/>
                <a:ea typeface="メイリオ" panose="020B0604030504040204" pitchFamily="50" charset="-128"/>
              </a:rPr>
              <a:t>ほう だい </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sp>
        <p:nvSpPr>
          <p:cNvPr id="17" name="タイトル 1">
            <a:extLst>
              <a:ext uri="{FF2B5EF4-FFF2-40B4-BE49-F238E27FC236}">
                <a16:creationId xmlns:a16="http://schemas.microsoft.com/office/drawing/2014/main" id="{72BBEA8E-EA15-4665-9186-A6E815C21DD3}"/>
              </a:ext>
            </a:extLst>
          </p:cNvPr>
          <p:cNvSpPr txBox="1">
            <a:spLocks/>
          </p:cNvSpPr>
          <p:nvPr/>
        </p:nvSpPr>
        <p:spPr>
          <a:xfrm>
            <a:off x="2804784" y="4941168"/>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chemeClr val="tx1"/>
                </a:solidFill>
                <a:latin typeface="メイリオ" panose="020B0604030504040204" pitchFamily="50" charset="-128"/>
                <a:ea typeface="メイリオ" panose="020B0604030504040204" pitchFamily="50" charset="-128"/>
              </a:rPr>
              <a:t>ごう  か </a:t>
            </a:r>
            <a:endParaRPr lang="en-US" altLang="ja-JP" sz="1400" b="1" kern="0" dirty="0">
              <a:solidFill>
                <a:schemeClr val="tx1"/>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8DFD9702-630B-4EC0-A0ED-832983F5D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9219" y="2424507"/>
            <a:ext cx="2518089" cy="1652429"/>
          </a:xfrm>
          <a:prstGeom prst="rect">
            <a:avLst/>
          </a:prstGeom>
        </p:spPr>
      </p:pic>
      <p:pic>
        <p:nvPicPr>
          <p:cNvPr id="21" name="図 20">
            <a:extLst>
              <a:ext uri="{FF2B5EF4-FFF2-40B4-BE49-F238E27FC236}">
                <a16:creationId xmlns:a16="http://schemas.microsoft.com/office/drawing/2014/main" id="{907D87DA-EEE3-4D57-A699-7F535BCDA9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2861" y="3865938"/>
            <a:ext cx="2408468" cy="1572335"/>
          </a:xfrm>
          <a:prstGeom prst="rect">
            <a:avLst/>
          </a:prstGeom>
        </p:spPr>
      </p:pic>
    </p:spTree>
    <p:extLst>
      <p:ext uri="{BB962C8B-B14F-4D97-AF65-F5344CB8AC3E}">
        <p14:creationId xmlns:p14="http://schemas.microsoft.com/office/powerpoint/2010/main" val="2970706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D57D1B96-5A38-4549-ABEB-A3AB1A8A0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573" y="937627"/>
            <a:ext cx="4586928" cy="2753399"/>
          </a:xfrm>
          <a:prstGeom prst="rect">
            <a:avLst/>
          </a:prstGeom>
        </p:spPr>
      </p:pic>
      <p:sp>
        <p:nvSpPr>
          <p:cNvPr id="5" name="正方形/長方形 4">
            <a:extLst>
              <a:ext uri="{FF2B5EF4-FFF2-40B4-BE49-F238E27FC236}">
                <a16:creationId xmlns:a16="http://schemas.microsoft.com/office/drawing/2014/main" id="{1A143814-E31E-4A38-BADB-4606EA93ED30}"/>
              </a:ext>
            </a:extLst>
          </p:cNvPr>
          <p:cNvSpPr/>
          <p:nvPr/>
        </p:nvSpPr>
        <p:spPr>
          <a:xfrm>
            <a:off x="107504" y="1124745"/>
            <a:ext cx="8856984" cy="69516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 2"/>
          <p:cNvSpPr>
            <a:spLocks noGrp="1"/>
          </p:cNvSpPr>
          <p:nvPr>
            <p:ph idx="1"/>
          </p:nvPr>
        </p:nvSpPr>
        <p:spPr>
          <a:xfrm>
            <a:off x="173104" y="1052736"/>
            <a:ext cx="8507288" cy="465617"/>
          </a:xfrm>
        </p:spPr>
        <p:txBody>
          <a:bodyPr>
            <a:noAutofit/>
          </a:bodyPr>
          <a:lstStyle/>
          <a:p>
            <a:pPr marL="0" indent="0">
              <a:buNone/>
            </a:pPr>
            <a:r>
              <a:rPr lang="ja-JP" altLang="en-US" sz="2400" b="1" dirty="0">
                <a:latin typeface="メイリオ" panose="020B0604030504040204" pitchFamily="50" charset="-128"/>
                <a:ea typeface="メイリオ" panose="020B0604030504040204" pitchFamily="50" charset="-128"/>
              </a:rPr>
              <a:t>問題：タバコを</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日</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箱、</a:t>
            </a: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年間禁煙したら何ができる？　</a:t>
            </a:r>
          </a:p>
        </p:txBody>
      </p:sp>
      <p:sp>
        <p:nvSpPr>
          <p:cNvPr id="7" name="テキスト ボックス 6">
            <a:extLst>
              <a:ext uri="{FF2B5EF4-FFF2-40B4-BE49-F238E27FC236}">
                <a16:creationId xmlns:a16="http://schemas.microsoft.com/office/drawing/2014/main" id="{04FC9E58-DBF9-4F58-AF60-93854C7A100B}"/>
              </a:ext>
            </a:extLst>
          </p:cNvPr>
          <p:cNvSpPr txBox="1"/>
          <p:nvPr/>
        </p:nvSpPr>
        <p:spPr>
          <a:xfrm>
            <a:off x="407804" y="283295"/>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禁煙するとお得！</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1C26A944-76D9-4380-9777-3015B5361E9B}"/>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CF206EF-06B5-4CA2-9FE2-96F64D4DE3FC}"/>
              </a:ext>
            </a:extLst>
          </p:cNvPr>
          <p:cNvSpPr/>
          <p:nvPr/>
        </p:nvSpPr>
        <p:spPr>
          <a:xfrm>
            <a:off x="11871" y="5767719"/>
            <a:ext cx="9144000" cy="1097481"/>
          </a:xfrm>
          <a:prstGeom prst="rect">
            <a:avLst/>
          </a:pr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67DE1B8-6147-4163-B085-5E1594B7DF96}"/>
              </a:ext>
            </a:extLst>
          </p:cNvPr>
          <p:cNvSpPr/>
          <p:nvPr/>
        </p:nvSpPr>
        <p:spPr>
          <a:xfrm>
            <a:off x="0" y="4628403"/>
            <a:ext cx="9144000" cy="1077850"/>
          </a:xfrm>
          <a:prstGeom prst="rect">
            <a:avLst/>
          </a:pr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67F2CDEB-8C26-4901-8125-03E7A9EB7D3A}"/>
              </a:ext>
            </a:extLst>
          </p:cNvPr>
          <p:cNvSpPr/>
          <p:nvPr/>
        </p:nvSpPr>
        <p:spPr>
          <a:xfrm>
            <a:off x="0" y="3468297"/>
            <a:ext cx="9144000" cy="1077850"/>
          </a:xfrm>
          <a:prstGeom prst="rect">
            <a:avLst/>
          </a:prstGeom>
          <a:solidFill>
            <a:srgbClr val="E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F324F1D-D498-448F-9C2C-A3FF5130F9F9}"/>
              </a:ext>
            </a:extLst>
          </p:cNvPr>
          <p:cNvSpPr txBox="1"/>
          <p:nvPr/>
        </p:nvSpPr>
        <p:spPr>
          <a:xfrm>
            <a:off x="611560" y="3600387"/>
            <a:ext cx="1454579" cy="369332"/>
          </a:xfrm>
          <a:prstGeom prst="rect">
            <a:avLst/>
          </a:prstGeom>
          <a:noFill/>
        </p:spPr>
        <p:txBody>
          <a:bodyPr wrap="square">
            <a:spAutoFit/>
          </a:bodyPr>
          <a:lstStyle/>
          <a:p>
            <a:pPr algn="ctr"/>
            <a:r>
              <a:rPr lang="ja-JP" altLang="en-US" sz="1800" b="1" dirty="0">
                <a:solidFill>
                  <a:srgbClr val="00B0F0"/>
                </a:solidFill>
                <a:latin typeface="メイリオ" panose="020B0604030504040204" pitchFamily="50" charset="-128"/>
                <a:ea typeface="メイリオ" panose="020B0604030504040204" pitchFamily="50" charset="-128"/>
              </a:rPr>
              <a:t>３年で</a:t>
            </a:r>
          </a:p>
        </p:txBody>
      </p:sp>
      <p:sp>
        <p:nvSpPr>
          <p:cNvPr id="17" name="二等辺三角形 16">
            <a:extLst>
              <a:ext uri="{FF2B5EF4-FFF2-40B4-BE49-F238E27FC236}">
                <a16:creationId xmlns:a16="http://schemas.microsoft.com/office/drawing/2014/main" id="{8F64C0F4-6D29-43E0-B2E5-4B407CF07377}"/>
              </a:ext>
            </a:extLst>
          </p:cNvPr>
          <p:cNvSpPr/>
          <p:nvPr/>
        </p:nvSpPr>
        <p:spPr>
          <a:xfrm rot="5400000">
            <a:off x="2741912" y="3834591"/>
            <a:ext cx="548967" cy="334897"/>
          </a:xfrm>
          <a:prstGeom prst="triangle">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40D81F4D-2371-4579-9782-D5FC92746D2C}"/>
              </a:ext>
            </a:extLst>
          </p:cNvPr>
          <p:cNvSpPr/>
          <p:nvPr/>
        </p:nvSpPr>
        <p:spPr>
          <a:xfrm rot="5400000">
            <a:off x="2741912" y="4999879"/>
            <a:ext cx="548967" cy="334897"/>
          </a:xfrm>
          <a:prstGeom prst="triangle">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0676E836-1474-4340-94A1-87F2107E3391}"/>
              </a:ext>
            </a:extLst>
          </p:cNvPr>
          <p:cNvSpPr/>
          <p:nvPr/>
        </p:nvSpPr>
        <p:spPr>
          <a:xfrm rot="5400000">
            <a:off x="2761916" y="6139196"/>
            <a:ext cx="548967" cy="334897"/>
          </a:xfrm>
          <a:prstGeom prst="triangle">
            <a:avLst/>
          </a:prstGeom>
          <a:solidFill>
            <a:srgbClr val="97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A9F05DFA-8118-49E9-BEF1-4DFEC84A8531}"/>
              </a:ext>
            </a:extLst>
          </p:cNvPr>
          <p:cNvSpPr txBox="1"/>
          <p:nvPr/>
        </p:nvSpPr>
        <p:spPr>
          <a:xfrm>
            <a:off x="611560" y="4708178"/>
            <a:ext cx="1454579" cy="369332"/>
          </a:xfrm>
          <a:prstGeom prst="rect">
            <a:avLst/>
          </a:prstGeom>
          <a:noFill/>
        </p:spPr>
        <p:txBody>
          <a:bodyPr wrap="square">
            <a:spAutoFit/>
          </a:bodyPr>
          <a:lstStyle/>
          <a:p>
            <a:pPr algn="ctr"/>
            <a:r>
              <a:rPr lang="en-US" altLang="ja-JP" sz="1800" b="1" dirty="0">
                <a:solidFill>
                  <a:srgbClr val="00B0F0"/>
                </a:solidFill>
                <a:latin typeface="メイリオ" panose="020B0604030504040204" pitchFamily="50" charset="-128"/>
                <a:ea typeface="メイリオ" panose="020B0604030504040204" pitchFamily="50" charset="-128"/>
              </a:rPr>
              <a:t>5</a:t>
            </a:r>
            <a:r>
              <a:rPr lang="ja-JP" altLang="en-US" sz="1800" b="1" dirty="0">
                <a:solidFill>
                  <a:srgbClr val="00B0F0"/>
                </a:solidFill>
                <a:latin typeface="メイリオ" panose="020B0604030504040204" pitchFamily="50" charset="-128"/>
                <a:ea typeface="メイリオ" panose="020B0604030504040204" pitchFamily="50" charset="-128"/>
              </a:rPr>
              <a:t>年で</a:t>
            </a:r>
          </a:p>
        </p:txBody>
      </p:sp>
      <p:sp>
        <p:nvSpPr>
          <p:cNvPr id="27" name="テキスト ボックス 26">
            <a:extLst>
              <a:ext uri="{FF2B5EF4-FFF2-40B4-BE49-F238E27FC236}">
                <a16:creationId xmlns:a16="http://schemas.microsoft.com/office/drawing/2014/main" id="{06ADD20A-688D-478D-B503-100364535AB8}"/>
              </a:ext>
            </a:extLst>
          </p:cNvPr>
          <p:cNvSpPr txBox="1"/>
          <p:nvPr/>
        </p:nvSpPr>
        <p:spPr>
          <a:xfrm>
            <a:off x="611559" y="5880372"/>
            <a:ext cx="1454579" cy="369332"/>
          </a:xfrm>
          <a:prstGeom prst="rect">
            <a:avLst/>
          </a:prstGeom>
          <a:noFill/>
        </p:spPr>
        <p:txBody>
          <a:bodyPr wrap="square">
            <a:spAutoFit/>
          </a:bodyPr>
          <a:lstStyle/>
          <a:p>
            <a:pPr algn="ctr"/>
            <a:r>
              <a:rPr lang="en-US" altLang="ja-JP" sz="1800" b="1" dirty="0">
                <a:solidFill>
                  <a:srgbClr val="00B0F0"/>
                </a:solidFill>
                <a:latin typeface="メイリオ" panose="020B0604030504040204" pitchFamily="50" charset="-128"/>
                <a:ea typeface="メイリオ" panose="020B0604030504040204" pitchFamily="50" charset="-128"/>
              </a:rPr>
              <a:t>10</a:t>
            </a:r>
            <a:r>
              <a:rPr lang="ja-JP" altLang="en-US" sz="1800" b="1" dirty="0">
                <a:solidFill>
                  <a:srgbClr val="00B0F0"/>
                </a:solidFill>
                <a:latin typeface="メイリオ" panose="020B0604030504040204" pitchFamily="50" charset="-128"/>
                <a:ea typeface="メイリオ" panose="020B0604030504040204" pitchFamily="50" charset="-128"/>
              </a:rPr>
              <a:t>年で</a:t>
            </a:r>
          </a:p>
        </p:txBody>
      </p:sp>
      <p:sp>
        <p:nvSpPr>
          <p:cNvPr id="28" name="テキスト ボックス 27">
            <a:extLst>
              <a:ext uri="{FF2B5EF4-FFF2-40B4-BE49-F238E27FC236}">
                <a16:creationId xmlns:a16="http://schemas.microsoft.com/office/drawing/2014/main" id="{E5829C03-9140-4DC6-A315-A2EE96524644}"/>
              </a:ext>
            </a:extLst>
          </p:cNvPr>
          <p:cNvSpPr txBox="1"/>
          <p:nvPr/>
        </p:nvSpPr>
        <p:spPr>
          <a:xfrm>
            <a:off x="325586" y="3947401"/>
            <a:ext cx="2153634" cy="461665"/>
          </a:xfrm>
          <a:prstGeom prst="rect">
            <a:avLst/>
          </a:prstGeom>
          <a:noFill/>
        </p:spPr>
        <p:txBody>
          <a:bodyPr wrap="square">
            <a:spAutoFit/>
          </a:bodyPr>
          <a:lstStyle/>
          <a:p>
            <a:pPr algn="ctr"/>
            <a:r>
              <a:rPr lang="ja-JP" altLang="en-US" sz="1800" b="1" dirty="0">
                <a:solidFill>
                  <a:srgbClr val="00B0F0"/>
                </a:solidFill>
                <a:latin typeface="メイリオ" panose="020B0604030504040204" pitchFamily="50" charset="-128"/>
                <a:ea typeface="メイリオ" panose="020B0604030504040204" pitchFamily="50" charset="-128"/>
              </a:rPr>
              <a:t>約</a:t>
            </a:r>
            <a:r>
              <a:rPr lang="en-US" altLang="ja-JP" b="1" dirty="0">
                <a:solidFill>
                  <a:srgbClr val="00B0F0"/>
                </a:solidFill>
                <a:latin typeface="メイリオ" panose="020B0604030504040204" pitchFamily="50" charset="-128"/>
                <a:ea typeface="メイリオ" panose="020B0604030504040204" pitchFamily="50" charset="-128"/>
              </a:rPr>
              <a:t>550,000</a:t>
            </a:r>
            <a:r>
              <a:rPr lang="ja-JP" altLang="en-US" sz="1800" b="1" dirty="0">
                <a:solidFill>
                  <a:srgbClr val="00B0F0"/>
                </a:solidFill>
                <a:latin typeface="メイリオ" panose="020B0604030504040204" pitchFamily="50" charset="-128"/>
                <a:ea typeface="メイリオ" panose="020B0604030504040204" pitchFamily="50" charset="-128"/>
              </a:rPr>
              <a:t>円</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6E6DFEB2-E087-45E5-8A06-132F9B46F5A5}"/>
              </a:ext>
            </a:extLst>
          </p:cNvPr>
          <p:cNvSpPr txBox="1"/>
          <p:nvPr/>
        </p:nvSpPr>
        <p:spPr>
          <a:xfrm>
            <a:off x="347657" y="5082830"/>
            <a:ext cx="2153634" cy="461665"/>
          </a:xfrm>
          <a:prstGeom prst="rect">
            <a:avLst/>
          </a:prstGeom>
          <a:noFill/>
        </p:spPr>
        <p:txBody>
          <a:bodyPr wrap="square">
            <a:spAutoFit/>
          </a:bodyPr>
          <a:lstStyle/>
          <a:p>
            <a:pPr algn="ctr"/>
            <a:r>
              <a:rPr lang="ja-JP" altLang="en-US" sz="1800" b="1" dirty="0">
                <a:solidFill>
                  <a:srgbClr val="00B0F0"/>
                </a:solidFill>
                <a:latin typeface="メイリオ" panose="020B0604030504040204" pitchFamily="50" charset="-128"/>
                <a:ea typeface="メイリオ" panose="020B0604030504040204" pitchFamily="50" charset="-128"/>
              </a:rPr>
              <a:t>約</a:t>
            </a:r>
            <a:r>
              <a:rPr lang="en-US" altLang="ja-JP" b="1" dirty="0">
                <a:solidFill>
                  <a:srgbClr val="00B0F0"/>
                </a:solidFill>
                <a:latin typeface="メイリオ" panose="020B0604030504040204" pitchFamily="50" charset="-128"/>
                <a:ea typeface="メイリオ" panose="020B0604030504040204" pitchFamily="50" charset="-128"/>
              </a:rPr>
              <a:t>910,000</a:t>
            </a:r>
            <a:r>
              <a:rPr lang="ja-JP" altLang="en-US" sz="1800" b="1" dirty="0">
                <a:solidFill>
                  <a:srgbClr val="00B0F0"/>
                </a:solidFill>
                <a:latin typeface="メイリオ" panose="020B0604030504040204" pitchFamily="50" charset="-128"/>
                <a:ea typeface="メイリオ" panose="020B0604030504040204" pitchFamily="50" charset="-128"/>
              </a:rPr>
              <a:t>円</a:t>
            </a:r>
            <a:endParaRPr lang="ja-JP" altLang="en-US" b="1" dirty="0">
              <a:solidFill>
                <a:srgbClr val="00B0F0"/>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DF69592F-C9A7-4675-8803-87CD583524B3}"/>
              </a:ext>
            </a:extLst>
          </p:cNvPr>
          <p:cNvSpPr txBox="1"/>
          <p:nvPr/>
        </p:nvSpPr>
        <p:spPr>
          <a:xfrm>
            <a:off x="173104" y="6258813"/>
            <a:ext cx="2306116" cy="461665"/>
          </a:xfrm>
          <a:prstGeom prst="rect">
            <a:avLst/>
          </a:prstGeom>
          <a:noFill/>
        </p:spPr>
        <p:txBody>
          <a:bodyPr wrap="square">
            <a:spAutoFit/>
          </a:bodyPr>
          <a:lstStyle/>
          <a:p>
            <a:pPr algn="ctr"/>
            <a:r>
              <a:rPr lang="ja-JP" altLang="en-US" sz="1800" b="1" dirty="0">
                <a:solidFill>
                  <a:srgbClr val="00B0F0"/>
                </a:solidFill>
                <a:latin typeface="メイリオ" panose="020B0604030504040204" pitchFamily="50" charset="-128"/>
                <a:ea typeface="メイリオ" panose="020B0604030504040204" pitchFamily="50" charset="-128"/>
              </a:rPr>
              <a:t>約</a:t>
            </a:r>
            <a:r>
              <a:rPr lang="en-US" altLang="ja-JP" b="1" dirty="0">
                <a:solidFill>
                  <a:srgbClr val="00B0F0"/>
                </a:solidFill>
                <a:latin typeface="メイリオ" panose="020B0604030504040204" pitchFamily="50" charset="-128"/>
                <a:ea typeface="メイリオ" panose="020B0604030504040204" pitchFamily="50" charset="-128"/>
              </a:rPr>
              <a:t>1,830,000</a:t>
            </a:r>
            <a:r>
              <a:rPr lang="ja-JP" altLang="en-US" sz="1800" b="1" dirty="0">
                <a:solidFill>
                  <a:srgbClr val="00B0F0"/>
                </a:solidFill>
                <a:latin typeface="メイリオ" panose="020B0604030504040204" pitchFamily="50" charset="-128"/>
                <a:ea typeface="メイリオ" panose="020B0604030504040204" pitchFamily="50" charset="-128"/>
              </a:rPr>
              <a:t>円</a:t>
            </a:r>
            <a:endParaRPr lang="ja-JP" altLang="en-US" b="1" dirty="0">
              <a:solidFill>
                <a:srgbClr val="00B0F0"/>
              </a:solidFill>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A16FD87F-DD77-4DCE-AD08-4434D8E1C5D5}"/>
              </a:ext>
            </a:extLst>
          </p:cNvPr>
          <p:cNvPicPr>
            <a:picLocks noChangeAspect="1"/>
          </p:cNvPicPr>
          <p:nvPr/>
        </p:nvPicPr>
        <p:blipFill rotWithShape="1">
          <a:blip r:embed="rId4"/>
          <a:srcRect t="4214" b="72414"/>
          <a:stretch/>
        </p:blipFill>
        <p:spPr>
          <a:xfrm>
            <a:off x="6400240" y="3463026"/>
            <a:ext cx="2755631" cy="1077218"/>
          </a:xfrm>
          <a:prstGeom prst="rect">
            <a:avLst/>
          </a:prstGeom>
        </p:spPr>
      </p:pic>
      <p:sp>
        <p:nvSpPr>
          <p:cNvPr id="32" name="テキスト ボックス 31">
            <a:extLst>
              <a:ext uri="{FF2B5EF4-FFF2-40B4-BE49-F238E27FC236}">
                <a16:creationId xmlns:a16="http://schemas.microsoft.com/office/drawing/2014/main" id="{4492E3C0-A11A-4836-94FD-AF63F69F1912}"/>
              </a:ext>
            </a:extLst>
          </p:cNvPr>
          <p:cNvSpPr txBox="1"/>
          <p:nvPr/>
        </p:nvSpPr>
        <p:spPr>
          <a:xfrm>
            <a:off x="3715225" y="3723553"/>
            <a:ext cx="2153634" cy="830997"/>
          </a:xfrm>
          <a:prstGeom prst="rect">
            <a:avLst/>
          </a:prstGeom>
          <a:noFill/>
        </p:spPr>
        <p:txBody>
          <a:bodyPr wrap="square">
            <a:spAutoFit/>
          </a:bodyPr>
          <a:lstStyle/>
          <a:p>
            <a:pPr algn="ctr"/>
            <a:r>
              <a:rPr lang="ja-JP" altLang="en-US" b="1" dirty="0">
                <a:solidFill>
                  <a:srgbClr val="00B0F0"/>
                </a:solidFill>
                <a:latin typeface="メイリオ" panose="020B0604030504040204" pitchFamily="50" charset="-128"/>
                <a:ea typeface="メイリオ" panose="020B0604030504040204" pitchFamily="50" charset="-128"/>
              </a:rPr>
              <a:t>家族で国内</a:t>
            </a:r>
            <a:endParaRPr lang="en-US" altLang="ja-JP" b="1" dirty="0">
              <a:solidFill>
                <a:srgbClr val="00B0F0"/>
              </a:solidFill>
              <a:latin typeface="メイリオ" panose="020B0604030504040204" pitchFamily="50" charset="-128"/>
              <a:ea typeface="メイリオ" panose="020B0604030504040204" pitchFamily="50" charset="-128"/>
            </a:endParaRPr>
          </a:p>
          <a:p>
            <a:pPr algn="ctr"/>
            <a:r>
              <a:rPr lang="ja-JP" altLang="en-US" b="1" dirty="0">
                <a:solidFill>
                  <a:srgbClr val="00B0F0"/>
                </a:solidFill>
                <a:latin typeface="メイリオ" panose="020B0604030504040204" pitchFamily="50" charset="-128"/>
                <a:ea typeface="メイリオ" panose="020B0604030504040204" pitchFamily="50" charset="-128"/>
              </a:rPr>
              <a:t>温泉旅行</a:t>
            </a:r>
            <a:endParaRPr lang="ja-JP" altLang="en-US" sz="3200" b="1" dirty="0">
              <a:solidFill>
                <a:srgbClr val="00B0F0"/>
              </a:solidFill>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6F806847-59C7-4C84-996C-45EB889846EB}"/>
              </a:ext>
            </a:extLst>
          </p:cNvPr>
          <p:cNvSpPr txBox="1"/>
          <p:nvPr/>
        </p:nvSpPr>
        <p:spPr>
          <a:xfrm>
            <a:off x="3699085" y="4870976"/>
            <a:ext cx="2153634" cy="830997"/>
          </a:xfrm>
          <a:prstGeom prst="rect">
            <a:avLst/>
          </a:prstGeom>
          <a:noFill/>
        </p:spPr>
        <p:txBody>
          <a:bodyPr wrap="square">
            <a:spAutoFit/>
          </a:bodyPr>
          <a:lstStyle/>
          <a:p>
            <a:pPr algn="ctr"/>
            <a:r>
              <a:rPr lang="ja-JP" altLang="en-US" b="1" dirty="0">
                <a:solidFill>
                  <a:srgbClr val="00B0F0"/>
                </a:solidFill>
                <a:latin typeface="メイリオ" panose="020B0604030504040204" pitchFamily="50" charset="-128"/>
                <a:ea typeface="メイリオ" panose="020B0604030504040204" pitchFamily="50" charset="-128"/>
              </a:rPr>
              <a:t>家族で海外</a:t>
            </a:r>
            <a:endParaRPr lang="en-US" altLang="ja-JP" b="1" dirty="0">
              <a:solidFill>
                <a:srgbClr val="00B0F0"/>
              </a:solidFill>
              <a:latin typeface="メイリオ" panose="020B0604030504040204" pitchFamily="50" charset="-128"/>
              <a:ea typeface="メイリオ" panose="020B0604030504040204" pitchFamily="50" charset="-128"/>
            </a:endParaRPr>
          </a:p>
          <a:p>
            <a:pPr algn="ctr"/>
            <a:r>
              <a:rPr lang="ja-JP" altLang="en-US" b="1" dirty="0">
                <a:solidFill>
                  <a:srgbClr val="00B0F0"/>
                </a:solidFill>
                <a:latin typeface="メイリオ" panose="020B0604030504040204" pitchFamily="50" charset="-128"/>
                <a:ea typeface="メイリオ" panose="020B0604030504040204" pitchFamily="50" charset="-128"/>
              </a:rPr>
              <a:t>レジャー旅行</a:t>
            </a:r>
            <a:endParaRPr lang="ja-JP" altLang="en-US" sz="3200" b="1" dirty="0">
              <a:solidFill>
                <a:srgbClr val="00B0F0"/>
              </a:solidFill>
              <a:latin typeface="メイリオ" panose="020B0604030504040204" pitchFamily="50" charset="-128"/>
              <a:ea typeface="メイリオ" panose="020B0604030504040204" pitchFamily="50" charset="-128"/>
            </a:endParaRPr>
          </a:p>
        </p:txBody>
      </p:sp>
      <p:pic>
        <p:nvPicPr>
          <p:cNvPr id="35" name="図 34">
            <a:extLst>
              <a:ext uri="{FF2B5EF4-FFF2-40B4-BE49-F238E27FC236}">
                <a16:creationId xmlns:a16="http://schemas.microsoft.com/office/drawing/2014/main" id="{07D02901-F014-48A1-8918-E0912FD2C5B4}"/>
              </a:ext>
            </a:extLst>
          </p:cNvPr>
          <p:cNvPicPr>
            <a:picLocks noChangeAspect="1"/>
          </p:cNvPicPr>
          <p:nvPr/>
        </p:nvPicPr>
        <p:blipFill rotWithShape="1">
          <a:blip r:embed="rId4"/>
          <a:srcRect l="20" t="38794" r="-20" b="37834"/>
          <a:stretch/>
        </p:blipFill>
        <p:spPr>
          <a:xfrm>
            <a:off x="6397917" y="4615239"/>
            <a:ext cx="2755631" cy="1077218"/>
          </a:xfrm>
          <a:prstGeom prst="rect">
            <a:avLst/>
          </a:prstGeom>
        </p:spPr>
      </p:pic>
      <p:pic>
        <p:nvPicPr>
          <p:cNvPr id="1026" name="Picture 2" descr="ソース画像を表示">
            <a:extLst>
              <a:ext uri="{FF2B5EF4-FFF2-40B4-BE49-F238E27FC236}">
                <a16:creationId xmlns:a16="http://schemas.microsoft.com/office/drawing/2014/main" id="{E37DC694-6A84-4959-92BB-5F80B7F09E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 t="31403" r="2306"/>
          <a:stretch/>
        </p:blipFill>
        <p:spPr bwMode="auto">
          <a:xfrm>
            <a:off x="6397917" y="5764220"/>
            <a:ext cx="2755631" cy="1100981"/>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41E383D4-5C6F-4F81-8811-C2ECE81983FC}"/>
              </a:ext>
            </a:extLst>
          </p:cNvPr>
          <p:cNvSpPr txBox="1"/>
          <p:nvPr/>
        </p:nvSpPr>
        <p:spPr>
          <a:xfrm>
            <a:off x="3715225" y="5976358"/>
            <a:ext cx="2153634" cy="830997"/>
          </a:xfrm>
          <a:prstGeom prst="rect">
            <a:avLst/>
          </a:prstGeom>
          <a:noFill/>
        </p:spPr>
        <p:txBody>
          <a:bodyPr wrap="square">
            <a:spAutoFit/>
          </a:bodyPr>
          <a:lstStyle/>
          <a:p>
            <a:pPr algn="ctr"/>
            <a:r>
              <a:rPr lang="ja-JP" altLang="en-US" b="1" dirty="0">
                <a:solidFill>
                  <a:srgbClr val="00B0F0"/>
                </a:solidFill>
                <a:latin typeface="メイリオ" panose="020B0604030504040204" pitchFamily="50" charset="-128"/>
                <a:ea typeface="メイリオ" panose="020B0604030504040204" pitchFamily="50" charset="-128"/>
              </a:rPr>
              <a:t>家族で</a:t>
            </a:r>
            <a:endParaRPr lang="en-US" altLang="ja-JP" b="1" dirty="0">
              <a:solidFill>
                <a:srgbClr val="00B0F0"/>
              </a:solidFill>
              <a:latin typeface="メイリオ" panose="020B0604030504040204" pitchFamily="50" charset="-128"/>
              <a:ea typeface="メイリオ" panose="020B0604030504040204" pitchFamily="50" charset="-128"/>
            </a:endParaRPr>
          </a:p>
          <a:p>
            <a:pPr algn="ctr"/>
            <a:r>
              <a:rPr lang="ja-JP" altLang="en-US" b="1" dirty="0">
                <a:solidFill>
                  <a:srgbClr val="00B0F0"/>
                </a:solidFill>
                <a:latin typeface="メイリオ" panose="020B0604030504040204" pitchFamily="50" charset="-128"/>
                <a:ea typeface="メイリオ" panose="020B0604030504040204" pitchFamily="50" charset="-128"/>
              </a:rPr>
              <a:t>豪華客船旅行</a:t>
            </a:r>
            <a:endParaRPr lang="ja-JP" altLang="en-US" sz="3200" b="1" dirty="0">
              <a:solidFill>
                <a:srgbClr val="00B0F0"/>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7969129C-CAC0-4319-AB15-4A6E3869A8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4" y="1519136"/>
            <a:ext cx="2071432" cy="1929360"/>
          </a:xfrm>
          <a:prstGeom prst="rect">
            <a:avLst/>
          </a:prstGeom>
        </p:spPr>
      </p:pic>
      <p:sp>
        <p:nvSpPr>
          <p:cNvPr id="14" name="テキスト ボックス 13">
            <a:extLst>
              <a:ext uri="{FF2B5EF4-FFF2-40B4-BE49-F238E27FC236}">
                <a16:creationId xmlns:a16="http://schemas.microsoft.com/office/drawing/2014/main" id="{CDEE5669-4396-4F17-8C5C-D14C981FF032}"/>
              </a:ext>
            </a:extLst>
          </p:cNvPr>
          <p:cNvSpPr txBox="1"/>
          <p:nvPr/>
        </p:nvSpPr>
        <p:spPr>
          <a:xfrm>
            <a:off x="1029314" y="2220221"/>
            <a:ext cx="7610182" cy="584775"/>
          </a:xfrm>
          <a:prstGeom prst="rect">
            <a:avLst/>
          </a:prstGeom>
          <a:noFill/>
        </p:spPr>
        <p:txBody>
          <a:bodyPr wrap="square">
            <a:spAutoFit/>
          </a:bodyPr>
          <a:lstStyle/>
          <a:p>
            <a:r>
              <a:rPr lang="en-US" altLang="ja-JP" sz="3200" b="1" dirty="0">
                <a:ln w="88900">
                  <a:solidFill>
                    <a:schemeClr val="bg1"/>
                  </a:solidFill>
                </a:ln>
                <a:solidFill>
                  <a:schemeClr val="bg1"/>
                </a:solidFill>
                <a:latin typeface="メイリオ" panose="020B0604030504040204" pitchFamily="50" charset="-128"/>
                <a:ea typeface="メイリオ" panose="020B0604030504040204" pitchFamily="50" charset="-128"/>
              </a:rPr>
              <a:t>C</a:t>
            </a:r>
            <a:r>
              <a:rPr lang="ja-JP" altLang="en-US" sz="3200" b="1" dirty="0">
                <a:ln w="88900">
                  <a:solidFill>
                    <a:schemeClr val="bg1"/>
                  </a:solidFill>
                </a:ln>
                <a:solidFill>
                  <a:schemeClr val="bg1"/>
                </a:solidFill>
                <a:latin typeface="メイリオ" panose="020B0604030504040204" pitchFamily="50" charset="-128"/>
                <a:ea typeface="メイリオ" panose="020B0604030504040204" pitchFamily="50" charset="-128"/>
              </a:rPr>
              <a:t>：２泊３日豪華！</a:t>
            </a:r>
          </a:p>
        </p:txBody>
      </p:sp>
      <p:sp>
        <p:nvSpPr>
          <p:cNvPr id="34" name="テキスト ボックス 33">
            <a:extLst>
              <a:ext uri="{FF2B5EF4-FFF2-40B4-BE49-F238E27FC236}">
                <a16:creationId xmlns:a16="http://schemas.microsoft.com/office/drawing/2014/main" id="{66419EEB-76CC-4CA4-8591-DEB24B0BC022}"/>
              </a:ext>
            </a:extLst>
          </p:cNvPr>
          <p:cNvSpPr txBox="1"/>
          <p:nvPr/>
        </p:nvSpPr>
        <p:spPr>
          <a:xfrm>
            <a:off x="1843161" y="2699325"/>
            <a:ext cx="7610182" cy="584775"/>
          </a:xfrm>
          <a:prstGeom prst="rect">
            <a:avLst/>
          </a:prstGeom>
          <a:noFill/>
        </p:spPr>
        <p:txBody>
          <a:bodyPr wrap="square">
            <a:spAutoFit/>
          </a:bodyPr>
          <a:lstStyle/>
          <a:p>
            <a:r>
              <a:rPr lang="ja-JP" altLang="en-US" sz="3200" b="1" dirty="0">
                <a:ln w="88900">
                  <a:solidFill>
                    <a:schemeClr val="bg1"/>
                  </a:solidFill>
                </a:ln>
                <a:solidFill>
                  <a:schemeClr val="bg1"/>
                </a:solidFill>
                <a:latin typeface="メイリオ" panose="020B0604030504040204" pitchFamily="50" charset="-128"/>
                <a:ea typeface="メイリオ" panose="020B0604030504040204" pitchFamily="50" charset="-128"/>
              </a:rPr>
              <a:t>東京テーマパーク旅行（約</a:t>
            </a:r>
            <a:r>
              <a:rPr lang="en-US" altLang="ja-JP" sz="3200" b="1" dirty="0">
                <a:ln w="88900">
                  <a:solidFill>
                    <a:schemeClr val="bg1"/>
                  </a:solidFill>
                </a:ln>
                <a:solidFill>
                  <a:schemeClr val="bg1"/>
                </a:solidFill>
                <a:latin typeface="メイリオ" panose="020B0604030504040204" pitchFamily="50" charset="-128"/>
                <a:ea typeface="メイリオ" panose="020B0604030504040204" pitchFamily="50" charset="-128"/>
              </a:rPr>
              <a:t>18</a:t>
            </a:r>
            <a:r>
              <a:rPr lang="ja-JP" altLang="en-US" sz="3200" b="1" dirty="0">
                <a:ln w="88900">
                  <a:solidFill>
                    <a:schemeClr val="bg1"/>
                  </a:solidFill>
                </a:ln>
                <a:solidFill>
                  <a:schemeClr val="bg1"/>
                </a:solidFill>
                <a:latin typeface="メイリオ" panose="020B0604030504040204" pitchFamily="50" charset="-128"/>
                <a:ea typeface="メイリオ" panose="020B0604030504040204" pitchFamily="50" charset="-128"/>
              </a:rPr>
              <a:t>万円）</a:t>
            </a:r>
          </a:p>
        </p:txBody>
      </p:sp>
      <p:sp>
        <p:nvSpPr>
          <p:cNvPr id="11" name="テキスト ボックス 10">
            <a:extLst>
              <a:ext uri="{FF2B5EF4-FFF2-40B4-BE49-F238E27FC236}">
                <a16:creationId xmlns:a16="http://schemas.microsoft.com/office/drawing/2014/main" id="{F62F8002-0A04-4F1D-B93F-6C7B26BF68A9}"/>
              </a:ext>
            </a:extLst>
          </p:cNvPr>
          <p:cNvSpPr txBox="1"/>
          <p:nvPr/>
        </p:nvSpPr>
        <p:spPr>
          <a:xfrm>
            <a:off x="1029314" y="2225652"/>
            <a:ext cx="7816046" cy="1077218"/>
          </a:xfrm>
          <a:prstGeom prst="rect">
            <a:avLst/>
          </a:prstGeom>
          <a:noFill/>
        </p:spPr>
        <p:txBody>
          <a:bodyPr wrap="square">
            <a:spAutoFit/>
          </a:bodyPr>
          <a:lstStyle/>
          <a:p>
            <a:r>
              <a:rPr lang="en-US" altLang="ja-JP" sz="3200" b="1" dirty="0">
                <a:solidFill>
                  <a:srgbClr val="FF0000"/>
                </a:solidFill>
                <a:latin typeface="メイリオ" panose="020B0604030504040204" pitchFamily="50" charset="-128"/>
                <a:ea typeface="メイリオ" panose="020B0604030504040204" pitchFamily="50" charset="-128"/>
              </a:rPr>
              <a:t>C</a:t>
            </a:r>
            <a:r>
              <a:rPr lang="ja-JP" altLang="en-US" sz="3200" b="1" dirty="0">
                <a:solidFill>
                  <a:srgbClr val="FF0000"/>
                </a:solidFill>
                <a:latin typeface="メイリオ" panose="020B0604030504040204" pitchFamily="50" charset="-128"/>
                <a:ea typeface="メイリオ" panose="020B0604030504040204" pitchFamily="50" charset="-128"/>
              </a:rPr>
              <a:t>：２泊３日豪華！</a:t>
            </a:r>
          </a:p>
          <a:p>
            <a:r>
              <a:rPr lang="ja-JP" altLang="en-US" sz="3200" b="1" dirty="0">
                <a:solidFill>
                  <a:srgbClr val="FF0000"/>
                </a:solidFill>
                <a:latin typeface="メイリオ" panose="020B0604030504040204" pitchFamily="50" charset="-128"/>
                <a:ea typeface="メイリオ" panose="020B0604030504040204" pitchFamily="50" charset="-128"/>
              </a:rPr>
              <a:t>　　東京テーマパーク旅行（約</a:t>
            </a:r>
            <a:r>
              <a:rPr lang="en-US" altLang="ja-JP" sz="3200" b="1" dirty="0">
                <a:solidFill>
                  <a:srgbClr val="FF0000"/>
                </a:solidFill>
                <a:latin typeface="メイリオ" panose="020B0604030504040204" pitchFamily="50" charset="-128"/>
                <a:ea typeface="メイリオ" panose="020B0604030504040204" pitchFamily="50" charset="-128"/>
              </a:rPr>
              <a:t>18</a:t>
            </a:r>
            <a:r>
              <a:rPr lang="ja-JP" altLang="en-US" sz="3200" b="1" dirty="0">
                <a:solidFill>
                  <a:srgbClr val="FF0000"/>
                </a:solidFill>
                <a:latin typeface="メイリオ" panose="020B0604030504040204" pitchFamily="50" charset="-128"/>
                <a:ea typeface="メイリオ" panose="020B0604030504040204" pitchFamily="50" charset="-128"/>
              </a:rPr>
              <a:t>万円）</a:t>
            </a:r>
          </a:p>
        </p:txBody>
      </p:sp>
      <p:sp>
        <p:nvSpPr>
          <p:cNvPr id="36" name="コンテンツ プレースホルダ 2">
            <a:extLst>
              <a:ext uri="{FF2B5EF4-FFF2-40B4-BE49-F238E27FC236}">
                <a16:creationId xmlns:a16="http://schemas.microsoft.com/office/drawing/2014/main" id="{EB078D15-6E94-43B0-B226-A66FD9D83167}"/>
              </a:ext>
            </a:extLst>
          </p:cNvPr>
          <p:cNvSpPr txBox="1">
            <a:spLocks/>
          </p:cNvSpPr>
          <p:nvPr/>
        </p:nvSpPr>
        <p:spPr>
          <a:xfrm>
            <a:off x="-252536" y="1458566"/>
            <a:ext cx="3243006" cy="833045"/>
          </a:xfrm>
          <a:prstGeom prst="rect">
            <a:avLst/>
          </a:prstGeom>
        </p:spPr>
        <p:txBody>
          <a:bodyPr vert="horz" lIns="91424" tIns="45712" rIns="91424" bIns="45712" rtlCol="0">
            <a:noAutofit/>
          </a:bodyPr>
          <a:lstStyle>
            <a:lvl1pPr marL="342836" indent="-342836" algn="l" defTabSz="914232"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14" indent="-285698" algn="l" defTabSz="914232"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89" indent="-228558" algn="l" defTabSz="914232"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04"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020"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136"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252"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368"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484"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ct val="120000"/>
              </a:lnSpc>
              <a:spcBef>
                <a:spcPts val="4200"/>
              </a:spcBef>
              <a:buNone/>
              <a:tabLst>
                <a:tab pos="3763963" algn="r"/>
              </a:tabLst>
            </a:pPr>
            <a:r>
              <a:rPr lang="en-US" altLang="ja-JP" dirty="0">
                <a:ln w="101600">
                  <a:solidFill>
                    <a:schemeClr val="bg1"/>
                  </a:solidFill>
                </a:ln>
                <a:solidFill>
                  <a:schemeClr val="bg1"/>
                </a:solidFill>
                <a:latin typeface="メイリオ" panose="020B0604030504040204" pitchFamily="50" charset="-128"/>
                <a:ea typeface="メイリオ" panose="020B0604030504040204" pitchFamily="50" charset="-128"/>
              </a:rPr>
              <a:t>【 </a:t>
            </a:r>
            <a:r>
              <a:rPr lang="ja-JP" altLang="en-US" dirty="0">
                <a:ln w="101600">
                  <a:solidFill>
                    <a:schemeClr val="bg1"/>
                  </a:solidFill>
                </a:ln>
                <a:solidFill>
                  <a:schemeClr val="bg1"/>
                </a:solidFill>
                <a:latin typeface="メイリオ" panose="020B0604030504040204" pitchFamily="50" charset="-128"/>
                <a:ea typeface="メイリオ" panose="020B0604030504040204" pitchFamily="50" charset="-128"/>
              </a:rPr>
              <a:t>正解 </a:t>
            </a:r>
            <a:r>
              <a:rPr lang="en-US" altLang="ja-JP" dirty="0">
                <a:ln w="101600">
                  <a:solidFill>
                    <a:schemeClr val="bg1"/>
                  </a:solidFill>
                </a:ln>
                <a:solidFill>
                  <a:schemeClr val="bg1"/>
                </a:solidFill>
                <a:latin typeface="メイリオ" panose="020B0604030504040204" pitchFamily="50" charset="-128"/>
                <a:ea typeface="メイリオ" panose="020B0604030504040204" pitchFamily="50" charset="-128"/>
              </a:rPr>
              <a:t>】</a:t>
            </a:r>
          </a:p>
        </p:txBody>
      </p:sp>
      <p:sp>
        <p:nvSpPr>
          <p:cNvPr id="12" name="コンテンツ プレースホルダ 2">
            <a:extLst>
              <a:ext uri="{FF2B5EF4-FFF2-40B4-BE49-F238E27FC236}">
                <a16:creationId xmlns:a16="http://schemas.microsoft.com/office/drawing/2014/main" id="{F78D9ABD-496E-4EA0-98F8-B20A1F931E75}"/>
              </a:ext>
            </a:extLst>
          </p:cNvPr>
          <p:cNvSpPr txBox="1">
            <a:spLocks/>
          </p:cNvSpPr>
          <p:nvPr/>
        </p:nvSpPr>
        <p:spPr>
          <a:xfrm>
            <a:off x="-252536" y="1468488"/>
            <a:ext cx="3243006" cy="833045"/>
          </a:xfrm>
          <a:prstGeom prst="rect">
            <a:avLst/>
          </a:prstGeom>
        </p:spPr>
        <p:txBody>
          <a:bodyPr vert="horz" lIns="91424" tIns="45712" rIns="91424" bIns="45712" rtlCol="0">
            <a:noAutofit/>
          </a:bodyPr>
          <a:lstStyle>
            <a:lvl1pPr marL="342836" indent="-342836" algn="l" defTabSz="914232"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14" indent="-285698" algn="l" defTabSz="914232"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89" indent="-228558" algn="l" defTabSz="914232"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04"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020"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136"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252"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368"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484" indent="-228558" algn="l" defTabSz="914232"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ct val="120000"/>
              </a:lnSpc>
              <a:spcBef>
                <a:spcPts val="4200"/>
              </a:spcBef>
              <a:buNone/>
              <a:tabLst>
                <a:tab pos="3763963" algn="r"/>
              </a:tabLst>
            </a:pPr>
            <a:r>
              <a:rPr lang="en-US" altLang="ja-JP" b="1"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正解 </a:t>
            </a:r>
            <a:r>
              <a:rPr lang="en-US" altLang="ja-JP" b="1" dirty="0">
                <a:latin typeface="メイリオ" panose="020B0604030504040204" pitchFamily="50" charset="-128"/>
                <a:ea typeface="メイリオ" panose="020B0604030504040204" pitchFamily="50" charset="-128"/>
              </a:rPr>
              <a:t>】</a:t>
            </a:r>
          </a:p>
        </p:txBody>
      </p:sp>
      <p:sp>
        <p:nvSpPr>
          <p:cNvPr id="38" name="テキスト ボックス 37">
            <a:extLst>
              <a:ext uri="{FF2B5EF4-FFF2-40B4-BE49-F238E27FC236}">
                <a16:creationId xmlns:a16="http://schemas.microsoft.com/office/drawing/2014/main" id="{5E0987CC-3CD2-47E1-9658-A0951C5B4727}"/>
              </a:ext>
            </a:extLst>
          </p:cNvPr>
          <p:cNvSpPr txBox="1"/>
          <p:nvPr/>
        </p:nvSpPr>
        <p:spPr>
          <a:xfrm>
            <a:off x="514217" y="42725"/>
            <a:ext cx="1296144"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きん  えん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3AB7C3A6-BDB8-43C0-9C55-A33400395FE3}"/>
              </a:ext>
            </a:extLst>
          </p:cNvPr>
          <p:cNvSpPr txBox="1"/>
          <p:nvPr/>
        </p:nvSpPr>
        <p:spPr>
          <a:xfrm>
            <a:off x="3857092" y="50278"/>
            <a:ext cx="648072" cy="346491"/>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とく</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0" name="タイトル 1">
            <a:extLst>
              <a:ext uri="{FF2B5EF4-FFF2-40B4-BE49-F238E27FC236}">
                <a16:creationId xmlns:a16="http://schemas.microsoft.com/office/drawing/2014/main" id="{A06FB3B1-B93F-470B-A31D-DD50A25806C7}"/>
              </a:ext>
            </a:extLst>
          </p:cNvPr>
          <p:cNvSpPr txBox="1">
            <a:spLocks/>
          </p:cNvSpPr>
          <p:nvPr/>
        </p:nvSpPr>
        <p:spPr>
          <a:xfrm>
            <a:off x="3113441" y="2041109"/>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400" b="1" kern="0" dirty="0">
                <a:solidFill>
                  <a:srgbClr val="FF0000"/>
                </a:solidFill>
                <a:latin typeface="メイリオ" panose="020B0604030504040204" pitchFamily="50" charset="-128"/>
                <a:ea typeface="メイリオ" panose="020B0604030504040204" pitchFamily="50" charset="-128"/>
              </a:rPr>
              <a:t>ごう  か </a:t>
            </a:r>
            <a:endParaRPr lang="en-US" altLang="ja-JP" sz="1400" b="1" kern="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63010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014FEBA-13EF-4FF9-9282-FCAEEC17D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2672423"/>
            <a:ext cx="8996952" cy="4248561"/>
          </a:xfrm>
          <a:prstGeom prst="rect">
            <a:avLst/>
          </a:prstGeom>
        </p:spPr>
      </p:pic>
      <p:sp>
        <p:nvSpPr>
          <p:cNvPr id="24" name="正方形/長方形 23">
            <a:extLst>
              <a:ext uri="{FF2B5EF4-FFF2-40B4-BE49-F238E27FC236}">
                <a16:creationId xmlns:a16="http://schemas.microsoft.com/office/drawing/2014/main" id="{E5F4E4BD-8355-4D14-92AE-3A87B994DE0F}"/>
              </a:ext>
            </a:extLst>
          </p:cNvPr>
          <p:cNvSpPr/>
          <p:nvPr/>
        </p:nvSpPr>
        <p:spPr>
          <a:xfrm>
            <a:off x="161152" y="1205812"/>
            <a:ext cx="8892988" cy="1501735"/>
          </a:xfrm>
          <a:prstGeom prst="rect">
            <a:avLst/>
          </a:prstGeom>
          <a:solidFill>
            <a:srgbClr val="FFFFC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9F52043-EC81-4948-BD05-CB7AAD423B3C}"/>
              </a:ext>
            </a:extLst>
          </p:cNvPr>
          <p:cNvSpPr txBox="1"/>
          <p:nvPr/>
        </p:nvSpPr>
        <p:spPr>
          <a:xfrm>
            <a:off x="407804" y="229711"/>
            <a:ext cx="8736196"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まとめ</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5D23A236-B7E3-43D6-85CD-8BE199B29F08}"/>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30E8769-66FD-4074-A07D-2D074ED6B001}"/>
              </a:ext>
            </a:extLst>
          </p:cNvPr>
          <p:cNvSpPr txBox="1"/>
          <p:nvPr/>
        </p:nvSpPr>
        <p:spPr>
          <a:xfrm>
            <a:off x="1847136" y="6150114"/>
            <a:ext cx="6442789" cy="707886"/>
          </a:xfrm>
          <a:prstGeom prst="rect">
            <a:avLst/>
          </a:prstGeom>
          <a:noFill/>
        </p:spPr>
        <p:txBody>
          <a:bodyPr wrap="none" rtlCol="0">
            <a:spAutoFit/>
          </a:bodyPr>
          <a:lstStyle/>
          <a:p>
            <a:r>
              <a:rPr lang="ja-JP" altLang="en-US" dirty="0">
                <a:ln w="73025">
                  <a:solidFill>
                    <a:schemeClr val="bg1"/>
                  </a:solidFill>
                </a:ln>
                <a:solidFill>
                  <a:schemeClr val="bg1"/>
                </a:solidFill>
                <a:latin typeface="メイリオ" panose="020B0604030504040204" pitchFamily="50" charset="-128"/>
                <a:ea typeface="メイリオ" panose="020B0604030504040204" pitchFamily="50" charset="-128"/>
              </a:rPr>
              <a:t>　</a:t>
            </a:r>
            <a:r>
              <a:rPr lang="ja-JP" altLang="en-US" sz="4000" b="1" dirty="0">
                <a:ln w="73025">
                  <a:solidFill>
                    <a:schemeClr val="bg1"/>
                  </a:solid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「吸わない人生」</a:t>
            </a:r>
            <a:r>
              <a:rPr lang="ja-JP" altLang="en-US" dirty="0">
                <a:ln w="73025">
                  <a:solidFill>
                    <a:schemeClr val="bg1"/>
                  </a:solidFill>
                </a:ln>
                <a:solidFill>
                  <a:schemeClr val="bg1"/>
                </a:solidFill>
                <a:latin typeface="メイリオ" panose="020B0604030504040204" pitchFamily="50" charset="-128"/>
                <a:ea typeface="メイリオ" panose="020B0604030504040204" pitchFamily="50" charset="-128"/>
              </a:rPr>
              <a:t>を選択できる</a:t>
            </a:r>
            <a:endParaRPr kumimoji="1" lang="ja-JP" altLang="en-US" dirty="0">
              <a:ln w="73025">
                <a:solidFill>
                  <a:schemeClr val="bg1"/>
                </a:solidFill>
              </a:ln>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9CDDA181-088E-4A8B-B47C-C82A5056EF51}"/>
              </a:ext>
            </a:extLst>
          </p:cNvPr>
          <p:cNvSpPr txBox="1"/>
          <p:nvPr/>
        </p:nvSpPr>
        <p:spPr>
          <a:xfrm>
            <a:off x="1835696" y="6150114"/>
            <a:ext cx="5904180" cy="707886"/>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　</a:t>
            </a:r>
            <a:r>
              <a:rPr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40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吸わない人生</a:t>
            </a:r>
            <a:r>
              <a:rPr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を選択できる</a:t>
            </a:r>
            <a:endParaRPr kumimoji="1" lang="ja-JP" altLang="en-US" b="1" dirty="0">
              <a:latin typeface="メイリオ" panose="020B0604030504040204" pitchFamily="50" charset="-128"/>
              <a:ea typeface="メイリオ" panose="020B0604030504040204" pitchFamily="50" charset="-128"/>
            </a:endParaRPr>
          </a:p>
        </p:txBody>
      </p:sp>
      <p:pic>
        <p:nvPicPr>
          <p:cNvPr id="17" name="図 16">
            <a:extLst>
              <a:ext uri="{FF2B5EF4-FFF2-40B4-BE49-F238E27FC236}">
                <a16:creationId xmlns:a16="http://schemas.microsoft.com/office/drawing/2014/main" id="{1AD71F57-50B6-4BE4-B180-768B4EAFA8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9880" y1="77056" x2="26305" y2="77922"/>
                      </a14:backgroundRemoval>
                    </a14:imgEffect>
                  </a14:imgLayer>
                </a14:imgProps>
              </a:ext>
            </a:extLst>
          </a:blip>
          <a:stretch>
            <a:fillRect/>
          </a:stretch>
        </p:blipFill>
        <p:spPr>
          <a:xfrm rot="10800000" flipV="1">
            <a:off x="879725" y="5636182"/>
            <a:ext cx="1635016" cy="759932"/>
          </a:xfrm>
          <a:prstGeom prst="rect">
            <a:avLst/>
          </a:prstGeom>
        </p:spPr>
      </p:pic>
      <p:sp>
        <p:nvSpPr>
          <p:cNvPr id="21" name="テキスト ボックス 20">
            <a:extLst>
              <a:ext uri="{FF2B5EF4-FFF2-40B4-BE49-F238E27FC236}">
                <a16:creationId xmlns:a16="http://schemas.microsoft.com/office/drawing/2014/main" id="{3D6A85FC-8684-4BFF-848F-7A59E1976D80}"/>
              </a:ext>
            </a:extLst>
          </p:cNvPr>
          <p:cNvSpPr txBox="1"/>
          <p:nvPr/>
        </p:nvSpPr>
        <p:spPr>
          <a:xfrm>
            <a:off x="125506" y="1433460"/>
            <a:ext cx="8892988" cy="523220"/>
          </a:xfrm>
          <a:prstGeom prst="rect">
            <a:avLst/>
          </a:prstGeom>
          <a:noFill/>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もしも大切な人がタバコを吸っていたら</a:t>
            </a:r>
          </a:p>
        </p:txBody>
      </p:sp>
      <p:sp>
        <p:nvSpPr>
          <p:cNvPr id="23" name="テキスト ボックス 22">
            <a:extLst>
              <a:ext uri="{FF2B5EF4-FFF2-40B4-BE49-F238E27FC236}">
                <a16:creationId xmlns:a16="http://schemas.microsoft.com/office/drawing/2014/main" id="{82517389-BA47-475B-A122-837D41607DE7}"/>
              </a:ext>
            </a:extLst>
          </p:cNvPr>
          <p:cNvSpPr txBox="1"/>
          <p:nvPr/>
        </p:nvSpPr>
        <p:spPr>
          <a:xfrm>
            <a:off x="379205" y="2032224"/>
            <a:ext cx="8775089" cy="584775"/>
          </a:xfrm>
          <a:prstGeom prst="rect">
            <a:avLst/>
          </a:prstGeom>
          <a:noFill/>
        </p:spPr>
        <p:txBody>
          <a:bodyPr wrap="square">
            <a:spAutoFit/>
          </a:bodyPr>
          <a:lstStyle/>
          <a:p>
            <a:r>
              <a:rPr lang="ja-JP" altLang="en-US" sz="3200" b="1" dirty="0">
                <a:solidFill>
                  <a:srgbClr val="FF0000"/>
                </a:solidFill>
                <a:latin typeface="メイリオ" panose="020B0604030504040204" pitchFamily="50" charset="-128"/>
                <a:ea typeface="メイリオ" panose="020B0604030504040204" pitchFamily="50" charset="-128"/>
              </a:rPr>
              <a:t>タバコをやめて</a:t>
            </a:r>
            <a:r>
              <a:rPr lang="ja-JP" altLang="en-US" sz="3200" b="1" dirty="0">
                <a:latin typeface="メイリオ" panose="020B0604030504040204" pitchFamily="50" charset="-128"/>
                <a:ea typeface="メイリオ" panose="020B0604030504040204" pitchFamily="50" charset="-128"/>
              </a:rPr>
              <a:t>、</a:t>
            </a:r>
            <a:r>
              <a:rPr lang="ja-JP" altLang="en-US" sz="3200" b="1" dirty="0">
                <a:solidFill>
                  <a:srgbClr val="FF0000"/>
                </a:solidFill>
                <a:latin typeface="メイリオ" panose="020B0604030504040204" pitchFamily="50" charset="-128"/>
                <a:ea typeface="メイリオ" panose="020B0604030504040204" pitchFamily="50" charset="-128"/>
              </a:rPr>
              <a:t>元気で長生き</a:t>
            </a:r>
            <a:r>
              <a:rPr lang="ja-JP" altLang="en-US" sz="3200" b="1" dirty="0">
                <a:latin typeface="メイリオ" panose="020B0604030504040204" pitchFamily="50" charset="-128"/>
                <a:ea typeface="メイリオ" panose="020B0604030504040204" pitchFamily="50" charset="-128"/>
              </a:rPr>
              <a:t>してもらおう</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171" y="5657345"/>
            <a:ext cx="1310821" cy="60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タイトル 1">
            <a:extLst>
              <a:ext uri="{FF2B5EF4-FFF2-40B4-BE49-F238E27FC236}">
                <a16:creationId xmlns:a16="http://schemas.microsoft.com/office/drawing/2014/main" id="{1D0FBC70-FD69-4523-A570-8628CA0FEB7E}"/>
              </a:ext>
            </a:extLst>
          </p:cNvPr>
          <p:cNvSpPr txBox="1">
            <a:spLocks/>
          </p:cNvSpPr>
          <p:nvPr/>
        </p:nvSpPr>
        <p:spPr>
          <a:xfrm>
            <a:off x="5949722" y="6224811"/>
            <a:ext cx="1440160" cy="334693"/>
          </a:xfrm>
          <a:prstGeom prst="rect">
            <a:avLst/>
          </a:prstGeom>
        </p:spPr>
        <p:txBody>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pitchFamily="34" charset="0"/>
                <a:ea typeface="ＭＳ Ｐゴシック" pitchFamily="50" charset="-128"/>
              </a:defRPr>
            </a:lvl9pPr>
          </a:lstStyle>
          <a:p>
            <a:r>
              <a:rPr lang="ja-JP" altLang="en-US" sz="1000" b="1" kern="0" dirty="0">
                <a:solidFill>
                  <a:schemeClr val="tx1"/>
                </a:solidFill>
                <a:latin typeface="メイリオ" panose="020B0604030504040204" pitchFamily="50" charset="-128"/>
                <a:ea typeface="メイリオ" panose="020B0604030504040204" pitchFamily="50" charset="-128"/>
              </a:rPr>
              <a:t>せんたく</a:t>
            </a:r>
            <a:endParaRPr lang="en-US" altLang="ja-JP" sz="1000" b="1" kern="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07676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12E863-61D7-48FB-AD08-2CE0C44EB361}"/>
              </a:ext>
            </a:extLst>
          </p:cNvPr>
          <p:cNvSpPr txBox="1"/>
          <p:nvPr/>
        </p:nvSpPr>
        <p:spPr>
          <a:xfrm>
            <a:off x="376163" y="477205"/>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教材作成者一覧</a:t>
            </a:r>
            <a:endParaRPr kumimoji="1" lang="en-US" altLang="ja-JP" sz="20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AAA8B5C3-DCD6-407F-97DF-34E8D5CAFDE4}"/>
              </a:ext>
            </a:extLst>
          </p:cNvPr>
          <p:cNvSpPr/>
          <p:nvPr/>
        </p:nvSpPr>
        <p:spPr>
          <a:xfrm>
            <a:off x="359532" y="1174638"/>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E8EB78-0ACB-4BF9-B937-3D849C9F5EA0}"/>
              </a:ext>
            </a:extLst>
          </p:cNvPr>
          <p:cNvSpPr txBox="1"/>
          <p:nvPr/>
        </p:nvSpPr>
        <p:spPr>
          <a:xfrm>
            <a:off x="289417" y="1412776"/>
            <a:ext cx="8565165" cy="5770811"/>
          </a:xfrm>
          <a:prstGeom prst="rect">
            <a:avLst/>
          </a:prstGeom>
          <a:noFill/>
        </p:spPr>
        <p:txBody>
          <a:bodyPr wrap="none" rtlCol="0">
            <a:spAutoFit/>
          </a:bodyPr>
          <a:lstStyle/>
          <a:p>
            <a:pPr>
              <a:spcBef>
                <a:spcPts val="600"/>
              </a:spcBef>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近藤 宏樹　 三豊総合病院薬剤部・香川県薬剤師会青年部副部長</a:t>
            </a:r>
            <a:endParaRPr kumimoji="1"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二宮 昌樹　 徳島文理大学香川薬学部教授</a:t>
            </a:r>
            <a:endPar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kumimoji="1"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原    丈晴　 アイ調剤薬局・</a:t>
            </a: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一般社団法人香川県薬剤師会理事</a:t>
            </a:r>
            <a:endParaRPr kumimoji="1"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平松 良基 　たきのみや三好薬局・香川県学校薬剤師会理事</a:t>
            </a:r>
            <a:endPar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kumimoji="1"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二村   豊　  高松紺屋町薬局</a:t>
            </a:r>
            <a:endParaRPr kumimoji="1"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溝渕 庄児　 フレンド調剤薬局・一般社団法人香川県薬剤師会常務理事</a:t>
            </a:r>
            <a:endPar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kumimoji="1"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村田 雄紀　 ひだまり調剤薬局取締役</a:t>
            </a:r>
            <a:endParaRPr kumimoji="1"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spcAft>
                <a:spcPts val="600"/>
              </a:spcAft>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en-US" altLang="ja-JP"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令和</a:t>
            </a:r>
            <a:r>
              <a:rPr lang="en-US" altLang="ja-JP"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3</a:t>
            </a: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年</a:t>
            </a:r>
            <a:r>
              <a:rPr lang="en-US" altLang="ja-JP"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1</a:t>
            </a: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月現在、</a:t>
            </a:r>
            <a:r>
              <a:rPr lang="en-US" altLang="ja-JP"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50</a:t>
            </a: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音順、◎代表者）</a:t>
            </a:r>
            <a:endParaRPr kumimoji="1"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監　修：森田 純二　公益財団法人香川県予防医学協会顧問</a:t>
            </a:r>
            <a:endPar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香川・タバコの害から健康を守る会会長</a:t>
            </a:r>
            <a:endPar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事務局：福家   繁　 香川県 健康福祉部健康福祉総務課</a:t>
            </a:r>
            <a:endPar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秋山 麻衣　公益財団法人香川県予防医学協会</a:t>
            </a:r>
            <a:endPar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ts val="600"/>
              </a:spcBef>
            </a:pPr>
            <a:endParaRPr lang="en-US" altLang="ja-JP" sz="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イラスト制作：</a:t>
            </a:r>
            <a:r>
              <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KOUBOU</a:t>
            </a: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en-US" altLang="ja-JP"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NAKAI</a:t>
            </a:r>
          </a:p>
          <a:p>
            <a:endParaRPr kumimoji="1"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5D9975E5-A3B9-45DB-BE19-CAD6D0739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585500"/>
            <a:ext cx="1669741" cy="1844626"/>
          </a:xfrm>
          <a:prstGeom prst="rect">
            <a:avLst/>
          </a:prstGeom>
        </p:spPr>
      </p:pic>
    </p:spTree>
    <p:extLst>
      <p:ext uri="{BB962C8B-B14F-4D97-AF65-F5344CB8AC3E}">
        <p14:creationId xmlns:p14="http://schemas.microsoft.com/office/powerpoint/2010/main" val="323017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9645CC35-33F4-4412-84DA-040E3403587B}"/>
              </a:ext>
            </a:extLst>
          </p:cNvPr>
          <p:cNvSpPr/>
          <p:nvPr/>
        </p:nvSpPr>
        <p:spPr>
          <a:xfrm>
            <a:off x="3843211" y="3946731"/>
            <a:ext cx="4680520" cy="244478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B1A31938-15CF-4CDA-9C4F-D07F57AE1B77}"/>
              </a:ext>
            </a:extLst>
          </p:cNvPr>
          <p:cNvPicPr>
            <a:picLocks noChangeAspect="1"/>
          </p:cNvPicPr>
          <p:nvPr/>
        </p:nvPicPr>
        <p:blipFill rotWithShape="1">
          <a:blip r:embed="rId3">
            <a:extLst>
              <a:ext uri="{28A0092B-C50C-407E-A947-70E740481C1C}">
                <a14:useLocalDpi xmlns:a14="http://schemas.microsoft.com/office/drawing/2010/main" val="0"/>
              </a:ext>
            </a:extLst>
          </a:blip>
          <a:srcRect t="-1" b="3081"/>
          <a:stretch/>
        </p:blipFill>
        <p:spPr>
          <a:xfrm>
            <a:off x="0" y="121813"/>
            <a:ext cx="8676456" cy="6230397"/>
          </a:xfrm>
          <a:prstGeom prst="rect">
            <a:avLst/>
          </a:prstGeom>
        </p:spPr>
      </p:pic>
      <p:sp>
        <p:nvSpPr>
          <p:cNvPr id="4" name="テキスト ボックス 3">
            <a:extLst>
              <a:ext uri="{FF2B5EF4-FFF2-40B4-BE49-F238E27FC236}">
                <a16:creationId xmlns:a16="http://schemas.microsoft.com/office/drawing/2014/main" id="{A06A4C99-6CA5-4B24-BBB9-348F084AE0B0}"/>
              </a:ext>
            </a:extLst>
          </p:cNvPr>
          <p:cNvSpPr txBox="1"/>
          <p:nvPr/>
        </p:nvSpPr>
        <p:spPr>
          <a:xfrm>
            <a:off x="0" y="6391517"/>
            <a:ext cx="8136904" cy="461665"/>
          </a:xfrm>
          <a:prstGeom prst="rect">
            <a:avLst/>
          </a:prstGeom>
          <a:noFill/>
        </p:spPr>
        <p:txBody>
          <a:bodyPr wrap="square">
            <a:spAutoFit/>
          </a:bodyPr>
          <a:lstStyle/>
          <a:p>
            <a:r>
              <a:rPr lang="ja-JP" altLang="en-US" sz="800" dirty="0"/>
              <a:t>（</a:t>
            </a:r>
            <a:r>
              <a:rPr lang="en-US" altLang="ja-JP" sz="800" dirty="0"/>
              <a:t>1</a:t>
            </a:r>
            <a:r>
              <a:rPr lang="ja-JP" altLang="en-US" sz="800" dirty="0"/>
              <a:t>）</a:t>
            </a:r>
            <a:r>
              <a:rPr lang="en-US" altLang="ja-JP" sz="800" dirty="0" err="1"/>
              <a:t>Rodgman</a:t>
            </a:r>
            <a:r>
              <a:rPr lang="en-US" altLang="ja-JP" sz="800" dirty="0"/>
              <a:t>, A. et al</a:t>
            </a:r>
            <a:r>
              <a:rPr lang="ja-JP" altLang="en-US" sz="800" dirty="0"/>
              <a:t>：</a:t>
            </a:r>
            <a:r>
              <a:rPr lang="en-US" altLang="ja-JP" sz="800" dirty="0"/>
              <a:t>. The Chemical Components of Tobacco and Tobacco Smoke Second Edition.</a:t>
            </a:r>
            <a:br>
              <a:rPr lang="en-US" altLang="ja-JP" sz="800" dirty="0"/>
            </a:br>
            <a:r>
              <a:rPr lang="ja-JP" altLang="en-US" sz="800" dirty="0"/>
              <a:t>　  </a:t>
            </a:r>
            <a:r>
              <a:rPr lang="en-US" altLang="ja-JP" sz="800" dirty="0" err="1"/>
              <a:t>Rodgman</a:t>
            </a:r>
            <a:r>
              <a:rPr lang="en-US" altLang="ja-JP" sz="800" dirty="0"/>
              <a:t>, A. </a:t>
            </a:r>
            <a:r>
              <a:rPr lang="en-US" altLang="ja-JP" sz="800" dirty="0" err="1"/>
              <a:t>Perfetti</a:t>
            </a:r>
            <a:r>
              <a:rPr lang="en-US" altLang="ja-JP" sz="800" dirty="0"/>
              <a:t>, T. A. editors. Boca Raton, FL: CRC Press, 2013;xxix‒xciii</a:t>
            </a:r>
          </a:p>
          <a:p>
            <a:r>
              <a:rPr lang="ja-JP" altLang="en-US" sz="800" dirty="0"/>
              <a:t>（</a:t>
            </a:r>
            <a:r>
              <a:rPr lang="en-US" altLang="ja-JP" sz="800" dirty="0"/>
              <a:t>2</a:t>
            </a:r>
            <a:r>
              <a:rPr lang="ja-JP" altLang="en-US" sz="800" dirty="0"/>
              <a:t>） </a:t>
            </a:r>
            <a:r>
              <a:rPr lang="en-US" altLang="ja-JP" sz="800" dirty="0"/>
              <a:t>IARC. A review of human carcinogens: personal habits and indoor combustions. IARC </a:t>
            </a:r>
            <a:r>
              <a:rPr lang="en-US" altLang="ja-JP" sz="800" dirty="0" err="1"/>
              <a:t>Monogr</a:t>
            </a:r>
            <a:r>
              <a:rPr lang="en-US" altLang="ja-JP" sz="800" dirty="0"/>
              <a:t> Eval </a:t>
            </a:r>
            <a:r>
              <a:rPr lang="en-US" altLang="ja-JP" sz="800" dirty="0" err="1"/>
              <a:t>Carcinog</a:t>
            </a:r>
            <a:r>
              <a:rPr lang="en-US" altLang="ja-JP" sz="800" dirty="0"/>
              <a:t> Risks Hum, 2012;100E:1–579</a:t>
            </a:r>
          </a:p>
        </p:txBody>
      </p:sp>
      <p:sp>
        <p:nvSpPr>
          <p:cNvPr id="5" name="テキスト ボックス 4">
            <a:extLst>
              <a:ext uri="{FF2B5EF4-FFF2-40B4-BE49-F238E27FC236}">
                <a16:creationId xmlns:a16="http://schemas.microsoft.com/office/drawing/2014/main" id="{9DB443D0-92CD-40B4-88E2-382A40A0023F}"/>
              </a:ext>
            </a:extLst>
          </p:cNvPr>
          <p:cNvSpPr txBox="1"/>
          <p:nvPr/>
        </p:nvSpPr>
        <p:spPr>
          <a:xfrm>
            <a:off x="364958" y="215171"/>
            <a:ext cx="4813684"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タバコの成分　</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E8CA0056-6C84-4490-A9E4-06B0DFF0A10B}"/>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0705D6C8-130F-4D2E-A068-B0974202A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5342" y="4331770"/>
            <a:ext cx="4196258" cy="1801441"/>
          </a:xfrm>
          <a:prstGeom prst="rect">
            <a:avLst/>
          </a:prstGeom>
        </p:spPr>
      </p:pic>
      <p:sp>
        <p:nvSpPr>
          <p:cNvPr id="11" name="テキスト ボックス 10">
            <a:extLst>
              <a:ext uri="{FF2B5EF4-FFF2-40B4-BE49-F238E27FC236}">
                <a16:creationId xmlns:a16="http://schemas.microsoft.com/office/drawing/2014/main" id="{FEBEFE47-C4AA-4319-961B-2112B5121B2D}"/>
              </a:ext>
            </a:extLst>
          </p:cNvPr>
          <p:cNvSpPr txBox="1"/>
          <p:nvPr/>
        </p:nvSpPr>
        <p:spPr>
          <a:xfrm>
            <a:off x="4133571" y="6009202"/>
            <a:ext cx="1548172" cy="400110"/>
          </a:xfrm>
          <a:prstGeom prst="rect">
            <a:avLst/>
          </a:prstGeom>
          <a:noFill/>
        </p:spPr>
        <p:txBody>
          <a:bodyPr wrap="square">
            <a:spAutoFit/>
          </a:bodyPr>
          <a:lstStyle/>
          <a:p>
            <a:pPr algn="ctr"/>
            <a:r>
              <a:rPr lang="ja-JP" altLang="en-US" sz="2000" b="1" dirty="0">
                <a:solidFill>
                  <a:srgbClr val="FF0000"/>
                </a:solidFill>
                <a:latin typeface="メイリオ" panose="020B0604030504040204" pitchFamily="50" charset="-128"/>
                <a:ea typeface="メイリオ" panose="020B0604030504040204" pitchFamily="50" charset="-128"/>
              </a:rPr>
              <a:t>ニコチン</a:t>
            </a:r>
          </a:p>
        </p:txBody>
      </p:sp>
      <p:sp>
        <p:nvSpPr>
          <p:cNvPr id="17" name="テキスト ボックス 16">
            <a:extLst>
              <a:ext uri="{FF2B5EF4-FFF2-40B4-BE49-F238E27FC236}">
                <a16:creationId xmlns:a16="http://schemas.microsoft.com/office/drawing/2014/main" id="{9DF3AE07-CF20-48D1-A9FE-4C0F7EA552A2}"/>
              </a:ext>
            </a:extLst>
          </p:cNvPr>
          <p:cNvSpPr txBox="1"/>
          <p:nvPr/>
        </p:nvSpPr>
        <p:spPr>
          <a:xfrm>
            <a:off x="4860032" y="3992360"/>
            <a:ext cx="2646878" cy="461665"/>
          </a:xfrm>
          <a:prstGeom prst="rect">
            <a:avLst/>
          </a:prstGeom>
          <a:noFill/>
        </p:spPr>
        <p:txBody>
          <a:bodyPr wrap="none" rtlCol="0">
            <a:spAutoFit/>
          </a:bodyPr>
          <a:lstStyle/>
          <a:p>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代表的な成分</a:t>
            </a:r>
            <a:r>
              <a:rPr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AE2A12CC-9310-4812-B4E1-00634B4B7952}"/>
              </a:ext>
            </a:extLst>
          </p:cNvPr>
          <p:cNvSpPr txBox="1"/>
          <p:nvPr/>
        </p:nvSpPr>
        <p:spPr>
          <a:xfrm>
            <a:off x="5436096" y="6009202"/>
            <a:ext cx="1548172" cy="400110"/>
          </a:xfrm>
          <a:prstGeom prst="rect">
            <a:avLst/>
          </a:prstGeom>
          <a:noFill/>
        </p:spPr>
        <p:txBody>
          <a:bodyPr wrap="square">
            <a:spAutoFit/>
          </a:bodyPr>
          <a:lstStyle/>
          <a:p>
            <a:pPr algn="ctr"/>
            <a:r>
              <a:rPr lang="ja-JP" altLang="en-US" sz="2000" b="1" dirty="0">
                <a:solidFill>
                  <a:srgbClr val="FF0000"/>
                </a:solidFill>
                <a:latin typeface="メイリオ" panose="020B0604030504040204" pitchFamily="50" charset="-128"/>
                <a:ea typeface="メイリオ" panose="020B0604030504040204" pitchFamily="50" charset="-128"/>
              </a:rPr>
              <a:t>タール</a:t>
            </a:r>
          </a:p>
        </p:txBody>
      </p:sp>
      <p:sp>
        <p:nvSpPr>
          <p:cNvPr id="20" name="テキスト ボックス 19">
            <a:extLst>
              <a:ext uri="{FF2B5EF4-FFF2-40B4-BE49-F238E27FC236}">
                <a16:creationId xmlns:a16="http://schemas.microsoft.com/office/drawing/2014/main" id="{3CC1C325-FC97-4D40-B68B-E8C77C3EE6DB}"/>
              </a:ext>
            </a:extLst>
          </p:cNvPr>
          <p:cNvSpPr txBox="1"/>
          <p:nvPr/>
        </p:nvSpPr>
        <p:spPr>
          <a:xfrm>
            <a:off x="6807729" y="6009202"/>
            <a:ext cx="1548172" cy="400110"/>
          </a:xfrm>
          <a:prstGeom prst="rect">
            <a:avLst/>
          </a:prstGeom>
          <a:noFill/>
        </p:spPr>
        <p:txBody>
          <a:bodyPr wrap="square">
            <a:spAutoFit/>
          </a:bodyPr>
          <a:lstStyle/>
          <a:p>
            <a:pPr algn="ctr"/>
            <a:r>
              <a:rPr lang="ja-JP" altLang="en-US" sz="2000" b="1" dirty="0">
                <a:solidFill>
                  <a:srgbClr val="FF0000"/>
                </a:solidFill>
                <a:latin typeface="メイリオ" panose="020B0604030504040204" pitchFamily="50" charset="-128"/>
                <a:ea typeface="メイリオ" panose="020B0604030504040204" pitchFamily="50" charset="-128"/>
              </a:rPr>
              <a:t>一酸化炭素</a:t>
            </a:r>
          </a:p>
        </p:txBody>
      </p:sp>
      <p:grpSp>
        <p:nvGrpSpPr>
          <p:cNvPr id="2" name="グループ化 1">
            <a:extLst>
              <a:ext uri="{FF2B5EF4-FFF2-40B4-BE49-F238E27FC236}">
                <a16:creationId xmlns:a16="http://schemas.microsoft.com/office/drawing/2014/main" id="{BFFB83F9-463F-4C48-B945-30B300C70436}"/>
              </a:ext>
            </a:extLst>
          </p:cNvPr>
          <p:cNvGrpSpPr/>
          <p:nvPr/>
        </p:nvGrpSpPr>
        <p:grpSpPr>
          <a:xfrm>
            <a:off x="1668057" y="1341006"/>
            <a:ext cx="6383950" cy="2176791"/>
            <a:chOff x="1644434" y="1401161"/>
            <a:chExt cx="6383950" cy="2176791"/>
          </a:xfrm>
        </p:grpSpPr>
        <p:sp>
          <p:nvSpPr>
            <p:cNvPr id="16" name="テキスト ボックス 15">
              <a:extLst>
                <a:ext uri="{FF2B5EF4-FFF2-40B4-BE49-F238E27FC236}">
                  <a16:creationId xmlns:a16="http://schemas.microsoft.com/office/drawing/2014/main" id="{1284AF8C-3ED4-4DCA-8844-F062B3597C34}"/>
                </a:ext>
              </a:extLst>
            </p:cNvPr>
            <p:cNvSpPr txBox="1"/>
            <p:nvPr/>
          </p:nvSpPr>
          <p:spPr>
            <a:xfrm>
              <a:off x="1644434" y="1623571"/>
              <a:ext cx="6383950" cy="1954381"/>
            </a:xfrm>
            <a:prstGeom prst="rect">
              <a:avLst/>
            </a:prstGeom>
            <a:noFill/>
          </p:spPr>
          <p:txBody>
            <a:bodyPr wrap="square">
              <a:spAutoFit/>
            </a:bodyPr>
            <a:lstStyle/>
            <a:p>
              <a:pPr>
                <a:spcBef>
                  <a:spcPts val="1600"/>
                </a:spcBef>
              </a:pPr>
              <a:r>
                <a:rPr lang="ja-JP" altLang="en-US" sz="3200" dirty="0">
                  <a:latin typeface="メイリオ" panose="020B0604030504040204" pitchFamily="50" charset="-128"/>
                  <a:ea typeface="メイリオ" panose="020B0604030504040204" pitchFamily="50" charset="-128"/>
                </a:rPr>
                <a:t>約</a:t>
              </a:r>
              <a:r>
                <a:rPr lang="en-US" altLang="ja-JP" sz="3200" dirty="0">
                  <a:latin typeface="メイリオ" panose="020B0604030504040204" pitchFamily="50" charset="-128"/>
                  <a:ea typeface="メイリオ" panose="020B0604030504040204" pitchFamily="50" charset="-128"/>
                </a:rPr>
                <a:t>5300</a:t>
              </a:r>
              <a:r>
                <a:rPr lang="ja-JP" altLang="en-US" sz="3200" dirty="0">
                  <a:latin typeface="メイリオ" panose="020B0604030504040204" pitchFamily="50" charset="-128"/>
                  <a:ea typeface="メイリオ" panose="020B0604030504040204" pitchFamily="50" charset="-128"/>
                </a:rPr>
                <a:t>種類以上の化学物質</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1</a:t>
              </a:r>
              <a:r>
                <a:rPr lang="ja-JP" altLang="en-US" sz="800" dirty="0">
                  <a:latin typeface="メイリオ" panose="020B0604030504040204" pitchFamily="50" charset="-128"/>
                  <a:ea typeface="メイリオ" panose="020B0604030504040204" pitchFamily="50" charset="-128"/>
                </a:rPr>
                <a:t>）</a:t>
              </a:r>
              <a:endParaRPr lang="en-US" altLang="ja-JP" sz="800" dirty="0">
                <a:latin typeface="メイリオ" panose="020B0604030504040204" pitchFamily="50" charset="-128"/>
                <a:ea typeface="メイリオ" panose="020B0604030504040204" pitchFamily="50" charset="-128"/>
              </a:endParaRPr>
            </a:p>
            <a:p>
              <a:pPr>
                <a:spcBef>
                  <a:spcPts val="1600"/>
                </a:spcBef>
              </a:pPr>
              <a:r>
                <a:rPr lang="ja-JP" altLang="en-US" sz="3200" dirty="0">
                  <a:latin typeface="メイリオ" panose="020B0604030504040204" pitchFamily="50" charset="-128"/>
                  <a:ea typeface="メイリオ" panose="020B0604030504040204" pitchFamily="50" charset="-128"/>
                </a:rPr>
                <a:t>  約</a:t>
              </a:r>
              <a:r>
                <a:rPr lang="en-US" altLang="ja-JP" sz="3200" dirty="0">
                  <a:latin typeface="メイリオ" panose="020B0604030504040204" pitchFamily="50" charset="-128"/>
                  <a:ea typeface="メイリオ" panose="020B0604030504040204" pitchFamily="50" charset="-128"/>
                </a:rPr>
                <a:t>200</a:t>
              </a:r>
              <a:r>
                <a:rPr lang="ja-JP" altLang="en-US" sz="3200" dirty="0">
                  <a:latin typeface="メイリオ" panose="020B0604030504040204" pitchFamily="50" charset="-128"/>
                  <a:ea typeface="メイリオ" panose="020B0604030504040204" pitchFamily="50" charset="-128"/>
                </a:rPr>
                <a:t>種類以上の有害物質</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1)</a:t>
              </a:r>
            </a:p>
            <a:p>
              <a:pPr>
                <a:spcBef>
                  <a:spcPts val="1500"/>
                </a:spcBef>
              </a:pPr>
              <a:r>
                <a:rPr lang="ja-JP" altLang="en-US" sz="3200" dirty="0">
                  <a:latin typeface="メイリオ" panose="020B0604030504040204" pitchFamily="50" charset="-128"/>
                  <a:ea typeface="メイリオ" panose="020B0604030504040204" pitchFamily="50" charset="-128"/>
                </a:rPr>
                <a:t>    約</a:t>
              </a:r>
              <a:r>
                <a:rPr lang="en-US" altLang="ja-JP" sz="3200" dirty="0">
                  <a:latin typeface="メイリオ" panose="020B0604030504040204" pitchFamily="50" charset="-128"/>
                  <a:ea typeface="メイリオ" panose="020B0604030504040204" pitchFamily="50" charset="-128"/>
                </a:rPr>
                <a:t>70</a:t>
              </a:r>
              <a:r>
                <a:rPr lang="ja-JP" altLang="en-US" sz="3200" dirty="0">
                  <a:latin typeface="メイリオ" panose="020B0604030504040204" pitchFamily="50" charset="-128"/>
                  <a:ea typeface="メイリオ" panose="020B0604030504040204" pitchFamily="50" charset="-128"/>
                </a:rPr>
                <a:t>種類以上の発がん性物質</a:t>
              </a:r>
              <a:r>
                <a:rPr lang="ja-JP" altLang="en-US" sz="800" dirty="0">
                  <a:latin typeface="メイリオ" panose="020B0604030504040204" pitchFamily="50" charset="-128"/>
                  <a:ea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rPr>
                <a:t>2)</a:t>
              </a:r>
              <a:endParaRPr lang="en-US" altLang="ja-JP" sz="32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72A0D956-7FAD-4FB5-A28E-1C91B1E6736C}"/>
                </a:ext>
              </a:extLst>
            </p:cNvPr>
            <p:cNvSpPr txBox="1"/>
            <p:nvPr/>
          </p:nvSpPr>
          <p:spPr>
            <a:xfrm>
              <a:off x="5178642" y="2802414"/>
              <a:ext cx="2633718" cy="338554"/>
            </a:xfrm>
            <a:prstGeom prst="rect">
              <a:avLst/>
            </a:prstGeom>
            <a:noFill/>
          </p:spPr>
          <p:txBody>
            <a:bodyPr wrap="square">
              <a:spAutoFit/>
            </a:bodyPr>
            <a:lstStyle/>
            <a:p>
              <a:pPr>
                <a:spcBef>
                  <a:spcPts val="1200"/>
                </a:spcBef>
              </a:pPr>
              <a:r>
                <a:rPr lang="ja-JP" altLang="en-US" sz="1600" b="1" dirty="0">
                  <a:latin typeface="メイリオ" panose="020B0604030504040204" pitchFamily="50" charset="-128"/>
                  <a:ea typeface="メイリオ" panose="020B0604030504040204" pitchFamily="50" charset="-128"/>
                </a:rPr>
                <a:t>はつ　　　　せいぶっしつ</a:t>
              </a:r>
              <a:endParaRPr lang="en-US" altLang="ja-JP" sz="1600" b="1"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CCD91C19-73C2-46D5-9A1C-84E2BC080671}"/>
                </a:ext>
              </a:extLst>
            </p:cNvPr>
            <p:cNvSpPr txBox="1"/>
            <p:nvPr/>
          </p:nvSpPr>
          <p:spPr>
            <a:xfrm>
              <a:off x="5178642" y="2101511"/>
              <a:ext cx="1775880" cy="307777"/>
            </a:xfrm>
            <a:prstGeom prst="rect">
              <a:avLst/>
            </a:prstGeom>
            <a:noFill/>
          </p:spPr>
          <p:txBody>
            <a:bodyPr wrap="square">
              <a:spAutoFit/>
            </a:bodyPr>
            <a:lstStyle/>
            <a:p>
              <a:pPr>
                <a:spcBef>
                  <a:spcPts val="1200"/>
                </a:spcBef>
              </a:pPr>
              <a:r>
                <a:rPr lang="ja-JP" altLang="en-US" sz="1400" b="1" dirty="0">
                  <a:latin typeface="メイリオ" panose="020B0604030504040204" pitchFamily="50" charset="-128"/>
                  <a:ea typeface="メイリオ" panose="020B0604030504040204" pitchFamily="50" charset="-128"/>
                </a:rPr>
                <a:t>ゆうがい ぶっしつ</a:t>
              </a:r>
              <a:endParaRPr lang="en-US" altLang="ja-JP" sz="1400" b="1"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60FF33AB-9B40-4415-B1A7-3CBFC74FACA9}"/>
                </a:ext>
              </a:extLst>
            </p:cNvPr>
            <p:cNvSpPr txBox="1"/>
            <p:nvPr/>
          </p:nvSpPr>
          <p:spPr>
            <a:xfrm>
              <a:off x="5206056" y="1401161"/>
              <a:ext cx="1775880" cy="338554"/>
            </a:xfrm>
            <a:prstGeom prst="rect">
              <a:avLst/>
            </a:prstGeom>
            <a:noFill/>
          </p:spPr>
          <p:txBody>
            <a:bodyPr wrap="square">
              <a:spAutoFit/>
            </a:bodyPr>
            <a:lstStyle/>
            <a:p>
              <a:pPr>
                <a:spcBef>
                  <a:spcPts val="1200"/>
                </a:spcBef>
              </a:pPr>
              <a:r>
                <a:rPr lang="ja-JP" altLang="en-US" sz="1600" b="1" dirty="0">
                  <a:latin typeface="メイリオ" panose="020B0604030504040204" pitchFamily="50" charset="-128"/>
                  <a:ea typeface="メイリオ" panose="020B0604030504040204" pitchFamily="50" charset="-128"/>
                </a:rPr>
                <a:t>か がく ぶっしつ</a:t>
              </a:r>
              <a:endParaRPr lang="en-US" altLang="ja-JP" sz="16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08756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D19B4F43-4AF2-48AD-9F29-C714BD73686E}"/>
              </a:ext>
            </a:extLst>
          </p:cNvPr>
          <p:cNvSpPr/>
          <p:nvPr/>
        </p:nvSpPr>
        <p:spPr>
          <a:xfrm>
            <a:off x="721831" y="4659966"/>
            <a:ext cx="4796674" cy="193738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6A7E39-2E88-45C3-9534-1CFD6FB3E6CB}"/>
              </a:ext>
            </a:extLst>
          </p:cNvPr>
          <p:cNvSpPr txBox="1"/>
          <p:nvPr/>
        </p:nvSpPr>
        <p:spPr>
          <a:xfrm>
            <a:off x="364958" y="355303"/>
            <a:ext cx="7087362"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タバコによる依存性</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18B2506E-6A90-4FE8-A1D1-F314B69839E1}"/>
              </a:ext>
            </a:extLst>
          </p:cNvPr>
          <p:cNvSpPr/>
          <p:nvPr/>
        </p:nvSpPr>
        <p:spPr>
          <a:xfrm>
            <a:off x="359532" y="951911"/>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ABCA493-5485-49F9-B571-80CF5F8CF741}"/>
              </a:ext>
            </a:extLst>
          </p:cNvPr>
          <p:cNvSpPr txBox="1"/>
          <p:nvPr/>
        </p:nvSpPr>
        <p:spPr>
          <a:xfrm>
            <a:off x="29865" y="3310979"/>
            <a:ext cx="6120680" cy="584775"/>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ニコチンは</a:t>
            </a:r>
            <a:r>
              <a:rPr lang="ja-JP" altLang="en-US" sz="3200" b="1" dirty="0">
                <a:solidFill>
                  <a:srgbClr val="FF0000"/>
                </a:solidFill>
                <a:latin typeface="メイリオ" panose="020B0604030504040204" pitchFamily="50" charset="-128"/>
                <a:ea typeface="メイリオ" panose="020B0604030504040204" pitchFamily="50" charset="-128"/>
              </a:rPr>
              <a:t>脳に習慣性</a:t>
            </a:r>
            <a:r>
              <a:rPr lang="ja-JP" altLang="en-US" sz="3200" b="1" dirty="0">
                <a:latin typeface="メイリオ" panose="020B0604030504040204" pitchFamily="50" charset="-128"/>
                <a:ea typeface="メイリオ" panose="020B0604030504040204" pitchFamily="50" charset="-128"/>
              </a:rPr>
              <a:t>を生む</a:t>
            </a:r>
          </a:p>
        </p:txBody>
      </p:sp>
      <p:sp>
        <p:nvSpPr>
          <p:cNvPr id="10" name="テキスト ボックス 9">
            <a:extLst>
              <a:ext uri="{FF2B5EF4-FFF2-40B4-BE49-F238E27FC236}">
                <a16:creationId xmlns:a16="http://schemas.microsoft.com/office/drawing/2014/main" id="{C5AC5F02-68C8-4A89-A79A-8A9B4F227A20}"/>
              </a:ext>
            </a:extLst>
          </p:cNvPr>
          <p:cNvSpPr txBox="1"/>
          <p:nvPr/>
        </p:nvSpPr>
        <p:spPr>
          <a:xfrm>
            <a:off x="729451" y="4803000"/>
            <a:ext cx="4789054" cy="646331"/>
          </a:xfrm>
          <a:prstGeom prst="rect">
            <a:avLst/>
          </a:prstGeom>
          <a:noFill/>
        </p:spPr>
        <p:txBody>
          <a:bodyPr wrap="square">
            <a:spAutoFit/>
          </a:bodyPr>
          <a:lstStyle/>
          <a:p>
            <a:pPr algn="ctr"/>
            <a:r>
              <a:rPr lang="en-US" altLang="ja-JP" sz="3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3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ニコチン依存症</a:t>
            </a:r>
            <a:r>
              <a:rPr lang="en-US" altLang="ja-JP" sz="3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12" name="テキスト ボックス 11">
            <a:extLst>
              <a:ext uri="{FF2B5EF4-FFF2-40B4-BE49-F238E27FC236}">
                <a16:creationId xmlns:a16="http://schemas.microsoft.com/office/drawing/2014/main" id="{D286558B-A870-434D-A784-B4A878037B06}"/>
              </a:ext>
            </a:extLst>
          </p:cNvPr>
          <p:cNvSpPr txBox="1"/>
          <p:nvPr/>
        </p:nvSpPr>
        <p:spPr>
          <a:xfrm>
            <a:off x="774960" y="5403953"/>
            <a:ext cx="4633274" cy="1077218"/>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タバコをやめたくてもやめられなくなる病気</a:t>
            </a:r>
          </a:p>
        </p:txBody>
      </p:sp>
      <p:sp>
        <p:nvSpPr>
          <p:cNvPr id="14" name="矢印: 下 13">
            <a:extLst>
              <a:ext uri="{FF2B5EF4-FFF2-40B4-BE49-F238E27FC236}">
                <a16:creationId xmlns:a16="http://schemas.microsoft.com/office/drawing/2014/main" id="{FFA1906A-D07A-450B-A2EB-F59B0CE271F2}"/>
              </a:ext>
            </a:extLst>
          </p:cNvPr>
          <p:cNvSpPr/>
          <p:nvPr/>
        </p:nvSpPr>
        <p:spPr>
          <a:xfrm>
            <a:off x="2904144" y="3917748"/>
            <a:ext cx="432048" cy="5847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641CA678-6138-438E-8677-8CA8170D3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198" y="3799902"/>
            <a:ext cx="1933552" cy="1389438"/>
          </a:xfrm>
          <a:prstGeom prst="rect">
            <a:avLst/>
          </a:prstGeom>
          <a:effectLst>
            <a:softEdge rad="0"/>
          </a:effectLst>
        </p:spPr>
      </p:pic>
      <p:pic>
        <p:nvPicPr>
          <p:cNvPr id="8" name="図 7">
            <a:extLst>
              <a:ext uri="{FF2B5EF4-FFF2-40B4-BE49-F238E27FC236}">
                <a16:creationId xmlns:a16="http://schemas.microsoft.com/office/drawing/2014/main" id="{603AC5DD-7B17-478A-8A62-CC5BA1FE083C}"/>
              </a:ext>
            </a:extLst>
          </p:cNvPr>
          <p:cNvPicPr>
            <a:picLocks noChangeAspect="1"/>
          </p:cNvPicPr>
          <p:nvPr/>
        </p:nvPicPr>
        <p:blipFill rotWithShape="1">
          <a:blip r:embed="rId4"/>
          <a:srcRect l="-1" t="81208" r="44704" b="7933"/>
          <a:stretch/>
        </p:blipFill>
        <p:spPr>
          <a:xfrm>
            <a:off x="-23198" y="5061571"/>
            <a:ext cx="745029" cy="127769"/>
          </a:xfrm>
          <a:prstGeom prst="rect">
            <a:avLst/>
          </a:prstGeom>
        </p:spPr>
      </p:pic>
      <p:pic>
        <p:nvPicPr>
          <p:cNvPr id="15" name="図 14">
            <a:extLst>
              <a:ext uri="{FF2B5EF4-FFF2-40B4-BE49-F238E27FC236}">
                <a16:creationId xmlns:a16="http://schemas.microsoft.com/office/drawing/2014/main" id="{68A1535A-18D3-47C0-A921-742F562B10B5}"/>
              </a:ext>
            </a:extLst>
          </p:cNvPr>
          <p:cNvPicPr>
            <a:picLocks noChangeAspect="1"/>
          </p:cNvPicPr>
          <p:nvPr/>
        </p:nvPicPr>
        <p:blipFill rotWithShape="1">
          <a:blip r:embed="rId5"/>
          <a:srcRect l="53119" t="82070" r="12309" b="7071"/>
          <a:stretch/>
        </p:blipFill>
        <p:spPr>
          <a:xfrm>
            <a:off x="714211" y="5069191"/>
            <a:ext cx="465793" cy="127770"/>
          </a:xfrm>
          <a:prstGeom prst="rect">
            <a:avLst/>
          </a:prstGeom>
        </p:spPr>
      </p:pic>
      <p:sp>
        <p:nvSpPr>
          <p:cNvPr id="16" name="テキスト ボックス 15">
            <a:extLst>
              <a:ext uri="{FF2B5EF4-FFF2-40B4-BE49-F238E27FC236}">
                <a16:creationId xmlns:a16="http://schemas.microsoft.com/office/drawing/2014/main" id="{9B35C7D5-F4EB-40C2-BDDD-D6D049ABA644}"/>
              </a:ext>
            </a:extLst>
          </p:cNvPr>
          <p:cNvSpPr txBox="1"/>
          <p:nvPr/>
        </p:nvSpPr>
        <p:spPr>
          <a:xfrm>
            <a:off x="59828" y="1124744"/>
            <a:ext cx="6120680" cy="584775"/>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タバコを吸う</a:t>
            </a:r>
          </a:p>
        </p:txBody>
      </p:sp>
      <p:sp>
        <p:nvSpPr>
          <p:cNvPr id="17" name="テキスト ボックス 16">
            <a:extLst>
              <a:ext uri="{FF2B5EF4-FFF2-40B4-BE49-F238E27FC236}">
                <a16:creationId xmlns:a16="http://schemas.microsoft.com/office/drawing/2014/main" id="{1E87CDD0-3356-43A1-BBF1-0352FADA1CA3}"/>
              </a:ext>
            </a:extLst>
          </p:cNvPr>
          <p:cNvSpPr txBox="1"/>
          <p:nvPr/>
        </p:nvSpPr>
        <p:spPr>
          <a:xfrm>
            <a:off x="59828" y="2217623"/>
            <a:ext cx="6120680" cy="584775"/>
          </a:xfrm>
          <a:prstGeom prst="rect">
            <a:avLst/>
          </a:prstGeom>
          <a:noFill/>
        </p:spPr>
        <p:txBody>
          <a:bodyPr wrap="square">
            <a:spAutoFit/>
          </a:bodyPr>
          <a:lstStyle/>
          <a:p>
            <a:pPr algn="ctr"/>
            <a:r>
              <a:rPr lang="ja-JP" altLang="en-US" sz="3200" b="1" dirty="0">
                <a:latin typeface="メイリオ" panose="020B0604030504040204" pitchFamily="50" charset="-128"/>
                <a:ea typeface="メイリオ" panose="020B0604030504040204" pitchFamily="50" charset="-128"/>
              </a:rPr>
              <a:t>ニコチンが吸収される</a:t>
            </a:r>
          </a:p>
        </p:txBody>
      </p:sp>
      <p:sp>
        <p:nvSpPr>
          <p:cNvPr id="19" name="矢印: 下 18">
            <a:extLst>
              <a:ext uri="{FF2B5EF4-FFF2-40B4-BE49-F238E27FC236}">
                <a16:creationId xmlns:a16="http://schemas.microsoft.com/office/drawing/2014/main" id="{08B4A420-30F8-49F0-B29B-9E836BABCA8B}"/>
              </a:ext>
            </a:extLst>
          </p:cNvPr>
          <p:cNvSpPr/>
          <p:nvPr/>
        </p:nvSpPr>
        <p:spPr>
          <a:xfrm>
            <a:off x="2886384" y="2772758"/>
            <a:ext cx="432048" cy="4849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42BFE19C-65CF-4FCD-9FC2-4ADDD5842B36}"/>
              </a:ext>
            </a:extLst>
          </p:cNvPr>
          <p:cNvSpPr/>
          <p:nvPr/>
        </p:nvSpPr>
        <p:spPr>
          <a:xfrm>
            <a:off x="2886384" y="1667322"/>
            <a:ext cx="432048" cy="4849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FAE03D4-2356-4D64-B503-86D5C188A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5308" y="2708919"/>
            <a:ext cx="3634023" cy="4149081"/>
          </a:xfrm>
          <a:prstGeom prst="rect">
            <a:avLst/>
          </a:prstGeom>
        </p:spPr>
      </p:pic>
      <p:sp>
        <p:nvSpPr>
          <p:cNvPr id="18" name="テキスト ボックス 17">
            <a:extLst>
              <a:ext uri="{FF2B5EF4-FFF2-40B4-BE49-F238E27FC236}">
                <a16:creationId xmlns:a16="http://schemas.microsoft.com/office/drawing/2014/main" id="{BB69260B-AA72-42B6-A782-C3FCA8B8A999}"/>
              </a:ext>
            </a:extLst>
          </p:cNvPr>
          <p:cNvSpPr txBox="1"/>
          <p:nvPr/>
        </p:nvSpPr>
        <p:spPr>
          <a:xfrm>
            <a:off x="3908639" y="99120"/>
            <a:ext cx="1645822" cy="369332"/>
          </a:xfrm>
          <a:prstGeom prst="rect">
            <a:avLst/>
          </a:prstGeom>
          <a:noFill/>
        </p:spPr>
        <p:txBody>
          <a:bodyPr wrap="square" rtlCol="0">
            <a:spAutoFit/>
          </a:bodyPr>
          <a:lstStyle/>
          <a:p>
            <a:r>
              <a:rPr lang="ja-JP" altLang="en-US"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  ぞん  せい</a:t>
            </a:r>
            <a:r>
              <a:rPr kumimoji="1" lang="ja-JP" altLang="en-US"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endParaRPr kumimoji="1" lang="en-US" altLang="ja-JP"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DBD8B526-6000-40DE-AB4E-48C0315DB8CE}"/>
              </a:ext>
            </a:extLst>
          </p:cNvPr>
          <p:cNvSpPr txBox="1"/>
          <p:nvPr/>
        </p:nvSpPr>
        <p:spPr>
          <a:xfrm>
            <a:off x="2999100" y="3114833"/>
            <a:ext cx="1819077" cy="307777"/>
          </a:xfrm>
          <a:prstGeom prst="rect">
            <a:avLst/>
          </a:prstGeom>
          <a:noFill/>
        </p:spPr>
        <p:txBody>
          <a:bodyPr wrap="square">
            <a:spAutoFit/>
          </a:bodyPr>
          <a:lstStyle/>
          <a:p>
            <a:pPr algn="ctr"/>
            <a:r>
              <a:rPr lang="ja-JP" altLang="en-US" sz="1400" b="1" dirty="0">
                <a:solidFill>
                  <a:srgbClr val="FF0000"/>
                </a:solidFill>
                <a:latin typeface="メイリオ" panose="020B0604030504040204" pitchFamily="50" charset="-128"/>
                <a:ea typeface="メイリオ" panose="020B0604030504040204" pitchFamily="50" charset="-128"/>
              </a:rPr>
              <a:t>しゅうかんせい</a:t>
            </a:r>
          </a:p>
        </p:txBody>
      </p:sp>
      <p:sp>
        <p:nvSpPr>
          <p:cNvPr id="22" name="テキスト ボックス 21">
            <a:extLst>
              <a:ext uri="{FF2B5EF4-FFF2-40B4-BE49-F238E27FC236}">
                <a16:creationId xmlns:a16="http://schemas.microsoft.com/office/drawing/2014/main" id="{48067732-FCE7-449D-8B3B-423F213B4FBB}"/>
              </a:ext>
            </a:extLst>
          </p:cNvPr>
          <p:cNvSpPr txBox="1"/>
          <p:nvPr/>
        </p:nvSpPr>
        <p:spPr>
          <a:xfrm>
            <a:off x="3203848" y="4565093"/>
            <a:ext cx="1728192" cy="369332"/>
          </a:xfrm>
          <a:prstGeom prst="rect">
            <a:avLst/>
          </a:prstGeom>
          <a:noFill/>
        </p:spPr>
        <p:txBody>
          <a:bodyPr wrap="square">
            <a:spAutoFit/>
          </a:bodyPr>
          <a:lstStyle/>
          <a:p>
            <a:pPr algn="ctr"/>
            <a:r>
              <a:rPr lang="ja-JP" altLang="en-US"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いぞんしょう</a:t>
            </a:r>
            <a:endParaRPr lang="en-US" altLang="ja-JP"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8283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12E863-61D7-48FB-AD08-2CE0C44EB361}"/>
              </a:ext>
            </a:extLst>
          </p:cNvPr>
          <p:cNvSpPr txBox="1"/>
          <p:nvPr/>
        </p:nvSpPr>
        <p:spPr>
          <a:xfrm>
            <a:off x="381589" y="903264"/>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今日学習すること</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AAA8B5C3-DCD6-407F-97DF-34E8D5CAFDE4}"/>
              </a:ext>
            </a:extLst>
          </p:cNvPr>
          <p:cNvSpPr/>
          <p:nvPr/>
        </p:nvSpPr>
        <p:spPr>
          <a:xfrm>
            <a:off x="376164" y="1640004"/>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E8EB78-0ACB-4BF9-B937-3D849C9F5EA0}"/>
              </a:ext>
            </a:extLst>
          </p:cNvPr>
          <p:cNvSpPr txBox="1"/>
          <p:nvPr/>
        </p:nvSpPr>
        <p:spPr>
          <a:xfrm>
            <a:off x="899592" y="2204864"/>
            <a:ext cx="5248553" cy="3170099"/>
          </a:xfrm>
          <a:prstGeom prst="rect">
            <a:avLst/>
          </a:prstGeom>
          <a:noFill/>
        </p:spPr>
        <p:txBody>
          <a:bodyPr wrap="none" rtlCol="0">
            <a:spAutoFit/>
          </a:bodyPr>
          <a:lstStyle/>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① タバコってどんなもの？</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② タバコの害</a:t>
            </a:r>
            <a:endParaRPr lang="en-US" altLang="ja-JP" sz="4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③ タバコに関連する問題点</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④ </a:t>
            </a:r>
            <a:r>
              <a:rPr lang="ja-JP" altLang="en-US" sz="3200" dirty="0">
                <a:solidFill>
                  <a:schemeClr val="bg1">
                    <a:lumMod val="85000"/>
                  </a:schemeClr>
                </a:solidFill>
                <a:latin typeface="メイリオ" panose="020B0604030504040204" pitchFamily="50" charset="-128"/>
                <a:ea typeface="メイリオ" panose="020B0604030504040204" pitchFamily="50" charset="-128"/>
              </a:rPr>
              <a:t>受動喫煙</a:t>
            </a:r>
            <a:endParaRPr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kumimoji="1" lang="ja-JP" altLang="en-US" sz="3200" dirty="0">
                <a:solidFill>
                  <a:schemeClr val="bg1">
                    <a:lumMod val="85000"/>
                  </a:schemeClr>
                </a:solidFill>
                <a:latin typeface="メイリオ" panose="020B0604030504040204" pitchFamily="50" charset="-128"/>
                <a:ea typeface="メイリオ" panose="020B0604030504040204" pitchFamily="50" charset="-128"/>
              </a:rPr>
              <a:t>⑤ 日本と海外の違い</a:t>
            </a:r>
            <a:endParaRPr kumimoji="1" lang="en-US" altLang="ja-JP" sz="3200" dirty="0">
              <a:solidFill>
                <a:schemeClr val="bg1">
                  <a:lumMod val="85000"/>
                </a:schemeClr>
              </a:solidFill>
              <a:latin typeface="メイリオ" panose="020B0604030504040204" pitchFamily="50" charset="-128"/>
              <a:ea typeface="メイリオ" panose="020B0604030504040204" pitchFamily="50" charset="-128"/>
            </a:endParaRPr>
          </a:p>
          <a:p>
            <a:r>
              <a:rPr lang="ja-JP" altLang="en-US" sz="3200" dirty="0">
                <a:solidFill>
                  <a:schemeClr val="bg1">
                    <a:lumMod val="85000"/>
                  </a:schemeClr>
                </a:solidFill>
                <a:latin typeface="メイリオ" panose="020B0604030504040204" pitchFamily="50" charset="-128"/>
                <a:ea typeface="メイリオ" panose="020B0604030504040204" pitchFamily="50" charset="-128"/>
              </a:rPr>
              <a:t>⑥ 禁煙</a:t>
            </a:r>
            <a:endParaRPr kumimoji="1" lang="ja-JP" altLang="en-US" sz="32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0905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D114B4-3959-4457-AF2E-1D568CA9B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209" y="0"/>
            <a:ext cx="4303986" cy="6858000"/>
          </a:xfrm>
          <a:prstGeom prst="rect">
            <a:avLst/>
          </a:prstGeom>
        </p:spPr>
      </p:pic>
      <p:sp>
        <p:nvSpPr>
          <p:cNvPr id="39" name="テキスト ボックス 38">
            <a:extLst>
              <a:ext uri="{FF2B5EF4-FFF2-40B4-BE49-F238E27FC236}">
                <a16:creationId xmlns:a16="http://schemas.microsoft.com/office/drawing/2014/main" id="{20C23345-4A6C-4B54-96AE-B0F6EB0909D8}"/>
              </a:ext>
            </a:extLst>
          </p:cNvPr>
          <p:cNvSpPr txBox="1"/>
          <p:nvPr/>
        </p:nvSpPr>
        <p:spPr>
          <a:xfrm>
            <a:off x="1385356" y="1543572"/>
            <a:ext cx="4134465" cy="523220"/>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脳卒中、ニコチン依存症</a:t>
            </a:r>
          </a:p>
        </p:txBody>
      </p:sp>
      <p:sp>
        <p:nvSpPr>
          <p:cNvPr id="40" name="テキスト ボックス 39">
            <a:extLst>
              <a:ext uri="{FF2B5EF4-FFF2-40B4-BE49-F238E27FC236}">
                <a16:creationId xmlns:a16="http://schemas.microsoft.com/office/drawing/2014/main" id="{12F518AE-93DB-4690-A1E4-9C8D3C287A16}"/>
              </a:ext>
            </a:extLst>
          </p:cNvPr>
          <p:cNvSpPr txBox="1"/>
          <p:nvPr/>
        </p:nvSpPr>
        <p:spPr>
          <a:xfrm>
            <a:off x="1385356" y="5225334"/>
            <a:ext cx="5353007" cy="1384995"/>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虚血性心疾患、膀胱･子宮頸がん</a:t>
            </a:r>
            <a:endParaRPr kumimoji="1" lang="en-US" altLang="ja-JP" sz="2800" dirty="0">
              <a:latin typeface="メイリオ" panose="020B0604030504040204" pitchFamily="50" charset="-128"/>
              <a:ea typeface="メイリオ" panose="020B0604030504040204" pitchFamily="50" charset="-128"/>
            </a:endParaRPr>
          </a:p>
          <a:p>
            <a:r>
              <a:rPr kumimoji="1" lang="en-US" altLang="ja-JP" sz="2800" dirty="0">
                <a:latin typeface="メイリオ" panose="020B0604030504040204" pitchFamily="50" charset="-128"/>
                <a:ea typeface="メイリオ" panose="020B0604030504040204" pitchFamily="50" charset="-128"/>
              </a:rPr>
              <a:t>2</a:t>
            </a:r>
            <a:r>
              <a:rPr kumimoji="1" lang="ja-JP" altLang="en-US" sz="2800" dirty="0">
                <a:latin typeface="メイリオ" panose="020B0604030504040204" pitchFamily="50" charset="-128"/>
                <a:ea typeface="メイリオ" panose="020B0604030504040204" pitchFamily="50" charset="-128"/>
              </a:rPr>
              <a:t>型糖尿病、結核、動脈硬化</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腹部大動脈瘤 など</a:t>
            </a:r>
          </a:p>
        </p:txBody>
      </p:sp>
      <p:sp>
        <p:nvSpPr>
          <p:cNvPr id="43" name="テキスト ボックス 42">
            <a:extLst>
              <a:ext uri="{FF2B5EF4-FFF2-40B4-BE49-F238E27FC236}">
                <a16:creationId xmlns:a16="http://schemas.microsoft.com/office/drawing/2014/main" id="{093D69CC-96DE-4FD3-90E9-1D206C6F691A}"/>
              </a:ext>
            </a:extLst>
          </p:cNvPr>
          <p:cNvSpPr txBox="1"/>
          <p:nvPr/>
        </p:nvSpPr>
        <p:spPr>
          <a:xfrm>
            <a:off x="1385356" y="2405937"/>
            <a:ext cx="3954929" cy="523220"/>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口腔･咽頭がん、歯周病</a:t>
            </a:r>
          </a:p>
        </p:txBody>
      </p:sp>
      <p:sp>
        <p:nvSpPr>
          <p:cNvPr id="44" name="テキスト ボックス 43">
            <a:extLst>
              <a:ext uri="{FF2B5EF4-FFF2-40B4-BE49-F238E27FC236}">
                <a16:creationId xmlns:a16="http://schemas.microsoft.com/office/drawing/2014/main" id="{809789DD-4AAC-48E0-81CE-A58A699EB4E8}"/>
              </a:ext>
            </a:extLst>
          </p:cNvPr>
          <p:cNvSpPr txBox="1"/>
          <p:nvPr/>
        </p:nvSpPr>
        <p:spPr>
          <a:xfrm>
            <a:off x="1396414" y="3309217"/>
            <a:ext cx="4774064" cy="523220"/>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肺がん、</a:t>
            </a:r>
            <a:r>
              <a:rPr kumimoji="1" lang="en-US" altLang="ja-JP" sz="2800" dirty="0">
                <a:latin typeface="メイリオ" panose="020B0604030504040204" pitchFamily="50" charset="-128"/>
                <a:ea typeface="メイリオ" panose="020B0604030504040204" pitchFamily="50" charset="-128"/>
              </a:rPr>
              <a:t>COPD</a:t>
            </a:r>
            <a:r>
              <a:rPr kumimoji="1" lang="ja-JP" altLang="en-US" sz="2800" dirty="0">
                <a:latin typeface="メイリオ" panose="020B0604030504040204" pitchFamily="50" charset="-128"/>
                <a:ea typeface="メイリオ" panose="020B0604030504040204" pitchFamily="50" charset="-128"/>
              </a:rPr>
              <a:t>、気管支喘息</a:t>
            </a:r>
          </a:p>
        </p:txBody>
      </p:sp>
      <p:sp>
        <p:nvSpPr>
          <p:cNvPr id="45" name="テキスト ボックス 44">
            <a:extLst>
              <a:ext uri="{FF2B5EF4-FFF2-40B4-BE49-F238E27FC236}">
                <a16:creationId xmlns:a16="http://schemas.microsoft.com/office/drawing/2014/main" id="{A28FE5F3-AEC2-4820-9C46-642DED56214D}"/>
              </a:ext>
            </a:extLst>
          </p:cNvPr>
          <p:cNvSpPr txBox="1"/>
          <p:nvPr/>
        </p:nvSpPr>
        <p:spPr>
          <a:xfrm>
            <a:off x="1385356" y="4260270"/>
            <a:ext cx="5032147" cy="523220"/>
          </a:xfrm>
          <a:prstGeom prst="rect">
            <a:avLst/>
          </a:prstGeom>
          <a:noFill/>
        </p:spPr>
        <p:txBody>
          <a:bodyPr wrap="none" rtlCol="0">
            <a:spAutoFit/>
          </a:bodyPr>
          <a:lstStyle/>
          <a:p>
            <a:r>
              <a:rPr kumimoji="1" lang="ja-JP" altLang="en-US" sz="2800" dirty="0">
                <a:latin typeface="メイリオ" panose="020B0604030504040204" pitchFamily="50" charset="-128"/>
                <a:ea typeface="メイリオ" panose="020B0604030504040204" pitchFamily="50" charset="-128"/>
              </a:rPr>
              <a:t>食道･胃･肝臓･膵臓･大腸がん</a:t>
            </a:r>
          </a:p>
        </p:txBody>
      </p:sp>
      <p:sp>
        <p:nvSpPr>
          <p:cNvPr id="26" name="テキスト ボックス 25">
            <a:extLst>
              <a:ext uri="{FF2B5EF4-FFF2-40B4-BE49-F238E27FC236}">
                <a16:creationId xmlns:a16="http://schemas.microsoft.com/office/drawing/2014/main" id="{04858DF4-4330-4878-9C23-6329116099D1}"/>
              </a:ext>
            </a:extLst>
          </p:cNvPr>
          <p:cNvSpPr txBox="1"/>
          <p:nvPr/>
        </p:nvSpPr>
        <p:spPr>
          <a:xfrm>
            <a:off x="452586" y="332656"/>
            <a:ext cx="8529501" cy="769441"/>
          </a:xfrm>
          <a:prstGeom prst="rect">
            <a:avLst/>
          </a:prstGeom>
          <a:noFill/>
        </p:spPr>
        <p:txBody>
          <a:bodyPr wrap="square" rtlCol="0">
            <a:spAutoFit/>
          </a:bodyPr>
          <a:lstStyle/>
          <a:p>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タバコによって起こりうる病気</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E4899DC3-29D4-4BD0-BAEA-008A039326F3}"/>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BC3B8EB5-8CDB-4A1E-B53C-B6333BB67BFB}"/>
              </a:ext>
            </a:extLst>
          </p:cNvPr>
          <p:cNvGrpSpPr/>
          <p:nvPr/>
        </p:nvGrpSpPr>
        <p:grpSpPr>
          <a:xfrm>
            <a:off x="81952" y="1387794"/>
            <a:ext cx="1298082" cy="725064"/>
            <a:chOff x="81952" y="1149669"/>
            <a:chExt cx="1298082" cy="725064"/>
          </a:xfrm>
        </p:grpSpPr>
        <p:sp>
          <p:nvSpPr>
            <p:cNvPr id="5" name="四角形: 角を丸くする 4">
              <a:extLst>
                <a:ext uri="{FF2B5EF4-FFF2-40B4-BE49-F238E27FC236}">
                  <a16:creationId xmlns:a16="http://schemas.microsoft.com/office/drawing/2014/main" id="{2F3F97F7-5625-4B81-81F3-45372CC8FDD3}"/>
                </a:ext>
              </a:extLst>
            </p:cNvPr>
            <p:cNvSpPr/>
            <p:nvPr/>
          </p:nvSpPr>
          <p:spPr>
            <a:xfrm>
              <a:off x="81952" y="1149669"/>
              <a:ext cx="1298082" cy="7250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6121671-AC71-4BB6-A67C-1A962390874E}"/>
                </a:ext>
              </a:extLst>
            </p:cNvPr>
            <p:cNvSpPr txBox="1"/>
            <p:nvPr/>
          </p:nvSpPr>
          <p:spPr>
            <a:xfrm>
              <a:off x="459124" y="1323699"/>
              <a:ext cx="543739" cy="523220"/>
            </a:xfrm>
            <a:prstGeom prst="rect">
              <a:avLst/>
            </a:prstGeom>
            <a:noFill/>
          </p:spPr>
          <p:txBody>
            <a:bodyPr wrap="none" rtlCol="0">
              <a:spAutoFit/>
            </a:bodyPr>
            <a:lstStyle/>
            <a:p>
              <a:r>
                <a:rPr kumimoji="1" lang="ja-JP" altLang="en-US" sz="2800" b="1" dirty="0">
                  <a:ln w="152400">
                    <a:solidFill>
                      <a:schemeClr val="bg1"/>
                    </a:solidFill>
                  </a:ln>
                  <a:latin typeface="メイリオ" panose="020B0604030504040204" pitchFamily="50" charset="-128"/>
                  <a:ea typeface="メイリオ" panose="020B0604030504040204" pitchFamily="50" charset="-128"/>
                </a:rPr>
                <a:t>脳</a:t>
              </a:r>
            </a:p>
          </p:txBody>
        </p:sp>
        <p:sp>
          <p:nvSpPr>
            <p:cNvPr id="18" name="テキスト ボックス 17">
              <a:extLst>
                <a:ext uri="{FF2B5EF4-FFF2-40B4-BE49-F238E27FC236}">
                  <a16:creationId xmlns:a16="http://schemas.microsoft.com/office/drawing/2014/main" id="{9F4A70AA-5ED9-42D0-8B88-2323FF6608BF}"/>
                </a:ext>
              </a:extLst>
            </p:cNvPr>
            <p:cNvSpPr txBox="1"/>
            <p:nvPr/>
          </p:nvSpPr>
          <p:spPr>
            <a:xfrm>
              <a:off x="464446" y="1334546"/>
              <a:ext cx="543739"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脳</a:t>
              </a:r>
            </a:p>
          </p:txBody>
        </p:sp>
      </p:grpSp>
      <p:grpSp>
        <p:nvGrpSpPr>
          <p:cNvPr id="9" name="グループ化 8">
            <a:extLst>
              <a:ext uri="{FF2B5EF4-FFF2-40B4-BE49-F238E27FC236}">
                <a16:creationId xmlns:a16="http://schemas.microsoft.com/office/drawing/2014/main" id="{DC3DBAAE-902D-4343-9359-07C4127F55CB}"/>
              </a:ext>
            </a:extLst>
          </p:cNvPr>
          <p:cNvGrpSpPr/>
          <p:nvPr/>
        </p:nvGrpSpPr>
        <p:grpSpPr>
          <a:xfrm>
            <a:off x="-20248" y="3176983"/>
            <a:ext cx="1480930" cy="839540"/>
            <a:chOff x="0" y="2729103"/>
            <a:chExt cx="1480930" cy="839540"/>
          </a:xfrm>
        </p:grpSpPr>
        <p:sp>
          <p:nvSpPr>
            <p:cNvPr id="19" name="四角形: 角を丸くする 18">
              <a:extLst>
                <a:ext uri="{FF2B5EF4-FFF2-40B4-BE49-F238E27FC236}">
                  <a16:creationId xmlns:a16="http://schemas.microsoft.com/office/drawing/2014/main" id="{92CC7F0B-4891-4727-9142-86E3EDA32992}"/>
                </a:ext>
              </a:extLst>
            </p:cNvPr>
            <p:cNvSpPr/>
            <p:nvPr/>
          </p:nvSpPr>
          <p:spPr>
            <a:xfrm>
              <a:off x="104145" y="2729103"/>
              <a:ext cx="1298082" cy="7250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26CCD698-E53F-49EE-B66F-C12F0315842D}"/>
                </a:ext>
              </a:extLst>
            </p:cNvPr>
            <p:cNvPicPr>
              <a:picLocks noChangeAspect="1"/>
            </p:cNvPicPr>
            <p:nvPr/>
          </p:nvPicPr>
          <p:blipFill>
            <a:blip r:embed="rId4"/>
            <a:stretch>
              <a:fillRect/>
            </a:stretch>
          </p:blipFill>
          <p:spPr>
            <a:xfrm>
              <a:off x="118580" y="2839246"/>
              <a:ext cx="1283647" cy="560881"/>
            </a:xfrm>
            <a:prstGeom prst="rect">
              <a:avLst/>
            </a:prstGeom>
          </p:spPr>
        </p:pic>
        <p:pic>
          <p:nvPicPr>
            <p:cNvPr id="6" name="図 5">
              <a:extLst>
                <a:ext uri="{FF2B5EF4-FFF2-40B4-BE49-F238E27FC236}">
                  <a16:creationId xmlns:a16="http://schemas.microsoft.com/office/drawing/2014/main" id="{F97BAAD6-E6C5-4020-A2F9-74161CA40E2B}"/>
                </a:ext>
              </a:extLst>
            </p:cNvPr>
            <p:cNvPicPr>
              <a:picLocks noChangeAspect="1"/>
            </p:cNvPicPr>
            <p:nvPr/>
          </p:nvPicPr>
          <p:blipFill>
            <a:blip r:embed="rId5"/>
            <a:stretch>
              <a:fillRect/>
            </a:stretch>
          </p:blipFill>
          <p:spPr>
            <a:xfrm>
              <a:off x="0" y="2818770"/>
              <a:ext cx="1480930" cy="749873"/>
            </a:xfrm>
            <a:prstGeom prst="rect">
              <a:avLst/>
            </a:prstGeom>
          </p:spPr>
        </p:pic>
      </p:grpSp>
      <p:grpSp>
        <p:nvGrpSpPr>
          <p:cNvPr id="10" name="グループ化 9">
            <a:extLst>
              <a:ext uri="{FF2B5EF4-FFF2-40B4-BE49-F238E27FC236}">
                <a16:creationId xmlns:a16="http://schemas.microsoft.com/office/drawing/2014/main" id="{F836BF74-1C7D-4145-B258-A68666EE1D8D}"/>
              </a:ext>
            </a:extLst>
          </p:cNvPr>
          <p:cNvGrpSpPr/>
          <p:nvPr/>
        </p:nvGrpSpPr>
        <p:grpSpPr>
          <a:xfrm>
            <a:off x="80533" y="4102300"/>
            <a:ext cx="1298082" cy="725064"/>
            <a:chOff x="109467" y="3655404"/>
            <a:chExt cx="1298082" cy="725064"/>
          </a:xfrm>
        </p:grpSpPr>
        <p:sp>
          <p:nvSpPr>
            <p:cNvPr id="24" name="四角形: 角を丸くする 23">
              <a:extLst>
                <a:ext uri="{FF2B5EF4-FFF2-40B4-BE49-F238E27FC236}">
                  <a16:creationId xmlns:a16="http://schemas.microsoft.com/office/drawing/2014/main" id="{5D6EC34C-BA40-46E2-AD19-DA5BA28972D1}"/>
                </a:ext>
              </a:extLst>
            </p:cNvPr>
            <p:cNvSpPr/>
            <p:nvPr/>
          </p:nvSpPr>
          <p:spPr>
            <a:xfrm>
              <a:off x="109467" y="3655404"/>
              <a:ext cx="1298082" cy="7250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1C69D02-00D1-4794-A315-A36A5BB6D783}"/>
                </a:ext>
              </a:extLst>
            </p:cNvPr>
            <p:cNvSpPr txBox="1"/>
            <p:nvPr/>
          </p:nvSpPr>
          <p:spPr>
            <a:xfrm>
              <a:off x="122244" y="3813374"/>
              <a:ext cx="1261884" cy="523220"/>
            </a:xfrm>
            <a:prstGeom prst="rect">
              <a:avLst/>
            </a:prstGeom>
            <a:noFill/>
          </p:spPr>
          <p:txBody>
            <a:bodyPr wrap="none" rtlCol="0">
              <a:spAutoFit/>
            </a:bodyPr>
            <a:lstStyle/>
            <a:p>
              <a:r>
                <a:rPr kumimoji="1" lang="ja-JP" altLang="en-US" sz="2800" b="1" dirty="0">
                  <a:ln w="152400">
                    <a:solidFill>
                      <a:schemeClr val="bg1"/>
                    </a:solidFill>
                  </a:ln>
                  <a:latin typeface="メイリオ" panose="020B0604030504040204" pitchFamily="50" charset="-128"/>
                  <a:ea typeface="メイリオ" panose="020B0604030504040204" pitchFamily="50" charset="-128"/>
                </a:rPr>
                <a:t>消化器</a:t>
              </a:r>
            </a:p>
          </p:txBody>
        </p:sp>
        <p:sp>
          <p:nvSpPr>
            <p:cNvPr id="28" name="テキスト ボックス 27">
              <a:extLst>
                <a:ext uri="{FF2B5EF4-FFF2-40B4-BE49-F238E27FC236}">
                  <a16:creationId xmlns:a16="http://schemas.microsoft.com/office/drawing/2014/main" id="{17C3CC0D-088B-4629-A985-889B0C2BE96A}"/>
                </a:ext>
              </a:extLst>
            </p:cNvPr>
            <p:cNvSpPr txBox="1"/>
            <p:nvPr/>
          </p:nvSpPr>
          <p:spPr>
            <a:xfrm>
              <a:off x="129461" y="3814128"/>
              <a:ext cx="1261884"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消化器</a:t>
              </a:r>
            </a:p>
          </p:txBody>
        </p:sp>
      </p:grpSp>
      <p:grpSp>
        <p:nvGrpSpPr>
          <p:cNvPr id="8" name="グループ化 7">
            <a:extLst>
              <a:ext uri="{FF2B5EF4-FFF2-40B4-BE49-F238E27FC236}">
                <a16:creationId xmlns:a16="http://schemas.microsoft.com/office/drawing/2014/main" id="{7DCDEB62-E5C4-47B4-8859-9F2F61CB8664}"/>
              </a:ext>
            </a:extLst>
          </p:cNvPr>
          <p:cNvGrpSpPr/>
          <p:nvPr/>
        </p:nvGrpSpPr>
        <p:grpSpPr>
          <a:xfrm>
            <a:off x="81952" y="2273928"/>
            <a:ext cx="1298082" cy="725064"/>
            <a:chOff x="81952" y="1940553"/>
            <a:chExt cx="1298082" cy="725064"/>
          </a:xfrm>
        </p:grpSpPr>
        <p:sp>
          <p:nvSpPr>
            <p:cNvPr id="29" name="四角形: 角を丸くする 28">
              <a:extLst>
                <a:ext uri="{FF2B5EF4-FFF2-40B4-BE49-F238E27FC236}">
                  <a16:creationId xmlns:a16="http://schemas.microsoft.com/office/drawing/2014/main" id="{0B3803DF-EA22-4F1A-BE35-4CDA0F5BFCFE}"/>
                </a:ext>
              </a:extLst>
            </p:cNvPr>
            <p:cNvSpPr/>
            <p:nvPr/>
          </p:nvSpPr>
          <p:spPr>
            <a:xfrm>
              <a:off x="81952" y="1940553"/>
              <a:ext cx="1298082" cy="7250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03EE7772-B1CB-4972-8487-F6D245F2F76F}"/>
                </a:ext>
              </a:extLst>
            </p:cNvPr>
            <p:cNvSpPr txBox="1"/>
            <p:nvPr/>
          </p:nvSpPr>
          <p:spPr>
            <a:xfrm>
              <a:off x="459124" y="2095333"/>
              <a:ext cx="543739" cy="523220"/>
            </a:xfrm>
            <a:prstGeom prst="rect">
              <a:avLst/>
            </a:prstGeom>
            <a:noFill/>
          </p:spPr>
          <p:txBody>
            <a:bodyPr wrap="none" rtlCol="0">
              <a:spAutoFit/>
            </a:bodyPr>
            <a:lstStyle/>
            <a:p>
              <a:r>
                <a:rPr kumimoji="1" lang="ja-JP" altLang="en-US" sz="2800" b="1" dirty="0">
                  <a:ln w="152400">
                    <a:solidFill>
                      <a:schemeClr val="bg1"/>
                    </a:solidFill>
                  </a:ln>
                  <a:latin typeface="メイリオ" panose="020B0604030504040204" pitchFamily="50" charset="-128"/>
                  <a:ea typeface="メイリオ" panose="020B0604030504040204" pitchFamily="50" charset="-128"/>
                </a:rPr>
                <a:t>口</a:t>
              </a:r>
            </a:p>
          </p:txBody>
        </p:sp>
        <p:sp>
          <p:nvSpPr>
            <p:cNvPr id="31" name="テキスト ボックス 30">
              <a:extLst>
                <a:ext uri="{FF2B5EF4-FFF2-40B4-BE49-F238E27FC236}">
                  <a16:creationId xmlns:a16="http://schemas.microsoft.com/office/drawing/2014/main" id="{EDF30AF8-8313-459B-962D-FF49075D1B72}"/>
                </a:ext>
              </a:extLst>
            </p:cNvPr>
            <p:cNvSpPr txBox="1"/>
            <p:nvPr/>
          </p:nvSpPr>
          <p:spPr>
            <a:xfrm>
              <a:off x="448348" y="2115768"/>
              <a:ext cx="543739"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口</a:t>
              </a:r>
            </a:p>
          </p:txBody>
        </p:sp>
      </p:grpSp>
      <p:grpSp>
        <p:nvGrpSpPr>
          <p:cNvPr id="34" name="グループ化 33">
            <a:extLst>
              <a:ext uri="{FF2B5EF4-FFF2-40B4-BE49-F238E27FC236}">
                <a16:creationId xmlns:a16="http://schemas.microsoft.com/office/drawing/2014/main" id="{24550D8E-5894-4631-A5F2-44D41900B14E}"/>
              </a:ext>
            </a:extLst>
          </p:cNvPr>
          <p:cNvGrpSpPr/>
          <p:nvPr/>
        </p:nvGrpSpPr>
        <p:grpSpPr>
          <a:xfrm>
            <a:off x="71176" y="5068918"/>
            <a:ext cx="1298082" cy="725064"/>
            <a:chOff x="81952" y="1149669"/>
            <a:chExt cx="1298082" cy="725064"/>
          </a:xfrm>
        </p:grpSpPr>
        <p:sp>
          <p:nvSpPr>
            <p:cNvPr id="35" name="四角形: 角を丸くする 34">
              <a:extLst>
                <a:ext uri="{FF2B5EF4-FFF2-40B4-BE49-F238E27FC236}">
                  <a16:creationId xmlns:a16="http://schemas.microsoft.com/office/drawing/2014/main" id="{5DAB3C92-B128-4BB9-B2E3-A7890CFE94B2}"/>
                </a:ext>
              </a:extLst>
            </p:cNvPr>
            <p:cNvSpPr/>
            <p:nvPr/>
          </p:nvSpPr>
          <p:spPr>
            <a:xfrm>
              <a:off x="81952" y="1149669"/>
              <a:ext cx="1298082" cy="7250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371188D-6A60-4C77-A1EC-8CA317C924E7}"/>
                </a:ext>
              </a:extLst>
            </p:cNvPr>
            <p:cNvSpPr txBox="1"/>
            <p:nvPr/>
          </p:nvSpPr>
          <p:spPr>
            <a:xfrm>
              <a:off x="91309" y="1302035"/>
              <a:ext cx="1261884" cy="523220"/>
            </a:xfrm>
            <a:prstGeom prst="rect">
              <a:avLst/>
            </a:prstGeom>
            <a:noFill/>
          </p:spPr>
          <p:txBody>
            <a:bodyPr wrap="none" rtlCol="0">
              <a:spAutoFit/>
            </a:bodyPr>
            <a:lstStyle/>
            <a:p>
              <a:r>
                <a:rPr kumimoji="1" lang="ja-JP" altLang="en-US" sz="2800" b="1" dirty="0">
                  <a:ln w="152400">
                    <a:solidFill>
                      <a:schemeClr val="bg1"/>
                    </a:solidFill>
                  </a:ln>
                  <a:latin typeface="メイリオ" panose="020B0604030504040204" pitchFamily="50" charset="-128"/>
                  <a:ea typeface="メイリオ" panose="020B0604030504040204" pitchFamily="50" charset="-128"/>
                </a:rPr>
                <a:t>その他</a:t>
              </a:r>
            </a:p>
          </p:txBody>
        </p:sp>
        <p:sp>
          <p:nvSpPr>
            <p:cNvPr id="37" name="テキスト ボックス 36">
              <a:extLst>
                <a:ext uri="{FF2B5EF4-FFF2-40B4-BE49-F238E27FC236}">
                  <a16:creationId xmlns:a16="http://schemas.microsoft.com/office/drawing/2014/main" id="{05C157A1-CFC5-4C53-82FF-FE3DA3D36817}"/>
                </a:ext>
              </a:extLst>
            </p:cNvPr>
            <p:cNvSpPr txBox="1"/>
            <p:nvPr/>
          </p:nvSpPr>
          <p:spPr>
            <a:xfrm>
              <a:off x="100666" y="1311395"/>
              <a:ext cx="1261884"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その他</a:t>
              </a:r>
            </a:p>
          </p:txBody>
        </p:sp>
      </p:grpSp>
      <p:sp>
        <p:nvSpPr>
          <p:cNvPr id="48" name="テキスト ボックス 47">
            <a:extLst>
              <a:ext uri="{FF2B5EF4-FFF2-40B4-BE49-F238E27FC236}">
                <a16:creationId xmlns:a16="http://schemas.microsoft.com/office/drawing/2014/main" id="{E26E55FD-554F-4EC6-91DA-56C2B844CB21}"/>
              </a:ext>
            </a:extLst>
          </p:cNvPr>
          <p:cNvSpPr txBox="1"/>
          <p:nvPr/>
        </p:nvSpPr>
        <p:spPr>
          <a:xfrm>
            <a:off x="1396414" y="3308849"/>
            <a:ext cx="1620957" cy="523220"/>
          </a:xfrm>
          <a:prstGeom prst="rect">
            <a:avLst/>
          </a:prstGeom>
          <a:noFill/>
        </p:spPr>
        <p:txBody>
          <a:bodyPr wrap="none" rtlCol="0">
            <a:spAutoFit/>
          </a:bodyPr>
          <a:lstStyle/>
          <a:p>
            <a:r>
              <a:rPr kumimoji="1" lang="ja-JP" altLang="en-US" sz="2800" dirty="0">
                <a:solidFill>
                  <a:schemeClr val="bg1">
                    <a:lumMod val="85000"/>
                  </a:schemeClr>
                </a:solidFill>
                <a:latin typeface="メイリオ" panose="020B0604030504040204" pitchFamily="50" charset="-128"/>
                <a:ea typeface="メイリオ" panose="020B0604030504040204" pitchFamily="50" charset="-128"/>
              </a:rPr>
              <a:t>肺がん、</a:t>
            </a:r>
          </a:p>
        </p:txBody>
      </p:sp>
      <p:sp>
        <p:nvSpPr>
          <p:cNvPr id="50" name="テキスト ボックス 49">
            <a:extLst>
              <a:ext uri="{FF2B5EF4-FFF2-40B4-BE49-F238E27FC236}">
                <a16:creationId xmlns:a16="http://schemas.microsoft.com/office/drawing/2014/main" id="{28AD1B3B-74F0-410F-9519-CAED8239FDB0}"/>
              </a:ext>
            </a:extLst>
          </p:cNvPr>
          <p:cNvSpPr txBox="1"/>
          <p:nvPr/>
        </p:nvSpPr>
        <p:spPr>
          <a:xfrm>
            <a:off x="3802256" y="3308849"/>
            <a:ext cx="2339102" cy="523220"/>
          </a:xfrm>
          <a:prstGeom prst="rect">
            <a:avLst/>
          </a:prstGeom>
          <a:noFill/>
        </p:spPr>
        <p:txBody>
          <a:bodyPr wrap="none" rtlCol="0">
            <a:spAutoFit/>
          </a:bodyPr>
          <a:lstStyle/>
          <a:p>
            <a:r>
              <a:rPr kumimoji="1" lang="ja-JP" altLang="en-US" sz="2800" dirty="0">
                <a:solidFill>
                  <a:schemeClr val="bg1">
                    <a:lumMod val="85000"/>
                  </a:schemeClr>
                </a:solidFill>
                <a:latin typeface="メイリオ" panose="020B0604030504040204" pitchFamily="50" charset="-128"/>
                <a:ea typeface="メイリオ" panose="020B0604030504040204" pitchFamily="50" charset="-128"/>
              </a:rPr>
              <a:t>、気管支喘息</a:t>
            </a:r>
          </a:p>
        </p:txBody>
      </p:sp>
      <p:sp>
        <p:nvSpPr>
          <p:cNvPr id="47" name="テキスト ボックス 46">
            <a:extLst>
              <a:ext uri="{FF2B5EF4-FFF2-40B4-BE49-F238E27FC236}">
                <a16:creationId xmlns:a16="http://schemas.microsoft.com/office/drawing/2014/main" id="{CA1409ED-55F4-4972-A33A-84DA3124D3C5}"/>
              </a:ext>
            </a:extLst>
          </p:cNvPr>
          <p:cNvSpPr txBox="1"/>
          <p:nvPr/>
        </p:nvSpPr>
        <p:spPr>
          <a:xfrm>
            <a:off x="2599630" y="3222236"/>
            <a:ext cx="1705916" cy="707886"/>
          </a:xfrm>
          <a:prstGeom prst="rect">
            <a:avLst/>
          </a:prstGeom>
          <a:noFill/>
        </p:spPr>
        <p:txBody>
          <a:bodyPr wrap="none" rtlCol="0">
            <a:spAutoFit/>
          </a:bodyPr>
          <a:lstStyle/>
          <a:p>
            <a:r>
              <a:rPr kumimoji="1" lang="en-US" altLang="ja-JP" sz="40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COPD</a:t>
            </a:r>
            <a:endParaRPr kumimoji="1" lang="ja-JP" altLang="en-US" sz="2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777C1384-4509-42FA-96AD-073A3EBC333B}"/>
              </a:ext>
            </a:extLst>
          </p:cNvPr>
          <p:cNvSpPr txBox="1"/>
          <p:nvPr/>
        </p:nvSpPr>
        <p:spPr>
          <a:xfrm>
            <a:off x="447161" y="332656"/>
            <a:ext cx="6839759" cy="769441"/>
          </a:xfrm>
          <a:prstGeom prst="rect">
            <a:avLst/>
          </a:prstGeom>
          <a:noFill/>
        </p:spPr>
        <p:txBody>
          <a:bodyPr wrap="square" rtlCol="0">
            <a:spAutoFit/>
          </a:bodyPr>
          <a:lstStyle/>
          <a:p>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COPD</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とは？</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56069DF4-5FD9-4850-899C-EA3CCB6970EB}"/>
              </a:ext>
            </a:extLst>
          </p:cNvPr>
          <p:cNvSpPr txBox="1"/>
          <p:nvPr/>
        </p:nvSpPr>
        <p:spPr>
          <a:xfrm>
            <a:off x="2674399" y="3008421"/>
            <a:ext cx="1620958" cy="307777"/>
          </a:xfrm>
          <a:prstGeom prst="rect">
            <a:avLst/>
          </a:prstGeom>
          <a:noFill/>
        </p:spPr>
        <p:txBody>
          <a:bodyPr wrap="square">
            <a:spAutoFit/>
          </a:bodyPr>
          <a:lstStyle/>
          <a:p>
            <a:r>
              <a:rPr kumimoji="1" lang="ja-JP" altLang="en-US" sz="14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シーオーピーディ</a:t>
            </a:r>
            <a:endParaRPr kumimoji="1" lang="ja-JP" altLang="en-US" sz="105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A0263A21-1CF6-470F-AC92-19BAE6863BC1}"/>
              </a:ext>
            </a:extLst>
          </p:cNvPr>
          <p:cNvSpPr txBox="1"/>
          <p:nvPr/>
        </p:nvSpPr>
        <p:spPr>
          <a:xfrm>
            <a:off x="494590" y="122667"/>
            <a:ext cx="184973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シーオーピーディ</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440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9"/>
                                        </p:tgtEl>
                                        <p:attrNameLst>
                                          <p:attrName>style.color</p:attrName>
                                        </p:attrNameLst>
                                      </p:cBhvr>
                                      <p:to>
                                        <a:srgbClr val="D8D8D8"/>
                                      </p:to>
                                    </p:animClr>
                                  </p:childTnLst>
                                </p:cTn>
                              </p:par>
                              <p:par>
                                <p:cTn id="7" presetID="3" presetClass="emph" presetSubtype="2" fill="hold" grpId="0" nodeType="withEffect">
                                  <p:stCondLst>
                                    <p:cond delay="0"/>
                                  </p:stCondLst>
                                  <p:childTnLst>
                                    <p:animClr clrSpc="rgb" dir="cw">
                                      <p:cBhvr override="childStyle">
                                        <p:cTn id="8" dur="2000" fill="hold"/>
                                        <p:tgtEl>
                                          <p:spTgt spid="43"/>
                                        </p:tgtEl>
                                        <p:attrNameLst>
                                          <p:attrName>style.color</p:attrName>
                                        </p:attrNameLst>
                                      </p:cBhvr>
                                      <p:to>
                                        <a:srgbClr val="D8D8D8"/>
                                      </p:to>
                                    </p:animClr>
                                  </p:childTnLst>
                                </p:cTn>
                              </p:par>
                              <p:par>
                                <p:cTn id="9" presetID="10" presetClass="exit" presetSubtype="0" fill="hold" nodeType="withEffect">
                                  <p:stCondLst>
                                    <p:cond delay="0"/>
                                  </p:stCondLst>
                                  <p:childTnLst>
                                    <p:animEffect transition="out" filter="fade">
                                      <p:cBhvr>
                                        <p:cTn id="10" dur="2000"/>
                                        <p:tgtEl>
                                          <p:spTgt spid="44">
                                            <p:txEl>
                                              <p:pRg st="0" end="0"/>
                                            </p:txEl>
                                          </p:spTgt>
                                        </p:tgtEl>
                                      </p:cBhvr>
                                    </p:animEffect>
                                    <p:set>
                                      <p:cBhvr>
                                        <p:cTn id="11" dur="1" fill="hold">
                                          <p:stCondLst>
                                            <p:cond delay="1999"/>
                                          </p:stCondLst>
                                        </p:cTn>
                                        <p:tgtEl>
                                          <p:spTgt spid="44">
                                            <p:txEl>
                                              <p:pRg st="0" end="0"/>
                                            </p:txEl>
                                          </p:spTgt>
                                        </p:tgtEl>
                                        <p:attrNameLst>
                                          <p:attrName>style.visibility</p:attrName>
                                        </p:attrNameLst>
                                      </p:cBhvr>
                                      <p:to>
                                        <p:strVal val="hidden"/>
                                      </p:to>
                                    </p:set>
                                  </p:childTnLst>
                                </p:cTn>
                              </p:par>
                              <p:par>
                                <p:cTn id="12" presetID="3" presetClass="emph" presetSubtype="2" fill="hold" grpId="0" nodeType="withEffect">
                                  <p:stCondLst>
                                    <p:cond delay="0"/>
                                  </p:stCondLst>
                                  <p:childTnLst>
                                    <p:animClr clrSpc="rgb" dir="cw">
                                      <p:cBhvr override="childStyle">
                                        <p:cTn id="13" dur="2000" fill="hold"/>
                                        <p:tgtEl>
                                          <p:spTgt spid="40"/>
                                        </p:tgtEl>
                                        <p:attrNameLst>
                                          <p:attrName>style.color</p:attrName>
                                        </p:attrNameLst>
                                      </p:cBhvr>
                                      <p:to>
                                        <a:srgbClr val="D8D8D8"/>
                                      </p:to>
                                    </p:animClr>
                                  </p:childTnLst>
                                </p:cTn>
                              </p:par>
                              <p:par>
                                <p:cTn id="14" presetID="3" presetClass="emph" presetSubtype="2" fill="hold" grpId="0" nodeType="withEffect">
                                  <p:stCondLst>
                                    <p:cond delay="0"/>
                                  </p:stCondLst>
                                  <p:childTnLst>
                                    <p:animClr clrSpc="rgb" dir="cw">
                                      <p:cBhvr override="childStyle">
                                        <p:cTn id="15" dur="2000" fill="hold"/>
                                        <p:tgtEl>
                                          <p:spTgt spid="45"/>
                                        </p:tgtEl>
                                        <p:attrNameLst>
                                          <p:attrName>style.color</p:attrName>
                                        </p:attrNameLst>
                                      </p:cBhvr>
                                      <p:to>
                                        <a:srgbClr val="D8D8D8"/>
                                      </p:to>
                                    </p:animClr>
                                  </p:childTnLst>
                                </p:cTn>
                              </p:par>
                              <p:par>
                                <p:cTn id="16" presetID="10" presetClass="entr" presetSubtype="0" fill="hold" nodeType="withEffect">
                                  <p:stCondLst>
                                    <p:cond delay="0"/>
                                  </p:stCondLst>
                                  <p:childTnLst>
                                    <p:set>
                                      <p:cBhvr>
                                        <p:cTn id="17" dur="1" fill="hold">
                                          <p:stCondLst>
                                            <p:cond delay="0"/>
                                          </p:stCondLst>
                                        </p:cTn>
                                        <p:tgtEl>
                                          <p:spTgt spid="47">
                                            <p:txEl>
                                              <p:pRg st="0" end="0"/>
                                            </p:txEl>
                                          </p:spTgt>
                                        </p:tgtEl>
                                        <p:attrNameLst>
                                          <p:attrName>style.visibility</p:attrName>
                                        </p:attrNameLst>
                                      </p:cBhvr>
                                      <p:to>
                                        <p:strVal val="visible"/>
                                      </p:to>
                                    </p:set>
                                    <p:animEffect transition="in" filter="fade">
                                      <p:cBhvr>
                                        <p:cTn id="18" dur="2000"/>
                                        <p:tgtEl>
                                          <p:spTgt spid="4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20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20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000"/>
                                        <p:tgtEl>
                                          <p:spTgt spid="50"/>
                                        </p:tgtEl>
                                      </p:cBhvr>
                                    </p:animEffect>
                                  </p:childTnLst>
                                </p:cTn>
                              </p:par>
                              <p:par>
                                <p:cTn id="28" presetID="10" presetClass="exit" presetSubtype="0" fill="hold" grpId="0" nodeType="withEffect">
                                  <p:stCondLst>
                                    <p:cond delay="0"/>
                                  </p:stCondLst>
                                  <p:childTnLst>
                                    <p:animEffect transition="out" filter="fade">
                                      <p:cBhvr>
                                        <p:cTn id="29" dur="2000"/>
                                        <p:tgtEl>
                                          <p:spTgt spid="26"/>
                                        </p:tgtEl>
                                      </p:cBhvr>
                                    </p:animEffect>
                                    <p:set>
                                      <p:cBhvr>
                                        <p:cTn id="30" dur="1" fill="hold">
                                          <p:stCondLst>
                                            <p:cond delay="1999"/>
                                          </p:stCondLst>
                                        </p:cTn>
                                        <p:tgtEl>
                                          <p:spTgt spid="26"/>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2000"/>
                                        <p:tgtEl>
                                          <p:spTgt spid="5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3" grpId="0"/>
      <p:bldP spid="45" grpId="0"/>
      <p:bldP spid="26" grpId="0"/>
      <p:bldP spid="48" grpId="0"/>
      <p:bldP spid="50" grpId="0"/>
      <p:bldP spid="51" grpId="0"/>
      <p:bldP spid="38"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5F80219C-BF45-4ED6-8AEF-9C7FF3A1A599}"/>
              </a:ext>
            </a:extLst>
          </p:cNvPr>
          <p:cNvSpPr txBox="1"/>
          <p:nvPr/>
        </p:nvSpPr>
        <p:spPr>
          <a:xfrm>
            <a:off x="2790505" y="44624"/>
            <a:ext cx="4589807"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まん  せい  へい  そく  せい   はい  しっ  かん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8" name="四角形: 角を丸くする 67">
            <a:extLst>
              <a:ext uri="{FF2B5EF4-FFF2-40B4-BE49-F238E27FC236}">
                <a16:creationId xmlns:a16="http://schemas.microsoft.com/office/drawing/2014/main" id="{3CBA48F4-D320-42AC-9448-2A3CB10CF7AD}"/>
              </a:ext>
            </a:extLst>
          </p:cNvPr>
          <p:cNvSpPr/>
          <p:nvPr/>
        </p:nvSpPr>
        <p:spPr>
          <a:xfrm>
            <a:off x="308109" y="1077359"/>
            <a:ext cx="8673978" cy="1217876"/>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A7235CE-8389-45AB-BBBD-1EAB13540A87}"/>
              </a:ext>
            </a:extLst>
          </p:cNvPr>
          <p:cNvPicPr>
            <a:picLocks noChangeAspect="1"/>
          </p:cNvPicPr>
          <p:nvPr/>
        </p:nvPicPr>
        <p:blipFill rotWithShape="1">
          <a:blip r:embed="rId3"/>
          <a:srcRect l="1725" t="2216"/>
          <a:stretch/>
        </p:blipFill>
        <p:spPr>
          <a:xfrm>
            <a:off x="91875" y="2975447"/>
            <a:ext cx="5757656" cy="3693664"/>
          </a:xfrm>
          <a:prstGeom prst="rect">
            <a:avLst/>
          </a:prstGeom>
        </p:spPr>
      </p:pic>
      <p:sp>
        <p:nvSpPr>
          <p:cNvPr id="8" name="テキスト ボックス 7">
            <a:extLst>
              <a:ext uri="{FF2B5EF4-FFF2-40B4-BE49-F238E27FC236}">
                <a16:creationId xmlns:a16="http://schemas.microsoft.com/office/drawing/2014/main" id="{FFA6B4F1-0012-4041-8A74-E7D6DB4CEA1A}"/>
              </a:ext>
            </a:extLst>
          </p:cNvPr>
          <p:cNvSpPr txBox="1"/>
          <p:nvPr/>
        </p:nvSpPr>
        <p:spPr>
          <a:xfrm>
            <a:off x="497168" y="260283"/>
            <a:ext cx="8529501" cy="769441"/>
          </a:xfrm>
          <a:prstGeom prst="rect">
            <a:avLst/>
          </a:prstGeom>
          <a:noFill/>
        </p:spPr>
        <p:txBody>
          <a:bodyPr wrap="square" rtlCol="0">
            <a:spAutoFit/>
          </a:bodyPr>
          <a:lstStyle/>
          <a:p>
            <a:r>
              <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COPD</a:t>
            </a:r>
            <a:r>
              <a:rPr kumimoji="1" lang="ja-JP" altLang="en-US"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（慢性閉塞性肺疾患）</a:t>
            </a:r>
            <a:endParaRPr kumimoji="1" lang="en-US" altLang="ja-JP" sz="44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A44A787-A806-4115-9FD9-E1F3E1C0C0F1}"/>
              </a:ext>
            </a:extLst>
          </p:cNvPr>
          <p:cNvSpPr txBox="1"/>
          <p:nvPr/>
        </p:nvSpPr>
        <p:spPr>
          <a:xfrm>
            <a:off x="5533213" y="2841929"/>
            <a:ext cx="3518912"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タバコの煙などを吸い続ける</a:t>
            </a:r>
          </a:p>
        </p:txBody>
      </p:sp>
      <p:sp>
        <p:nvSpPr>
          <p:cNvPr id="11" name="テキスト ボックス 10">
            <a:extLst>
              <a:ext uri="{FF2B5EF4-FFF2-40B4-BE49-F238E27FC236}">
                <a16:creationId xmlns:a16="http://schemas.microsoft.com/office/drawing/2014/main" id="{C35667A2-086E-4864-A57F-C4EB329468BB}"/>
              </a:ext>
            </a:extLst>
          </p:cNvPr>
          <p:cNvSpPr txBox="1"/>
          <p:nvPr/>
        </p:nvSpPr>
        <p:spPr>
          <a:xfrm>
            <a:off x="7200839" y="6653013"/>
            <a:ext cx="1943161" cy="215444"/>
          </a:xfrm>
          <a:prstGeom prst="rect">
            <a:avLst/>
          </a:prstGeom>
          <a:noFill/>
        </p:spPr>
        <p:txBody>
          <a:bodyPr wrap="none" rtlCol="0">
            <a:spAutoFit/>
          </a:bodyPr>
          <a:lstStyle/>
          <a:p>
            <a:pPr algn="r"/>
            <a:r>
              <a:rPr kumimoji="1" lang="ja-JP" altLang="en-US" sz="800" dirty="0"/>
              <a:t>独立行政法人環境再生保全機構</a:t>
            </a:r>
            <a:r>
              <a:rPr kumimoji="1" lang="en-US" altLang="ja-JP" sz="800" dirty="0"/>
              <a:t>HP</a:t>
            </a:r>
            <a:r>
              <a:rPr kumimoji="1" lang="ja-JP" altLang="en-US" sz="800" dirty="0"/>
              <a:t>より</a:t>
            </a:r>
            <a:endParaRPr kumimoji="1" lang="en-US" altLang="ja-JP" sz="800" dirty="0"/>
          </a:p>
        </p:txBody>
      </p:sp>
      <p:pic>
        <p:nvPicPr>
          <p:cNvPr id="7" name="図 6">
            <a:extLst>
              <a:ext uri="{FF2B5EF4-FFF2-40B4-BE49-F238E27FC236}">
                <a16:creationId xmlns:a16="http://schemas.microsoft.com/office/drawing/2014/main" id="{4F790CEB-657E-4E60-B965-C1FACD05E685}"/>
              </a:ext>
            </a:extLst>
          </p:cNvPr>
          <p:cNvPicPr>
            <a:picLocks noChangeAspect="1"/>
          </p:cNvPicPr>
          <p:nvPr/>
        </p:nvPicPr>
        <p:blipFill>
          <a:blip r:embed="rId4"/>
          <a:stretch>
            <a:fillRect/>
          </a:stretch>
        </p:blipFill>
        <p:spPr>
          <a:xfrm>
            <a:off x="2729615" y="2410767"/>
            <a:ext cx="1573231" cy="578024"/>
          </a:xfrm>
          <a:prstGeom prst="rect">
            <a:avLst/>
          </a:prstGeom>
        </p:spPr>
      </p:pic>
      <p:pic>
        <p:nvPicPr>
          <p:cNvPr id="10" name="図 9">
            <a:extLst>
              <a:ext uri="{FF2B5EF4-FFF2-40B4-BE49-F238E27FC236}">
                <a16:creationId xmlns:a16="http://schemas.microsoft.com/office/drawing/2014/main" id="{9E649015-885F-4258-9838-E39EFE68CE9B}"/>
              </a:ext>
            </a:extLst>
          </p:cNvPr>
          <p:cNvPicPr>
            <a:picLocks noChangeAspect="1"/>
          </p:cNvPicPr>
          <p:nvPr/>
        </p:nvPicPr>
        <p:blipFill>
          <a:blip r:embed="rId5"/>
          <a:stretch>
            <a:fillRect/>
          </a:stretch>
        </p:blipFill>
        <p:spPr>
          <a:xfrm>
            <a:off x="535007" y="2403228"/>
            <a:ext cx="1573231" cy="593103"/>
          </a:xfrm>
          <a:prstGeom prst="rect">
            <a:avLst/>
          </a:prstGeom>
        </p:spPr>
      </p:pic>
      <p:sp>
        <p:nvSpPr>
          <p:cNvPr id="14" name="テキスト ボックス 13">
            <a:extLst>
              <a:ext uri="{FF2B5EF4-FFF2-40B4-BE49-F238E27FC236}">
                <a16:creationId xmlns:a16="http://schemas.microsoft.com/office/drawing/2014/main" id="{3F22F800-E112-4591-9648-BDE6B0FDA3BA}"/>
              </a:ext>
            </a:extLst>
          </p:cNvPr>
          <p:cNvSpPr txBox="1"/>
          <p:nvPr/>
        </p:nvSpPr>
        <p:spPr>
          <a:xfrm>
            <a:off x="683568" y="1125357"/>
            <a:ext cx="8368557" cy="1077218"/>
          </a:xfrm>
          <a:prstGeom prst="rect">
            <a:avLst/>
          </a:prstGeom>
          <a:noFill/>
        </p:spPr>
        <p:txBody>
          <a:bodyPr wrap="square" rtlCol="0">
            <a:spAutoFit/>
          </a:bodyPr>
          <a:lstStyle/>
          <a:p>
            <a:r>
              <a:rPr kumimoji="1" lang="en-US" altLang="ja-JP" sz="3200" dirty="0"/>
              <a:t>COPD</a:t>
            </a:r>
            <a:r>
              <a:rPr kumimoji="1" lang="ja-JP" altLang="en-US" sz="3200" dirty="0"/>
              <a:t>は</a:t>
            </a:r>
            <a:r>
              <a:rPr kumimoji="1" lang="ja-JP" altLang="en-US" sz="3200" dirty="0">
                <a:solidFill>
                  <a:srgbClr val="FF0000"/>
                </a:solidFill>
              </a:rPr>
              <a:t>タバコの煙などの有害な物質を長い間</a:t>
            </a:r>
            <a:endParaRPr kumimoji="1" lang="en-US" altLang="ja-JP" sz="3200" dirty="0">
              <a:solidFill>
                <a:srgbClr val="FF0000"/>
              </a:solidFill>
            </a:endParaRPr>
          </a:p>
          <a:p>
            <a:r>
              <a:rPr kumimoji="1" lang="ja-JP" altLang="en-US" sz="3200" dirty="0">
                <a:solidFill>
                  <a:srgbClr val="FF0000"/>
                </a:solidFill>
              </a:rPr>
              <a:t>吸い続けることで起こる肺の病気</a:t>
            </a:r>
            <a:r>
              <a:rPr kumimoji="1" lang="ja-JP" altLang="en-US" sz="3200" dirty="0"/>
              <a:t>。</a:t>
            </a:r>
            <a:endParaRPr kumimoji="1" lang="en-US" altLang="ja-JP" sz="3200" dirty="0"/>
          </a:p>
        </p:txBody>
      </p:sp>
      <p:sp>
        <p:nvSpPr>
          <p:cNvPr id="54" name="矢印: 下 53">
            <a:extLst>
              <a:ext uri="{FF2B5EF4-FFF2-40B4-BE49-F238E27FC236}">
                <a16:creationId xmlns:a16="http://schemas.microsoft.com/office/drawing/2014/main" id="{5F1E8590-89E7-4252-A8D1-B03DB561F22B}"/>
              </a:ext>
            </a:extLst>
          </p:cNvPr>
          <p:cNvSpPr/>
          <p:nvPr/>
        </p:nvSpPr>
        <p:spPr>
          <a:xfrm>
            <a:off x="6996932" y="3262920"/>
            <a:ext cx="432048" cy="4849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470E17C2-0D44-4958-95B4-E7E023427EC2}"/>
              </a:ext>
            </a:extLst>
          </p:cNvPr>
          <p:cNvSpPr txBox="1"/>
          <p:nvPr/>
        </p:nvSpPr>
        <p:spPr>
          <a:xfrm>
            <a:off x="5838220" y="3832402"/>
            <a:ext cx="2749471"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・気道が炎症を起こす</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・肺胞壁が壊れる</a:t>
            </a:r>
          </a:p>
        </p:txBody>
      </p:sp>
      <p:sp>
        <p:nvSpPr>
          <p:cNvPr id="66" name="矢印: 下 65">
            <a:extLst>
              <a:ext uri="{FF2B5EF4-FFF2-40B4-BE49-F238E27FC236}">
                <a16:creationId xmlns:a16="http://schemas.microsoft.com/office/drawing/2014/main" id="{BDFACDB0-56C7-4549-B959-3906611A4FBB}"/>
              </a:ext>
            </a:extLst>
          </p:cNvPr>
          <p:cNvSpPr/>
          <p:nvPr/>
        </p:nvSpPr>
        <p:spPr>
          <a:xfrm>
            <a:off x="7007391" y="4545755"/>
            <a:ext cx="432048" cy="48496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94F2C4B-E623-4721-B71F-E168D875F45B}"/>
              </a:ext>
            </a:extLst>
          </p:cNvPr>
          <p:cNvSpPr txBox="1"/>
          <p:nvPr/>
        </p:nvSpPr>
        <p:spPr>
          <a:xfrm>
            <a:off x="5661453" y="5090656"/>
            <a:ext cx="3262432" cy="1015663"/>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・息切れしやすい</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・咳や痰が続く</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・息をうまく吐き出せない</a:t>
            </a:r>
          </a:p>
        </p:txBody>
      </p:sp>
      <p:sp>
        <p:nvSpPr>
          <p:cNvPr id="16" name="テキスト ボックス 15">
            <a:extLst>
              <a:ext uri="{FF2B5EF4-FFF2-40B4-BE49-F238E27FC236}">
                <a16:creationId xmlns:a16="http://schemas.microsoft.com/office/drawing/2014/main" id="{0821D78E-60D3-4658-8A4F-4DB4854FA121}"/>
              </a:ext>
            </a:extLst>
          </p:cNvPr>
          <p:cNvSpPr txBox="1"/>
          <p:nvPr/>
        </p:nvSpPr>
        <p:spPr>
          <a:xfrm>
            <a:off x="535472" y="65272"/>
            <a:ext cx="1849736"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シーオーピーディ</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4941BB75-6D5E-4CE2-B267-2BB26B6273F6}"/>
              </a:ext>
            </a:extLst>
          </p:cNvPr>
          <p:cNvGrpSpPr/>
          <p:nvPr/>
        </p:nvGrpSpPr>
        <p:grpSpPr>
          <a:xfrm>
            <a:off x="2539780" y="24900"/>
            <a:ext cx="6596879" cy="1005188"/>
            <a:chOff x="-6805264" y="1195841"/>
            <a:chExt cx="6596879" cy="983608"/>
          </a:xfrm>
        </p:grpSpPr>
        <p:sp>
          <p:nvSpPr>
            <p:cNvPr id="4" name="正方形/長方形 3">
              <a:extLst>
                <a:ext uri="{FF2B5EF4-FFF2-40B4-BE49-F238E27FC236}">
                  <a16:creationId xmlns:a16="http://schemas.microsoft.com/office/drawing/2014/main" id="{A6DC1411-4E16-4F03-B564-9F125D7E9C4A}"/>
                </a:ext>
              </a:extLst>
            </p:cNvPr>
            <p:cNvSpPr/>
            <p:nvPr/>
          </p:nvSpPr>
          <p:spPr>
            <a:xfrm>
              <a:off x="-6805264" y="1195841"/>
              <a:ext cx="6596879" cy="21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EB15546-D525-47FB-9104-FD7330D04116}"/>
                </a:ext>
              </a:extLst>
            </p:cNvPr>
            <p:cNvSpPr txBox="1"/>
            <p:nvPr/>
          </p:nvSpPr>
          <p:spPr>
            <a:xfrm>
              <a:off x="-6805264" y="1410008"/>
              <a:ext cx="6596879" cy="769441"/>
            </a:xfrm>
            <a:prstGeom prst="rect">
              <a:avLst/>
            </a:prstGeom>
            <a:solidFill>
              <a:schemeClr val="bg1"/>
            </a:solidFill>
          </p:spPr>
          <p:txBody>
            <a:bodyPr wrap="square" rtlCol="0">
              <a:spAutoFit/>
            </a:bodyPr>
            <a:lstStyle/>
            <a:p>
              <a:r>
                <a:rPr kumimoji="1" lang="ja-JP" altLang="en-US" sz="4400" b="1" dirty="0">
                  <a:solidFill>
                    <a:srgbClr val="FF0000"/>
                  </a:solidFill>
                  <a:latin typeface="メイリオ" panose="020B0604030504040204" pitchFamily="50" charset="-128"/>
                  <a:ea typeface="メイリオ" panose="020B0604030504040204" pitchFamily="50" charset="-128"/>
                </a:rPr>
                <a:t>➡　通称「タバコ病」</a:t>
              </a:r>
              <a:endParaRPr kumimoji="1" lang="ja-JP" altLang="en-US" sz="44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1C305556-9049-4A65-A7DF-2499673243D0}"/>
                </a:ext>
              </a:extLst>
            </p:cNvPr>
            <p:cNvSpPr txBox="1"/>
            <p:nvPr/>
          </p:nvSpPr>
          <p:spPr>
            <a:xfrm>
              <a:off x="-5583299" y="1215142"/>
              <a:ext cx="1242303" cy="338554"/>
            </a:xfrm>
            <a:prstGeom prst="rect">
              <a:avLst/>
            </a:prstGeom>
            <a:noFill/>
          </p:spPr>
          <p:txBody>
            <a:bodyPr wrap="square" rtlCol="0">
              <a:spAutoFit/>
            </a:bodyPr>
            <a:lstStyle/>
            <a:p>
              <a:r>
                <a:rPr kumimoji="1" lang="ja-JP" altLang="en-US" sz="1600" b="1" dirty="0">
                  <a:solidFill>
                    <a:srgbClr val="FF0000"/>
                  </a:solidFill>
                  <a:latin typeface="メイリオ" panose="020B0604030504040204" pitchFamily="50" charset="-128"/>
                  <a:ea typeface="メイリオ" panose="020B0604030504040204" pitchFamily="50" charset="-128"/>
                </a:rPr>
                <a:t>つうしょう</a:t>
              </a:r>
              <a:endParaRPr kumimoji="1" lang="ja-JP" altLang="en-US" sz="1600" dirty="0">
                <a:latin typeface="メイリオ" panose="020B0604030504040204" pitchFamily="50" charset="-128"/>
                <a:ea typeface="メイリオ" panose="020B0604030504040204" pitchFamily="50" charset="-128"/>
              </a:endParaRPr>
            </a:p>
          </p:txBody>
        </p:sp>
      </p:grpSp>
      <p:sp>
        <p:nvSpPr>
          <p:cNvPr id="9" name="正方形/長方形 8">
            <a:extLst>
              <a:ext uri="{FF2B5EF4-FFF2-40B4-BE49-F238E27FC236}">
                <a16:creationId xmlns:a16="http://schemas.microsoft.com/office/drawing/2014/main" id="{D98A42AF-5F4B-4D5E-AEB3-CE6A2FAB12DE}"/>
              </a:ext>
            </a:extLst>
          </p:cNvPr>
          <p:cNvSpPr/>
          <p:nvPr/>
        </p:nvSpPr>
        <p:spPr>
          <a:xfrm>
            <a:off x="447161" y="925629"/>
            <a:ext cx="8424936" cy="72008"/>
          </a:xfrm>
          <a:prstGeom prst="rect">
            <a:avLst/>
          </a:prstGeom>
          <a:pattFill prst="dkUpDiag">
            <a:fgClr>
              <a:schemeClr val="accent5">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2EFC7B1-8A37-4D70-A28F-1CF0D2C2A06B}"/>
              </a:ext>
            </a:extLst>
          </p:cNvPr>
          <p:cNvSpPr txBox="1"/>
          <p:nvPr/>
        </p:nvSpPr>
        <p:spPr>
          <a:xfrm>
            <a:off x="2843808" y="44624"/>
            <a:ext cx="5093863" cy="338554"/>
          </a:xfrm>
          <a:prstGeom prst="rect">
            <a:avLst/>
          </a:prstGeom>
          <a:noFill/>
        </p:spPr>
        <p:txBody>
          <a:bodyPr wrap="square" rtlCol="0">
            <a:spAutoFit/>
          </a:bodyPr>
          <a:lstStyle/>
          <a:p>
            <a:r>
              <a:rPr lang="ja-JP" altLang="en-US"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まん  せい  へい  そく  せい  はい   しっ  かん</a:t>
            </a:r>
            <a:endParaRPr kumimoji="1" lang="en-US" altLang="ja-JP" sz="1600" b="1" dirty="0">
              <a:solidFill>
                <a:srgbClr val="00B0F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4021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6880</TotalTime>
  <Words>7626</Words>
  <Application>Microsoft Office PowerPoint</Application>
  <PresentationFormat>画面に合わせる (4:3)</PresentationFormat>
  <Paragraphs>888</Paragraphs>
  <Slides>45</Slides>
  <Notes>44</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45</vt:i4>
      </vt:variant>
    </vt:vector>
  </HeadingPairs>
  <TitlesOfParts>
    <vt:vector size="54" baseType="lpstr">
      <vt:lpstr>BIZ UDPゴシック</vt:lpstr>
      <vt:lpstr>HGPｺﾞｼｯｸE</vt:lpstr>
      <vt:lpstr>HGP創英角ｺﾞｼｯｸUB</vt:lpstr>
      <vt:lpstr>HGSｺﾞｼｯｸE</vt:lpstr>
      <vt:lpstr>ＭＳ Ｐゴシック</vt:lpstr>
      <vt:lpstr>メイリオ</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ゲートウェイドラッグとは？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UNITCOM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フレンド</dc:creator>
  <cp:lastModifiedBy>公益2</cp:lastModifiedBy>
  <cp:revision>232</cp:revision>
  <cp:lastPrinted>2021-02-19T02:48:13Z</cp:lastPrinted>
  <dcterms:created xsi:type="dcterms:W3CDTF">2020-11-10T08:22:54Z</dcterms:created>
  <dcterms:modified xsi:type="dcterms:W3CDTF">2021-02-25T06:25:52Z</dcterms:modified>
</cp:coreProperties>
</file>