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977" r:id="rId3"/>
    <p:sldId id="257" r:id="rId4"/>
    <p:sldId id="964" r:id="rId5"/>
    <p:sldId id="921" r:id="rId6"/>
    <p:sldId id="965" r:id="rId7"/>
    <p:sldId id="924" r:id="rId8"/>
    <p:sldId id="938" r:id="rId9"/>
    <p:sldId id="928" r:id="rId10"/>
    <p:sldId id="978" r:id="rId11"/>
    <p:sldId id="929" r:id="rId12"/>
    <p:sldId id="966" r:id="rId13"/>
    <p:sldId id="930" r:id="rId14"/>
    <p:sldId id="412" r:id="rId15"/>
    <p:sldId id="261" r:id="rId16"/>
    <p:sldId id="529" r:id="rId17"/>
    <p:sldId id="933" r:id="rId18"/>
    <p:sldId id="967" r:id="rId19"/>
    <p:sldId id="934" r:id="rId20"/>
    <p:sldId id="968" r:id="rId21"/>
    <p:sldId id="935" r:id="rId22"/>
    <p:sldId id="969" r:id="rId23"/>
    <p:sldId id="943" r:id="rId24"/>
    <p:sldId id="970" r:id="rId25"/>
    <p:sldId id="946" r:id="rId26"/>
    <p:sldId id="971" r:id="rId27"/>
    <p:sldId id="947" r:id="rId28"/>
    <p:sldId id="972" r:id="rId29"/>
    <p:sldId id="948" r:id="rId30"/>
    <p:sldId id="973" r:id="rId31"/>
    <p:sldId id="955" r:id="rId32"/>
    <p:sldId id="974" r:id="rId33"/>
    <p:sldId id="952" r:id="rId34"/>
    <p:sldId id="975" r:id="rId35"/>
    <p:sldId id="953" r:id="rId36"/>
    <p:sldId id="976" r:id="rId37"/>
    <p:sldId id="841" r:id="rId38"/>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06" autoAdjust="0"/>
    <p:restoredTop sz="77948" autoAdjust="0"/>
  </p:normalViewPr>
  <p:slideViewPr>
    <p:cSldViewPr snapToGrid="0">
      <p:cViewPr varScale="1">
        <p:scale>
          <a:sx n="77" d="100"/>
          <a:sy n="77" d="100"/>
        </p:scale>
        <p:origin x="1363" y="58"/>
      </p:cViewPr>
      <p:guideLst>
        <p:guide orient="horz" pos="2160"/>
        <p:guide pos="2880"/>
      </p:guideLst>
    </p:cSldViewPr>
  </p:slideViewPr>
  <p:notesTextViewPr>
    <p:cViewPr>
      <p:scale>
        <a:sx n="1" d="1"/>
        <a:sy n="1" d="1"/>
      </p:scale>
      <p:origin x="0" y="0"/>
    </p:cViewPr>
  </p:notesTextViewPr>
  <p:notesViewPr>
    <p:cSldViewPr snapToGrid="0">
      <p:cViewPr varScale="1">
        <p:scale>
          <a:sx n="69" d="100"/>
          <a:sy n="69" d="100"/>
        </p:scale>
        <p:origin x="3110" y="9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81C926D-3143-4142-869C-110E2C540C91}" type="datetimeFigureOut">
              <a:rPr kumimoji="1" lang="ja-JP" altLang="en-US" smtClean="0"/>
              <a:t>2021/2/25</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F42A03D-C36F-4D24-A1AD-03E2BE33DBBF}" type="slidenum">
              <a:rPr kumimoji="1" lang="ja-JP" altLang="en-US" smtClean="0"/>
              <a:t>‹#›</a:t>
            </a:fld>
            <a:endParaRPr kumimoji="1" lang="ja-JP" altLang="en-US"/>
          </a:p>
        </p:txBody>
      </p:sp>
    </p:spTree>
    <p:extLst>
      <p:ext uri="{BB962C8B-B14F-4D97-AF65-F5344CB8AC3E}">
        <p14:creationId xmlns:p14="http://schemas.microsoft.com/office/powerpoint/2010/main" val="6431558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では今から、タバコに関するクイズをしてみましょう。</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先程、タバコについて学習したことをきちんと覚えていたら、きっと答えられるはずです。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皆さんは何問正解できるでしょうか？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さっそくやってみましょう！</a:t>
            </a:r>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1</a:t>
            </a:fld>
            <a:endParaRPr kumimoji="1" lang="ja-JP" altLang="en-US"/>
          </a:p>
        </p:txBody>
      </p:sp>
    </p:spTree>
    <p:extLst>
      <p:ext uri="{BB962C8B-B14F-4D97-AF65-F5344CB8AC3E}">
        <p14:creationId xmlns:p14="http://schemas.microsoft.com/office/powerpoint/2010/main" val="34412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の治療を受けている人はどのくらいいるでしょうか？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①約</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万人</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②約</a:t>
            </a:r>
            <a:r>
              <a:rPr kumimoji="1" lang="en-US" altLang="ja-JP" dirty="0">
                <a:latin typeface="ＭＳ Ｐゴシック" panose="020B0600070205080204" pitchFamily="50" charset="-128"/>
                <a:ea typeface="ＭＳ Ｐゴシック" panose="020B0600070205080204" pitchFamily="50" charset="-128"/>
              </a:rPr>
              <a:t>8</a:t>
            </a:r>
            <a:r>
              <a:rPr kumimoji="1" lang="ja-JP" altLang="en-US" dirty="0">
                <a:latin typeface="ＭＳ Ｐゴシック" panose="020B0600070205080204" pitchFamily="50" charset="-128"/>
                <a:ea typeface="ＭＳ Ｐゴシック" panose="020B0600070205080204" pitchFamily="50" charset="-128"/>
              </a:rPr>
              <a:t>万人</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③約</a:t>
            </a:r>
            <a:r>
              <a:rPr kumimoji="1" lang="en-US" altLang="ja-JP" dirty="0">
                <a:latin typeface="ＭＳ Ｐゴシック" panose="020B0600070205080204" pitchFamily="50" charset="-128"/>
                <a:ea typeface="ＭＳ Ｐゴシック" panose="020B0600070205080204" pitchFamily="50" charset="-128"/>
              </a:rPr>
              <a:t>18</a:t>
            </a:r>
            <a:r>
              <a:rPr kumimoji="1" lang="ja-JP" altLang="en-US" dirty="0">
                <a:latin typeface="ＭＳ Ｐゴシック" panose="020B0600070205080204" pitchFamily="50" charset="-128"/>
                <a:ea typeface="ＭＳ Ｐゴシック" panose="020B0600070205080204" pitchFamily="50" charset="-128"/>
              </a:rPr>
              <a:t>万人</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③約</a:t>
            </a:r>
            <a:r>
              <a:rPr kumimoji="1" lang="en-US" altLang="ja-JP" dirty="0">
                <a:latin typeface="ＭＳ Ｐゴシック" panose="020B0600070205080204" pitchFamily="50" charset="-128"/>
                <a:ea typeface="ＭＳ Ｐゴシック" panose="020B0600070205080204" pitchFamily="50" charset="-128"/>
              </a:rPr>
              <a:t>18</a:t>
            </a:r>
            <a:r>
              <a:rPr kumimoji="1" lang="ja-JP" altLang="en-US" dirty="0">
                <a:latin typeface="ＭＳ Ｐゴシック" panose="020B0600070205080204" pitchFamily="50" charset="-128"/>
                <a:ea typeface="ＭＳ Ｐゴシック" panose="020B0600070205080204" pitchFamily="50" charset="-128"/>
              </a:rPr>
              <a:t>万人</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2008</a:t>
            </a:r>
            <a:r>
              <a:rPr kumimoji="1" lang="ja-JP" altLang="en-US" dirty="0">
                <a:latin typeface="ＭＳ Ｐゴシック" panose="020B0600070205080204" pitchFamily="50" charset="-128"/>
                <a:ea typeface="ＭＳ Ｐゴシック" panose="020B0600070205080204" pitchFamily="50" charset="-128"/>
              </a:rPr>
              <a:t>年時点で</a:t>
            </a:r>
            <a:r>
              <a:rPr kumimoji="1" lang="en-US" altLang="ja-JP" dirty="0">
                <a:latin typeface="ＭＳ Ｐゴシック" panose="020B0600070205080204" pitchFamily="50" charset="-128"/>
                <a:ea typeface="ＭＳ Ｐゴシック" panose="020B0600070205080204" pitchFamily="50" charset="-128"/>
              </a:rPr>
              <a:t>17</a:t>
            </a:r>
            <a:r>
              <a:rPr kumimoji="1" lang="ja-JP" altLang="en-US" dirty="0">
                <a:latin typeface="ＭＳ Ｐゴシック" panose="020B0600070205080204" pitchFamily="50" charset="-128"/>
                <a:ea typeface="ＭＳ Ｐゴシック" panose="020B0600070205080204" pitchFamily="50" charset="-128"/>
              </a:rPr>
              <a:t>万</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千人（約</a:t>
            </a:r>
            <a:r>
              <a:rPr kumimoji="1" lang="en-US" altLang="ja-JP" dirty="0">
                <a:latin typeface="ＭＳ Ｐゴシック" panose="020B0600070205080204" pitchFamily="50" charset="-128"/>
                <a:ea typeface="ＭＳ Ｐゴシック" panose="020B0600070205080204" pitchFamily="50" charset="-128"/>
              </a:rPr>
              <a:t>18</a:t>
            </a:r>
            <a:r>
              <a:rPr kumimoji="1" lang="ja-JP" altLang="en-US" dirty="0">
                <a:latin typeface="ＭＳ Ｐゴシック" panose="020B0600070205080204" pitchFamily="50" charset="-128"/>
                <a:ea typeface="ＭＳ Ｐゴシック" panose="020B0600070205080204" pitchFamily="50" charset="-128"/>
              </a:rPr>
              <a:t>万人）の人が</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の治療を受けていますが、実際</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だと推定されている患者数はその</a:t>
            </a:r>
            <a:r>
              <a:rPr kumimoji="1" lang="en-US" altLang="ja-JP" dirty="0">
                <a:latin typeface="ＭＳ Ｐゴシック" panose="020B0600070205080204" pitchFamily="50" charset="-128"/>
                <a:ea typeface="ＭＳ Ｐゴシック" panose="020B0600070205080204" pitchFamily="50" charset="-128"/>
              </a:rPr>
              <a:t>28</a:t>
            </a:r>
            <a:r>
              <a:rPr kumimoji="1" lang="ja-JP" altLang="en-US" dirty="0">
                <a:latin typeface="ＭＳ Ｐゴシック" panose="020B0600070205080204" pitchFamily="50" charset="-128"/>
                <a:ea typeface="ＭＳ Ｐゴシック" panose="020B0600070205080204" pitchFamily="50" charset="-128"/>
              </a:rPr>
              <a:t>倍の</a:t>
            </a:r>
            <a:r>
              <a:rPr kumimoji="1" lang="en-US" altLang="ja-JP" dirty="0">
                <a:latin typeface="ＭＳ Ｐゴシック" panose="020B0600070205080204" pitchFamily="50" charset="-128"/>
                <a:ea typeface="ＭＳ Ｐゴシック" panose="020B0600070205080204" pitchFamily="50" charset="-128"/>
              </a:rPr>
              <a:t>500</a:t>
            </a:r>
            <a:r>
              <a:rPr kumimoji="1" lang="ja-JP" altLang="en-US" dirty="0">
                <a:latin typeface="ＭＳ Ｐゴシック" panose="020B0600070205080204" pitchFamily="50" charset="-128"/>
                <a:ea typeface="ＭＳ Ｐゴシック" panose="020B0600070205080204" pitchFamily="50" charset="-128"/>
              </a:rPr>
              <a:t>万人もいるとされています。</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は知らない間に悪くなる病気なので、</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であることに気づかず、病院で治療を受けていない人が多いことも問題の一つです。</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10</a:t>
            </a:fld>
            <a:endParaRPr kumimoji="1" lang="ja-JP" altLang="en-US"/>
          </a:p>
        </p:txBody>
      </p:sp>
    </p:spTree>
    <p:extLst>
      <p:ext uri="{BB962C8B-B14F-4D97-AF65-F5344CB8AC3E}">
        <p14:creationId xmlns:p14="http://schemas.microsoft.com/office/powerpoint/2010/main" val="40265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2813" y="1330325"/>
            <a:ext cx="4789487" cy="3592513"/>
          </a:xfrm>
        </p:spPr>
      </p:sp>
      <p:sp>
        <p:nvSpPr>
          <p:cNvPr id="3" name="ノート プレースホルダー 2"/>
          <p:cNvSpPr>
            <a:spLocks noGrp="1"/>
          </p:cNvSpPr>
          <p:nvPr>
            <p:ph type="body" idx="1"/>
          </p:nvPr>
        </p:nvSpPr>
        <p:spPr>
          <a:xfrm>
            <a:off x="673576" y="5178102"/>
            <a:ext cx="5388610" cy="4439841"/>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は日本での死亡原因第</a:t>
            </a:r>
            <a:r>
              <a:rPr kumimoji="1" lang="en-US" altLang="ja-JP" dirty="0">
                <a:latin typeface="ＭＳ Ｐゴシック" panose="020B0600070205080204" pitchFamily="50" charset="-128"/>
                <a:ea typeface="ＭＳ Ｐゴシック" panose="020B0600070205080204" pitchFamily="50" charset="-128"/>
              </a:rPr>
              <a:t>8</a:t>
            </a:r>
            <a:r>
              <a:rPr kumimoji="1" lang="ja-JP" altLang="en-US" dirty="0">
                <a:latin typeface="ＭＳ Ｐゴシック" panose="020B0600070205080204" pitchFamily="50" charset="-128"/>
                <a:ea typeface="ＭＳ Ｐゴシック" panose="020B0600070205080204" pitchFamily="50" charset="-128"/>
              </a:rPr>
              <a:t>位（</a:t>
            </a:r>
            <a:r>
              <a:rPr kumimoji="1" lang="en-US" altLang="ja-JP" dirty="0">
                <a:latin typeface="ＭＳ Ｐゴシック" panose="020B0600070205080204" pitchFamily="50" charset="-128"/>
                <a:ea typeface="ＭＳ Ｐゴシック" panose="020B0600070205080204" pitchFamily="50" charset="-128"/>
              </a:rPr>
              <a:t>2019</a:t>
            </a:r>
            <a:r>
              <a:rPr kumimoji="1" lang="ja-JP" altLang="en-US" dirty="0">
                <a:latin typeface="ＭＳ Ｐゴシック" panose="020B0600070205080204" pitchFamily="50" charset="-128"/>
                <a:ea typeface="ＭＳ Ｐゴシック" panose="020B0600070205080204" pitchFamily="50" charset="-128"/>
              </a:rPr>
              <a:t>年度時点）ですが、今後は更に増加し、</a:t>
            </a:r>
            <a:r>
              <a:rPr kumimoji="1" lang="en-US" altLang="ja-JP" dirty="0">
                <a:latin typeface="ＭＳ Ｐゴシック" panose="020B0600070205080204" pitchFamily="50" charset="-128"/>
                <a:ea typeface="ＭＳ Ｐゴシック" panose="020B0600070205080204" pitchFamily="50" charset="-128"/>
              </a:rPr>
              <a:t>2030</a:t>
            </a:r>
            <a:r>
              <a:rPr kumimoji="1" lang="ja-JP" altLang="en-US" dirty="0">
                <a:latin typeface="ＭＳ Ｐゴシック" panose="020B0600070205080204" pitchFamily="50" charset="-128"/>
                <a:ea typeface="ＭＳ Ｐゴシック" panose="020B0600070205080204" pitchFamily="50" charset="-128"/>
              </a:rPr>
              <a:t>年には世界の死亡原因の第</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位になると予測されています。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また、</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は知らない間に悪くなる病気なので、</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であることに気づかず、病院で治療を受けていない人が多いことも問題の一つです。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75F6C1D-832D-4008-B40F-4FA09C1E6D00}" type="slidenum">
              <a:rPr kumimoji="1" lang="ja-JP" altLang="en-US" smtClean="0"/>
              <a:t>11</a:t>
            </a:fld>
            <a:endParaRPr kumimoji="1" lang="ja-JP" altLang="en-US"/>
          </a:p>
        </p:txBody>
      </p:sp>
    </p:spTree>
    <p:extLst>
      <p:ext uri="{BB962C8B-B14F-4D97-AF65-F5344CB8AC3E}">
        <p14:creationId xmlns:p14="http://schemas.microsoft.com/office/powerpoint/2010/main" val="110751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では問題です！子どもがタバコを吸うとどうなるでしょうか？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①若いのであまり影響はない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②大人と同じくらいの害がある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③大人よりも多くの害がある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③大人よりも多くの害がある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200" baseline="0" dirty="0">
                <a:latin typeface="ＭＳ Ｐゴシック" panose="020B0600070205080204" pitchFamily="50" charset="-128"/>
                <a:ea typeface="ＭＳ Ｐゴシック" panose="020B0600070205080204" pitchFamily="50" charset="-128"/>
              </a:rPr>
              <a:t>子どもはニコチンの影響を受けやすいため、子どもがタバコを吸うと、大人よりも短期間でニコチン依存症になり、ヘビースモーカーになりやすいと言われています。</a:t>
            </a:r>
            <a:endParaRPr kumimoji="1" lang="en-US" altLang="ja-JP" sz="1200" baseline="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aseline="0" dirty="0">
                <a:latin typeface="ＭＳ Ｐゴシック" panose="020B0600070205080204" pitchFamily="50" charset="-128"/>
                <a:ea typeface="ＭＳ Ｐゴシック" panose="020B0600070205080204" pitchFamily="50" charset="-128"/>
              </a:rPr>
              <a:t>タバコを吸い始める年齢が低ければ低いほど肺がんや様々な病気になりやすくなります。</a:t>
            </a:r>
            <a:endParaRPr kumimoji="1" lang="en-US" altLang="ja-JP" sz="1200" baseline="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12</a:t>
            </a:fld>
            <a:endParaRPr kumimoji="1" lang="ja-JP" altLang="en-US"/>
          </a:p>
        </p:txBody>
      </p:sp>
    </p:spTree>
    <p:extLst>
      <p:ext uri="{BB962C8B-B14F-4D97-AF65-F5344CB8AC3E}">
        <p14:creationId xmlns:p14="http://schemas.microsoft.com/office/powerpoint/2010/main" val="158561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sz="1200" baseline="0" dirty="0">
                <a:latin typeface="ＭＳ Ｐゴシック" panose="020B0600070205080204" pitchFamily="50" charset="-128"/>
                <a:ea typeface="ＭＳ Ｐゴシック" panose="020B0600070205080204" pitchFamily="50" charset="-128"/>
              </a:rPr>
              <a:t>子どもはニコチンの影響を受けやすいため、子どもがタバコを吸うと、大人よりも短期間でニコチン依存症になり、ヘビースモーカーになりやすいと言われています。</a:t>
            </a:r>
            <a:endParaRPr kumimoji="1" lang="en-US" altLang="ja-JP" sz="1200" baseline="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aseline="0" dirty="0">
                <a:latin typeface="ＭＳ Ｐゴシック" panose="020B0600070205080204" pitchFamily="50" charset="-128"/>
                <a:ea typeface="ＭＳ Ｐゴシック" panose="020B0600070205080204" pitchFamily="50" charset="-128"/>
              </a:rPr>
              <a:t>タバコを吸い始める年齢が低ければ低いほど肺がんや様々な病気になりやすくなります。</a:t>
            </a:r>
            <a:endParaRPr kumimoji="1" lang="en-US" altLang="ja-JP" sz="1200" baseline="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200" baseline="0" dirty="0">
                <a:latin typeface="ＭＳ Ｐゴシック" panose="020B0600070205080204" pitchFamily="50" charset="-128"/>
                <a:ea typeface="ＭＳ Ｐゴシック" panose="020B0600070205080204" pitchFamily="50" charset="-128"/>
              </a:rPr>
              <a:t>たとえ友達からタバコを吸おうと誘われたとしても、勇気を持ってキッパリ断りましょう。</a:t>
            </a:r>
            <a:endParaRPr kumimoji="1" lang="en-US" altLang="ja-JP" sz="1200" baseline="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13</a:t>
            </a:fld>
            <a:endParaRPr kumimoji="1" lang="ja-JP" altLang="en-US"/>
          </a:p>
        </p:txBody>
      </p:sp>
    </p:spTree>
    <p:extLst>
      <p:ext uri="{BB962C8B-B14F-4D97-AF65-F5344CB8AC3E}">
        <p14:creationId xmlns:p14="http://schemas.microsoft.com/office/powerpoint/2010/main" val="85140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では問題です！道端にポイ捨てされたタバコの吸い殻はどうなるでしょうか？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①海まで流れていき海を汚す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②海までは流れていかない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皆さんはこのうちどちらが正解だと思いますか？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①海まで流れていき海を汚す</a:t>
            </a:r>
            <a:endParaRPr kumimoji="1" lang="en-US" altLang="ja-JP" sz="1200" baseline="0"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道路に捨てられたタバコの吸い殻が下水から川や海に流れ、海岸にたくさん集まってきています。</a:t>
            </a:r>
            <a:endParaRPr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dirty="0">
                <a:latin typeface="ＭＳ Ｐゴシック" panose="020B0600070205080204" pitchFamily="50" charset="-128"/>
                <a:ea typeface="ＭＳ Ｐゴシック" panose="020B0600070205080204" pitchFamily="50" charset="-128"/>
              </a:rPr>
              <a:t>海にすむ魚や鳥たちがエサと間違ってタバコのフィルターを食べてしまうなど、生き物への影響も大きな問題となっています。</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14</a:t>
            </a:fld>
            <a:endParaRPr kumimoji="1" lang="ja-JP" altLang="en-US"/>
          </a:p>
        </p:txBody>
      </p:sp>
    </p:spTree>
    <p:extLst>
      <p:ext uri="{BB962C8B-B14F-4D97-AF65-F5344CB8AC3E}">
        <p14:creationId xmlns:p14="http://schemas.microsoft.com/office/powerpoint/2010/main" val="341467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ポイ捨てされたビニール製のレジ袋は海まで流れつき、海を汚す原因となる事から、スーパーやコンビニでレジ袋が有料化され、エコバックの使用がすすめられるようになりました。</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ところが、レジ袋以上に海を汚染して海岸へ流れ着いているプラスチックごみがあります。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それは、タバコの吸い殻の「</a:t>
            </a:r>
            <a:r>
              <a:rPr lang="ja-JP" altLang="en-US" dirty="0">
                <a:latin typeface="ＭＳ Ｐゴシック" panose="020B0600070205080204" pitchFamily="50" charset="-128"/>
                <a:ea typeface="ＭＳ Ｐゴシック" panose="020B0600070205080204" pitchFamily="50" charset="-128"/>
              </a:rPr>
              <a:t>フィルター」</a:t>
            </a:r>
            <a:r>
              <a:rPr lang="ja-JP" altLang="en-US">
                <a:latin typeface="ＭＳ Ｐゴシック" panose="020B0600070205080204" pitchFamily="50" charset="-128"/>
                <a:ea typeface="ＭＳ Ｐゴシック" panose="020B0600070205080204" pitchFamily="50" charset="-128"/>
              </a:rPr>
              <a:t>です。一般的なタバコには、吸い口の部分にフィルターがついています。フィルター</a:t>
            </a:r>
            <a:r>
              <a:rPr lang="ja-JP" altLang="en-US" dirty="0">
                <a:latin typeface="ＭＳ Ｐゴシック" panose="020B0600070205080204" pitchFamily="50" charset="-128"/>
                <a:ea typeface="ＭＳ Ｐゴシック" panose="020B0600070205080204" pitchFamily="50" charset="-128"/>
              </a:rPr>
              <a:t>はプラスチックでできているので、分解されるのに</a:t>
            </a:r>
            <a:r>
              <a:rPr lang="en-US" altLang="ja-JP" dirty="0">
                <a:latin typeface="ＭＳ Ｐゴシック" panose="020B0600070205080204" pitchFamily="50" charset="-128"/>
                <a:ea typeface="ＭＳ Ｐゴシック" panose="020B0600070205080204" pitchFamily="50" charset="-128"/>
              </a:rPr>
              <a:t>10</a:t>
            </a:r>
            <a:r>
              <a:rPr lang="ja-JP" altLang="en-US" dirty="0">
                <a:latin typeface="ＭＳ Ｐゴシック" panose="020B0600070205080204" pitchFamily="50" charset="-128"/>
                <a:ea typeface="ＭＳ Ｐゴシック" panose="020B0600070205080204" pitchFamily="50" charset="-128"/>
              </a:rPr>
              <a:t>年かかるとも言われています。</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★クリック</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道路に捨てられたタバコの吸い殻が下水から川や海に流れ、海岸にたくさん集まってきています。</a:t>
            </a:r>
            <a:endParaRPr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dirty="0">
                <a:latin typeface="ＭＳ Ｐゴシック" panose="020B0600070205080204" pitchFamily="50" charset="-128"/>
                <a:ea typeface="ＭＳ Ｐゴシック" panose="020B0600070205080204" pitchFamily="50" charset="-128"/>
              </a:rPr>
              <a:t>海にすむ魚や鳥たちがエサと間違ってタバコのフィルターを食べてしまうなど、生き物への影響も大きな問題となっています。</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mn-ea"/>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15</a:t>
            </a:fld>
            <a:endParaRPr kumimoji="1" lang="ja-JP" altLang="en-US"/>
          </a:p>
        </p:txBody>
      </p:sp>
    </p:spTree>
    <p:extLst>
      <p:ext uri="{BB962C8B-B14F-4D97-AF65-F5344CB8AC3E}">
        <p14:creationId xmlns:p14="http://schemas.microsoft.com/office/powerpoint/2010/main" val="3414671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では問題です！タバコを吸う人が新型コロナウイルスに感染するとどうなるでしょうか？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①軽症ですむことが多い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②吸わない人と同じくらいの影響がある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③重症になりやすい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③重症になりやすい</a:t>
            </a:r>
            <a:endParaRPr kumimoji="1" lang="en-US" altLang="ja-JP" sz="1200" baseline="0"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タバコを吸う事により肺の働きが悪くなり、新型コロナウイルスにかかりやすく、また重症化しやすい事が分かっています。</a:t>
            </a:r>
            <a:endParaRPr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16</a:t>
            </a:fld>
            <a:endParaRPr kumimoji="1" lang="ja-JP" altLang="en-US"/>
          </a:p>
        </p:txBody>
      </p:sp>
    </p:spTree>
    <p:extLst>
      <p:ext uri="{BB962C8B-B14F-4D97-AF65-F5344CB8AC3E}">
        <p14:creationId xmlns:p14="http://schemas.microsoft.com/office/powerpoint/2010/main" val="1996135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lang="ja-JP" altLang="en-US" dirty="0">
                <a:latin typeface="ＭＳ Ｐゴシック" panose="020B0600070205080204" pitchFamily="50" charset="-128"/>
                <a:ea typeface="ＭＳ Ｐゴシック" panose="020B0600070205080204" pitchFamily="50" charset="-128"/>
              </a:rPr>
              <a:t>今までのコロナウイルスは風邪を引き起こすウイルスでしたが、今回の新型コロナウイルスは治りにくい肺炎を引き起こし、ひどくなると亡くなってしまう事もあります。</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マスクや手洗い、</a:t>
            </a:r>
            <a:r>
              <a:rPr lang="en-US" altLang="ja-JP" dirty="0">
                <a:latin typeface="ＭＳ Ｐゴシック" panose="020B0600070205080204" pitchFamily="50" charset="-128"/>
                <a:ea typeface="ＭＳ Ｐゴシック" panose="020B0600070205080204" pitchFamily="50" charset="-128"/>
              </a:rPr>
              <a:t>3</a:t>
            </a:r>
            <a:r>
              <a:rPr lang="ja-JP" altLang="en-US" dirty="0">
                <a:latin typeface="ＭＳ Ｐゴシック" panose="020B0600070205080204" pitchFamily="50" charset="-128"/>
                <a:ea typeface="ＭＳ Ｐゴシック" panose="020B0600070205080204" pitchFamily="50" charset="-128"/>
              </a:rPr>
              <a:t>蜜を避けるなど、色々な対策がされていますが、その中でも最大の予防策はタバコを吸わないことです。</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タバコを吸う事により、肺の働きが悪くなり、新型コロナウイルスにかかりやすく、また重症化しやすい事が分かっています。</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自分のため、大切な人のためにもタバコを吸わないようにして、「防げる死」を防ぎたいものですね。</a:t>
            </a:r>
            <a:endParaRPr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17</a:t>
            </a:fld>
            <a:endParaRPr kumimoji="1" lang="ja-JP" altLang="en-US"/>
          </a:p>
        </p:txBody>
      </p:sp>
    </p:spTree>
    <p:extLst>
      <p:ext uri="{BB962C8B-B14F-4D97-AF65-F5344CB8AC3E}">
        <p14:creationId xmlns:p14="http://schemas.microsoft.com/office/powerpoint/2010/main" val="3673240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では問題です！加熱式タバコには害がないでしょうか？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①加熱式タバコには害がない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②加熱式タバコにも害がある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皆さんはこのうちどちらが正解だと思いますか？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②加熱式タバコにも害がある</a:t>
            </a:r>
            <a:endParaRPr kumimoji="1" lang="en-US" altLang="ja-JP" sz="1200" baseline="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aseline="0" dirty="0">
                <a:latin typeface="ＭＳ Ｐゴシック" panose="020B0600070205080204" pitchFamily="50" charset="-128"/>
                <a:ea typeface="ＭＳ Ｐゴシック" panose="020B0600070205080204" pitchFamily="50" charset="-128"/>
              </a:rPr>
              <a:t>加熱式タバコは</a:t>
            </a:r>
            <a:r>
              <a:rPr lang="ja-JP" altLang="en-US" sz="1200" dirty="0">
                <a:latin typeface="ＭＳ Ｐゴシック" panose="020B0600070205080204" pitchFamily="50" charset="-128"/>
                <a:ea typeface="ＭＳ Ｐゴシック" panose="020B0600070205080204" pitchFamily="50" charset="-128"/>
              </a:rPr>
              <a:t>葉っぱを燃やさないので紙巻タバコより発がん性物質は少ないと言われていますが、加熱式タバコが作るエアロゾルの中には紙巻タバコと同じようにニコチンなど有害物質が含まれています。</a:t>
            </a:r>
            <a:endParaRPr lang="en-US" altLang="ja-JP" sz="1200" baseline="30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18</a:t>
            </a:fld>
            <a:endParaRPr kumimoji="1" lang="ja-JP" altLang="en-US"/>
          </a:p>
        </p:txBody>
      </p:sp>
    </p:spTree>
    <p:extLst>
      <p:ext uri="{BB962C8B-B14F-4D97-AF65-F5344CB8AC3E}">
        <p14:creationId xmlns:p14="http://schemas.microsoft.com/office/powerpoint/2010/main" val="85830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lang="ja-JP" altLang="en-US" sz="1200" dirty="0">
                <a:latin typeface="ＭＳ Ｐゴシック" panose="020B0600070205080204" pitchFamily="50" charset="-128"/>
                <a:ea typeface="ＭＳ Ｐゴシック" panose="020B0600070205080204" pitchFamily="50" charset="-128"/>
              </a:rPr>
              <a:t>次に加熱式タバコについてです。紙巻きタバコと何が違うのか比べてみましょう。</a:t>
            </a:r>
            <a:endParaRPr lang="en-US" altLang="ja-JP" sz="1200" dirty="0">
              <a:latin typeface="ＭＳ Ｐゴシック" panose="020B0600070205080204" pitchFamily="50" charset="-128"/>
              <a:ea typeface="ＭＳ Ｐゴシック" panose="020B0600070205080204" pitchFamily="50" charset="-128"/>
            </a:endParaRPr>
          </a:p>
          <a:p>
            <a:pPr>
              <a:spcBef>
                <a:spcPts val="600"/>
              </a:spcBef>
            </a:pPr>
            <a:r>
              <a:rPr lang="ja-JP" altLang="en-US" sz="1200" dirty="0">
                <a:latin typeface="ＭＳ Ｐゴシック" panose="020B0600070205080204" pitchFamily="50" charset="-128"/>
                <a:ea typeface="ＭＳ Ｐゴシック" panose="020B0600070205080204" pitchFamily="50" charset="-128"/>
              </a:rPr>
              <a:t>加熱式タバコは、タバコの葉に電気の熱をあててエアロゾルを出す仕組みになっています。</a:t>
            </a:r>
            <a:endParaRPr lang="en-US" altLang="ja-JP" sz="1200" dirty="0">
              <a:latin typeface="ＭＳ Ｐゴシック" panose="020B0600070205080204" pitchFamily="50" charset="-128"/>
              <a:ea typeface="ＭＳ Ｐゴシック" panose="020B0600070205080204" pitchFamily="50" charset="-128"/>
            </a:endParaRPr>
          </a:p>
          <a:p>
            <a:pPr>
              <a:spcBef>
                <a:spcPts val="600"/>
              </a:spcBef>
            </a:pPr>
            <a:r>
              <a:rPr lang="ja-JP" altLang="en-US" sz="1200" dirty="0">
                <a:latin typeface="ＭＳ Ｐゴシック" panose="020B0600070205080204" pitchFamily="50" charset="-128"/>
                <a:ea typeface="ＭＳ Ｐゴシック" panose="020B0600070205080204" pitchFamily="50" charset="-128"/>
              </a:rPr>
              <a:t>このエアロゾルとは、目には見えない小さな液体などの粒が空気と一緒に漂っていることで、霧と同じものです。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葉っぱを燃やさないので紙巻タバコより発がん物質は少ないと言われていますが、加熱式タバコが作るエアロゾルの中には紙巻タバコと同じようにニコチンが含まれています。</a:t>
            </a:r>
            <a:endParaRPr lang="en-US" altLang="ja-JP" sz="1200" baseline="30000" dirty="0">
              <a:latin typeface="ＭＳ Ｐゴシック" panose="020B0600070205080204" pitchFamily="50" charset="-128"/>
              <a:ea typeface="ＭＳ Ｐゴシック" panose="020B0600070205080204" pitchFamily="50" charset="-128"/>
            </a:endParaRPr>
          </a:p>
          <a:p>
            <a:pPr>
              <a:spcBef>
                <a:spcPts val="600"/>
              </a:spcBef>
            </a:pPr>
            <a:r>
              <a:rPr lang="ja-JP" altLang="en-US" sz="1200" dirty="0">
                <a:latin typeface="ＭＳ Ｐゴシック" panose="020B0600070205080204" pitchFamily="50" charset="-128"/>
                <a:ea typeface="ＭＳ Ｐゴシック" panose="020B0600070205080204" pitchFamily="50" charset="-128"/>
              </a:rPr>
              <a:t>なので、「加熱式タバコで禁煙する」という考えは間違いです。</a:t>
            </a:r>
            <a:endParaRPr lang="en-US" altLang="ja-JP" sz="1200" dirty="0">
              <a:latin typeface="ＭＳ Ｐゴシック" panose="020B0600070205080204" pitchFamily="50" charset="-128"/>
              <a:ea typeface="ＭＳ Ｐゴシック" panose="020B0600070205080204" pitchFamily="50" charset="-128"/>
            </a:endParaRPr>
          </a:p>
          <a:p>
            <a:pPr>
              <a:spcBef>
                <a:spcPts val="600"/>
              </a:spcBef>
            </a:pPr>
            <a:r>
              <a:rPr lang="ja-JP" altLang="en-US" sz="1200" dirty="0">
                <a:latin typeface="ＭＳ Ｐゴシック" panose="020B0600070205080204" pitchFamily="50" charset="-128"/>
                <a:ea typeface="ＭＳ Ｐゴシック" panose="020B0600070205080204" pitchFamily="50" charset="-128"/>
              </a:rPr>
              <a:t>禁煙スペースでは紙巻きタバコはもちろん、加熱式タバコも吸ってはいけません。</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19</a:t>
            </a:fld>
            <a:endParaRPr kumimoji="1" lang="ja-JP" altLang="en-US"/>
          </a:p>
        </p:txBody>
      </p:sp>
    </p:spTree>
    <p:extLst>
      <p:ext uri="{BB962C8B-B14F-4D97-AF65-F5344CB8AC3E}">
        <p14:creationId xmlns:p14="http://schemas.microsoft.com/office/powerpoint/2010/main" val="230343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では問題です！タバコをやめられなくなる原因物質は次のうちどれでしょう？</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①ニコチン</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②タール</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③一酸化炭素</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①ニコチン</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ニコチンは脳に影響を与え、ニコチンを吸収することが習慣化してしまいます。そのうち、体の中のニコチンの量が少なくなるとイライラしたり、落ち着かなくなったりするので、またニコチンが欲しいと思うようになり、タバコをやめたくてもやめられなくなり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（参考資料）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②タール：発がん性物質</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③一酸化炭素：赤血球との親和性が高く、息切れを起こす原因となる。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2</a:t>
            </a:fld>
            <a:endParaRPr kumimoji="1" lang="ja-JP" altLang="en-US"/>
          </a:p>
        </p:txBody>
      </p:sp>
    </p:spTree>
    <p:extLst>
      <p:ext uri="{BB962C8B-B14F-4D97-AF65-F5344CB8AC3E}">
        <p14:creationId xmlns:p14="http://schemas.microsoft.com/office/powerpoint/2010/main" val="108521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では問題です！「受動喫煙」とはどんなことでしょうか？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①人にもらったタバコを吸う事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②無理やりタバコをくわえさせられること</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③自分の周りのタバコの煙を吸う事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③自分の周りのタバコの煙を吸う事</a:t>
            </a:r>
            <a:endParaRPr kumimoji="1" lang="en-US" altLang="ja-JP" sz="1200" baseline="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自分はタバコを吸わないのに、周りの人が吸っているタバコの煙を吸わされてしまうことを「受動喫煙」と言います。</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altLang="ja-JP" sz="1200" baseline="30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20</a:t>
            </a:fld>
            <a:endParaRPr kumimoji="1" lang="ja-JP" altLang="en-US"/>
          </a:p>
        </p:txBody>
      </p:sp>
    </p:spTree>
    <p:extLst>
      <p:ext uri="{BB962C8B-B14F-4D97-AF65-F5344CB8AC3E}">
        <p14:creationId xmlns:p14="http://schemas.microsoft.com/office/powerpoint/2010/main" val="8583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まず、「受動喫煙」という言葉の意味ですが、文字通り、受け身の喫煙です。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自分はタバコを吸わないのに、周りの人が吸っているタバコの煙を吸わされてしまうことを「受動喫煙」と言います。</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タバコの煙は、</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①タバコを吸っている人の肺に入る「主流煙」、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②火のついたタバコの先から周りに広がる「副流煙」、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③タバコを吸っている人から吐き出された「呼出煙」の</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つに分けられます。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タバコを吸っている人によって生じた</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②の「副流煙」と③の「呼出煙」を吸いこむことを「受動喫煙」と言います。</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21</a:t>
            </a:fld>
            <a:endParaRPr kumimoji="1" lang="ja-JP" altLang="en-US"/>
          </a:p>
        </p:txBody>
      </p:sp>
    </p:spTree>
    <p:extLst>
      <p:ext uri="{BB962C8B-B14F-4D97-AF65-F5344CB8AC3E}">
        <p14:creationId xmlns:p14="http://schemas.microsoft.com/office/powerpoint/2010/main" val="326502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では問題です！タバコの煙の中で一番有害な煙は次のうちどれでしょうか？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①主流煙（タバコを吸う人が吸いこむ煙）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②呼出煙（タバコを吸う人が吐き出す煙）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③副流煙（タバコの先から出る煙）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③副流煙（タバコの先から出る煙）</a:t>
            </a:r>
            <a:endParaRPr kumimoji="1" lang="en-US" altLang="ja-JP" sz="1200" baseline="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「主流煙」よりも、「副流煙」の方が有害物質を数倍から数十倍多く含んでいます。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（参考資料）</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「副流煙」は「主流煙」と比べ、一酸化炭素が</a:t>
            </a:r>
            <a:r>
              <a:rPr kumimoji="1" lang="en-US" altLang="ja-JP" dirty="0">
                <a:latin typeface="ＭＳ Ｐゴシック" panose="020B0600070205080204" pitchFamily="50" charset="-128"/>
                <a:ea typeface="ＭＳ Ｐゴシック" panose="020B0600070205080204" pitchFamily="50" charset="-128"/>
              </a:rPr>
              <a:t>4.7</a:t>
            </a:r>
            <a:r>
              <a:rPr kumimoji="1" lang="ja-JP" altLang="en-US" dirty="0">
                <a:latin typeface="ＭＳ Ｐゴシック" panose="020B0600070205080204" pitchFamily="50" charset="-128"/>
                <a:ea typeface="ＭＳ Ｐゴシック" panose="020B0600070205080204" pitchFamily="50" charset="-128"/>
              </a:rPr>
              <a:t>倍、タールが</a:t>
            </a:r>
            <a:r>
              <a:rPr kumimoji="1" lang="en-US" altLang="ja-JP" dirty="0">
                <a:latin typeface="ＭＳ Ｐゴシック" panose="020B0600070205080204" pitchFamily="50" charset="-128"/>
                <a:ea typeface="ＭＳ Ｐゴシック" panose="020B0600070205080204" pitchFamily="50" charset="-128"/>
              </a:rPr>
              <a:t>3.4</a:t>
            </a:r>
            <a:r>
              <a:rPr kumimoji="1" lang="ja-JP" altLang="en-US" dirty="0">
                <a:latin typeface="ＭＳ Ｐゴシック" panose="020B0600070205080204" pitchFamily="50" charset="-128"/>
                <a:ea typeface="ＭＳ Ｐゴシック" panose="020B0600070205080204" pitchFamily="50" charset="-128"/>
              </a:rPr>
              <a:t>倍、ニコチンが</a:t>
            </a:r>
            <a:r>
              <a:rPr kumimoji="1" lang="en-US" altLang="ja-JP" dirty="0">
                <a:latin typeface="ＭＳ Ｐゴシック" panose="020B0600070205080204" pitchFamily="50" charset="-128"/>
                <a:ea typeface="ＭＳ Ｐゴシック" panose="020B0600070205080204" pitchFamily="50" charset="-128"/>
              </a:rPr>
              <a:t>2.8</a:t>
            </a:r>
            <a:r>
              <a:rPr kumimoji="1" lang="ja-JP" altLang="en-US" dirty="0">
                <a:latin typeface="ＭＳ Ｐゴシック" panose="020B0600070205080204" pitchFamily="50" charset="-128"/>
                <a:ea typeface="ＭＳ Ｐゴシック" panose="020B0600070205080204" pitchFamily="50" charset="-128"/>
              </a:rPr>
              <a:t>倍も多く含まれています。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22</a:t>
            </a:fld>
            <a:endParaRPr kumimoji="1" lang="ja-JP" altLang="en-US"/>
          </a:p>
        </p:txBody>
      </p:sp>
    </p:spTree>
    <p:extLst>
      <p:ext uri="{BB962C8B-B14F-4D97-AF65-F5344CB8AC3E}">
        <p14:creationId xmlns:p14="http://schemas.microsoft.com/office/powerpoint/2010/main" val="2385077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有害な成分をたくさん含むタバコの煙ですが、煙によって害に違いはあるのでしょうか。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実は、「主流煙」よりも、タバコの先から周りに広がる「副流煙」の方が有害物質を数倍から数十倍多く含んでいます。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例えば、「副流煙」は「主流煙」と比べて、一酸化炭素が</a:t>
            </a:r>
            <a:r>
              <a:rPr kumimoji="1" lang="en-US" altLang="ja-JP" dirty="0">
                <a:latin typeface="ＭＳ Ｐゴシック" panose="020B0600070205080204" pitchFamily="50" charset="-128"/>
                <a:ea typeface="ＭＳ Ｐゴシック" panose="020B0600070205080204" pitchFamily="50" charset="-128"/>
              </a:rPr>
              <a:t>4.7</a:t>
            </a:r>
            <a:r>
              <a:rPr kumimoji="1" lang="ja-JP" altLang="en-US" dirty="0">
                <a:latin typeface="ＭＳ Ｐゴシック" panose="020B0600070205080204" pitchFamily="50" charset="-128"/>
                <a:ea typeface="ＭＳ Ｐゴシック" panose="020B0600070205080204" pitchFamily="50" charset="-128"/>
              </a:rPr>
              <a:t>倍、タールが</a:t>
            </a:r>
            <a:r>
              <a:rPr kumimoji="1" lang="en-US" altLang="ja-JP" dirty="0">
                <a:latin typeface="ＭＳ Ｐゴシック" panose="020B0600070205080204" pitchFamily="50" charset="-128"/>
                <a:ea typeface="ＭＳ Ｐゴシック" panose="020B0600070205080204" pitchFamily="50" charset="-128"/>
              </a:rPr>
              <a:t>3.4</a:t>
            </a:r>
            <a:r>
              <a:rPr kumimoji="1" lang="ja-JP" altLang="en-US" dirty="0">
                <a:latin typeface="ＭＳ Ｐゴシック" panose="020B0600070205080204" pitchFamily="50" charset="-128"/>
                <a:ea typeface="ＭＳ Ｐゴシック" panose="020B0600070205080204" pitchFamily="50" charset="-128"/>
              </a:rPr>
              <a:t>倍、ニコチンが</a:t>
            </a:r>
            <a:r>
              <a:rPr kumimoji="1" lang="en-US" altLang="ja-JP" dirty="0">
                <a:latin typeface="ＭＳ Ｐゴシック" panose="020B0600070205080204" pitchFamily="50" charset="-128"/>
                <a:ea typeface="ＭＳ Ｐゴシック" panose="020B0600070205080204" pitchFamily="50" charset="-128"/>
              </a:rPr>
              <a:t>2.8</a:t>
            </a:r>
            <a:r>
              <a:rPr kumimoji="1" lang="ja-JP" altLang="en-US" dirty="0">
                <a:latin typeface="ＭＳ Ｐゴシック" panose="020B0600070205080204" pitchFamily="50" charset="-128"/>
                <a:ea typeface="ＭＳ Ｐゴシック" panose="020B0600070205080204" pitchFamily="50" charset="-128"/>
              </a:rPr>
              <a:t>倍も多く含まれています。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このことからも分かるように、タバコの煙はタバコを吸っていない周りの人にも大きな害があるということを知っておいてください。</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23</a:t>
            </a:fld>
            <a:endParaRPr kumimoji="1" lang="ja-JP" altLang="en-US"/>
          </a:p>
        </p:txBody>
      </p:sp>
    </p:spTree>
    <p:extLst>
      <p:ext uri="{BB962C8B-B14F-4D97-AF65-F5344CB8AC3E}">
        <p14:creationId xmlns:p14="http://schemas.microsoft.com/office/powerpoint/2010/main" val="2761825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では問題です！タバコを吸った人がいた部屋がタバコ臭かった！後から入った人に影響はあるでしょうか？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①直接タバコの煙を吸っていないので害はない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②有害物質が部屋のいろんなところに付着しているので害がある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③換気をすれば害はなくなる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②有害物質が部屋のいろんなところに付着しているので害がある</a:t>
            </a:r>
            <a:endParaRPr kumimoji="1" lang="en-US" altLang="ja-JP" sz="1200" baseline="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その時にタバコを吸っている人がいなくても、タバコを吸ったことがある部屋には、床、カーペット、ソファー、クッション、カーテンや壁など、いたるところにタバコの煙に含まれる有害物質が付着しています。その有害物質が、後に空気中を漂って、他の人が吸い込んでしまう受動喫煙の事をサードハンドスモークと言います。</a:t>
            </a:r>
            <a:endParaRPr lang="en-US" altLang="ja-JP" sz="1200"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24</a:t>
            </a:fld>
            <a:endParaRPr kumimoji="1" lang="ja-JP" altLang="en-US"/>
          </a:p>
        </p:txBody>
      </p:sp>
    </p:spTree>
    <p:extLst>
      <p:ext uri="{BB962C8B-B14F-4D97-AF65-F5344CB8AC3E}">
        <p14:creationId xmlns:p14="http://schemas.microsoft.com/office/powerpoint/2010/main" val="689133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サードハンドスモークという言葉はあまり聞いたことが無いかもしれませんが、これも受動喫煙の一つです。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その時にタバコを吸っている人がいなくても、タバコを吸ったことがある部屋には、</a:t>
            </a:r>
            <a:r>
              <a:rPr lang="en-US" altLang="ja-JP" sz="1200" dirty="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★クリック</a:t>
            </a:r>
            <a:r>
              <a:rPr lang="en-US" altLang="ja-JP" sz="1200" dirty="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床、カーペット、ソファー、クッション、カーテンや壁など、いたるところにタバコの煙に含まれる有害物質が付着しています。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その有害物質が、後に空気中を漂って、他の人が吸い込んでしまう受動喫煙の事をサードハンドスモークと言います。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例えば、ベランダでタバコを吸ったお父さんが部屋に戻ってきた時、「息がタバコ臭いな」とか、すれ違った時に「タバコの臭いがする」ということはありませんか？</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タバコを吸い終わった人の髪の毛や服や手にも、タバコの有害物質が付着してるので、タバコ臭いと感じた時はサードハンドスモークの被害を受けていることになります。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ＭＳ Ｐゴシック" panose="020B0600070205080204" pitchFamily="50" charset="-128"/>
                <a:ea typeface="ＭＳ Ｐゴシック" panose="020B0600070205080204" pitchFamily="50" charset="-128"/>
              </a:rPr>
              <a:t>重要なことは、タバコの害は煙が出ているときだけではなく、見えない煙による被害もあるということです。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25</a:t>
            </a:fld>
            <a:endParaRPr kumimoji="1" lang="ja-JP" altLang="en-US"/>
          </a:p>
        </p:txBody>
      </p:sp>
    </p:spTree>
    <p:extLst>
      <p:ext uri="{BB962C8B-B14F-4D97-AF65-F5344CB8AC3E}">
        <p14:creationId xmlns:p14="http://schemas.microsoft.com/office/powerpoint/2010/main" val="474445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では問題です！レストランなどのお店にある喫煙室に</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歳未満の人は入れるでしょうか？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①お家の人と一緒なら入ってもいい</a:t>
            </a:r>
            <a:endParaRPr lang="en-US" altLang="ja-JP" sz="1200" b="1" dirty="0">
              <a:solidFill>
                <a:srgbClr val="FF0000"/>
              </a:solidFill>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②お店で働いている人なら入ってもいい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歳未満の人はどんな理由があっても絶対に入ってはいけない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歳未満の人はどんな理由があっても絶対に入ってはいけない</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望まない受動喫煙をなくすため、健康増進法という法律が改正され、</a:t>
            </a:r>
            <a:r>
              <a:rPr kumimoji="1" lang="en-US" altLang="ja-JP" dirty="0">
                <a:latin typeface="ＭＳ Ｐゴシック" panose="020B0600070205080204" pitchFamily="50" charset="-128"/>
                <a:ea typeface="ＭＳ Ｐゴシック" panose="020B0600070205080204" pitchFamily="50" charset="-128"/>
              </a:rPr>
              <a:t>2020</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4</a:t>
            </a:r>
            <a:r>
              <a:rPr kumimoji="1" lang="ja-JP" altLang="en-US" dirty="0">
                <a:latin typeface="ＭＳ Ｐゴシック" panose="020B0600070205080204" pitchFamily="50" charset="-128"/>
                <a:ea typeface="ＭＳ Ｐゴシック" panose="020B0600070205080204" pitchFamily="50" charset="-128"/>
              </a:rPr>
              <a:t>月から、原則として人が集まる建物の中では「禁煙」となり、タバコを吸ってはいけないという事になりました。</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タバコを吸う事が許されるのは、煙が外に流れ出さないよう厳しい基準に合格した「喫煙室」の中だけです。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ただし、「喫煙室」には、</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歳未満の人は入ってはいけません。</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例えば、お店などで働いている人が</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歳未満の場合、掃除が目的であったとしても「喫煙室」には立ち入る事さえ禁止されています。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26</a:t>
            </a:fld>
            <a:endParaRPr kumimoji="1" lang="ja-JP" altLang="en-US"/>
          </a:p>
        </p:txBody>
      </p:sp>
    </p:spTree>
    <p:extLst>
      <p:ext uri="{BB962C8B-B14F-4D97-AF65-F5344CB8AC3E}">
        <p14:creationId xmlns:p14="http://schemas.microsoft.com/office/powerpoint/2010/main" val="1978736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まだタバコの害についてここまで詳しく分かっていなかった昔は、建物や乗り物の中でタバコを吸うことができました。</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しかし今では望まない受動喫煙をなくすため、健康増進法という法律が改正され、</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】2020</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4</a:t>
            </a:r>
            <a:r>
              <a:rPr kumimoji="1" lang="ja-JP" altLang="en-US" dirty="0">
                <a:latin typeface="ＭＳ Ｐゴシック" panose="020B0600070205080204" pitchFamily="50" charset="-128"/>
                <a:ea typeface="ＭＳ Ｐゴシック" panose="020B0600070205080204" pitchFamily="50" charset="-128"/>
              </a:rPr>
              <a:t>月から、原則として人が集まる建物の中では「禁煙」となり、タバコを吸ってはいけないという事になりました。</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タバコを吸う事が許されるのは、煙が外に流れ出さないよう厳しい基準に合格した「喫煙室」の中だけです。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ただし、「喫煙室」には、</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歳未満の人は入ってはいけません。</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例えば、お店などで働いている人が</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歳未満の場合、掃除が目的であったとしても「喫煙室」には立ち入る事さえ禁止されています。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また、学校や病院などの施設内には、「喫煙室」を作ることもできません。</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この法律は、受動喫煙による健康被害が大きい子どもたちを守ってくれるものなのです。</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27</a:t>
            </a:fld>
            <a:endParaRPr kumimoji="1" lang="ja-JP" altLang="en-US"/>
          </a:p>
        </p:txBody>
      </p:sp>
    </p:spTree>
    <p:extLst>
      <p:ext uri="{BB962C8B-B14F-4D97-AF65-F5344CB8AC3E}">
        <p14:creationId xmlns:p14="http://schemas.microsoft.com/office/powerpoint/2010/main" val="1773393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では問題です！日本は世界の中でもタバコ対策が進んでいる国でしょうか？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①海外と比べて日本はタバコ対策がとても進んでいる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②海外と比べて日本はタバコ対策が大きく遅れている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皆さんはこのうちどちらが正解だと思いますか？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②海外と比べて日本はタバコ対策が大きく遅れている</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日本ではタバコのパッケージに有害性を小さな文字のみで警告しているだけであり、文字に加え写真付きで警告している海外と比べると対策は遅れていると言えます。</a:t>
            </a:r>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28</a:t>
            </a:fld>
            <a:endParaRPr kumimoji="1" lang="ja-JP" altLang="en-US"/>
          </a:p>
        </p:txBody>
      </p:sp>
    </p:spTree>
    <p:extLst>
      <p:ext uri="{BB962C8B-B14F-4D97-AF65-F5344CB8AC3E}">
        <p14:creationId xmlns:p14="http://schemas.microsoft.com/office/powerpoint/2010/main" val="3418892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次はたばこのパッケージを見てみましょう。日本は文字で「タバコは病気の原因になります」ということを書いていますが、あまり怖くはありませんよね。</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では海外のパッケージはどうでしょうか？タバコの害によって病気になった人の写真が載っています。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眼をそむけたくなるようなものもありますが、この写真がタバコの本当の怖さを表しています。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このようなパッケージだったら皆さんはタバコを買おうと思いますか？</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29</a:t>
            </a:fld>
            <a:endParaRPr kumimoji="1" lang="ja-JP" altLang="en-US"/>
          </a:p>
        </p:txBody>
      </p:sp>
    </p:spTree>
    <p:extLst>
      <p:ext uri="{BB962C8B-B14F-4D97-AF65-F5344CB8AC3E}">
        <p14:creationId xmlns:p14="http://schemas.microsoft.com/office/powerpoint/2010/main" val="151844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685841"/>
            <a:ext cx="5388610" cy="4439841"/>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代表的な成分のひとつ、ニコチンは脳に影響を与え、ニコチンを吸収することが習慣化してしまいます。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そのうち、体の中のニコチンの量が少なくなるとイライラしたり、落ち着かなくなったりするので、またニコチンが欲しいと思うようになり、タバコをやめたくてもやめられなくなります。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これはニコチン依存症という病気です。この病気になると、自分の意志だけではタバコをやめるのは難しいと言われています。</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D94E2E84-F3BA-4707-91B4-8E5F90D3C165}" type="slidenum">
              <a:rPr kumimoji="1" lang="ja-JP" altLang="en-US" smtClean="0"/>
              <a:t>3</a:t>
            </a:fld>
            <a:endParaRPr kumimoji="1" lang="ja-JP" altLang="en-US"/>
          </a:p>
        </p:txBody>
      </p:sp>
    </p:spTree>
    <p:extLst>
      <p:ext uri="{BB962C8B-B14F-4D97-AF65-F5344CB8AC3E}">
        <p14:creationId xmlns:p14="http://schemas.microsoft.com/office/powerpoint/2010/main" val="748733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では問題です！タバコを</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箱、</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年間禁煙したら次のうち何ができるでしょうか？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①家族で回転ずし食べ放題</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②人気ゲーム機とソフトが買える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泊</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日豪華！東京テーマパーク旅行（</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人分）</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泊</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日豪華東京テーマパーク旅行（</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人分）</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年間で約</a:t>
            </a:r>
            <a:r>
              <a:rPr kumimoji="1" lang="en-US" altLang="ja-JP" dirty="0">
                <a:latin typeface="ＭＳ Ｐゴシック" panose="020B0600070205080204" pitchFamily="50" charset="-128"/>
                <a:ea typeface="ＭＳ Ｐゴシック" panose="020B0600070205080204" pitchFamily="50" charset="-128"/>
              </a:rPr>
              <a:t>18</a:t>
            </a:r>
            <a:r>
              <a:rPr kumimoji="1" lang="ja-JP" altLang="en-US" dirty="0">
                <a:latin typeface="ＭＳ Ｐゴシック" panose="020B0600070205080204" pitchFamily="50" charset="-128"/>
                <a:ea typeface="ＭＳ Ｐゴシック" panose="020B0600070205080204" pitchFamily="50" charset="-128"/>
              </a:rPr>
              <a:t>万円タバコ代にかかっている。</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（参考資料）</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年間で約</a:t>
            </a:r>
            <a:r>
              <a:rPr kumimoji="1" lang="en-US" altLang="ja-JP" dirty="0">
                <a:latin typeface="ＭＳ Ｐゴシック" panose="020B0600070205080204" pitchFamily="50" charset="-128"/>
                <a:ea typeface="ＭＳ Ｐゴシック" panose="020B0600070205080204" pitchFamily="50" charset="-128"/>
              </a:rPr>
              <a:t>55</a:t>
            </a:r>
            <a:r>
              <a:rPr kumimoji="1" lang="ja-JP" altLang="en-US" dirty="0">
                <a:latin typeface="ＭＳ Ｐゴシック" panose="020B0600070205080204" pitchFamily="50" charset="-128"/>
                <a:ea typeface="ＭＳ Ｐゴシック" panose="020B0600070205080204" pitchFamily="50" charset="-128"/>
              </a:rPr>
              <a:t>万円（家族で国内温泉旅行に行ける程度）</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5</a:t>
            </a:r>
            <a:r>
              <a:rPr kumimoji="1" lang="ja-JP" altLang="en-US" dirty="0">
                <a:latin typeface="ＭＳ Ｐゴシック" panose="020B0600070205080204" pitchFamily="50" charset="-128"/>
                <a:ea typeface="ＭＳ Ｐゴシック" panose="020B0600070205080204" pitchFamily="50" charset="-128"/>
              </a:rPr>
              <a:t>年間で約</a:t>
            </a:r>
            <a:r>
              <a:rPr kumimoji="1" lang="en-US" altLang="ja-JP" dirty="0">
                <a:latin typeface="ＭＳ Ｐゴシック" panose="020B0600070205080204" pitchFamily="50" charset="-128"/>
                <a:ea typeface="ＭＳ Ｐゴシック" panose="020B0600070205080204" pitchFamily="50" charset="-128"/>
              </a:rPr>
              <a:t>91</a:t>
            </a:r>
            <a:r>
              <a:rPr kumimoji="1" lang="ja-JP" altLang="en-US" dirty="0">
                <a:latin typeface="ＭＳ Ｐゴシック" panose="020B0600070205080204" pitchFamily="50" charset="-128"/>
                <a:ea typeface="ＭＳ Ｐゴシック" panose="020B0600070205080204" pitchFamily="50" charset="-128"/>
              </a:rPr>
              <a:t>万円（家族で海外レジャー旅行に行ける程度）</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10</a:t>
            </a:r>
            <a:r>
              <a:rPr kumimoji="1" lang="ja-JP" altLang="en-US" dirty="0">
                <a:latin typeface="ＭＳ Ｐゴシック" panose="020B0600070205080204" pitchFamily="50" charset="-128"/>
                <a:ea typeface="ＭＳ Ｐゴシック" panose="020B0600070205080204" pitchFamily="50" charset="-128"/>
              </a:rPr>
              <a:t>年間で約</a:t>
            </a:r>
            <a:r>
              <a:rPr kumimoji="1" lang="en-US" altLang="ja-JP" dirty="0">
                <a:latin typeface="ＭＳ Ｐゴシック" panose="020B0600070205080204" pitchFamily="50" charset="-128"/>
                <a:ea typeface="ＭＳ Ｐゴシック" panose="020B0600070205080204" pitchFamily="50" charset="-128"/>
              </a:rPr>
              <a:t>1830</a:t>
            </a:r>
            <a:r>
              <a:rPr kumimoji="1" lang="ja-JP" altLang="en-US" dirty="0">
                <a:latin typeface="ＭＳ Ｐゴシック" panose="020B0600070205080204" pitchFamily="50" charset="-128"/>
                <a:ea typeface="ＭＳ Ｐゴシック" panose="020B0600070205080204" pitchFamily="50" charset="-128"/>
              </a:rPr>
              <a:t>万円（家族で豪華客船旅行に行ける程度）</a:t>
            </a:r>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30</a:t>
            </a:fld>
            <a:endParaRPr kumimoji="1" lang="ja-JP" altLang="en-US"/>
          </a:p>
        </p:txBody>
      </p:sp>
    </p:spTree>
    <p:extLst>
      <p:ext uri="{BB962C8B-B14F-4D97-AF65-F5344CB8AC3E}">
        <p14:creationId xmlns:p14="http://schemas.microsoft.com/office/powerpoint/2010/main" val="3267441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先程のクイズでは</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年でお得になる金額を見ましたが、</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10</a:t>
            </a:r>
            <a:r>
              <a:rPr kumimoji="1" lang="ja-JP" altLang="en-US" dirty="0">
                <a:latin typeface="ＭＳ Ｐゴシック" panose="020B0600070205080204" pitchFamily="50" charset="-128"/>
                <a:ea typeface="ＭＳ Ｐゴシック" panose="020B0600070205080204" pitchFamily="50" charset="-128"/>
              </a:rPr>
              <a:t>年と長期間禁煙できると、さらにお得になります。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このことからも分かるように、禁煙すると健康にもお金にもお得で良いことばかりですね。</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31</a:t>
            </a:fld>
            <a:endParaRPr lang="en-US" altLang="ja-JP" dirty="0"/>
          </a:p>
        </p:txBody>
      </p:sp>
    </p:spTree>
    <p:extLst>
      <p:ext uri="{BB962C8B-B14F-4D97-AF65-F5344CB8AC3E}">
        <p14:creationId xmlns:p14="http://schemas.microsoft.com/office/powerpoint/2010/main" val="2917179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では問題です！何歳までに禁煙すると健康に良いことがあるでしょうか？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a:t>
            </a:r>
            <a:r>
              <a:rPr kumimoji="1" lang="en-US" altLang="ja-JP" dirty="0">
                <a:latin typeface="ＭＳ Ｐゴシック" panose="020B0600070205080204" pitchFamily="50" charset="-128"/>
                <a:ea typeface="ＭＳ Ｐゴシック" panose="020B0600070205080204" pitchFamily="50" charset="-128"/>
              </a:rPr>
              <a:t>30</a:t>
            </a:r>
            <a:r>
              <a:rPr kumimoji="1" lang="ja-JP" altLang="en-US" dirty="0">
                <a:latin typeface="ＭＳ Ｐゴシック" panose="020B0600070205080204" pitchFamily="50" charset="-128"/>
                <a:ea typeface="ＭＳ Ｐゴシック" panose="020B0600070205080204" pitchFamily="50" charset="-128"/>
              </a:rPr>
              <a:t>歳までに禁煙しないといけない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a:t>
            </a:r>
            <a:r>
              <a:rPr kumimoji="1" lang="en-US" altLang="ja-JP" dirty="0">
                <a:latin typeface="ＭＳ Ｐゴシック" panose="020B0600070205080204" pitchFamily="50" charset="-128"/>
                <a:ea typeface="ＭＳ Ｐゴシック" panose="020B0600070205080204" pitchFamily="50" charset="-128"/>
              </a:rPr>
              <a:t>60</a:t>
            </a:r>
            <a:r>
              <a:rPr kumimoji="1" lang="ja-JP" altLang="en-US" dirty="0">
                <a:latin typeface="ＭＳ Ｐゴシック" panose="020B0600070205080204" pitchFamily="50" charset="-128"/>
                <a:ea typeface="ＭＳ Ｐゴシック" panose="020B0600070205080204" pitchFamily="50" charset="-128"/>
              </a:rPr>
              <a:t>歳までに禁煙しないといけない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③何歳からでも禁煙するとよい</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③何歳からでも禁煙するとよい</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dirty="0">
                <a:latin typeface="ＭＳ Ｐゴシック" panose="020B0600070205080204" pitchFamily="50" charset="-128"/>
                <a:ea typeface="ＭＳ Ｐゴシック" panose="020B0600070205080204" pitchFamily="50" charset="-128"/>
              </a:rPr>
              <a:t>禁煙には短期的にも長期的にも体に良いことがたくさんあり、長い間、タバコを吸っていたとしても禁煙するのに遅すぎることはありません。</a:t>
            </a:r>
            <a:endParaRPr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altLang="ja-JP" dirty="0">
              <a:latin typeface="+mn-ea"/>
            </a:endParaRPr>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32</a:t>
            </a:fld>
            <a:endParaRPr kumimoji="1" lang="ja-JP" altLang="en-US"/>
          </a:p>
        </p:txBody>
      </p:sp>
    </p:spTree>
    <p:extLst>
      <p:ext uri="{BB962C8B-B14F-4D97-AF65-F5344CB8AC3E}">
        <p14:creationId xmlns:p14="http://schemas.microsoft.com/office/powerpoint/2010/main" val="3027520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Rectangle 7"/>
          <p:cNvSpPr>
            <a:spLocks noGrp="1" noChangeArrowheads="1"/>
          </p:cNvSpPr>
          <p:nvPr>
            <p:ph type="sldNum" sz="quarter" idx="5"/>
          </p:nvPr>
        </p:nvSpPr>
        <p:spPr>
          <a:noFill/>
          <a:ln>
            <a:miter lim="800000"/>
            <a:headEnd/>
            <a:tailEnd/>
          </a:ln>
        </p:spPr>
        <p:txBody>
          <a:bodyPr/>
          <a:lstStyle/>
          <a:p>
            <a:fld id="{0F44D3EF-2F3F-4C1C-B358-27E03867347B}" type="slidenum">
              <a:rPr lang="en-US" altLang="ja-JP" smtClean="0">
                <a:solidFill>
                  <a:srgbClr val="000000"/>
                </a:solidFill>
              </a:rPr>
              <a:pPr/>
              <a:t>33</a:t>
            </a:fld>
            <a:endParaRPr lang="en-US" altLang="ja-JP">
              <a:solidFill>
                <a:srgbClr val="000000"/>
              </a:solidFill>
            </a:endParaRPr>
          </a:p>
        </p:txBody>
      </p:sp>
      <p:sp>
        <p:nvSpPr>
          <p:cNvPr id="261125" name="Rectangle 4"/>
          <p:cNvSpPr>
            <a:spLocks noGrp="1" noRot="1" noChangeAspect="1" noChangeArrowheads="1" noTextEdit="1"/>
          </p:cNvSpPr>
          <p:nvPr>
            <p:ph type="sldImg"/>
          </p:nvPr>
        </p:nvSpPr>
        <p:spPr>
          <a:xfrm>
            <a:off x="646113" y="798513"/>
            <a:ext cx="5322887" cy="3992562"/>
          </a:xfrm>
          <a:ln/>
        </p:spPr>
      </p:sp>
      <p:sp>
        <p:nvSpPr>
          <p:cNvPr id="261126" name="Rectangle 5"/>
          <p:cNvSpPr>
            <a:spLocks noGrp="1" noChangeArrowheads="1"/>
          </p:cNvSpPr>
          <p:nvPr>
            <p:ph type="body" idx="1"/>
          </p:nvPr>
        </p:nvSpPr>
        <p:spPr>
          <a:xfrm>
            <a:off x="646113" y="4931444"/>
            <a:ext cx="5388610" cy="4439841"/>
          </a:xfrm>
          <a:noFill/>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では、禁煙すると体にどんな効果があるのかを見ていきましょう。</a:t>
            </a:r>
            <a:endParaRPr lang="en-US" altLang="ja-JP" dirty="0">
              <a:latin typeface="ＭＳ Ｐゴシック" panose="020B0600070205080204" pitchFamily="50" charset="-128"/>
              <a:ea typeface="ＭＳ Ｐゴシック" panose="020B0600070205080204" pitchFamily="50" charset="-128"/>
            </a:endParaRP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禁煙には短期的にも長期的にも体に良いことがたくさんあります。</a:t>
            </a: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短期的な例として、タバコをやめて</a:t>
            </a:r>
            <a:r>
              <a:rPr lang="en-US" altLang="ja-JP" dirty="0">
                <a:latin typeface="ＭＳ Ｐゴシック" panose="020B0600070205080204" pitchFamily="50" charset="-128"/>
                <a:ea typeface="ＭＳ Ｐゴシック" panose="020B0600070205080204" pitchFamily="50" charset="-128"/>
              </a:rPr>
              <a:t>12</a:t>
            </a:r>
            <a:r>
              <a:rPr lang="ja-JP" altLang="en-US" dirty="0">
                <a:latin typeface="ＭＳ Ｐゴシック" panose="020B0600070205080204" pitchFamily="50" charset="-128"/>
                <a:ea typeface="ＭＳ Ｐゴシック" panose="020B0600070205080204" pitchFamily="50" charset="-128"/>
              </a:rPr>
              <a:t>時間後には血中の一酸化炭素レベルがタバコを吸わない人と同じくらいになり、数日後には、味覚や嗅覚が正常に戻り、御飯が美味しく感じられるようになります。</a:t>
            </a: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個人差はありますが禁煙後、数か月後には咳や息切れといった症状が改善し始めます。</a:t>
            </a: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そして、長期的には禁煙を始めて５年後には</a:t>
            </a:r>
            <a:r>
              <a:rPr lang="ja-JP" altLang="en-US" b="0" dirty="0">
                <a:solidFill>
                  <a:schemeClr val="tx1"/>
                </a:solidFill>
                <a:latin typeface="ＭＳ Ｐゴシック" panose="020B0600070205080204" pitchFamily="50" charset="-128"/>
                <a:ea typeface="ＭＳ Ｐゴシック" panose="020B0600070205080204" pitchFamily="50" charset="-128"/>
              </a:rPr>
              <a:t>肺の働きが衰える速度がタバコを吸わない人と同じくらい良くなります。</a:t>
            </a:r>
            <a:endParaRPr lang="en-US" altLang="ja-JP" b="0"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禁煙を</a:t>
            </a:r>
            <a:r>
              <a:rPr lang="en-US" altLang="ja-JP" dirty="0">
                <a:latin typeface="ＭＳ Ｐゴシック" panose="020B0600070205080204" pitchFamily="50" charset="-128"/>
                <a:ea typeface="ＭＳ Ｐゴシック" panose="020B0600070205080204" pitchFamily="50" charset="-128"/>
              </a:rPr>
              <a:t>10</a:t>
            </a:r>
            <a:r>
              <a:rPr lang="ja-JP" altLang="en-US" dirty="0">
                <a:latin typeface="ＭＳ Ｐゴシック" panose="020B0600070205080204" pitchFamily="50" charset="-128"/>
                <a:ea typeface="ＭＳ Ｐゴシック" panose="020B0600070205080204" pitchFamily="50" charset="-128"/>
              </a:rPr>
              <a:t>年続けると、肺がんになる危険性がタバコを吸い続けている人に比べ明らかに低くなります。</a:t>
            </a:r>
            <a:endParaRPr lang="en-US" altLang="ja-JP" dirty="0">
              <a:latin typeface="ＭＳ Ｐゴシック" panose="020B0600070205080204" pitchFamily="50" charset="-128"/>
              <a:ea typeface="ＭＳ Ｐゴシック" panose="020B0600070205080204" pitchFamily="50" charset="-128"/>
            </a:endParaRPr>
          </a:p>
          <a:p>
            <a:pPr eaLnBrk="1" hangingPunct="1">
              <a:spcBef>
                <a:spcPts val="600"/>
              </a:spcBef>
            </a:pPr>
            <a:r>
              <a:rPr lang="ja-JP" altLang="en-US" dirty="0">
                <a:latin typeface="ＭＳ Ｐゴシック" panose="020B0600070205080204" pitchFamily="50" charset="-128"/>
                <a:ea typeface="ＭＳ Ｐゴシック" panose="020B0600070205080204" pitchFamily="50" charset="-128"/>
              </a:rPr>
              <a:t>長い間、タバコを吸っていたとしても禁煙するのに遅すぎることはないので、もしお家の人がタバコを吸っていたらこのことを伝えてみてください。</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20248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373535"/>
          </a:xfrm>
        </p:spPr>
        <p:txBody>
          <a:bodyPr/>
          <a:lstStyle/>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では問題です！禁煙する方法で正解は次のうちどれでしょうか？</a:t>
            </a:r>
            <a:endParaRPr kumimoji="1" lang="en-US" altLang="ja-JP" sz="110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①気合だけでタバコを吸わないようにする</a:t>
            </a:r>
            <a:endParaRPr kumimoji="1" lang="en-US" altLang="ja-JP" sz="110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②病院や薬局で禁煙を相談できる</a:t>
            </a:r>
            <a:endParaRPr kumimoji="1" lang="en-US" altLang="ja-JP" sz="110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③加熱式タバコに変えると禁煙できる</a:t>
            </a:r>
            <a:endParaRPr kumimoji="1" lang="en-US" altLang="ja-JP" sz="110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sz="1100"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sz="11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dirty="0">
                <a:latin typeface="ＭＳ Ｐゴシック" panose="020B0600070205080204" pitchFamily="50" charset="-128"/>
                <a:ea typeface="ＭＳ Ｐゴシック" panose="020B0600070205080204" pitchFamily="50" charset="-128"/>
              </a:rPr>
              <a:t>★クリック</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正解</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　②病院や薬局で禁煙を相談できる</a:t>
            </a:r>
            <a:endParaRPr kumimoji="1" lang="en-US" altLang="ja-JP" sz="11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dirty="0">
                <a:latin typeface="ＭＳ Ｐゴシック" panose="020B0600070205080204" pitchFamily="50" charset="-128"/>
                <a:ea typeface="ＭＳ Ｐゴシック" panose="020B0600070205080204" pitchFamily="50" charset="-128"/>
              </a:rPr>
              <a:t>治療内容としては、どれだけニコチン依存症になっているかを調べたり、依存症の強さに合わせたお薬を出してもらったり、禁煙を楽に成功させるコツや禁煙への不安をなくすためのアドバイスをしてるので、お医者さんや薬剤師さんに相談する方法は、</a:t>
            </a:r>
            <a:r>
              <a:rPr kumimoji="1" lang="en-US" altLang="ja-JP" sz="1100" dirty="0">
                <a:latin typeface="ＭＳ Ｐゴシック" panose="020B0600070205080204" pitchFamily="50" charset="-128"/>
                <a:ea typeface="ＭＳ Ｐゴシック" panose="020B0600070205080204" pitchFamily="50" charset="-128"/>
              </a:rPr>
              <a:t>1</a:t>
            </a:r>
            <a:r>
              <a:rPr kumimoji="1" lang="ja-JP" altLang="en-US" sz="1100" dirty="0">
                <a:latin typeface="ＭＳ Ｐゴシック" panose="020B0600070205080204" pitchFamily="50" charset="-128"/>
                <a:ea typeface="ＭＳ Ｐゴシック" panose="020B0600070205080204" pitchFamily="50" charset="-128"/>
              </a:rPr>
              <a:t>人で頑張るよりもずっと楽に、そして確実に禁煙できる方法なのです。</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11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100" dirty="0">
                <a:latin typeface="ＭＳ Ｐゴシック" panose="020B0600070205080204" pitchFamily="50" charset="-128"/>
                <a:ea typeface="ＭＳ Ｐゴシック" panose="020B0600070205080204" pitchFamily="50" charset="-128"/>
              </a:rPr>
              <a:t>（参考資料）</a:t>
            </a:r>
            <a:endParaRPr lang="en-US" altLang="ja-JP" sz="110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タバコを吸う人は、ニコチン依存症という病気のせいで、タバコをやめたくてもやめられないので、禁煙するとき、「一人で頑張ってタバコを我慢する」という方法ではなかなか難しい場合が多いです。</a:t>
            </a:r>
            <a:endParaRPr kumimoji="1" lang="en-US" altLang="ja-JP" sz="1100"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sz="1100" dirty="0">
                <a:latin typeface="ＭＳ Ｐゴシック" panose="020B0600070205080204" pitchFamily="50" charset="-128"/>
                <a:ea typeface="ＭＳ Ｐゴシック" panose="020B0600070205080204" pitchFamily="50" charset="-128"/>
              </a:rPr>
              <a:t>加熱式タバコにも有害物質が含まれているので、加熱式タバコに変更することが「禁煙」ではありません。</a:t>
            </a:r>
            <a:endParaRPr kumimoji="1" lang="en-US" altLang="ja-JP" sz="11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altLang="ja-JP" sz="11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34</a:t>
            </a:fld>
            <a:endParaRPr kumimoji="1" lang="ja-JP" altLang="en-US"/>
          </a:p>
        </p:txBody>
      </p:sp>
    </p:spTree>
    <p:extLst>
      <p:ext uri="{BB962C8B-B14F-4D97-AF65-F5344CB8AC3E}">
        <p14:creationId xmlns:p14="http://schemas.microsoft.com/office/powerpoint/2010/main" val="3074726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タバコを吸う人は、ニコチン依存症という病気のせいで、タバコをやめたくてもやめられないことは皆さんもうわかったと思います。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ですので、禁煙するとき、「一人で頑張ってタバコを我慢する」という方法ではなかなか難しい場合が多いです。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そこで、禁煙するために相談できる２種類の場所があります。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一つ目は病院やクリニックでお医者さんに相談する方法です。香川県には１７０もの施設で禁煙の治療を受けることができます。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二つ目は薬局や薬店で薬剤師さんに相談する方法です。忙しくて病院やクリニックに行けない人は近くの薬局で気軽に相談することもできます。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お医者さんや薬剤師さんに相談する方法は、</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人で頑張るよりもずっと楽に、そして確実に禁煙できる方法なのです。</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35</a:t>
            </a:fld>
            <a:endParaRPr lang="en-US" altLang="ja-JP" dirty="0"/>
          </a:p>
        </p:txBody>
      </p:sp>
    </p:spTree>
    <p:extLst>
      <p:ext uri="{BB962C8B-B14F-4D97-AF65-F5344CB8AC3E}">
        <p14:creationId xmlns:p14="http://schemas.microsoft.com/office/powerpoint/2010/main" val="3230304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禁煙の方法としては、飲み薬や貼り薬、ガムを使用するものや、最近では禁煙アプリなども開発されており、</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人</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人に合ったものを選ぶことができます。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病院やクリニックでお医者さんに相談して禁煙する場合、期間は１２週間、約</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万</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千円から</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万円で治療を受けることができます。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治療内容としては、どれだけニコチン依存症になっているかを調べたり、依存症の強さに合わせたお薬を出してもらったり、禁煙を楽に成功させるコツや禁煙への不安をなくすためのアドバイスをしてくれ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また、お仕事などで毎日忙しく、病院に行くのが大変な人は、薬局で禁煙するための貼り薬やガムを買うことができます。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この方法ならば、期間は</a:t>
            </a:r>
            <a:r>
              <a:rPr kumimoji="1" lang="en-US" altLang="ja-JP" dirty="0">
                <a:latin typeface="ＭＳ Ｐゴシック" panose="020B0600070205080204" pitchFamily="50" charset="-128"/>
                <a:ea typeface="ＭＳ Ｐゴシック" panose="020B0600070205080204" pitchFamily="50" charset="-128"/>
              </a:rPr>
              <a:t>6</a:t>
            </a:r>
            <a:r>
              <a:rPr kumimoji="1" lang="ja-JP" altLang="en-US" dirty="0">
                <a:latin typeface="ＭＳ Ｐゴシック" panose="020B0600070205080204" pitchFamily="50" charset="-128"/>
                <a:ea typeface="ＭＳ Ｐゴシック" panose="020B0600070205080204" pitchFamily="50" charset="-128"/>
              </a:rPr>
              <a:t>週間、お金は</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万</a:t>
            </a:r>
            <a:r>
              <a:rPr kumimoji="1" lang="en-US" altLang="ja-JP" dirty="0">
                <a:latin typeface="ＭＳ Ｐゴシック" panose="020B0600070205080204" pitchFamily="50" charset="-128"/>
                <a:ea typeface="ＭＳ Ｐゴシック" panose="020B0600070205080204" pitchFamily="50" charset="-128"/>
              </a:rPr>
              <a:t>5</a:t>
            </a:r>
            <a:r>
              <a:rPr kumimoji="1" lang="ja-JP" altLang="en-US" dirty="0">
                <a:latin typeface="ＭＳ Ｐゴシック" panose="020B0600070205080204" pitchFamily="50" charset="-128"/>
                <a:ea typeface="ＭＳ Ｐゴシック" panose="020B0600070205080204" pitchFamily="50" charset="-128"/>
              </a:rPr>
              <a:t>千円程度で禁煙できると言われています。治療費はかかりますが、タバコをずっと吸い続けるよりもうんと安くすみます。</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36</a:t>
            </a:fld>
            <a:endParaRPr lang="en-US" altLang="ja-JP" dirty="0"/>
          </a:p>
        </p:txBody>
      </p:sp>
    </p:spTree>
    <p:extLst>
      <p:ext uri="{BB962C8B-B14F-4D97-AF65-F5344CB8AC3E}">
        <p14:creationId xmlns:p14="http://schemas.microsoft.com/office/powerpoint/2010/main" val="168663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では問題です！タバコの煙に含まれる発がん性物質は何種類あるでしょう？</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①約</a:t>
            </a:r>
            <a:r>
              <a:rPr kumimoji="1" lang="en-US" altLang="ja-JP" dirty="0">
                <a:latin typeface="ＭＳ Ｐゴシック" panose="020B0600070205080204" pitchFamily="50" charset="-128"/>
                <a:ea typeface="ＭＳ Ｐゴシック" panose="020B0600070205080204" pitchFamily="50" charset="-128"/>
              </a:rPr>
              <a:t>10</a:t>
            </a:r>
            <a:r>
              <a:rPr kumimoji="1" lang="ja-JP" altLang="en-US" dirty="0">
                <a:latin typeface="ＭＳ Ｐゴシック" panose="020B0600070205080204" pitchFamily="50" charset="-128"/>
                <a:ea typeface="ＭＳ Ｐゴシック" panose="020B0600070205080204" pitchFamily="50" charset="-128"/>
              </a:rPr>
              <a:t>種類</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②約</a:t>
            </a:r>
            <a:r>
              <a:rPr kumimoji="1" lang="en-US" altLang="ja-JP" dirty="0">
                <a:latin typeface="ＭＳ Ｐゴシック" panose="020B0600070205080204" pitchFamily="50" charset="-128"/>
                <a:ea typeface="ＭＳ Ｐゴシック" panose="020B0600070205080204" pitchFamily="50" charset="-128"/>
              </a:rPr>
              <a:t>30</a:t>
            </a:r>
            <a:r>
              <a:rPr kumimoji="1" lang="ja-JP" altLang="en-US" dirty="0">
                <a:latin typeface="ＭＳ Ｐゴシック" panose="020B0600070205080204" pitchFamily="50" charset="-128"/>
                <a:ea typeface="ＭＳ Ｐゴシック" panose="020B0600070205080204" pitchFamily="50" charset="-128"/>
              </a:rPr>
              <a:t>種類</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③約</a:t>
            </a:r>
            <a:r>
              <a:rPr kumimoji="1" lang="en-US" altLang="ja-JP" dirty="0">
                <a:latin typeface="ＭＳ Ｐゴシック" panose="020B0600070205080204" pitchFamily="50" charset="-128"/>
                <a:ea typeface="ＭＳ Ｐゴシック" panose="020B0600070205080204" pitchFamily="50" charset="-128"/>
              </a:rPr>
              <a:t>70</a:t>
            </a:r>
            <a:r>
              <a:rPr kumimoji="1" lang="ja-JP" altLang="en-US" dirty="0">
                <a:latin typeface="ＭＳ Ｐゴシック" panose="020B0600070205080204" pitchFamily="50" charset="-128"/>
                <a:ea typeface="ＭＳ Ｐゴシック" panose="020B0600070205080204" pitchFamily="50" charset="-128"/>
              </a:rPr>
              <a:t>種類</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③約</a:t>
            </a:r>
            <a:r>
              <a:rPr kumimoji="1" lang="en-US" altLang="ja-JP" dirty="0">
                <a:latin typeface="ＭＳ Ｐゴシック" panose="020B0600070205080204" pitchFamily="50" charset="-128"/>
                <a:ea typeface="ＭＳ Ｐゴシック" panose="020B0600070205080204" pitchFamily="50" charset="-128"/>
              </a:rPr>
              <a:t>70</a:t>
            </a:r>
            <a:r>
              <a:rPr kumimoji="1" lang="ja-JP" altLang="en-US" dirty="0">
                <a:latin typeface="ＭＳ Ｐゴシック" panose="020B0600070205080204" pitchFamily="50" charset="-128"/>
                <a:ea typeface="ＭＳ Ｐゴシック" panose="020B0600070205080204" pitchFamily="50" charset="-128"/>
              </a:rPr>
              <a:t>種類</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（参考資料）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タバコには約</a:t>
            </a:r>
            <a:r>
              <a:rPr kumimoji="1" lang="en-US" altLang="ja-JP" dirty="0">
                <a:latin typeface="ＭＳ Ｐゴシック" panose="020B0600070205080204" pitchFamily="50" charset="-128"/>
                <a:ea typeface="ＭＳ Ｐゴシック" panose="020B0600070205080204" pitchFamily="50" charset="-128"/>
              </a:rPr>
              <a:t>5300</a:t>
            </a:r>
            <a:r>
              <a:rPr kumimoji="1" lang="ja-JP" altLang="en-US" dirty="0">
                <a:latin typeface="ＭＳ Ｐゴシック" panose="020B0600070205080204" pitchFamily="50" charset="-128"/>
                <a:ea typeface="ＭＳ Ｐゴシック" panose="020B0600070205080204" pitchFamily="50" charset="-128"/>
              </a:rPr>
              <a:t>種類以上の化学物質、約</a:t>
            </a:r>
            <a:r>
              <a:rPr kumimoji="1" lang="en-US" altLang="ja-JP" dirty="0">
                <a:latin typeface="ＭＳ Ｐゴシック" panose="020B0600070205080204" pitchFamily="50" charset="-128"/>
                <a:ea typeface="ＭＳ Ｐゴシック" panose="020B0600070205080204" pitchFamily="50" charset="-128"/>
              </a:rPr>
              <a:t>200</a:t>
            </a:r>
            <a:r>
              <a:rPr kumimoji="1" lang="ja-JP" altLang="en-US" dirty="0">
                <a:latin typeface="ＭＳ Ｐゴシック" panose="020B0600070205080204" pitchFamily="50" charset="-128"/>
                <a:ea typeface="ＭＳ Ｐゴシック" panose="020B0600070205080204" pitchFamily="50" charset="-128"/>
              </a:rPr>
              <a:t>種類以上の有害物質、そして約</a:t>
            </a:r>
            <a:r>
              <a:rPr kumimoji="1" lang="en-US" altLang="ja-JP" dirty="0">
                <a:latin typeface="ＭＳ Ｐゴシック" panose="020B0600070205080204" pitchFamily="50" charset="-128"/>
                <a:ea typeface="ＭＳ Ｐゴシック" panose="020B0600070205080204" pitchFamily="50" charset="-128"/>
              </a:rPr>
              <a:t>70</a:t>
            </a:r>
            <a:r>
              <a:rPr kumimoji="1" lang="ja-JP" altLang="en-US" dirty="0">
                <a:latin typeface="ＭＳ Ｐゴシック" panose="020B0600070205080204" pitchFamily="50" charset="-128"/>
                <a:ea typeface="ＭＳ Ｐゴシック" panose="020B0600070205080204" pitchFamily="50" charset="-128"/>
              </a:rPr>
              <a:t>種類以上の発がん性物質がふくまれており、発がん性物質の代表としてタールがある。</a:t>
            </a: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4</a:t>
            </a:fld>
            <a:endParaRPr kumimoji="1" lang="ja-JP" altLang="en-US"/>
          </a:p>
        </p:txBody>
      </p:sp>
    </p:spTree>
    <p:extLst>
      <p:ext uri="{BB962C8B-B14F-4D97-AF65-F5344CB8AC3E}">
        <p14:creationId xmlns:p14="http://schemas.microsoft.com/office/powerpoint/2010/main" val="335093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タバコの葉はそれを燃やし、出た煙を吸うことでその毒性が増してきます。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タバコに含まれる有害物質は、ここでは紹介できないくらいたくさんありますが、代表的なものとして、ニコチン・タール・一酸化炭素があります。</a:t>
            </a:r>
          </a:p>
        </p:txBody>
      </p:sp>
      <p:sp>
        <p:nvSpPr>
          <p:cNvPr id="4" name="スライド番号プレースホルダー 3"/>
          <p:cNvSpPr>
            <a:spLocks noGrp="1"/>
          </p:cNvSpPr>
          <p:nvPr>
            <p:ph type="sldNum" sz="quarter" idx="10"/>
          </p:nvPr>
        </p:nvSpPr>
        <p:spPr/>
        <p:txBody>
          <a:bodyPr/>
          <a:lstStyle/>
          <a:p>
            <a:fld id="{D94E2E84-F3BA-4707-91B4-8E5F90D3C165}" type="slidenum">
              <a:rPr kumimoji="1" lang="ja-JP" altLang="en-US" smtClean="0"/>
              <a:t>5</a:t>
            </a:fld>
            <a:endParaRPr kumimoji="1" lang="ja-JP" altLang="en-US"/>
          </a:p>
        </p:txBody>
      </p:sp>
    </p:spTree>
    <p:extLst>
      <p:ext uri="{BB962C8B-B14F-4D97-AF65-F5344CB8AC3E}">
        <p14:creationId xmlns:p14="http://schemas.microsoft.com/office/powerpoint/2010/main" val="396420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（慢性閉塞性肺疾患）は別名、何病と言われているでしょうか？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①肺病</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②タバコ病</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③せき病</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②タバコ病</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になった人の約</a:t>
            </a:r>
            <a:r>
              <a:rPr kumimoji="1" lang="en-US" altLang="ja-JP" dirty="0">
                <a:latin typeface="ＭＳ Ｐゴシック" panose="020B0600070205080204" pitchFamily="50" charset="-128"/>
                <a:ea typeface="ＭＳ Ｐゴシック" panose="020B0600070205080204" pitchFamily="50" charset="-128"/>
              </a:rPr>
              <a:t>90</a:t>
            </a:r>
            <a:r>
              <a:rPr kumimoji="1" lang="ja-JP" altLang="en-US" dirty="0">
                <a:latin typeface="ＭＳ Ｐゴシック" panose="020B0600070205080204" pitchFamily="50" charset="-128"/>
                <a:ea typeface="ＭＳ Ｐゴシック" panose="020B0600070205080204" pitchFamily="50" charset="-128"/>
              </a:rPr>
              <a:t>％がタバコを吸っており、タバコが</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の最大の原因であることから、通称タバコ病といわれています。</a:t>
            </a: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6</a:t>
            </a:fld>
            <a:endParaRPr kumimoji="1" lang="ja-JP" altLang="en-US"/>
          </a:p>
        </p:txBody>
      </p:sp>
    </p:spTree>
    <p:extLst>
      <p:ext uri="{BB962C8B-B14F-4D97-AF65-F5344CB8AC3E}">
        <p14:creationId xmlns:p14="http://schemas.microsoft.com/office/powerpoint/2010/main" val="370474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2813" y="1330325"/>
            <a:ext cx="4789487" cy="3592513"/>
          </a:xfrm>
        </p:spPr>
      </p:sp>
      <p:sp>
        <p:nvSpPr>
          <p:cNvPr id="3" name="ノート プレースホルダー 2"/>
          <p:cNvSpPr>
            <a:spLocks noGrp="1"/>
          </p:cNvSpPr>
          <p:nvPr>
            <p:ph type="body" idx="1"/>
          </p:nvPr>
        </p:nvSpPr>
        <p:spPr>
          <a:xfrm>
            <a:off x="673576" y="5178102"/>
            <a:ext cx="5388610" cy="4439841"/>
          </a:xfrm>
        </p:spPr>
        <p:txBody>
          <a:bodyPr/>
          <a:lstStyle/>
          <a:p>
            <a:pPr>
              <a:spcBef>
                <a:spcPts val="600"/>
              </a:spcBef>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とは、日本語訳で慢性閉塞性肺疾患というあまり聞きなれない病気の名前です。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病気になった人の約</a:t>
            </a:r>
            <a:r>
              <a:rPr kumimoji="1" lang="en-US" altLang="ja-JP" dirty="0">
                <a:latin typeface="ＭＳ Ｐゴシック" panose="020B0600070205080204" pitchFamily="50" charset="-128"/>
                <a:ea typeface="ＭＳ Ｐゴシック" panose="020B0600070205080204" pitchFamily="50" charset="-128"/>
              </a:rPr>
              <a:t>90</a:t>
            </a:r>
            <a:r>
              <a:rPr kumimoji="1" lang="ja-JP" altLang="en-US" dirty="0">
                <a:latin typeface="ＭＳ Ｐゴシック" panose="020B0600070205080204" pitchFamily="50" charset="-128"/>
                <a:ea typeface="ＭＳ Ｐゴシック" panose="020B0600070205080204" pitchFamily="50" charset="-128"/>
              </a:rPr>
              <a:t>％がタバコを吸っており、タバコが</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の最大の原因であることから、</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通称タバコ病といわれています。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タバコの煙に含まれる有害物質が、呼吸をするための肺胞という器官を壊したり、空気の通り道である気管支を狭くするため、とても息苦しくなる病気です。</a:t>
            </a:r>
          </a:p>
          <a:p>
            <a:pPr>
              <a:spcBef>
                <a:spcPts val="600"/>
              </a:spcBef>
            </a:pPr>
            <a:r>
              <a:rPr kumimoji="1" lang="ja-JP" altLang="en-US" dirty="0">
                <a:latin typeface="ＭＳ Ｐゴシック" panose="020B0600070205080204" pitchFamily="50" charset="-128"/>
                <a:ea typeface="ＭＳ Ｐゴシック" panose="020B0600070205080204" pitchFamily="50" charset="-128"/>
              </a:rPr>
              <a:t>一度壊れた肺胞は二度と元に戻らないため、この病気になると治ることはありません。</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375F6C1D-832D-4008-B40F-4FA09C1E6D00}" type="slidenum">
              <a:rPr kumimoji="1" lang="ja-JP" altLang="en-US" smtClean="0"/>
              <a:t>7</a:t>
            </a:fld>
            <a:endParaRPr kumimoji="1" lang="ja-JP" altLang="en-US"/>
          </a:p>
        </p:txBody>
      </p:sp>
    </p:spTree>
    <p:extLst>
      <p:ext uri="{BB962C8B-B14F-4D97-AF65-F5344CB8AC3E}">
        <p14:creationId xmlns:p14="http://schemas.microsoft.com/office/powerpoint/2010/main" val="2869420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ＭＳ Ｐゴシック" panose="020B0600070205080204" pitchFamily="50" charset="-128"/>
                <a:ea typeface="ＭＳ Ｐゴシック" panose="020B0600070205080204" pitchFamily="50" charset="-128"/>
              </a:rPr>
              <a:t>では問題です！</a:t>
            </a: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は一般的にどのような症状が出るでしょうか？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①頭が痛くなる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②息苦しくなる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③全身がふるえる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皆さんはこのうちどれが正解だと思いますか？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★クリック</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正解</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②息苦しくなる</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タバコの煙に含まれる有害物質が、呼吸をするための肺胞という器官を壊したり、空気の通り道である気管支を狭くするため、とても息苦しくなる病気です。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8F42A03D-C36F-4D24-A1AD-03E2BE33DBBF}" type="slidenum">
              <a:rPr kumimoji="1" lang="ja-JP" altLang="en-US" smtClean="0"/>
              <a:t>8</a:t>
            </a:fld>
            <a:endParaRPr kumimoji="1" lang="ja-JP" altLang="en-US"/>
          </a:p>
        </p:txBody>
      </p:sp>
    </p:spTree>
    <p:extLst>
      <p:ext uri="{BB962C8B-B14F-4D97-AF65-F5344CB8AC3E}">
        <p14:creationId xmlns:p14="http://schemas.microsoft.com/office/powerpoint/2010/main" val="193890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教材資料</a:t>
            </a:r>
            <a:r>
              <a:rPr kumimoji="1" lang="en-US" altLang="ja-JP" dirty="0">
                <a:latin typeface="ＭＳ Ｐゴシック" panose="020B0600070205080204" pitchFamily="50" charset="-128"/>
                <a:ea typeface="ＭＳ Ｐゴシック" panose="020B0600070205080204" pitchFamily="50" charset="-128"/>
              </a:rPr>
              <a:t>】</a:t>
            </a:r>
          </a:p>
          <a:p>
            <a:pPr>
              <a:spcBef>
                <a:spcPts val="600"/>
              </a:spcBef>
            </a:pPr>
            <a:r>
              <a:rPr kumimoji="1" lang="en-US" altLang="ja-JP" dirty="0">
                <a:latin typeface="ＭＳ Ｐゴシック" panose="020B0600070205080204" pitchFamily="50" charset="-128"/>
                <a:ea typeface="ＭＳ Ｐゴシック" panose="020B0600070205080204" pitchFamily="50" charset="-128"/>
              </a:rPr>
              <a:t>COPD</a:t>
            </a:r>
            <a:r>
              <a:rPr kumimoji="1" lang="ja-JP" altLang="en-US" dirty="0">
                <a:latin typeface="ＭＳ Ｐゴシック" panose="020B0600070205080204" pitchFamily="50" charset="-128"/>
                <a:ea typeface="ＭＳ Ｐゴシック" panose="020B0600070205080204" pitchFamily="50" charset="-128"/>
              </a:rPr>
              <a:t>の症状としては、はじめの頃は咳や痰が出る程度ですが、徐々に病気が悪化すると、階段を上っただけでも息切れをするなど少しの運動でも息苦しくなります。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そのうち、自分の肺だけでは呼吸するための十分な酸素を取り込めなくなるので、酸素ボンベから管をつないで、酸素を吸わなければ息苦しくて生活できなくなってしまします。</a:t>
            </a:r>
            <a:endParaRPr kumimoji="1" lang="en-US" altLang="ja-JP" dirty="0">
              <a:latin typeface="ＭＳ Ｐゴシック" panose="020B0600070205080204" pitchFamily="50" charset="-128"/>
              <a:ea typeface="ＭＳ Ｐゴシック" panose="020B0600070205080204" pitchFamily="50" charset="-128"/>
            </a:endParaRPr>
          </a:p>
          <a:p>
            <a:pPr>
              <a:spcBef>
                <a:spcPts val="600"/>
              </a:spcBef>
            </a:pPr>
            <a:r>
              <a:rPr kumimoji="1" lang="ja-JP" altLang="en-US" dirty="0">
                <a:latin typeface="ＭＳ Ｐゴシック" panose="020B0600070205080204" pitchFamily="50" charset="-128"/>
                <a:ea typeface="ＭＳ Ｐゴシック" panose="020B0600070205080204" pitchFamily="50" charset="-128"/>
              </a:rPr>
              <a:t>最終的には安静にしていても息切れが起こるとても苦しい病気です。</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9</a:t>
            </a:fld>
            <a:endParaRPr kumimoji="1" lang="ja-JP" altLang="en-US"/>
          </a:p>
        </p:txBody>
      </p:sp>
    </p:spTree>
    <p:extLst>
      <p:ext uri="{BB962C8B-B14F-4D97-AF65-F5344CB8AC3E}">
        <p14:creationId xmlns:p14="http://schemas.microsoft.com/office/powerpoint/2010/main" val="96060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1205E3-5B9A-4E7F-9B91-67CA98B8DCAC}"/>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988A7BF-97AB-4F06-9305-73B8195206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A35F19-C073-46C6-BB5D-B251D2662608}"/>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5" name="フッター プレースホルダー 4">
            <a:extLst>
              <a:ext uri="{FF2B5EF4-FFF2-40B4-BE49-F238E27FC236}">
                <a16:creationId xmlns:a16="http://schemas.microsoft.com/office/drawing/2014/main" id="{151C544B-355D-4ADF-84F4-7842D61DD8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656549-641C-4698-95C1-BF9182AF9DE8}"/>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1213606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3DDF6-3D01-41BC-96A2-2DC9B70825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2FF95C8-A137-4E75-9498-E4190D8806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9B9B94-E1FC-4B8A-BA92-1CEE3E66DB2A}"/>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5" name="フッター プレースホルダー 4">
            <a:extLst>
              <a:ext uri="{FF2B5EF4-FFF2-40B4-BE49-F238E27FC236}">
                <a16:creationId xmlns:a16="http://schemas.microsoft.com/office/drawing/2014/main" id="{6E8F9A54-00E4-4D52-A7B8-FC9E8E3194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0A9A57-08F7-4E3A-8C2D-3134BEE5D650}"/>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29025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BF0A2C1-2195-4805-B414-B2C851F0C860}"/>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94D85D7-3A78-4D13-A9D6-26C137C0DAD1}"/>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0C7516-98E9-486A-A0C7-6A956722D394}"/>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5" name="フッター プレースホルダー 4">
            <a:extLst>
              <a:ext uri="{FF2B5EF4-FFF2-40B4-BE49-F238E27FC236}">
                <a16:creationId xmlns:a16="http://schemas.microsoft.com/office/drawing/2014/main" id="{35AFA417-976E-4977-9641-63C3EF16FB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AE0910-2B98-4B07-B294-DFB8809E5F50}"/>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1475997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997830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4264721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379008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3505743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737089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6718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690147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351270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E1345E-3246-40DA-8494-8E5EFAE637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CCAD31-A6A9-4545-BAAD-5D11C929E5D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633679-AF0E-452A-8517-6ECE0AD5CAD4}"/>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5" name="フッター プレースホルダー 4">
            <a:extLst>
              <a:ext uri="{FF2B5EF4-FFF2-40B4-BE49-F238E27FC236}">
                <a16:creationId xmlns:a16="http://schemas.microsoft.com/office/drawing/2014/main" id="{AC042D88-2C35-45CA-A74C-76284E8A76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74E974-A208-4006-9805-78C18844F5EC}"/>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716948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92526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692332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23557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19DE60-8883-4E52-9188-C69F143D10B5}"/>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11F28C-762B-4EFA-9EE8-21842CA10C5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ED06A45-8DC1-4BA9-8CFF-AA78162AEED5}"/>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5" name="フッター プレースホルダー 4">
            <a:extLst>
              <a:ext uri="{FF2B5EF4-FFF2-40B4-BE49-F238E27FC236}">
                <a16:creationId xmlns:a16="http://schemas.microsoft.com/office/drawing/2014/main" id="{E8142CE4-3199-463F-A15B-4BF431E22B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920930-0191-410F-AC0A-A5C8795BF79B}"/>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1228881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C1B28-58BB-432C-9091-362CCB57BFE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45FD452-F448-484B-AF88-24CC89B234E5}"/>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5082519-D3F3-491F-A0DE-FF6CB819CF8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6BAE63D-7CDC-4DA5-9A7A-85CA9E6D6754}"/>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6" name="フッター プレースホルダー 5">
            <a:extLst>
              <a:ext uri="{FF2B5EF4-FFF2-40B4-BE49-F238E27FC236}">
                <a16:creationId xmlns:a16="http://schemas.microsoft.com/office/drawing/2014/main" id="{208BA939-2E32-4E9B-AE4F-4C576522B6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BA74D42-A2FB-43D0-A45B-C36401BF33EA}"/>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247981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2BD419-F1DA-4456-A00F-CD7E8AB1C6C1}"/>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BA8638-6692-4762-9BE4-EADC4458128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04CCE1-E08F-402F-8127-B40C1E8F064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FBFFE26-8A7E-4B2D-A058-EF82E6D3B47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258CFED-305B-4992-ABFA-B9D2EB4FE56C}"/>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B8DA4D5-C6E3-441E-9CCB-6AD168BC4BC1}"/>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8" name="フッター プレースホルダー 7">
            <a:extLst>
              <a:ext uri="{FF2B5EF4-FFF2-40B4-BE49-F238E27FC236}">
                <a16:creationId xmlns:a16="http://schemas.microsoft.com/office/drawing/2014/main" id="{F952BCF4-E56B-42EA-A11B-F7CE542F28C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67939CC-1EDC-497F-953F-271D3A6F1367}"/>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252427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053807-F463-4022-8E07-99573013BD0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4D91DE7-66B8-4526-A779-82BC86BC76A7}"/>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4" name="フッター プレースホルダー 3">
            <a:extLst>
              <a:ext uri="{FF2B5EF4-FFF2-40B4-BE49-F238E27FC236}">
                <a16:creationId xmlns:a16="http://schemas.microsoft.com/office/drawing/2014/main" id="{44E4327D-5843-42A2-ACCA-A5DF7C26F17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C1CB095-1EAA-4BB8-B925-24302E4A61EA}"/>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30612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316D87C-8A52-4D33-8BFB-BD79E76042BE}"/>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3" name="フッター プレースホルダー 2">
            <a:extLst>
              <a:ext uri="{FF2B5EF4-FFF2-40B4-BE49-F238E27FC236}">
                <a16:creationId xmlns:a16="http://schemas.microsoft.com/office/drawing/2014/main" id="{EF5E391E-963F-430A-9FD4-495D95EFFF4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981B78-77C2-4E15-AD53-78B85DDB1278}"/>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371516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4EF6B-680F-4279-BFE4-8D72AD728DDF}"/>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AD7C81-5AF3-421C-9360-875A1D9862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513F144-27B4-451D-8A5B-7170410A6C6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9FC22E7-CFBD-41D5-978A-2F9397A237E2}"/>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6" name="フッター プレースホルダー 5">
            <a:extLst>
              <a:ext uri="{FF2B5EF4-FFF2-40B4-BE49-F238E27FC236}">
                <a16:creationId xmlns:a16="http://schemas.microsoft.com/office/drawing/2014/main" id="{311DB451-F7C1-4B5A-9FF1-3214EEA5CF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61A5DF1-FE80-4BFB-8190-AB1D6B5E7158}"/>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194182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DBA094-CEA8-4FD6-A829-27025D97EA98}"/>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F954C0B-A5FE-4E71-BC70-706597069E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58C76D43-E343-4E4F-AC08-EF69A3F6DC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050D0F-030E-43F3-ADF3-A8A3969E18C1}"/>
              </a:ext>
            </a:extLst>
          </p:cNvPr>
          <p:cNvSpPr>
            <a:spLocks noGrp="1"/>
          </p:cNvSpPr>
          <p:nvPr>
            <p:ph type="dt" sz="half" idx="10"/>
          </p:nvPr>
        </p:nvSpPr>
        <p:spPr/>
        <p:txBody>
          <a:bodyPr/>
          <a:lstStyle/>
          <a:p>
            <a:fld id="{B2738C2F-07C8-4893-8F27-2FEA765D1895}" type="datetimeFigureOut">
              <a:rPr kumimoji="1" lang="ja-JP" altLang="en-US" smtClean="0"/>
              <a:t>2021/2/25</a:t>
            </a:fld>
            <a:endParaRPr kumimoji="1" lang="ja-JP" altLang="en-US"/>
          </a:p>
        </p:txBody>
      </p:sp>
      <p:sp>
        <p:nvSpPr>
          <p:cNvPr id="6" name="フッター プレースホルダー 5">
            <a:extLst>
              <a:ext uri="{FF2B5EF4-FFF2-40B4-BE49-F238E27FC236}">
                <a16:creationId xmlns:a16="http://schemas.microsoft.com/office/drawing/2014/main" id="{02DEC466-61A3-4549-A8B6-7190F305FF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A20C2D6-0381-4CB5-B190-9EA7EC9563EB}"/>
              </a:ext>
            </a:extLst>
          </p:cNvPr>
          <p:cNvSpPr>
            <a:spLocks noGrp="1"/>
          </p:cNvSpPr>
          <p:nvPr>
            <p:ph type="sldNum" sz="quarter" idx="12"/>
          </p:nvPr>
        </p:nvSpPr>
        <p:spPr/>
        <p:txBody>
          <a:body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66252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5E13522-EC5D-442F-B1ED-2387BF6CE4E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2E1E95-EED7-4A12-A95F-4957443F0B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30323B9-AC92-4F03-A14B-7F3BABF883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738C2F-07C8-4893-8F27-2FEA765D1895}" type="datetimeFigureOut">
              <a:rPr kumimoji="1" lang="ja-JP" altLang="en-US" smtClean="0"/>
              <a:t>2021/2/25</a:t>
            </a:fld>
            <a:endParaRPr kumimoji="1" lang="ja-JP" altLang="en-US"/>
          </a:p>
        </p:txBody>
      </p:sp>
      <p:sp>
        <p:nvSpPr>
          <p:cNvPr id="5" name="フッター プレースホルダー 4">
            <a:extLst>
              <a:ext uri="{FF2B5EF4-FFF2-40B4-BE49-F238E27FC236}">
                <a16:creationId xmlns:a16="http://schemas.microsoft.com/office/drawing/2014/main" id="{36806FD9-3B10-438F-97A3-3CFAC72C80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894C985-8113-42C7-8919-2D9398026A8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FC00F2-E348-44E6-B44E-CAAF1233CFC9}" type="slidenum">
              <a:rPr kumimoji="1" lang="ja-JP" altLang="en-US" smtClean="0"/>
              <a:t>‹#›</a:t>
            </a:fld>
            <a:endParaRPr kumimoji="1" lang="ja-JP" altLang="en-US"/>
          </a:p>
        </p:txBody>
      </p:sp>
    </p:spTree>
    <p:extLst>
      <p:ext uri="{BB962C8B-B14F-4D97-AF65-F5344CB8AC3E}">
        <p14:creationId xmlns:p14="http://schemas.microsoft.com/office/powerpoint/2010/main" val="3457242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4018641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3"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41.png"/><Relationship Id="rId17" Type="http://schemas.microsoft.com/office/2007/relationships/hdphoto" Target="../media/hdphoto7.wdp"/><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38.png"/><Relationship Id="rId11" Type="http://schemas.microsoft.com/office/2007/relationships/hdphoto" Target="../media/hdphoto4.wdp"/><Relationship Id="rId5" Type="http://schemas.openxmlformats.org/officeDocument/2006/relationships/image" Target="../media/image37.png"/><Relationship Id="rId1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3.wdp"/><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1.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03.png"/><Relationship Id="rId5" Type="http://schemas.microsoft.com/office/2007/relationships/hdphoto" Target="../media/hdphoto1.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ED03633-C7E1-407E-B828-E03B55232DA0}"/>
              </a:ext>
            </a:extLst>
          </p:cNvPr>
          <p:cNvSpPr txBox="1">
            <a:spLocks/>
          </p:cNvSpPr>
          <p:nvPr/>
        </p:nvSpPr>
        <p:spPr>
          <a:xfrm>
            <a:off x="457200" y="19168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b="1" dirty="0"/>
          </a:p>
        </p:txBody>
      </p:sp>
      <p:pic>
        <p:nvPicPr>
          <p:cNvPr id="3" name="図 2">
            <a:extLst>
              <a:ext uri="{FF2B5EF4-FFF2-40B4-BE49-F238E27FC236}">
                <a16:creationId xmlns:a16="http://schemas.microsoft.com/office/drawing/2014/main" id="{6E03A34E-59A7-4645-ABF5-4F344F54CD29}"/>
              </a:ext>
            </a:extLst>
          </p:cNvPr>
          <p:cNvPicPr>
            <a:picLocks noChangeAspect="1"/>
          </p:cNvPicPr>
          <p:nvPr/>
        </p:nvPicPr>
        <p:blipFill rotWithShape="1">
          <a:blip r:embed="rId3">
            <a:extLst>
              <a:ext uri="{28A0092B-C50C-407E-A947-70E740481C1C}">
                <a14:useLocalDpi xmlns:a14="http://schemas.microsoft.com/office/drawing/2010/main" val="0"/>
              </a:ext>
            </a:extLst>
          </a:blip>
          <a:srcRect l="6374" t="2500" r="3683" b="10168"/>
          <a:stretch/>
        </p:blipFill>
        <p:spPr>
          <a:xfrm>
            <a:off x="111178" y="209547"/>
            <a:ext cx="9032822" cy="6252210"/>
          </a:xfrm>
          <a:prstGeom prst="rect">
            <a:avLst/>
          </a:prstGeom>
        </p:spPr>
      </p:pic>
      <p:sp>
        <p:nvSpPr>
          <p:cNvPr id="11" name="吹き出し: 円形 10">
            <a:extLst>
              <a:ext uri="{FF2B5EF4-FFF2-40B4-BE49-F238E27FC236}">
                <a16:creationId xmlns:a16="http://schemas.microsoft.com/office/drawing/2014/main" id="{9274751D-A012-4A88-BC12-30237EC4EFFA}"/>
              </a:ext>
            </a:extLst>
          </p:cNvPr>
          <p:cNvSpPr/>
          <p:nvPr/>
        </p:nvSpPr>
        <p:spPr>
          <a:xfrm>
            <a:off x="1749520" y="5499648"/>
            <a:ext cx="3089519" cy="962110"/>
          </a:xfrm>
          <a:prstGeom prst="wedgeEllipseCallout">
            <a:avLst>
              <a:gd name="adj1" fmla="val 53959"/>
              <a:gd name="adj2" fmla="val -66116"/>
            </a:avLst>
          </a:prstGeom>
          <a:solidFill>
            <a:schemeClr val="tx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2"/>
              </a:solidFill>
            </a:endParaRPr>
          </a:p>
        </p:txBody>
      </p:sp>
      <p:sp>
        <p:nvSpPr>
          <p:cNvPr id="12" name="テキスト ボックス 11">
            <a:extLst>
              <a:ext uri="{FF2B5EF4-FFF2-40B4-BE49-F238E27FC236}">
                <a16:creationId xmlns:a16="http://schemas.microsoft.com/office/drawing/2014/main" id="{4A951FF3-028A-49F3-B976-C26BF81A0409}"/>
              </a:ext>
            </a:extLst>
          </p:cNvPr>
          <p:cNvSpPr txBox="1"/>
          <p:nvPr/>
        </p:nvSpPr>
        <p:spPr>
          <a:xfrm>
            <a:off x="1979098" y="5757788"/>
            <a:ext cx="2744662" cy="400110"/>
          </a:xfrm>
          <a:prstGeom prst="rect">
            <a:avLst/>
          </a:prstGeom>
          <a:noFill/>
        </p:spPr>
        <p:txBody>
          <a:bodyPr wrap="none" rtlCol="0">
            <a:spAutoFit/>
          </a:bodyPr>
          <a:lstStyle/>
          <a:p>
            <a:r>
              <a:rPr kumimoji="1" lang="ja-JP" altLang="en-US" sz="2000" b="1" dirty="0">
                <a:solidFill>
                  <a:schemeClr val="tx2"/>
                </a:solidFill>
                <a:latin typeface="BIZ UDPゴシック" panose="020B0400000000000000" pitchFamily="50" charset="-128"/>
                <a:ea typeface="BIZ UDPゴシック" panose="020B0400000000000000" pitchFamily="50" charset="-128"/>
              </a:rPr>
              <a:t>何問正解できるかな？</a:t>
            </a:r>
          </a:p>
        </p:txBody>
      </p:sp>
      <p:sp>
        <p:nvSpPr>
          <p:cNvPr id="5" name="正方形/長方形 4">
            <a:extLst>
              <a:ext uri="{FF2B5EF4-FFF2-40B4-BE49-F238E27FC236}">
                <a16:creationId xmlns:a16="http://schemas.microsoft.com/office/drawing/2014/main" id="{9474B8A5-0A86-47BA-96E2-98439363DB43}"/>
              </a:ext>
            </a:extLst>
          </p:cNvPr>
          <p:cNvSpPr/>
          <p:nvPr/>
        </p:nvSpPr>
        <p:spPr>
          <a:xfrm>
            <a:off x="1361310" y="2012213"/>
            <a:ext cx="6532558" cy="1323439"/>
          </a:xfrm>
          <a:prstGeom prst="rect">
            <a:avLst/>
          </a:prstGeom>
          <a:noFill/>
        </p:spPr>
        <p:txBody>
          <a:bodyPr wrap="none" lIns="91440" tIns="45720" rIns="91440" bIns="45720">
            <a:spAutoFit/>
          </a:bodyPr>
          <a:lstStyle/>
          <a:p>
            <a:pPr algn="ctr"/>
            <a:r>
              <a:rPr lang="ja-JP" altLang="en-US" sz="80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ＭＳ Ｐゴシック" panose="020B0600070205080204" pitchFamily="50" charset="-128"/>
                <a:ea typeface="ＭＳ Ｐゴシック" panose="020B0600070205080204" pitchFamily="50" charset="-128"/>
              </a:rPr>
              <a:t>タバコ</a:t>
            </a:r>
            <a:r>
              <a:rPr kumimoji="1" lang="ja-JP" altLang="en-US" sz="80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ＭＳ Ｐゴシック" panose="020B0600070205080204" pitchFamily="50" charset="-128"/>
                <a:ea typeface="ＭＳ Ｐゴシック" panose="020B0600070205080204" pitchFamily="50" charset="-128"/>
              </a:rPr>
              <a:t>クイズ集</a:t>
            </a:r>
            <a:endParaRPr lang="ja-JP" altLang="en-US" sz="80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9299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75537" y="228862"/>
            <a:ext cx="8992925" cy="1325563"/>
          </a:xfrm>
        </p:spPr>
        <p:txBody>
          <a:bodyPr>
            <a:noAutofit/>
          </a:bodyPr>
          <a:lstStyle/>
          <a:p>
            <a:r>
              <a:rPr kumimoji="1" lang="ja-JP" altLang="en-US" sz="3600" dirty="0">
                <a:latin typeface="HGS創英角ｺﾞｼｯｸUB" panose="020B0A00000000000000" pitchFamily="50" charset="-128"/>
                <a:ea typeface="HGS創英角ｺﾞｼｯｸUB" panose="020B0A00000000000000" pitchFamily="50" charset="-128"/>
              </a:rPr>
              <a:t>問題：</a:t>
            </a:r>
            <a:r>
              <a:rPr kumimoji="1" lang="en-US" altLang="ja-JP" sz="3600" dirty="0">
                <a:latin typeface="HGS創英角ｺﾞｼｯｸUB" panose="020B0A00000000000000" pitchFamily="50" charset="-128"/>
                <a:ea typeface="HGS創英角ｺﾞｼｯｸUB" panose="020B0A00000000000000" pitchFamily="50" charset="-128"/>
              </a:rPr>
              <a:t>COPD</a:t>
            </a:r>
            <a:r>
              <a:rPr lang="ja-JP" altLang="en-US" sz="3600" dirty="0">
                <a:latin typeface="HGS創英角ｺﾞｼｯｸUB" panose="020B0A00000000000000" pitchFamily="50" charset="-128"/>
                <a:ea typeface="HGS創英角ｺﾞｼｯｸUB" panose="020B0A00000000000000" pitchFamily="50" charset="-128"/>
              </a:rPr>
              <a:t>の治療を受けている人は</a:t>
            </a:r>
            <a:br>
              <a:rPr lang="en-US" altLang="ja-JP" sz="3600" dirty="0">
                <a:latin typeface="HGS創英角ｺﾞｼｯｸUB" panose="020B0A00000000000000" pitchFamily="50" charset="-128"/>
                <a:ea typeface="HGS創英角ｺﾞｼｯｸUB" panose="020B0A00000000000000" pitchFamily="50" charset="-128"/>
              </a:rPr>
            </a:br>
            <a:r>
              <a:rPr lang="ja-JP" altLang="en-US" sz="3600" dirty="0">
                <a:latin typeface="HGS創英角ｺﾞｼｯｸUB" panose="020B0A00000000000000" pitchFamily="50" charset="-128"/>
                <a:ea typeface="HGS創英角ｺﾞｼｯｸUB" panose="020B0A00000000000000" pitchFamily="50" charset="-128"/>
              </a:rPr>
              <a:t>　 どのくらいいるでしょう？</a:t>
            </a:r>
            <a:endParaRPr kumimoji="1" lang="ja-JP" altLang="en-US" sz="36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944870" y="1847141"/>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2062376" y="2531182"/>
            <a:ext cx="4851856"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① 約２万人</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2062376" y="3715148"/>
            <a:ext cx="4734498"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② 約</a:t>
            </a:r>
            <a:r>
              <a:rPr lang="en-US" altLang="ja-JP" sz="4800" b="1" dirty="0">
                <a:solidFill>
                  <a:srgbClr val="FF0000"/>
                </a:solidFill>
                <a:latin typeface="メイリオ" panose="020B0604030504040204" pitchFamily="50" charset="-128"/>
                <a:ea typeface="メイリオ" panose="020B0604030504040204" pitchFamily="50" charset="-128"/>
              </a:rPr>
              <a:t>8</a:t>
            </a:r>
            <a:r>
              <a:rPr lang="ja-JP" altLang="en-US" sz="4800" b="1" dirty="0">
                <a:solidFill>
                  <a:srgbClr val="FF0000"/>
                </a:solidFill>
                <a:latin typeface="メイリオ" panose="020B0604030504040204" pitchFamily="50" charset="-128"/>
                <a:ea typeface="メイリオ" panose="020B0604030504040204" pitchFamily="50" charset="-128"/>
              </a:rPr>
              <a:t>万人</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2022795" y="4988232"/>
            <a:ext cx="5316806"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③ 約</a:t>
            </a:r>
            <a:r>
              <a:rPr lang="en-US" altLang="ja-JP" sz="4800" b="1" dirty="0">
                <a:solidFill>
                  <a:srgbClr val="FF0000"/>
                </a:solidFill>
                <a:latin typeface="メイリオ" panose="020B0604030504040204" pitchFamily="50" charset="-128"/>
                <a:ea typeface="メイリオ" panose="020B0604030504040204" pitchFamily="50" charset="-128"/>
              </a:rPr>
              <a:t>18</a:t>
            </a:r>
            <a:r>
              <a:rPr lang="ja-JP" altLang="en-US" sz="4800" b="1" dirty="0">
                <a:solidFill>
                  <a:srgbClr val="FF0000"/>
                </a:solidFill>
                <a:latin typeface="メイリオ" panose="020B0604030504040204" pitchFamily="50" charset="-128"/>
                <a:ea typeface="メイリオ" panose="020B0604030504040204" pitchFamily="50" charset="-128"/>
              </a:rPr>
              <a:t>万人</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pic>
        <p:nvPicPr>
          <p:cNvPr id="4" name="図 3">
            <a:extLst>
              <a:ext uri="{FF2B5EF4-FFF2-40B4-BE49-F238E27FC236}">
                <a16:creationId xmlns:a16="http://schemas.microsoft.com/office/drawing/2014/main" id="{82199E03-3085-40DF-9234-670953E81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935" y="2856329"/>
            <a:ext cx="1095837" cy="2015862"/>
          </a:xfrm>
          <a:prstGeom prst="rect">
            <a:avLst/>
          </a:prstGeom>
        </p:spPr>
      </p:pic>
      <p:pic>
        <p:nvPicPr>
          <p:cNvPr id="6" name="図 5">
            <a:extLst>
              <a:ext uri="{FF2B5EF4-FFF2-40B4-BE49-F238E27FC236}">
                <a16:creationId xmlns:a16="http://schemas.microsoft.com/office/drawing/2014/main" id="{6CC02151-7ADC-43B7-867D-320C065B4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7" y="4832604"/>
            <a:ext cx="1178223" cy="2073743"/>
          </a:xfrm>
          <a:prstGeom prst="rect">
            <a:avLst/>
          </a:prstGeom>
        </p:spPr>
      </p:pic>
      <p:pic>
        <p:nvPicPr>
          <p:cNvPr id="8" name="図 7">
            <a:extLst>
              <a:ext uri="{FF2B5EF4-FFF2-40B4-BE49-F238E27FC236}">
                <a16:creationId xmlns:a16="http://schemas.microsoft.com/office/drawing/2014/main" id="{EB819195-C87A-46AC-81A1-349B570D0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6" y="1514838"/>
            <a:ext cx="1227269" cy="2015862"/>
          </a:xfrm>
          <a:prstGeom prst="rect">
            <a:avLst/>
          </a:prstGeom>
        </p:spPr>
      </p:pic>
      <p:pic>
        <p:nvPicPr>
          <p:cNvPr id="11" name="図 10">
            <a:extLst>
              <a:ext uri="{FF2B5EF4-FFF2-40B4-BE49-F238E27FC236}">
                <a16:creationId xmlns:a16="http://schemas.microsoft.com/office/drawing/2014/main" id="{70D29F39-3B54-41B0-9214-B8D012E22B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0339" y="4832604"/>
            <a:ext cx="1248508" cy="2025396"/>
          </a:xfrm>
          <a:prstGeom prst="rect">
            <a:avLst/>
          </a:prstGeom>
        </p:spPr>
      </p:pic>
      <p:pic>
        <p:nvPicPr>
          <p:cNvPr id="18" name="図 17">
            <a:extLst>
              <a:ext uri="{FF2B5EF4-FFF2-40B4-BE49-F238E27FC236}">
                <a16:creationId xmlns:a16="http://schemas.microsoft.com/office/drawing/2014/main" id="{0A0F0B69-8EDB-4A15-B0A3-D905A61D5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81621" y="4899114"/>
            <a:ext cx="1328718" cy="2015862"/>
          </a:xfrm>
          <a:prstGeom prst="rect">
            <a:avLst/>
          </a:prstGeom>
        </p:spPr>
      </p:pic>
      <p:pic>
        <p:nvPicPr>
          <p:cNvPr id="19" name="図 18">
            <a:extLst>
              <a:ext uri="{FF2B5EF4-FFF2-40B4-BE49-F238E27FC236}">
                <a16:creationId xmlns:a16="http://schemas.microsoft.com/office/drawing/2014/main" id="{7058794B-BC10-4E52-B4B1-A85E45BAD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65442" y="1485897"/>
            <a:ext cx="1176318" cy="2073743"/>
          </a:xfrm>
          <a:prstGeom prst="rect">
            <a:avLst/>
          </a:prstGeom>
        </p:spPr>
      </p:pic>
      <p:pic>
        <p:nvPicPr>
          <p:cNvPr id="20" name="図 19">
            <a:extLst>
              <a:ext uri="{FF2B5EF4-FFF2-40B4-BE49-F238E27FC236}">
                <a16:creationId xmlns:a16="http://schemas.microsoft.com/office/drawing/2014/main" id="{919105A9-942D-41B1-90F7-E1AD4218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12183" y="1570225"/>
            <a:ext cx="1133797" cy="2015862"/>
          </a:xfrm>
          <a:prstGeom prst="rect">
            <a:avLst/>
          </a:prstGeom>
        </p:spPr>
      </p:pic>
      <p:sp>
        <p:nvSpPr>
          <p:cNvPr id="17" name="楕円 16">
            <a:extLst>
              <a:ext uri="{FF2B5EF4-FFF2-40B4-BE49-F238E27FC236}">
                <a16:creationId xmlns:a16="http://schemas.microsoft.com/office/drawing/2014/main" id="{7FAA4EC1-DAEE-42D3-B915-9B37CA357E28}"/>
              </a:ext>
            </a:extLst>
          </p:cNvPr>
          <p:cNvSpPr/>
          <p:nvPr/>
        </p:nvSpPr>
        <p:spPr>
          <a:xfrm>
            <a:off x="1804399" y="4546145"/>
            <a:ext cx="5761238" cy="16257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4C92C4CB-7729-4B5E-8A6D-35B6B7F12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45029" y="2997322"/>
            <a:ext cx="1250411" cy="2015862"/>
          </a:xfrm>
          <a:prstGeom prst="rect">
            <a:avLst/>
          </a:prstGeom>
        </p:spPr>
      </p:pic>
      <p:sp>
        <p:nvSpPr>
          <p:cNvPr id="23" name="テキスト ボックス 22">
            <a:extLst>
              <a:ext uri="{FF2B5EF4-FFF2-40B4-BE49-F238E27FC236}">
                <a16:creationId xmlns:a16="http://schemas.microsoft.com/office/drawing/2014/main" id="{6B165822-029B-43CF-87F2-831B599836EA}"/>
              </a:ext>
            </a:extLst>
          </p:cNvPr>
          <p:cNvSpPr txBox="1"/>
          <p:nvPr/>
        </p:nvSpPr>
        <p:spPr>
          <a:xfrm>
            <a:off x="2146624" y="194269"/>
            <a:ext cx="1242648" cy="261610"/>
          </a:xfrm>
          <a:prstGeom prst="rect">
            <a:avLst/>
          </a:prstGeom>
          <a:noFill/>
        </p:spPr>
        <p:txBody>
          <a:bodyPr wrap="none" rtlCol="0">
            <a:spAutoFit/>
          </a:bodyPr>
          <a:lstStyle/>
          <a:p>
            <a:r>
              <a:rPr kumimoji="1" lang="ja-JP" altLang="en-US" sz="1100" b="1" dirty="0">
                <a:latin typeface="BIZ UDPゴシック" panose="020B0400000000000000" pitchFamily="50" charset="-128"/>
                <a:ea typeface="BIZ UDPゴシック" panose="020B0400000000000000" pitchFamily="50" charset="-128"/>
              </a:rPr>
              <a:t>シーオーピーディ</a:t>
            </a:r>
          </a:p>
        </p:txBody>
      </p:sp>
      <p:pic>
        <p:nvPicPr>
          <p:cNvPr id="21" name="図 20">
            <a:extLst>
              <a:ext uri="{FF2B5EF4-FFF2-40B4-BE49-F238E27FC236}">
                <a16:creationId xmlns:a16="http://schemas.microsoft.com/office/drawing/2014/main" id="{DD80C180-A06B-474D-8F7B-583806237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17653" y="4849459"/>
            <a:ext cx="1343943" cy="2015862"/>
          </a:xfrm>
          <a:prstGeom prst="rect">
            <a:avLst/>
          </a:prstGeom>
        </p:spPr>
      </p:pic>
    </p:spTree>
    <p:extLst>
      <p:ext uri="{BB962C8B-B14F-4D97-AF65-F5344CB8AC3E}">
        <p14:creationId xmlns:p14="http://schemas.microsoft.com/office/powerpoint/2010/main" val="145285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grpId="0" nodeType="withEffect">
                                  <p:stCondLst>
                                    <p:cond delay="0"/>
                                  </p:stCondLst>
                                  <p:childTnLst>
                                    <p:animClr clrSpc="rgb" dir="cw">
                                      <p:cBhvr override="childStyle">
                                        <p:cTn id="14" dur="2000" fill="hold"/>
                                        <p:tgtEl>
                                          <p:spTgt spid="14"/>
                                        </p:tgtEl>
                                        <p:attrNameLst>
                                          <p:attrName>style.color</p:attrName>
                                        </p:attrNameLst>
                                      </p:cBhvr>
                                      <p:to>
                                        <a:srgbClr val="FFCC99"/>
                                      </p:to>
                                    </p:animClr>
                                  </p:childTnLst>
                                </p:cTn>
                              </p:par>
                              <p:par>
                                <p:cTn id="15" presetID="6" presetClass="emph" presetSubtype="0" fill="hold" grpId="0" nodeType="withEffect">
                                  <p:stCondLst>
                                    <p:cond delay="0"/>
                                  </p:stCondLst>
                                  <p:childTnLst>
                                    <p:animScale>
                                      <p:cBhvr>
                                        <p:cTn id="16" dur="2000" fill="hold"/>
                                        <p:tgtEl>
                                          <p:spTgt spid="15"/>
                                        </p:tgtEl>
                                      </p:cBhvr>
                                      <p:by x="120000" y="120000"/>
                                    </p:animScale>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400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4500"/>
                            </p:stCondLst>
                            <p:childTnLst>
                              <p:par>
                                <p:cTn id="38" presetID="2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par>
                          <p:cTn id="41" fill="hold">
                            <p:stCondLst>
                              <p:cond delay="5000"/>
                            </p:stCondLst>
                            <p:childTnLst>
                              <p:par>
                                <p:cTn id="42" presetID="22" presetClass="entr" presetSubtype="2"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childTnLst>
                          </p:cTn>
                        </p:par>
                        <p:par>
                          <p:cTn id="45" fill="hold">
                            <p:stCondLst>
                              <p:cond delay="5500"/>
                            </p:stCondLst>
                            <p:childTnLst>
                              <p:par>
                                <p:cTn id="46" presetID="22" presetClass="entr" presetSubtype="2"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right)">
                                      <p:cBhvr>
                                        <p:cTn id="48" dur="500"/>
                                        <p:tgtEl>
                                          <p:spTgt spid="18"/>
                                        </p:tgtEl>
                                      </p:cBhvr>
                                    </p:animEffect>
                                  </p:childTnLst>
                                </p:cTn>
                              </p:par>
                            </p:childTnLst>
                          </p:cTn>
                        </p:par>
                        <p:par>
                          <p:cTn id="49" fill="hold">
                            <p:stCondLst>
                              <p:cond delay="600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65DFAA-D2E0-46A8-A784-05FDEF154A41}"/>
              </a:ext>
            </a:extLst>
          </p:cNvPr>
          <p:cNvPicPr>
            <a:picLocks noChangeAspect="1"/>
          </p:cNvPicPr>
          <p:nvPr/>
        </p:nvPicPr>
        <p:blipFill rotWithShape="1">
          <a:blip r:embed="rId3">
            <a:extLst>
              <a:ext uri="{28A0092B-C50C-407E-A947-70E740481C1C}">
                <a14:useLocalDpi xmlns:a14="http://schemas.microsoft.com/office/drawing/2010/main" val="0"/>
              </a:ext>
            </a:extLst>
          </a:blip>
          <a:srcRect l="1851" t="3968" r="2133"/>
          <a:stretch/>
        </p:blipFill>
        <p:spPr>
          <a:xfrm>
            <a:off x="198533" y="2950053"/>
            <a:ext cx="5486573" cy="3256048"/>
          </a:xfrm>
          <a:prstGeom prst="rect">
            <a:avLst/>
          </a:prstGeom>
        </p:spPr>
      </p:pic>
      <p:sp>
        <p:nvSpPr>
          <p:cNvPr id="13" name="四角形: 角を丸くする 12">
            <a:extLst>
              <a:ext uri="{FF2B5EF4-FFF2-40B4-BE49-F238E27FC236}">
                <a16:creationId xmlns:a16="http://schemas.microsoft.com/office/drawing/2014/main" id="{E1768AD7-BFF8-453D-9146-5E6147DBA28D}"/>
              </a:ext>
            </a:extLst>
          </p:cNvPr>
          <p:cNvSpPr/>
          <p:nvPr/>
        </p:nvSpPr>
        <p:spPr>
          <a:xfrm>
            <a:off x="5807905" y="2584391"/>
            <a:ext cx="3117032" cy="384211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C3A3A4-40DB-4576-9A19-5BAF80FB7A8D}"/>
              </a:ext>
            </a:extLst>
          </p:cNvPr>
          <p:cNvSpPr txBox="1"/>
          <p:nvPr/>
        </p:nvSpPr>
        <p:spPr>
          <a:xfrm>
            <a:off x="7255341" y="6648557"/>
            <a:ext cx="1888659" cy="215444"/>
          </a:xfrm>
          <a:prstGeom prst="rect">
            <a:avLst/>
          </a:prstGeom>
          <a:noFill/>
        </p:spPr>
        <p:txBody>
          <a:bodyPr wrap="none" rtlCol="0">
            <a:spAutoFit/>
          </a:bodyPr>
          <a:lstStyle/>
          <a:p>
            <a:pPr algn="r"/>
            <a:r>
              <a:rPr lang="ja-JP" altLang="en-US" sz="800" dirty="0"/>
              <a:t>厚生労働省人口動態統計（</a:t>
            </a:r>
            <a:r>
              <a:rPr lang="en-US" altLang="ja-JP" sz="800" dirty="0"/>
              <a:t>2019</a:t>
            </a:r>
            <a:r>
              <a:rPr lang="ja-JP" altLang="en-US" sz="800" dirty="0"/>
              <a:t>年）より</a:t>
            </a:r>
          </a:p>
        </p:txBody>
      </p:sp>
      <p:sp>
        <p:nvSpPr>
          <p:cNvPr id="4" name="テキスト ボックス 3">
            <a:extLst>
              <a:ext uri="{FF2B5EF4-FFF2-40B4-BE49-F238E27FC236}">
                <a16:creationId xmlns:a16="http://schemas.microsoft.com/office/drawing/2014/main" id="{3EFECA26-4D34-4FAA-B9FD-B953E6A7B348}"/>
              </a:ext>
            </a:extLst>
          </p:cNvPr>
          <p:cNvSpPr txBox="1"/>
          <p:nvPr/>
        </p:nvSpPr>
        <p:spPr>
          <a:xfrm>
            <a:off x="452586" y="283295"/>
            <a:ext cx="8529501"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の患者数・死亡者数</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6B087383-D776-4D35-B91E-8725D8B5D4D0}"/>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C7CAA9D-E967-4D16-B930-BF9C361E53F9}"/>
              </a:ext>
            </a:extLst>
          </p:cNvPr>
          <p:cNvSpPr txBox="1"/>
          <p:nvPr/>
        </p:nvSpPr>
        <p:spPr>
          <a:xfrm>
            <a:off x="531593" y="1242171"/>
            <a:ext cx="7598217" cy="369332"/>
          </a:xfrm>
          <a:prstGeom prst="rect">
            <a:avLst/>
          </a:prstGeom>
          <a:noFill/>
        </p:spPr>
        <p:txBody>
          <a:bodyPr wrap="square" rtlCol="0">
            <a:spAutoFit/>
          </a:bodyPr>
          <a:lstStyle/>
          <a:p>
            <a:r>
              <a:rPr kumimoji="1" lang="ja-JP" altLang="en-US" dirty="0"/>
              <a:t>推定される患者数</a:t>
            </a:r>
            <a:r>
              <a:rPr kumimoji="1" lang="en-US" altLang="ja-JP" b="1" dirty="0">
                <a:solidFill>
                  <a:srgbClr val="FF0000"/>
                </a:solidFill>
              </a:rPr>
              <a:t>500</a:t>
            </a:r>
            <a:r>
              <a:rPr kumimoji="1" lang="ja-JP" altLang="en-US" b="1" dirty="0">
                <a:solidFill>
                  <a:srgbClr val="FF0000"/>
                </a:solidFill>
              </a:rPr>
              <a:t>万人以上</a:t>
            </a:r>
            <a:r>
              <a:rPr kumimoji="1" lang="ja-JP" altLang="en-US" dirty="0"/>
              <a:t>（</a:t>
            </a:r>
            <a:r>
              <a:rPr kumimoji="1" lang="en-US" altLang="ja-JP" dirty="0"/>
              <a:t>NICE</a:t>
            </a:r>
            <a:r>
              <a:rPr kumimoji="1" lang="ja-JP" altLang="en-US" dirty="0"/>
              <a:t>スタディ</a:t>
            </a:r>
            <a:r>
              <a:rPr kumimoji="1" lang="en-US" altLang="ja-JP" dirty="0"/>
              <a:t>2001</a:t>
            </a:r>
            <a:r>
              <a:rPr kumimoji="1" lang="ja-JP" altLang="en-US" dirty="0"/>
              <a:t>）</a:t>
            </a:r>
            <a:endParaRPr kumimoji="1" lang="en-US" altLang="ja-JP" dirty="0"/>
          </a:p>
        </p:txBody>
      </p:sp>
      <p:sp>
        <p:nvSpPr>
          <p:cNvPr id="9" name="テキスト ボックス 8">
            <a:extLst>
              <a:ext uri="{FF2B5EF4-FFF2-40B4-BE49-F238E27FC236}">
                <a16:creationId xmlns:a16="http://schemas.microsoft.com/office/drawing/2014/main" id="{D6B51599-4B25-408C-9998-963E00472568}"/>
              </a:ext>
            </a:extLst>
          </p:cNvPr>
          <p:cNvSpPr txBox="1"/>
          <p:nvPr/>
        </p:nvSpPr>
        <p:spPr>
          <a:xfrm>
            <a:off x="531593" y="1767214"/>
            <a:ext cx="6735933" cy="369332"/>
          </a:xfrm>
          <a:prstGeom prst="rect">
            <a:avLst/>
          </a:prstGeom>
          <a:noFill/>
        </p:spPr>
        <p:txBody>
          <a:bodyPr wrap="square" rtlCol="0">
            <a:spAutoFit/>
          </a:bodyPr>
          <a:lstStyle/>
          <a:p>
            <a:r>
              <a:rPr kumimoji="1" lang="ja-JP" altLang="en-US" dirty="0"/>
              <a:t>そのうち治療を受けている患者数</a:t>
            </a:r>
            <a:r>
              <a:rPr kumimoji="1" lang="en-US" altLang="ja-JP" b="1" dirty="0">
                <a:solidFill>
                  <a:srgbClr val="FF0000"/>
                </a:solidFill>
              </a:rPr>
              <a:t>17</a:t>
            </a:r>
            <a:r>
              <a:rPr kumimoji="1" lang="ja-JP" altLang="en-US" b="1" dirty="0">
                <a:solidFill>
                  <a:srgbClr val="FF0000"/>
                </a:solidFill>
              </a:rPr>
              <a:t>万</a:t>
            </a:r>
            <a:r>
              <a:rPr kumimoji="1" lang="en-US" altLang="ja-JP" b="1" dirty="0">
                <a:solidFill>
                  <a:srgbClr val="FF0000"/>
                </a:solidFill>
              </a:rPr>
              <a:t>3</a:t>
            </a:r>
            <a:r>
              <a:rPr kumimoji="1" lang="ja-JP" altLang="en-US" b="1" dirty="0">
                <a:solidFill>
                  <a:srgbClr val="FF0000"/>
                </a:solidFill>
              </a:rPr>
              <a:t>千人</a:t>
            </a:r>
            <a:r>
              <a:rPr kumimoji="1" lang="ja-JP" altLang="en-US" dirty="0"/>
              <a:t>（</a:t>
            </a:r>
            <a:r>
              <a:rPr kumimoji="1" lang="en-US" altLang="ja-JP" dirty="0"/>
              <a:t>2008</a:t>
            </a:r>
            <a:r>
              <a:rPr kumimoji="1" lang="ja-JP" altLang="en-US" dirty="0"/>
              <a:t>患者調査）</a:t>
            </a:r>
            <a:endParaRPr kumimoji="1" lang="en-US" altLang="ja-JP" dirty="0"/>
          </a:p>
        </p:txBody>
      </p:sp>
      <p:sp>
        <p:nvSpPr>
          <p:cNvPr id="10" name="矢印: 下 9">
            <a:extLst>
              <a:ext uri="{FF2B5EF4-FFF2-40B4-BE49-F238E27FC236}">
                <a16:creationId xmlns:a16="http://schemas.microsoft.com/office/drawing/2014/main" id="{C83744AE-1062-4E0E-B139-F79557506175}"/>
              </a:ext>
            </a:extLst>
          </p:cNvPr>
          <p:cNvSpPr/>
          <p:nvPr/>
        </p:nvSpPr>
        <p:spPr>
          <a:xfrm>
            <a:off x="3309440" y="1571426"/>
            <a:ext cx="139016" cy="1957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氷山の一角のイラスト">
            <a:extLst>
              <a:ext uri="{FF2B5EF4-FFF2-40B4-BE49-F238E27FC236}">
                <a16:creationId xmlns:a16="http://schemas.microsoft.com/office/drawing/2014/main" id="{DEE3F67E-02CA-449C-9CE3-B3B08359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39" y="3104415"/>
            <a:ext cx="3256048" cy="325604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コネクタ 13">
            <a:extLst>
              <a:ext uri="{FF2B5EF4-FFF2-40B4-BE49-F238E27FC236}">
                <a16:creationId xmlns:a16="http://schemas.microsoft.com/office/drawing/2014/main" id="{BAC41B1D-A9AF-488D-BFF6-FF8C7A65A954}"/>
              </a:ext>
            </a:extLst>
          </p:cNvPr>
          <p:cNvCxnSpPr>
            <a:cxnSpLocks/>
          </p:cNvCxnSpPr>
          <p:nvPr/>
        </p:nvCxnSpPr>
        <p:spPr>
          <a:xfrm flipH="1">
            <a:off x="6954715" y="3802856"/>
            <a:ext cx="262854" cy="362202"/>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09D83A9-9FE3-42A2-9A88-A11E92800062}"/>
              </a:ext>
            </a:extLst>
          </p:cNvPr>
          <p:cNvCxnSpPr>
            <a:cxnSpLocks/>
          </p:cNvCxnSpPr>
          <p:nvPr/>
        </p:nvCxnSpPr>
        <p:spPr>
          <a:xfrm flipH="1">
            <a:off x="6954715" y="4165058"/>
            <a:ext cx="653379"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776F16A-8895-44F8-8D5E-BFD316978F9C}"/>
              </a:ext>
            </a:extLst>
          </p:cNvPr>
          <p:cNvCxnSpPr>
            <a:cxnSpLocks/>
          </p:cNvCxnSpPr>
          <p:nvPr/>
        </p:nvCxnSpPr>
        <p:spPr>
          <a:xfrm flipH="1" flipV="1">
            <a:off x="7555706" y="4040981"/>
            <a:ext cx="52389" cy="126709"/>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975BA4E-FA0D-402B-A6A0-D6FC236A9709}"/>
              </a:ext>
            </a:extLst>
          </p:cNvPr>
          <p:cNvCxnSpPr>
            <a:cxnSpLocks/>
          </p:cNvCxnSpPr>
          <p:nvPr/>
        </p:nvCxnSpPr>
        <p:spPr>
          <a:xfrm flipH="1" flipV="1">
            <a:off x="7229016" y="3802857"/>
            <a:ext cx="326690" cy="236808"/>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CB115166-E205-48ED-B6D2-6BF744744309}"/>
              </a:ext>
            </a:extLst>
          </p:cNvPr>
          <p:cNvCxnSpPr/>
          <p:nvPr/>
        </p:nvCxnSpPr>
        <p:spPr>
          <a:xfrm>
            <a:off x="6991350" y="3738563"/>
            <a:ext cx="276176" cy="30110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77FEDF1B-BBCF-4755-9EC8-0D1608F46655}"/>
              </a:ext>
            </a:extLst>
          </p:cNvPr>
          <p:cNvSpPr txBox="1"/>
          <p:nvPr/>
        </p:nvSpPr>
        <p:spPr>
          <a:xfrm>
            <a:off x="6476900" y="3441865"/>
            <a:ext cx="877163"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治療中</a:t>
            </a:r>
          </a:p>
        </p:txBody>
      </p:sp>
      <p:sp>
        <p:nvSpPr>
          <p:cNvPr id="30" name="テキスト ボックス 29">
            <a:extLst>
              <a:ext uri="{FF2B5EF4-FFF2-40B4-BE49-F238E27FC236}">
                <a16:creationId xmlns:a16="http://schemas.microsoft.com/office/drawing/2014/main" id="{F5E83B5C-6D10-4D8C-9420-B839BE75EF15}"/>
              </a:ext>
            </a:extLst>
          </p:cNvPr>
          <p:cNvSpPr txBox="1"/>
          <p:nvPr/>
        </p:nvSpPr>
        <p:spPr>
          <a:xfrm>
            <a:off x="5877078" y="2804342"/>
            <a:ext cx="3030566" cy="338554"/>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ほとんどの</a:t>
            </a:r>
            <a:r>
              <a:rPr kumimoji="1" lang="en-US" altLang="ja-JP" sz="1600" b="1" dirty="0">
                <a:latin typeface="メイリオ" panose="020B0604030504040204" pitchFamily="50" charset="-128"/>
                <a:ea typeface="メイリオ" panose="020B0604030504040204" pitchFamily="50" charset="-128"/>
              </a:rPr>
              <a:t>COPD</a:t>
            </a:r>
            <a:r>
              <a:rPr kumimoji="1" lang="ja-JP" altLang="en-US" sz="1600" b="1" dirty="0">
                <a:latin typeface="メイリオ" panose="020B0604030504040204" pitchFamily="50" charset="-128"/>
                <a:ea typeface="メイリオ" panose="020B0604030504040204" pitchFamily="50" charset="-128"/>
              </a:rPr>
              <a:t>患者は</a:t>
            </a:r>
            <a:r>
              <a:rPr kumimoji="1" lang="ja-JP" altLang="en-US" sz="1600" b="1" dirty="0">
                <a:solidFill>
                  <a:srgbClr val="FF0000"/>
                </a:solidFill>
                <a:latin typeface="メイリオ" panose="020B0604030504040204" pitchFamily="50" charset="-128"/>
                <a:ea typeface="メイリオ" panose="020B0604030504040204" pitchFamily="50" charset="-128"/>
              </a:rPr>
              <a:t>未治療</a:t>
            </a:r>
          </a:p>
        </p:txBody>
      </p:sp>
      <p:sp>
        <p:nvSpPr>
          <p:cNvPr id="31" name="テキスト ボックス 30">
            <a:extLst>
              <a:ext uri="{FF2B5EF4-FFF2-40B4-BE49-F238E27FC236}">
                <a16:creationId xmlns:a16="http://schemas.microsoft.com/office/drawing/2014/main" id="{67443326-A305-4394-AF1A-4B8FA7E660E6}"/>
              </a:ext>
            </a:extLst>
          </p:cNvPr>
          <p:cNvSpPr txBox="1"/>
          <p:nvPr/>
        </p:nvSpPr>
        <p:spPr>
          <a:xfrm>
            <a:off x="6871845" y="4827228"/>
            <a:ext cx="954107" cy="400110"/>
          </a:xfrm>
          <a:prstGeom prst="rect">
            <a:avLst/>
          </a:prstGeom>
          <a:noFill/>
        </p:spPr>
        <p:txBody>
          <a:bodyPr wrap="none" rtlCol="0">
            <a:spAutoFit/>
          </a:bodyPr>
          <a:lstStyle/>
          <a:p>
            <a:r>
              <a:rPr kumimoji="1" lang="ja-JP" altLang="en-US" sz="2000" b="1" dirty="0">
                <a:solidFill>
                  <a:srgbClr val="FF0000"/>
                </a:solidFill>
                <a:latin typeface="メイリオ" panose="020B0604030504040204" pitchFamily="50" charset="-128"/>
                <a:ea typeface="メイリオ" panose="020B0604030504040204" pitchFamily="50" charset="-128"/>
              </a:rPr>
              <a:t>未治療</a:t>
            </a:r>
          </a:p>
        </p:txBody>
      </p:sp>
      <p:pic>
        <p:nvPicPr>
          <p:cNvPr id="20" name="図 19">
            <a:extLst>
              <a:ext uri="{FF2B5EF4-FFF2-40B4-BE49-F238E27FC236}">
                <a16:creationId xmlns:a16="http://schemas.microsoft.com/office/drawing/2014/main" id="{0D4968ED-D60B-4875-8BF2-3FB698614F58}"/>
              </a:ext>
            </a:extLst>
          </p:cNvPr>
          <p:cNvPicPr>
            <a:picLocks noChangeAspect="1"/>
          </p:cNvPicPr>
          <p:nvPr/>
        </p:nvPicPr>
        <p:blipFill>
          <a:blip r:embed="rId5"/>
          <a:stretch>
            <a:fillRect/>
          </a:stretch>
        </p:blipFill>
        <p:spPr>
          <a:xfrm>
            <a:off x="740315" y="2408463"/>
            <a:ext cx="4962574" cy="524301"/>
          </a:xfrm>
          <a:prstGeom prst="rect">
            <a:avLst/>
          </a:prstGeom>
        </p:spPr>
      </p:pic>
      <p:pic>
        <p:nvPicPr>
          <p:cNvPr id="22" name="図 21">
            <a:extLst>
              <a:ext uri="{FF2B5EF4-FFF2-40B4-BE49-F238E27FC236}">
                <a16:creationId xmlns:a16="http://schemas.microsoft.com/office/drawing/2014/main" id="{C426488D-746C-4695-AA1D-2AAEB86C1302}"/>
              </a:ext>
            </a:extLst>
          </p:cNvPr>
          <p:cNvPicPr>
            <a:picLocks noChangeAspect="1"/>
          </p:cNvPicPr>
          <p:nvPr/>
        </p:nvPicPr>
        <p:blipFill>
          <a:blip r:embed="rId6"/>
          <a:stretch>
            <a:fillRect/>
          </a:stretch>
        </p:blipFill>
        <p:spPr>
          <a:xfrm>
            <a:off x="142297" y="6245408"/>
            <a:ext cx="5608458" cy="518205"/>
          </a:xfrm>
          <a:prstGeom prst="rect">
            <a:avLst/>
          </a:prstGeom>
        </p:spPr>
      </p:pic>
      <p:pic>
        <p:nvPicPr>
          <p:cNvPr id="29" name="図 28">
            <a:extLst>
              <a:ext uri="{FF2B5EF4-FFF2-40B4-BE49-F238E27FC236}">
                <a16:creationId xmlns:a16="http://schemas.microsoft.com/office/drawing/2014/main" id="{5D0A5CE2-E0C3-4CB4-AFE7-EE13BC6225D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01" r="100000"/>
                    </a14:imgEffect>
                  </a14:imgLayer>
                </a14:imgProps>
              </a:ext>
            </a:extLst>
          </a:blip>
          <a:stretch>
            <a:fillRect/>
          </a:stretch>
        </p:blipFill>
        <p:spPr>
          <a:xfrm>
            <a:off x="3923489" y="2784591"/>
            <a:ext cx="1981327" cy="458599"/>
          </a:xfrm>
          <a:prstGeom prst="rect">
            <a:avLst/>
          </a:prstGeom>
        </p:spPr>
      </p:pic>
      <p:sp>
        <p:nvSpPr>
          <p:cNvPr id="25" name="テキスト ボックス 24">
            <a:extLst>
              <a:ext uri="{FF2B5EF4-FFF2-40B4-BE49-F238E27FC236}">
                <a16:creationId xmlns:a16="http://schemas.microsoft.com/office/drawing/2014/main" id="{6ECADF05-8AD1-42FC-BE25-B7530E3D484D}"/>
              </a:ext>
            </a:extLst>
          </p:cNvPr>
          <p:cNvSpPr txBox="1"/>
          <p:nvPr/>
        </p:nvSpPr>
        <p:spPr>
          <a:xfrm>
            <a:off x="2199400" y="2816321"/>
            <a:ext cx="3600400" cy="384721"/>
          </a:xfrm>
          <a:prstGeom prst="rect">
            <a:avLst/>
          </a:prstGeom>
          <a:noFill/>
        </p:spPr>
        <p:txBody>
          <a:bodyPr wrap="square">
            <a:spAutoFit/>
          </a:bodyPr>
          <a:lstStyle/>
          <a:p>
            <a:pPr algn="r"/>
            <a:r>
              <a:rPr lang="ja-JP" altLang="en-US" sz="1100" b="1" dirty="0">
                <a:latin typeface="メイリオ" panose="020B0604030504040204" pitchFamily="50" charset="-128"/>
                <a:ea typeface="メイリオ" panose="020B0604030504040204" pitchFamily="50" charset="-128"/>
              </a:rPr>
              <a:t>日本における死因順位</a:t>
            </a:r>
            <a:r>
              <a:rPr lang="en-US" altLang="ja-JP" sz="1100" b="1" dirty="0">
                <a:solidFill>
                  <a:srgbClr val="FF0000"/>
                </a:solidFill>
                <a:latin typeface="メイリオ" panose="020B0604030504040204" pitchFamily="50" charset="-128"/>
                <a:ea typeface="メイリオ" panose="020B0604030504040204" pitchFamily="50" charset="-128"/>
              </a:rPr>
              <a:t>8</a:t>
            </a:r>
            <a:r>
              <a:rPr lang="ja-JP" altLang="en-US" sz="1100" b="1" dirty="0">
                <a:latin typeface="メイリオ" panose="020B0604030504040204" pitchFamily="50" charset="-128"/>
                <a:ea typeface="メイリオ" panose="020B0604030504040204" pitchFamily="50" charset="-128"/>
              </a:rPr>
              <a:t>位</a:t>
            </a:r>
            <a:endParaRPr lang="en-US" altLang="ja-JP" sz="1100" b="1" dirty="0">
              <a:latin typeface="メイリオ" panose="020B0604030504040204" pitchFamily="50" charset="-128"/>
              <a:ea typeface="メイリオ" panose="020B0604030504040204" pitchFamily="50" charset="-128"/>
            </a:endParaRPr>
          </a:p>
          <a:p>
            <a:pPr algn="r"/>
            <a:r>
              <a:rPr lang="ja-JP" altLang="en-US" sz="800" b="1" dirty="0">
                <a:latin typeface="メイリオ" panose="020B0604030504040204" pitchFamily="50" charset="-128"/>
                <a:ea typeface="メイリオ" panose="020B0604030504040204" pitchFamily="50" charset="-128"/>
              </a:rPr>
              <a:t>（</a:t>
            </a:r>
            <a:r>
              <a:rPr lang="en-US" altLang="ja-JP" sz="800" b="1" dirty="0">
                <a:solidFill>
                  <a:srgbClr val="FF0000"/>
                </a:solidFill>
                <a:latin typeface="メイリオ" panose="020B0604030504040204" pitchFamily="50" charset="-128"/>
                <a:ea typeface="メイリオ" panose="020B0604030504040204" pitchFamily="50" charset="-128"/>
              </a:rPr>
              <a:t>2019</a:t>
            </a:r>
            <a:r>
              <a:rPr lang="ja-JP" altLang="en-US" sz="800" b="1" dirty="0">
                <a:solidFill>
                  <a:srgbClr val="FF0000"/>
                </a:solidFill>
                <a:latin typeface="メイリオ" panose="020B0604030504040204" pitchFamily="50" charset="-128"/>
                <a:ea typeface="メイリオ" panose="020B0604030504040204" pitchFamily="50" charset="-128"/>
              </a:rPr>
              <a:t>年時点</a:t>
            </a:r>
            <a:r>
              <a:rPr lang="ja-JP" altLang="en-US" sz="800" b="1" dirty="0">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707C1AA5-97CB-4655-9B36-96DB6CC4C991}"/>
              </a:ext>
            </a:extLst>
          </p:cNvPr>
          <p:cNvSpPr txBox="1"/>
          <p:nvPr/>
        </p:nvSpPr>
        <p:spPr>
          <a:xfrm>
            <a:off x="531593" y="105374"/>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35F87CE4-5601-48BD-A1BE-C99A6FF696D2}"/>
              </a:ext>
            </a:extLst>
          </p:cNvPr>
          <p:cNvSpPr txBox="1"/>
          <p:nvPr/>
        </p:nvSpPr>
        <p:spPr>
          <a:xfrm>
            <a:off x="514493" y="1102722"/>
            <a:ext cx="1084357" cy="246221"/>
          </a:xfrm>
          <a:prstGeom prst="rect">
            <a:avLst/>
          </a:prstGeom>
          <a:noFill/>
        </p:spPr>
        <p:txBody>
          <a:bodyPr wrap="square" rtlCol="0">
            <a:spAutoFit/>
          </a:bodyPr>
          <a:lstStyle/>
          <a:p>
            <a:r>
              <a:rPr kumimoji="1" lang="ja-JP" altLang="en-US" sz="1000" dirty="0"/>
              <a:t>すいてい</a:t>
            </a:r>
            <a:endParaRPr kumimoji="1" lang="en-US" altLang="ja-JP" sz="1000" dirty="0"/>
          </a:p>
        </p:txBody>
      </p:sp>
      <p:sp>
        <p:nvSpPr>
          <p:cNvPr id="33" name="テキスト ボックス 32">
            <a:extLst>
              <a:ext uri="{FF2B5EF4-FFF2-40B4-BE49-F238E27FC236}">
                <a16:creationId xmlns:a16="http://schemas.microsoft.com/office/drawing/2014/main" id="{60739643-3B0E-438D-ABE6-0882DF584572}"/>
              </a:ext>
            </a:extLst>
          </p:cNvPr>
          <p:cNvSpPr txBox="1"/>
          <p:nvPr/>
        </p:nvSpPr>
        <p:spPr>
          <a:xfrm>
            <a:off x="3842244" y="2350306"/>
            <a:ext cx="711470" cy="246221"/>
          </a:xfrm>
          <a:prstGeom prst="rect">
            <a:avLst/>
          </a:prstGeom>
          <a:noFill/>
        </p:spPr>
        <p:txBody>
          <a:bodyPr wrap="square" rtlCol="0">
            <a:spAutoFit/>
          </a:bodyPr>
          <a:lstStyle/>
          <a:p>
            <a:r>
              <a:rPr kumimoji="1" lang="ja-JP" altLang="en-US" sz="1000" b="1" dirty="0"/>
              <a:t>すい い</a:t>
            </a:r>
            <a:endParaRPr kumimoji="1" lang="en-US" altLang="ja-JP" sz="1000" b="1" dirty="0"/>
          </a:p>
        </p:txBody>
      </p:sp>
    </p:spTree>
    <p:extLst>
      <p:ext uri="{BB962C8B-B14F-4D97-AF65-F5344CB8AC3E}">
        <p14:creationId xmlns:p14="http://schemas.microsoft.com/office/powerpoint/2010/main" val="43011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75537" y="228862"/>
            <a:ext cx="8992925" cy="1325563"/>
          </a:xfrm>
        </p:spPr>
        <p:txBody>
          <a:bodyPr>
            <a:noAutofit/>
          </a:bodyPr>
          <a:lstStyle/>
          <a:p>
            <a:r>
              <a:rPr kumimoji="1" lang="ja-JP" altLang="en-US" sz="4000" dirty="0">
                <a:latin typeface="HGS創英角ｺﾞｼｯｸUB" panose="020B0A00000000000000" pitchFamily="50" charset="-128"/>
                <a:ea typeface="HGS創英角ｺﾞｼｯｸUB" panose="020B0A00000000000000" pitchFamily="50" charset="-128"/>
              </a:rPr>
              <a:t>問題：子どもがタバコを吸うと</a:t>
            </a:r>
            <a:br>
              <a:rPr kumimoji="1" lang="en-US" altLang="ja-JP" sz="4000" dirty="0">
                <a:latin typeface="HGS創英角ｺﾞｼｯｸUB" panose="020B0A00000000000000" pitchFamily="50" charset="-128"/>
                <a:ea typeface="HGS創英角ｺﾞｼｯｸUB" panose="020B0A00000000000000" pitchFamily="50" charset="-128"/>
              </a:rPr>
            </a:br>
            <a:r>
              <a:rPr kumimoji="1" lang="ja-JP" altLang="en-US" sz="4000" dirty="0">
                <a:latin typeface="HGS創英角ｺﾞｼｯｸUB" panose="020B0A00000000000000" pitchFamily="50" charset="-128"/>
                <a:ea typeface="HGS創英角ｺﾞｼｯｸUB" panose="020B0A00000000000000" pitchFamily="50" charset="-128"/>
              </a:rPr>
              <a:t>　どうなるでしょう？</a:t>
            </a: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944870" y="1847141"/>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741405" y="2521070"/>
            <a:ext cx="7669620"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① 若いのであまり影響はない</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741405" y="3758920"/>
            <a:ext cx="8199131"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② 大人と同じくらいの害がある</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741405" y="4976397"/>
            <a:ext cx="7655433"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③ 大人よりも多くの害がある</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175969" y="4427515"/>
            <a:ext cx="8800492" cy="17829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A0B9D0E-2729-4533-9BCF-C86E694DA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69" y="927200"/>
            <a:ext cx="2064723" cy="1612546"/>
          </a:xfrm>
          <a:prstGeom prst="rect">
            <a:avLst/>
          </a:prstGeom>
        </p:spPr>
      </p:pic>
      <p:pic>
        <p:nvPicPr>
          <p:cNvPr id="6" name="図 5">
            <a:extLst>
              <a:ext uri="{FF2B5EF4-FFF2-40B4-BE49-F238E27FC236}">
                <a16:creationId xmlns:a16="http://schemas.microsoft.com/office/drawing/2014/main" id="{9D9A6B0A-B59F-4F5B-9C54-70F5672F2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8" y="983687"/>
            <a:ext cx="2359844" cy="1571109"/>
          </a:xfrm>
          <a:prstGeom prst="rect">
            <a:avLst/>
          </a:prstGeom>
        </p:spPr>
      </p:pic>
    </p:spTree>
    <p:extLst>
      <p:ext uri="{BB962C8B-B14F-4D97-AF65-F5344CB8AC3E}">
        <p14:creationId xmlns:p14="http://schemas.microsoft.com/office/powerpoint/2010/main" val="24892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grpId="0" nodeType="withEffect">
                                  <p:stCondLst>
                                    <p:cond delay="0"/>
                                  </p:stCondLst>
                                  <p:childTnLst>
                                    <p:animClr clrSpc="rgb" dir="cw">
                                      <p:cBhvr override="childStyle">
                                        <p:cTn id="14" dur="2000" fill="hold"/>
                                        <p:tgtEl>
                                          <p:spTgt spid="14"/>
                                        </p:tgtEl>
                                        <p:attrNameLst>
                                          <p:attrName>style.color</p:attrName>
                                        </p:attrNameLst>
                                      </p:cBhvr>
                                      <p:to>
                                        <a:srgbClr val="FFCC99"/>
                                      </p:to>
                                    </p:animClr>
                                  </p:childTnLst>
                                </p:cTn>
                              </p:par>
                              <p:par>
                                <p:cTn id="15" presetID="6" presetClass="emph" presetSubtype="0" fill="hold" grpId="0" nodeType="withEffect">
                                  <p:stCondLst>
                                    <p:cond delay="0"/>
                                  </p:stCondLst>
                                  <p:childTnLst>
                                    <p:animScale>
                                      <p:cBhvr>
                                        <p:cTn id="16" dur="2000" fill="hold"/>
                                        <p:tgtEl>
                                          <p:spTgt spid="15"/>
                                        </p:tgtEl>
                                      </p:cBhvr>
                                      <p:by x="120000" y="120000"/>
                                    </p:animScale>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6FC9814-D460-4C22-8912-2473259B4FF6}"/>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子どもに及ぼす喫煙の影響</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34FD8975-D72F-42B1-BE83-865DEB4D57D5}"/>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6F7E4D6-C0DA-48D0-A77B-DA144DAC857C}"/>
              </a:ext>
            </a:extLst>
          </p:cNvPr>
          <p:cNvSpPr/>
          <p:nvPr/>
        </p:nvSpPr>
        <p:spPr>
          <a:xfrm>
            <a:off x="131477" y="4333874"/>
            <a:ext cx="4560573" cy="92488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3AA5411-0E65-4AA1-AFC0-D00F13729B68}"/>
              </a:ext>
            </a:extLst>
          </p:cNvPr>
          <p:cNvSpPr txBox="1"/>
          <p:nvPr/>
        </p:nvSpPr>
        <p:spPr>
          <a:xfrm>
            <a:off x="131477" y="4445357"/>
            <a:ext cx="4560573" cy="784830"/>
          </a:xfrm>
          <a:prstGeom prst="rect">
            <a:avLst/>
          </a:prstGeom>
          <a:noFill/>
        </p:spPr>
        <p:txBody>
          <a:bodyPr wrap="square" rtlCol="0">
            <a:spAutoFit/>
          </a:bodyPr>
          <a:lstStyle/>
          <a:p>
            <a:pPr>
              <a:spcBef>
                <a:spcPts val="600"/>
              </a:spcBef>
            </a:pPr>
            <a:r>
              <a:rPr kumimoji="1" lang="ja-JP" altLang="en-US" sz="2000" b="1" dirty="0">
                <a:latin typeface="メイリオ" panose="020B0604030504040204" pitchFamily="50" charset="-128"/>
                <a:ea typeface="メイリオ" panose="020B0604030504040204" pitchFamily="50" charset="-128"/>
              </a:rPr>
              <a:t>短期間でニコチン依存症になりやすく、</a:t>
            </a:r>
            <a:endParaRPr kumimoji="1" lang="en-US" altLang="ja-JP" sz="2000" b="1" dirty="0">
              <a:latin typeface="メイリオ" panose="020B0604030504040204" pitchFamily="50" charset="-128"/>
              <a:ea typeface="メイリオ" panose="020B0604030504040204" pitchFamily="50" charset="-128"/>
            </a:endParaRPr>
          </a:p>
          <a:p>
            <a:pPr>
              <a:spcBef>
                <a:spcPts val="600"/>
              </a:spcBef>
            </a:pPr>
            <a:r>
              <a:rPr kumimoji="1" lang="ja-JP" altLang="en-US" sz="2000" b="1" dirty="0">
                <a:latin typeface="メイリオ" panose="020B0604030504040204" pitchFamily="50" charset="-128"/>
                <a:ea typeface="メイリオ" panose="020B0604030504040204" pitchFamily="50" charset="-128"/>
              </a:rPr>
              <a:t>健康被害も大人より大きい。</a:t>
            </a:r>
            <a:endParaRPr kumimoji="1" lang="en-US" altLang="ja-JP" sz="2000" b="1" dirty="0">
              <a:latin typeface="メイリオ" panose="020B0604030504040204" pitchFamily="50" charset="-128"/>
              <a:ea typeface="メイリオ" panose="020B0604030504040204" pitchFamily="50" charset="-128"/>
            </a:endParaRPr>
          </a:p>
        </p:txBody>
      </p:sp>
      <p:pic>
        <p:nvPicPr>
          <p:cNvPr id="3074" name="Picture 2" descr="図１．喫煙開始年齢と肺がん罹患">
            <a:extLst>
              <a:ext uri="{FF2B5EF4-FFF2-40B4-BE49-F238E27FC236}">
                <a16:creationId xmlns:a16="http://schemas.microsoft.com/office/drawing/2014/main" id="{D6E6ABC0-0489-4FFF-82FB-84382E5998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98" t="9624" r="2099"/>
          <a:stretch/>
        </p:blipFill>
        <p:spPr bwMode="auto">
          <a:xfrm>
            <a:off x="4812103" y="1478215"/>
            <a:ext cx="4322459" cy="305594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D5F7A9E-2806-42F0-969E-A3663CE4F0A3}"/>
              </a:ext>
            </a:extLst>
          </p:cNvPr>
          <p:cNvSpPr txBox="1"/>
          <p:nvPr/>
        </p:nvSpPr>
        <p:spPr>
          <a:xfrm>
            <a:off x="4812102" y="4460744"/>
            <a:ext cx="4024317" cy="553998"/>
          </a:xfrm>
          <a:prstGeom prst="rect">
            <a:avLst/>
          </a:prstGeom>
          <a:noFill/>
          <a:ln>
            <a:solidFill>
              <a:schemeClr val="tx1"/>
            </a:solidFill>
          </a:ln>
        </p:spPr>
        <p:txBody>
          <a:bodyPr wrap="square">
            <a:spAutoFit/>
          </a:bodyPr>
          <a:lstStyle/>
          <a:p>
            <a:pPr algn="ct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肺がんの罹患率が増加</a:t>
            </a:r>
            <a:r>
              <a:rPr lang="en-US" altLang="ja-JP" sz="1400" dirty="0">
                <a:latin typeface="メイリオ" panose="020B0604030504040204" pitchFamily="50" charset="-128"/>
                <a:ea typeface="メイリオ" panose="020B0604030504040204" pitchFamily="50" charset="-128"/>
              </a:rPr>
              <a:t>】</a:t>
            </a:r>
          </a:p>
          <a:p>
            <a:pPr algn="ctr"/>
            <a:r>
              <a:rPr lang="en-US" altLang="ja-JP" sz="1600" b="1" dirty="0">
                <a:solidFill>
                  <a:srgbClr val="FF0000"/>
                </a:solidFill>
                <a:latin typeface="メイリオ" panose="020B0604030504040204" pitchFamily="50" charset="-128"/>
                <a:ea typeface="メイリオ" panose="020B0604030504040204" pitchFamily="50" charset="-128"/>
              </a:rPr>
              <a:t>17</a:t>
            </a:r>
            <a:r>
              <a:rPr lang="ja-JP" altLang="en-US" sz="1600" b="1" dirty="0">
                <a:solidFill>
                  <a:srgbClr val="FF0000"/>
                </a:solidFill>
                <a:latin typeface="メイリオ" panose="020B0604030504040204" pitchFamily="50" charset="-128"/>
                <a:ea typeface="メイリオ" panose="020B0604030504040204" pitchFamily="50" charset="-128"/>
              </a:rPr>
              <a:t>歳以下</a:t>
            </a:r>
            <a:r>
              <a:rPr lang="ja-JP" altLang="en-US" sz="1400" dirty="0">
                <a:latin typeface="メイリオ" panose="020B0604030504040204" pitchFamily="50" charset="-128"/>
                <a:ea typeface="メイリオ" panose="020B0604030504040204" pitchFamily="50" charset="-128"/>
              </a:rPr>
              <a:t>の喫煙開始</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20</a:t>
            </a:r>
            <a:r>
              <a:rPr lang="ja-JP" altLang="en-US" sz="1600" dirty="0">
                <a:latin typeface="メイリオ" panose="020B0604030504040204" pitchFamily="50" charset="-128"/>
                <a:ea typeface="メイリオ" panose="020B0604030504040204" pitchFamily="50" charset="-128"/>
              </a:rPr>
              <a:t>歳以降</a:t>
            </a:r>
            <a:r>
              <a:rPr lang="ja-JP" altLang="en-US" sz="1400" dirty="0">
                <a:latin typeface="メイリオ" panose="020B0604030504040204" pitchFamily="50" charset="-128"/>
                <a:ea typeface="メイリオ" panose="020B0604030504040204" pitchFamily="50" charset="-128"/>
              </a:rPr>
              <a:t>の喫煙開始</a:t>
            </a:r>
            <a:endParaRPr lang="en-US" altLang="ja-JP" sz="14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33A0110A-7161-4280-8CF4-3B73691DB6E5}"/>
              </a:ext>
            </a:extLst>
          </p:cNvPr>
          <p:cNvSpPr txBox="1"/>
          <p:nvPr/>
        </p:nvSpPr>
        <p:spPr>
          <a:xfrm>
            <a:off x="4810712" y="1201061"/>
            <a:ext cx="4024317" cy="307777"/>
          </a:xfrm>
          <a:prstGeom prst="rect">
            <a:avLst/>
          </a:prstGeom>
          <a:noFill/>
          <a:ln>
            <a:noFill/>
          </a:ln>
        </p:spPr>
        <p:txBody>
          <a:bodyPr wrap="square">
            <a:spAutoFit/>
          </a:bodyPr>
          <a:lstStyle/>
          <a:p>
            <a:pPr algn="ctr"/>
            <a:r>
              <a:rPr lang="ja-JP" altLang="en-US" sz="1400" dirty="0">
                <a:latin typeface="メイリオ" panose="020B0604030504040204" pitchFamily="50" charset="-128"/>
                <a:ea typeface="メイリオ" panose="020B0604030504040204" pitchFamily="50" charset="-128"/>
              </a:rPr>
              <a:t>喫煙開始年齢と肺がん罹患</a:t>
            </a:r>
            <a:endParaRPr lang="en-US" altLang="ja-JP" sz="14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5C1BDF25-FC78-4955-A74C-0D8207CBD22A}"/>
              </a:ext>
            </a:extLst>
          </p:cNvPr>
          <p:cNvSpPr txBox="1"/>
          <p:nvPr/>
        </p:nvSpPr>
        <p:spPr>
          <a:xfrm>
            <a:off x="4572000" y="2302312"/>
            <a:ext cx="353943" cy="1361911"/>
          </a:xfrm>
          <a:prstGeom prst="rect">
            <a:avLst/>
          </a:prstGeom>
          <a:noFill/>
        </p:spPr>
        <p:txBody>
          <a:bodyPr vert="eaVert" wrap="none" rtlCol="0">
            <a:spAutoFit/>
          </a:bodyPr>
          <a:lstStyle/>
          <a:p>
            <a:r>
              <a:rPr kumimoji="1" lang="ja-JP" altLang="en-US" sz="1100" dirty="0">
                <a:latin typeface="メイリオ" panose="020B0604030504040204" pitchFamily="50" charset="-128"/>
                <a:ea typeface="メイリオ" panose="020B0604030504040204" pitchFamily="50" charset="-128"/>
              </a:rPr>
              <a:t>肺がんのハザード比</a:t>
            </a:r>
          </a:p>
        </p:txBody>
      </p:sp>
      <p:sp>
        <p:nvSpPr>
          <p:cNvPr id="18" name="テキスト ボックス 17">
            <a:extLst>
              <a:ext uri="{FF2B5EF4-FFF2-40B4-BE49-F238E27FC236}">
                <a16:creationId xmlns:a16="http://schemas.microsoft.com/office/drawing/2014/main" id="{4E471EA2-917E-4C2F-B294-1047A332A995}"/>
              </a:ext>
            </a:extLst>
          </p:cNvPr>
          <p:cNvSpPr txBox="1"/>
          <p:nvPr/>
        </p:nvSpPr>
        <p:spPr>
          <a:xfrm>
            <a:off x="4810712" y="5014743"/>
            <a:ext cx="4333288" cy="338554"/>
          </a:xfrm>
          <a:prstGeom prst="rect">
            <a:avLst/>
          </a:prstGeom>
          <a:noFill/>
          <a:ln>
            <a:noFill/>
          </a:ln>
        </p:spPr>
        <p:txBody>
          <a:bodyPr wrap="square">
            <a:spAutoFit/>
          </a:bodyPr>
          <a:lstStyle/>
          <a:p>
            <a:pPr algn="r"/>
            <a:r>
              <a:rPr lang="ja-JP" altLang="en-US" sz="800" dirty="0">
                <a:latin typeface="メイリオ" panose="020B0604030504040204" pitchFamily="50" charset="-128"/>
                <a:ea typeface="メイリオ" panose="020B0604030504040204" pitchFamily="50" charset="-128"/>
              </a:rPr>
              <a:t>国立がん研究センター資料を一部改変して作図</a:t>
            </a:r>
            <a:endParaRPr lang="en-US" altLang="ja-JP" sz="800" dirty="0">
              <a:latin typeface="メイリオ" panose="020B0604030504040204" pitchFamily="50" charset="-128"/>
              <a:ea typeface="メイリオ" panose="020B0604030504040204" pitchFamily="50" charset="-128"/>
            </a:endParaRPr>
          </a:p>
          <a:p>
            <a:pPr algn="r"/>
            <a:r>
              <a:rPr lang="en-US" altLang="ja-JP" sz="800" dirty="0">
                <a:latin typeface="メイリオ" panose="020B0604030504040204" pitchFamily="50" charset="-128"/>
                <a:ea typeface="メイリオ" panose="020B0604030504040204" pitchFamily="50" charset="-128"/>
              </a:rPr>
              <a:t>J Epidemiol. 2010;20(2):128-35. </a:t>
            </a:r>
            <a:r>
              <a:rPr lang="en-US" altLang="ja-JP" sz="800" dirty="0" err="1">
                <a:latin typeface="メイリオ" panose="020B0604030504040204" pitchFamily="50" charset="-128"/>
                <a:ea typeface="メイリオ" panose="020B0604030504040204" pitchFamily="50" charset="-128"/>
              </a:rPr>
              <a:t>doi</a:t>
            </a:r>
            <a:r>
              <a:rPr lang="en-US" altLang="ja-JP" sz="800" dirty="0">
                <a:latin typeface="メイリオ" panose="020B0604030504040204" pitchFamily="50" charset="-128"/>
                <a:ea typeface="メイリオ" panose="020B0604030504040204" pitchFamily="50" charset="-128"/>
              </a:rPr>
              <a:t>: 10.2188/jea.je20080093. </a:t>
            </a:r>
            <a:r>
              <a:rPr lang="en-US" altLang="ja-JP" sz="800" dirty="0" err="1">
                <a:latin typeface="メイリオ" panose="020B0604030504040204" pitchFamily="50" charset="-128"/>
                <a:ea typeface="メイリオ" panose="020B0604030504040204" pitchFamily="50" charset="-128"/>
              </a:rPr>
              <a:t>Epub</a:t>
            </a:r>
            <a:r>
              <a:rPr lang="en-US" altLang="ja-JP" sz="800" dirty="0">
                <a:latin typeface="メイリオ" panose="020B0604030504040204" pitchFamily="50" charset="-128"/>
                <a:ea typeface="メイリオ" panose="020B0604030504040204" pitchFamily="50" charset="-128"/>
              </a:rPr>
              <a:t> 2010 Feb 6.</a:t>
            </a:r>
          </a:p>
        </p:txBody>
      </p:sp>
      <p:sp>
        <p:nvSpPr>
          <p:cNvPr id="19" name="テキスト ボックス 18">
            <a:extLst>
              <a:ext uri="{FF2B5EF4-FFF2-40B4-BE49-F238E27FC236}">
                <a16:creationId xmlns:a16="http://schemas.microsoft.com/office/drawing/2014/main" id="{801F76F8-0C91-4109-B6AA-AD5236448AD1}"/>
              </a:ext>
            </a:extLst>
          </p:cNvPr>
          <p:cNvSpPr txBox="1"/>
          <p:nvPr/>
        </p:nvSpPr>
        <p:spPr>
          <a:xfrm>
            <a:off x="0" y="6061110"/>
            <a:ext cx="9144000" cy="584775"/>
          </a:xfrm>
          <a:prstGeom prst="rect">
            <a:avLst/>
          </a:prstGeom>
          <a:noFill/>
        </p:spPr>
        <p:txBody>
          <a:bodyPr wrap="square" rtlCol="0">
            <a:spAutoFit/>
          </a:bodyPr>
          <a:lstStyle/>
          <a:p>
            <a:pPr algn="ctr">
              <a:spcBef>
                <a:spcPts val="600"/>
              </a:spcBef>
            </a:pPr>
            <a:r>
              <a:rPr kumimoji="1" lang="ja-JP" altLang="en-US"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タバコを吸い始めない事が最も重要</a:t>
            </a:r>
            <a:endParaRPr kumimoji="1" lang="en-US" altLang="ja-JP"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6CA79EE7-398D-44FC-8A27-533CCF9D6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61" y="827044"/>
            <a:ext cx="3749908" cy="3562571"/>
          </a:xfrm>
          <a:prstGeom prst="rect">
            <a:avLst/>
          </a:prstGeom>
        </p:spPr>
      </p:pic>
      <p:sp>
        <p:nvSpPr>
          <p:cNvPr id="13" name="テキスト ボックス 12">
            <a:extLst>
              <a:ext uri="{FF2B5EF4-FFF2-40B4-BE49-F238E27FC236}">
                <a16:creationId xmlns:a16="http://schemas.microsoft.com/office/drawing/2014/main" id="{ED0B1B08-2965-4222-8F14-F7604B4FCDDE}"/>
              </a:ext>
            </a:extLst>
          </p:cNvPr>
          <p:cNvSpPr txBox="1"/>
          <p:nvPr/>
        </p:nvSpPr>
        <p:spPr>
          <a:xfrm>
            <a:off x="4427984" y="77560"/>
            <a:ext cx="1258985"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6A5725E-8706-4DB3-9CA5-4E542019BD43}"/>
              </a:ext>
            </a:extLst>
          </p:cNvPr>
          <p:cNvSpPr txBox="1"/>
          <p:nvPr/>
        </p:nvSpPr>
        <p:spPr>
          <a:xfrm>
            <a:off x="6084168" y="66110"/>
            <a:ext cx="1368152"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43520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四角形: 角を丸くする 29">
            <a:extLst>
              <a:ext uri="{FF2B5EF4-FFF2-40B4-BE49-F238E27FC236}">
                <a16:creationId xmlns:a16="http://schemas.microsoft.com/office/drawing/2014/main" id="{106EB601-D3D0-46EC-886E-4E6DCDA8C4DC}"/>
              </a:ext>
            </a:extLst>
          </p:cNvPr>
          <p:cNvSpPr/>
          <p:nvPr/>
        </p:nvSpPr>
        <p:spPr>
          <a:xfrm>
            <a:off x="777138" y="2460744"/>
            <a:ext cx="7589723" cy="352413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a:extLst>
              <a:ext uri="{FF2B5EF4-FFF2-40B4-BE49-F238E27FC236}">
                <a16:creationId xmlns:a16="http://schemas.microsoft.com/office/drawing/2014/main" id="{CB847C95-D401-40B9-8E11-251FF5840F8C}"/>
              </a:ext>
            </a:extLst>
          </p:cNvPr>
          <p:cNvSpPr>
            <a:spLocks noGrp="1"/>
          </p:cNvSpPr>
          <p:nvPr>
            <p:ph type="title"/>
          </p:nvPr>
        </p:nvSpPr>
        <p:spPr>
          <a:xfrm>
            <a:off x="84251" y="250959"/>
            <a:ext cx="8939691" cy="1325563"/>
          </a:xfrm>
        </p:spPr>
        <p:txBody>
          <a:bodyPr>
            <a:noAutofit/>
          </a:bodyPr>
          <a:lstStyle/>
          <a:p>
            <a:pPr algn="l"/>
            <a:r>
              <a:rPr kumimoji="1" lang="ja-JP" altLang="en-US" sz="3600" dirty="0">
                <a:latin typeface="HGS創英角ｺﾞｼｯｸUB" panose="020B0A00000000000000" pitchFamily="50" charset="-128"/>
                <a:ea typeface="HGS創英角ｺﾞｼｯｸUB" panose="020B0A00000000000000" pitchFamily="50" charset="-128"/>
              </a:rPr>
              <a:t>問題：道にポイ捨てされたタバコの吸い殻</a:t>
            </a:r>
            <a:br>
              <a:rPr kumimoji="1" lang="en-US" altLang="ja-JP" sz="3600" dirty="0">
                <a:latin typeface="HGS創英角ｺﾞｼｯｸUB" panose="020B0A00000000000000" pitchFamily="50" charset="-128"/>
                <a:ea typeface="HGS創英角ｺﾞｼｯｸUB" panose="020B0A00000000000000" pitchFamily="50" charset="-128"/>
              </a:rPr>
            </a:br>
            <a:r>
              <a:rPr kumimoji="1" lang="ja-JP" altLang="en-US" sz="3600" dirty="0">
                <a:latin typeface="HGS創英角ｺﾞｼｯｸUB" panose="020B0A00000000000000" pitchFamily="50" charset="-128"/>
                <a:ea typeface="HGS創英角ｺﾞｼｯｸUB" panose="020B0A00000000000000" pitchFamily="50" charset="-128"/>
              </a:rPr>
              <a:t>　      は</a:t>
            </a:r>
            <a:r>
              <a:rPr lang="ja-JP" altLang="en-US" sz="3600" dirty="0">
                <a:latin typeface="HGS創英角ｺﾞｼｯｸUB" panose="020B0A00000000000000" pitchFamily="50" charset="-128"/>
                <a:ea typeface="HGS創英角ｺﾞｼｯｸUB" panose="020B0A00000000000000" pitchFamily="50" charset="-128"/>
              </a:rPr>
              <a:t>どうなる</a:t>
            </a:r>
            <a:r>
              <a:rPr kumimoji="1" lang="ja-JP" altLang="en-US" sz="3600" dirty="0">
                <a:latin typeface="HGS創英角ｺﾞｼｯｸUB" panose="020B0A00000000000000" pitchFamily="50" charset="-128"/>
                <a:ea typeface="HGS創英角ｺﾞｼｯｸUB" panose="020B0A00000000000000" pitchFamily="50" charset="-128"/>
              </a:rPr>
              <a:t>でしょうか？</a:t>
            </a:r>
          </a:p>
        </p:txBody>
      </p:sp>
      <p:sp>
        <p:nvSpPr>
          <p:cNvPr id="33" name="楕円 32">
            <a:extLst>
              <a:ext uri="{FF2B5EF4-FFF2-40B4-BE49-F238E27FC236}">
                <a16:creationId xmlns:a16="http://schemas.microsoft.com/office/drawing/2014/main" id="{BED0E0C6-5589-4C89-A4A8-605FF2D276FD}"/>
              </a:ext>
            </a:extLst>
          </p:cNvPr>
          <p:cNvSpPr/>
          <p:nvPr/>
        </p:nvSpPr>
        <p:spPr>
          <a:xfrm>
            <a:off x="646779" y="2961250"/>
            <a:ext cx="8207784" cy="13450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C12A55C-3F23-41BD-9C05-37E89EE7D58C}"/>
              </a:ext>
            </a:extLst>
          </p:cNvPr>
          <p:cNvSpPr txBox="1"/>
          <p:nvPr/>
        </p:nvSpPr>
        <p:spPr>
          <a:xfrm>
            <a:off x="765838" y="3322733"/>
            <a:ext cx="7720082" cy="769441"/>
          </a:xfrm>
          <a:prstGeom prst="rect">
            <a:avLst/>
          </a:prstGeom>
          <a:noFill/>
        </p:spPr>
        <p:txBody>
          <a:bodyPr wrap="square">
            <a:spAutoFit/>
          </a:bodyPr>
          <a:lstStyle/>
          <a:p>
            <a:pPr algn="ctr"/>
            <a:r>
              <a:rPr lang="ja-JP" altLang="en-US" sz="4400" b="1" dirty="0">
                <a:solidFill>
                  <a:srgbClr val="FF0000"/>
                </a:solidFill>
                <a:latin typeface="メイリオ" panose="020B0604030504040204" pitchFamily="50" charset="-128"/>
                <a:ea typeface="メイリオ" panose="020B0604030504040204" pitchFamily="50" charset="-128"/>
              </a:rPr>
              <a:t>① 海まで流れていき海を汚す</a:t>
            </a:r>
          </a:p>
        </p:txBody>
      </p:sp>
      <p:sp>
        <p:nvSpPr>
          <p:cNvPr id="36" name="テキスト ボックス 35">
            <a:extLst>
              <a:ext uri="{FF2B5EF4-FFF2-40B4-BE49-F238E27FC236}">
                <a16:creationId xmlns:a16="http://schemas.microsoft.com/office/drawing/2014/main" id="{A15446C1-30E3-49BD-ABB0-196171DEA090}"/>
              </a:ext>
            </a:extLst>
          </p:cNvPr>
          <p:cNvSpPr txBox="1"/>
          <p:nvPr/>
        </p:nvSpPr>
        <p:spPr>
          <a:xfrm>
            <a:off x="2720195" y="2275002"/>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37" name="テキスト ボックス 36">
            <a:extLst>
              <a:ext uri="{FF2B5EF4-FFF2-40B4-BE49-F238E27FC236}">
                <a16:creationId xmlns:a16="http://schemas.microsoft.com/office/drawing/2014/main" id="{7F10D54A-AA27-4D6F-A5E1-365B6C1CE138}"/>
              </a:ext>
            </a:extLst>
          </p:cNvPr>
          <p:cNvSpPr txBox="1"/>
          <p:nvPr/>
        </p:nvSpPr>
        <p:spPr>
          <a:xfrm>
            <a:off x="462291" y="4511376"/>
            <a:ext cx="7806690" cy="769441"/>
          </a:xfrm>
          <a:prstGeom prst="rect">
            <a:avLst/>
          </a:prstGeom>
          <a:noFill/>
        </p:spPr>
        <p:txBody>
          <a:bodyPr wrap="square">
            <a:spAutoFit/>
          </a:bodyPr>
          <a:lstStyle/>
          <a:p>
            <a:pPr algn="ctr"/>
            <a:r>
              <a:rPr lang="ja-JP" altLang="en-US" sz="4400" b="1" dirty="0">
                <a:solidFill>
                  <a:srgbClr val="FF0000"/>
                </a:solidFill>
                <a:latin typeface="メイリオ" panose="020B0604030504040204" pitchFamily="50" charset="-128"/>
                <a:ea typeface="メイリオ" panose="020B0604030504040204" pitchFamily="50" charset="-128"/>
              </a:rPr>
              <a:t>② 海までは流れていかない</a:t>
            </a:r>
          </a:p>
        </p:txBody>
      </p:sp>
      <p:pic>
        <p:nvPicPr>
          <p:cNvPr id="3" name="図 2">
            <a:extLst>
              <a:ext uri="{FF2B5EF4-FFF2-40B4-BE49-F238E27FC236}">
                <a16:creationId xmlns:a16="http://schemas.microsoft.com/office/drawing/2014/main" id="{3616DE1A-37C7-4400-86DA-088A4FD7A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918" y="4187871"/>
            <a:ext cx="4043082" cy="2714787"/>
          </a:xfrm>
          <a:prstGeom prst="rect">
            <a:avLst/>
          </a:prstGeom>
        </p:spPr>
      </p:pic>
    </p:spTree>
    <p:extLst>
      <p:ext uri="{BB962C8B-B14F-4D97-AF65-F5344CB8AC3E}">
        <p14:creationId xmlns:p14="http://schemas.microsoft.com/office/powerpoint/2010/main" val="4913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9" presetClass="emph" presetSubtype="0" nodeType="afterEffect">
                                  <p:stCondLst>
                                    <p:cond delay="0"/>
                                  </p:stCondLst>
                                  <p:childTnLst>
                                    <p:set>
                                      <p:cBhvr>
                                        <p:cTn id="13" dur="indefinite"/>
                                        <p:tgtEl>
                                          <p:spTgt spid="37">
                                            <p:txEl>
                                              <p:pRg st="0" end="0"/>
                                            </p:txEl>
                                          </p:spTgt>
                                        </p:tgtEl>
                                        <p:attrNameLst>
                                          <p:attrName>style.opacity</p:attrName>
                                        </p:attrNameLst>
                                      </p:cBhvr>
                                      <p:to>
                                        <p:strVal val="0.5"/>
                                      </p:to>
                                    </p:set>
                                    <p:animEffect filter="image" prLst="opacity: 0.5">
                                      <p:cBhvr rctx="IE">
                                        <p:cTn id="14" dur="indefinite"/>
                                        <p:tgtEl>
                                          <p:spTgt spid="37">
                                            <p:txEl>
                                              <p:pRg st="0" end="0"/>
                                            </p:txEl>
                                          </p:spTgt>
                                        </p:tgtEl>
                                      </p:cBhvr>
                                    </p:animEffect>
                                  </p:childTnLst>
                                </p:cTn>
                              </p:par>
                              <p:par>
                                <p:cTn id="15" presetID="3" presetClass="emph" presetSubtype="2" fill="hold" nodeType="withEffect">
                                  <p:stCondLst>
                                    <p:cond delay="0"/>
                                  </p:stCondLst>
                                  <p:childTnLst>
                                    <p:animClr clrSpc="rgb" dir="cw">
                                      <p:cBhvr override="childStyle">
                                        <p:cTn id="16" dur="2000" fill="hold"/>
                                        <p:tgtEl>
                                          <p:spTgt spid="37">
                                            <p:txEl>
                                              <p:pRg st="0" end="0"/>
                                            </p:txEl>
                                          </p:spTgt>
                                        </p:tgtEl>
                                        <p:attrNameLst>
                                          <p:attrName>style.color</p:attrName>
                                        </p:attrNameLst>
                                      </p:cBhvr>
                                      <p:to>
                                        <a:srgbClr val="FFFF99"/>
                                      </p:to>
                                    </p:animClr>
                                  </p:childTnLst>
                                </p:cTn>
                              </p:par>
                            </p:childTnLst>
                          </p:cTn>
                        </p:par>
                        <p:par>
                          <p:cTn id="17" fill="hold">
                            <p:stCondLst>
                              <p:cond delay="2500"/>
                            </p:stCondLst>
                            <p:childTnLst>
                              <p:par>
                                <p:cTn id="18" presetID="2" presetClass="entr" presetSubtype="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F32013B-261B-46CC-BA42-44ECE2D53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900" y="2418426"/>
            <a:ext cx="5003549" cy="3359707"/>
          </a:xfrm>
          <a:prstGeom prst="rect">
            <a:avLst/>
          </a:prstGeom>
        </p:spPr>
      </p:pic>
      <p:sp>
        <p:nvSpPr>
          <p:cNvPr id="61" name="四角形: 角を丸くする 60">
            <a:extLst>
              <a:ext uri="{FF2B5EF4-FFF2-40B4-BE49-F238E27FC236}">
                <a16:creationId xmlns:a16="http://schemas.microsoft.com/office/drawing/2014/main" id="{FB3B8C5F-D0E4-4EC4-BECD-5B466E3CB283}"/>
              </a:ext>
            </a:extLst>
          </p:cNvPr>
          <p:cNvSpPr/>
          <p:nvPr/>
        </p:nvSpPr>
        <p:spPr>
          <a:xfrm>
            <a:off x="277157" y="1292796"/>
            <a:ext cx="8640985" cy="85941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用水路のイラスト">
            <a:extLst>
              <a:ext uri="{FF2B5EF4-FFF2-40B4-BE49-F238E27FC236}">
                <a16:creationId xmlns:a16="http://schemas.microsoft.com/office/drawing/2014/main" id="{3DEDCF3A-7D7A-4C9A-9608-CBE7311E7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972" y="3057339"/>
            <a:ext cx="2373195" cy="227233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548241" y="1628556"/>
            <a:ext cx="8047517" cy="576308"/>
          </a:xfrm>
        </p:spPr>
        <p:txBody>
          <a:bodyPr>
            <a:normAutofit fontScale="85000" lnSpcReduction="10000"/>
          </a:bodyPr>
          <a:lstStyle/>
          <a:p>
            <a:pPr marL="0" indent="0">
              <a:buNone/>
            </a:pPr>
            <a:r>
              <a:rPr lang="ja-JP" altLang="en-US" b="1" dirty="0">
                <a:latin typeface="メイリオ" panose="020B0604030504040204" pitchFamily="50" charset="-128"/>
                <a:ea typeface="メイリオ" panose="020B0604030504040204" pitchFamily="50" charset="-128"/>
              </a:rPr>
              <a:t>タバコの吸い殻（フィルター）は海洋汚染の原因</a:t>
            </a:r>
            <a:endParaRPr lang="en-US" altLang="ja-JP"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A45E40C6-DEE4-482F-9F22-136EA3C4C939}"/>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タバコの環境問題</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686A9881-9DA2-45D5-B7BC-89F6C3648C11}"/>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5FC118D-14F8-4502-81C1-0FE78D211B20}"/>
              </a:ext>
            </a:extLst>
          </p:cNvPr>
          <p:cNvSpPr txBox="1"/>
          <p:nvPr/>
        </p:nvSpPr>
        <p:spPr>
          <a:xfrm>
            <a:off x="149536" y="6170544"/>
            <a:ext cx="8844926" cy="584775"/>
          </a:xfrm>
          <a:prstGeom prst="rect">
            <a:avLst/>
          </a:prstGeom>
          <a:noFill/>
        </p:spPr>
        <p:txBody>
          <a:bodyPr wrap="square">
            <a:spAutoFit/>
          </a:bodyPr>
          <a:lstStyle/>
          <a:p>
            <a:pPr algn="ctr"/>
            <a:r>
              <a:rPr lang="ja-JP" altLang="en-US"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タバコの吸い殻は最悪のプラスチック汚染物質</a:t>
            </a:r>
          </a:p>
        </p:txBody>
      </p:sp>
      <p:pic>
        <p:nvPicPr>
          <p:cNvPr id="26" name="図 25">
            <a:extLst>
              <a:ext uri="{FF2B5EF4-FFF2-40B4-BE49-F238E27FC236}">
                <a16:creationId xmlns:a16="http://schemas.microsoft.com/office/drawing/2014/main" id="{3417E932-3C3C-4754-839E-BD699156DCCF}"/>
              </a:ext>
            </a:extLst>
          </p:cNvPr>
          <p:cNvPicPr>
            <a:picLocks noChangeAspect="1"/>
          </p:cNvPicPr>
          <p:nvPr/>
        </p:nvPicPr>
        <p:blipFill>
          <a:blip r:embed="rId5"/>
          <a:stretch>
            <a:fillRect/>
          </a:stretch>
        </p:blipFill>
        <p:spPr>
          <a:xfrm>
            <a:off x="0" y="2855655"/>
            <a:ext cx="1091279" cy="1030313"/>
          </a:xfrm>
          <a:prstGeom prst="rect">
            <a:avLst/>
          </a:prstGeom>
        </p:spPr>
      </p:pic>
      <p:grpSp>
        <p:nvGrpSpPr>
          <p:cNvPr id="28" name="グループ化 27">
            <a:extLst>
              <a:ext uri="{FF2B5EF4-FFF2-40B4-BE49-F238E27FC236}">
                <a16:creationId xmlns:a16="http://schemas.microsoft.com/office/drawing/2014/main" id="{325F022D-B7A5-449B-8FD0-169D46FAABA1}"/>
              </a:ext>
            </a:extLst>
          </p:cNvPr>
          <p:cNvGrpSpPr/>
          <p:nvPr/>
        </p:nvGrpSpPr>
        <p:grpSpPr>
          <a:xfrm>
            <a:off x="1590683" y="4008840"/>
            <a:ext cx="691708" cy="369332"/>
            <a:chOff x="-1452254" y="3143550"/>
            <a:chExt cx="691708" cy="369332"/>
          </a:xfrm>
        </p:grpSpPr>
        <p:sp>
          <p:nvSpPr>
            <p:cNvPr id="31" name="テキスト ボックス 30">
              <a:extLst>
                <a:ext uri="{FF2B5EF4-FFF2-40B4-BE49-F238E27FC236}">
                  <a16:creationId xmlns:a16="http://schemas.microsoft.com/office/drawing/2014/main" id="{EB67BA30-8BB1-4578-835B-271C128F08DF}"/>
                </a:ext>
              </a:extLst>
            </p:cNvPr>
            <p:cNvSpPr txBox="1"/>
            <p:nvPr/>
          </p:nvSpPr>
          <p:spPr>
            <a:xfrm>
              <a:off x="-1429565" y="3143550"/>
              <a:ext cx="646331" cy="369332"/>
            </a:xfrm>
            <a:prstGeom prst="rect">
              <a:avLst/>
            </a:prstGeom>
            <a:noFill/>
          </p:spPr>
          <p:txBody>
            <a:bodyPr wrap="none" rtlCol="0">
              <a:spAutoFit/>
            </a:bodyPr>
            <a:lstStyle/>
            <a:p>
              <a:pPr>
                <a:spcBef>
                  <a:spcPts val="600"/>
                </a:spcBef>
              </a:pPr>
              <a:r>
                <a:rPr kumimoji="1" lang="ja-JP" altLang="en-US" b="1" dirty="0">
                  <a:ln w="34925">
                    <a:solidFill>
                      <a:schemeClr val="bg1"/>
                    </a:solidFill>
                  </a:ln>
                  <a:latin typeface="メイリオ" panose="020B0604030504040204" pitchFamily="50" charset="-128"/>
                  <a:ea typeface="メイリオ" panose="020B0604030504040204" pitchFamily="50" charset="-128"/>
                </a:rPr>
                <a:t>道路</a:t>
              </a:r>
            </a:p>
          </p:txBody>
        </p:sp>
        <p:sp>
          <p:nvSpPr>
            <p:cNvPr id="16" name="テキスト ボックス 15">
              <a:extLst>
                <a:ext uri="{FF2B5EF4-FFF2-40B4-BE49-F238E27FC236}">
                  <a16:creationId xmlns:a16="http://schemas.microsoft.com/office/drawing/2014/main" id="{C818BD5F-A495-4712-8118-B364B913BCAC}"/>
                </a:ext>
              </a:extLst>
            </p:cNvPr>
            <p:cNvSpPr txBox="1"/>
            <p:nvPr/>
          </p:nvSpPr>
          <p:spPr>
            <a:xfrm>
              <a:off x="-1452254" y="3143550"/>
              <a:ext cx="691708" cy="369332"/>
            </a:xfrm>
            <a:prstGeom prst="rect">
              <a:avLst/>
            </a:prstGeom>
            <a:no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道路</a:t>
              </a:r>
            </a:p>
          </p:txBody>
        </p:sp>
      </p:grpSp>
      <p:grpSp>
        <p:nvGrpSpPr>
          <p:cNvPr id="29" name="グループ化 28">
            <a:extLst>
              <a:ext uri="{FF2B5EF4-FFF2-40B4-BE49-F238E27FC236}">
                <a16:creationId xmlns:a16="http://schemas.microsoft.com/office/drawing/2014/main" id="{13665E4D-C8B6-4EBF-8FAD-CE83EB2050F4}"/>
              </a:ext>
            </a:extLst>
          </p:cNvPr>
          <p:cNvGrpSpPr/>
          <p:nvPr/>
        </p:nvGrpSpPr>
        <p:grpSpPr>
          <a:xfrm>
            <a:off x="2478382" y="4712265"/>
            <a:ext cx="691708" cy="369332"/>
            <a:chOff x="-914036" y="177618"/>
            <a:chExt cx="691708" cy="369332"/>
          </a:xfrm>
        </p:grpSpPr>
        <p:sp>
          <p:nvSpPr>
            <p:cNvPr id="32" name="テキスト ボックス 31">
              <a:extLst>
                <a:ext uri="{FF2B5EF4-FFF2-40B4-BE49-F238E27FC236}">
                  <a16:creationId xmlns:a16="http://schemas.microsoft.com/office/drawing/2014/main" id="{69C61109-1C83-4C7A-B0C7-083E0B62E13D}"/>
                </a:ext>
              </a:extLst>
            </p:cNvPr>
            <p:cNvSpPr txBox="1"/>
            <p:nvPr/>
          </p:nvSpPr>
          <p:spPr>
            <a:xfrm>
              <a:off x="-891347" y="177618"/>
              <a:ext cx="646331" cy="369332"/>
            </a:xfrm>
            <a:prstGeom prst="rect">
              <a:avLst/>
            </a:prstGeom>
            <a:noFill/>
          </p:spPr>
          <p:txBody>
            <a:bodyPr wrap="none" rtlCol="0">
              <a:spAutoFit/>
            </a:bodyPr>
            <a:lstStyle/>
            <a:p>
              <a:pPr>
                <a:spcBef>
                  <a:spcPts val="600"/>
                </a:spcBef>
              </a:pPr>
              <a:r>
                <a:rPr lang="ja-JP" altLang="en-US" b="1" dirty="0">
                  <a:ln w="34925">
                    <a:solidFill>
                      <a:schemeClr val="bg1"/>
                    </a:solidFill>
                  </a:ln>
                  <a:latin typeface="メイリオ" panose="020B0604030504040204" pitchFamily="50" charset="-128"/>
                  <a:ea typeface="メイリオ" panose="020B0604030504040204" pitchFamily="50" charset="-128"/>
                </a:rPr>
                <a:t>下水</a:t>
              </a:r>
              <a:endParaRPr kumimoji="1" lang="ja-JP" altLang="en-US" b="1" dirty="0">
                <a:ln w="34925">
                  <a:solidFill>
                    <a:schemeClr val="bg1"/>
                  </a:solidFill>
                </a:ln>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7F68AAFD-61AC-45E0-B81A-02FF99D6A80F}"/>
                </a:ext>
              </a:extLst>
            </p:cNvPr>
            <p:cNvSpPr txBox="1"/>
            <p:nvPr/>
          </p:nvSpPr>
          <p:spPr>
            <a:xfrm>
              <a:off x="-914036" y="177618"/>
              <a:ext cx="691708" cy="369332"/>
            </a:xfrm>
            <a:prstGeom prst="rect">
              <a:avLst/>
            </a:prstGeom>
            <a:no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下水</a:t>
              </a:r>
            </a:p>
          </p:txBody>
        </p:sp>
      </p:grpSp>
      <p:sp>
        <p:nvSpPr>
          <p:cNvPr id="54" name="テキスト ボックス 53">
            <a:extLst>
              <a:ext uri="{FF2B5EF4-FFF2-40B4-BE49-F238E27FC236}">
                <a16:creationId xmlns:a16="http://schemas.microsoft.com/office/drawing/2014/main" id="{DC62CFF4-3E78-4047-97D0-30A8AF4D016A}"/>
              </a:ext>
            </a:extLst>
          </p:cNvPr>
          <p:cNvSpPr txBox="1"/>
          <p:nvPr/>
        </p:nvSpPr>
        <p:spPr>
          <a:xfrm>
            <a:off x="277157" y="2307004"/>
            <a:ext cx="4244823" cy="400110"/>
          </a:xfrm>
          <a:prstGeom prst="rect">
            <a:avLst/>
          </a:prstGeom>
          <a:noFill/>
        </p:spPr>
        <p:txBody>
          <a:bodyPr wrap="square">
            <a:spAutoFit/>
          </a:bodyPr>
          <a:lstStyle/>
          <a:p>
            <a:r>
              <a:rPr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タバコがポイ捨てされると</a:t>
            </a:r>
            <a:r>
              <a:rPr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914F4788-7DE7-4452-88A5-642F3C25CCF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2636" b="97730" l="26080" r="51820"/>
                    </a14:imgEffect>
                  </a14:imgLayer>
                </a14:imgProps>
              </a:ext>
              <a:ext uri="{28A0092B-C50C-407E-A947-70E740481C1C}">
                <a14:useLocalDpi xmlns:a14="http://schemas.microsoft.com/office/drawing/2010/main" val="0"/>
              </a:ext>
            </a:extLst>
          </a:blip>
          <a:srcRect l="24275" t="73563" r="47208"/>
          <a:stretch/>
        </p:blipFill>
        <p:spPr>
          <a:xfrm rot="20653290" flipH="1">
            <a:off x="6505293" y="3646126"/>
            <a:ext cx="807622" cy="462792"/>
          </a:xfrm>
          <a:prstGeom prst="rect">
            <a:avLst/>
          </a:prstGeom>
        </p:spPr>
      </p:pic>
      <p:pic>
        <p:nvPicPr>
          <p:cNvPr id="8" name="図 7">
            <a:extLst>
              <a:ext uri="{FF2B5EF4-FFF2-40B4-BE49-F238E27FC236}">
                <a16:creationId xmlns:a16="http://schemas.microsoft.com/office/drawing/2014/main" id="{089E7E3C-023B-4718-BA5C-91D8AEDF564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4708" b="71211" l="69433" r="92803">
                        <a14:foregroundMark x1="72735" y1="69517" x2="73751" y2="69856"/>
                        <a14:foregroundMark x1="81795" y1="55546" x2="73074" y2="68247"/>
                        <a14:backgroundMark x1="86198" y1="46063" x2="64183" y2="59949"/>
                        <a14:backgroundMark x1="76207" y1="54361" x2="68417" y2="64098"/>
                        <a14:backgroundMark x1="85859" y1="58086" x2="74428" y2="72227"/>
                        <a14:backgroundMark x1="81033" y1="62320" x2="77392" y2="64183"/>
                        <a14:backgroundMark x1="70787" y1="63167" x2="70195" y2="69348"/>
                      </a14:backgroundRemoval>
                    </a14:imgEffect>
                  </a14:imgLayer>
                </a14:imgProps>
              </a:ext>
              <a:ext uri="{28A0092B-C50C-407E-A947-70E740481C1C}">
                <a14:useLocalDpi xmlns:a14="http://schemas.microsoft.com/office/drawing/2010/main" val="0"/>
              </a:ext>
            </a:extLst>
          </a:blip>
          <a:srcRect l="68518" t="43718" r="6655" b="28529"/>
          <a:stretch/>
        </p:blipFill>
        <p:spPr>
          <a:xfrm rot="2480165">
            <a:off x="4473593" y="3787826"/>
            <a:ext cx="667389" cy="746058"/>
          </a:xfrm>
          <a:prstGeom prst="rect">
            <a:avLst/>
          </a:prstGeom>
        </p:spPr>
      </p:pic>
      <p:pic>
        <p:nvPicPr>
          <p:cNvPr id="10" name="図 9">
            <a:extLst>
              <a:ext uri="{FF2B5EF4-FFF2-40B4-BE49-F238E27FC236}">
                <a16:creationId xmlns:a16="http://schemas.microsoft.com/office/drawing/2014/main" id="{2F2BA12A-3CC7-49E3-85FB-B14EA6FB9BB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231" b="75699" l="28959" r="67570">
                        <a14:foregroundMark x1="44200" y1="71296" x2="65030" y2="72989"/>
                        <a14:foregroundMark x1="52244" y1="69433" x2="59102" y2="72481"/>
                        <a14:foregroundMark x1="31329" y1="70110" x2="43438" y2="70787"/>
                        <a14:foregroundMark x1="53175" y1="67993" x2="50974" y2="69009"/>
                        <a14:backgroundMark x1="32176" y1="67824" x2="35986" y2="68332"/>
                      </a14:backgroundRemoval>
                    </a14:imgEffect>
                  </a14:imgLayer>
                </a14:imgProps>
              </a:ext>
              <a:ext uri="{28A0092B-C50C-407E-A947-70E740481C1C}">
                <a14:useLocalDpi xmlns:a14="http://schemas.microsoft.com/office/drawing/2010/main" val="0"/>
              </a:ext>
            </a:extLst>
          </a:blip>
          <a:srcRect l="28990" t="66866" r="32509" b="23222"/>
          <a:stretch/>
        </p:blipFill>
        <p:spPr>
          <a:xfrm>
            <a:off x="3805660" y="4411727"/>
            <a:ext cx="863631" cy="222341"/>
          </a:xfrm>
          <a:prstGeom prst="rect">
            <a:avLst/>
          </a:prstGeom>
        </p:spPr>
      </p:pic>
      <p:pic>
        <p:nvPicPr>
          <p:cNvPr id="13" name="図 12">
            <a:extLst>
              <a:ext uri="{FF2B5EF4-FFF2-40B4-BE49-F238E27FC236}">
                <a16:creationId xmlns:a16="http://schemas.microsoft.com/office/drawing/2014/main" id="{6F11D4F2-D467-4F32-817C-89479D536CE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5555" b="67316" l="51651" r="66808">
                        <a14:backgroundMark x1="64945" y1="62913" x2="62489" y2="67485"/>
                        <a14:backgroundMark x1="60627" y1="46401" x2="57155" y2="59865"/>
                        <a14:backgroundMark x1="53175" y1="57494" x2="52329" y2="61219"/>
                        <a14:backgroundMark x1="64014" y1="45978" x2="66723" y2="47163"/>
                        <a14:backgroundMark x1="66215" y1="47163" x2="66723" y2="48603"/>
                        <a14:backgroundMark x1="65538" y1="55631" x2="67062" y2="50635"/>
                        <a14:backgroundMark x1="66554" y1="48857" x2="66215" y2="51482"/>
                        <a14:backgroundMark x1="65707" y1="51990" x2="65368" y2="55461"/>
                      </a14:backgroundRemoval>
                    </a14:imgEffect>
                  </a14:imgLayer>
                </a14:imgProps>
              </a:ext>
              <a:ext uri="{28A0092B-C50C-407E-A947-70E740481C1C}">
                <a14:useLocalDpi xmlns:a14="http://schemas.microsoft.com/office/drawing/2010/main" val="0"/>
              </a:ext>
            </a:extLst>
          </a:blip>
          <a:srcRect l="50910" t="45095" r="32679" b="31628"/>
          <a:stretch/>
        </p:blipFill>
        <p:spPr>
          <a:xfrm rot="2615937">
            <a:off x="6254989" y="4487263"/>
            <a:ext cx="405198" cy="574743"/>
          </a:xfrm>
          <a:prstGeom prst="rect">
            <a:avLst/>
          </a:prstGeom>
        </p:spPr>
      </p:pic>
      <p:pic>
        <p:nvPicPr>
          <p:cNvPr id="45" name="図 44">
            <a:extLst>
              <a:ext uri="{FF2B5EF4-FFF2-40B4-BE49-F238E27FC236}">
                <a16:creationId xmlns:a16="http://schemas.microsoft.com/office/drawing/2014/main" id="{99C1391D-26A4-4945-A981-4DB32E191043}"/>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4708" b="71211" l="69433" r="92803">
                        <a14:foregroundMark x1="72735" y1="69517" x2="73751" y2="69856"/>
                        <a14:foregroundMark x1="81795" y1="55546" x2="73074" y2="68247"/>
                        <a14:backgroundMark x1="86198" y1="46063" x2="64183" y2="59949"/>
                        <a14:backgroundMark x1="76207" y1="54361" x2="68417" y2="64098"/>
                        <a14:backgroundMark x1="85859" y1="58086" x2="74428" y2="72227"/>
                        <a14:backgroundMark x1="81033" y1="62320" x2="77392" y2="64183"/>
                        <a14:backgroundMark x1="70787" y1="63167" x2="70195" y2="69348"/>
                      </a14:backgroundRemoval>
                    </a14:imgEffect>
                  </a14:imgLayer>
                </a14:imgProps>
              </a:ext>
              <a:ext uri="{28A0092B-C50C-407E-A947-70E740481C1C}">
                <a14:useLocalDpi xmlns:a14="http://schemas.microsoft.com/office/drawing/2010/main" val="0"/>
              </a:ext>
            </a:extLst>
          </a:blip>
          <a:srcRect l="68518" t="43718" r="6655" b="28529"/>
          <a:stretch/>
        </p:blipFill>
        <p:spPr>
          <a:xfrm rot="12089800">
            <a:off x="5737362" y="3727814"/>
            <a:ext cx="446511" cy="499144"/>
          </a:xfrm>
          <a:prstGeom prst="rect">
            <a:avLst/>
          </a:prstGeom>
        </p:spPr>
      </p:pic>
      <p:pic>
        <p:nvPicPr>
          <p:cNvPr id="46" name="図 45">
            <a:extLst>
              <a:ext uri="{FF2B5EF4-FFF2-40B4-BE49-F238E27FC236}">
                <a16:creationId xmlns:a16="http://schemas.microsoft.com/office/drawing/2014/main" id="{56D7846A-460F-49FD-BB62-0FDDC93173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4708" b="71211" l="69433" r="92803">
                        <a14:foregroundMark x1="72735" y1="69517" x2="73751" y2="69856"/>
                        <a14:foregroundMark x1="81795" y1="55546" x2="73074" y2="68247"/>
                        <a14:backgroundMark x1="86198" y1="46063" x2="64183" y2="59949"/>
                        <a14:backgroundMark x1="76207" y1="54361" x2="68417" y2="64098"/>
                        <a14:backgroundMark x1="85859" y1="58086" x2="74428" y2="72227"/>
                        <a14:backgroundMark x1="81033" y1="62320" x2="77392" y2="64183"/>
                        <a14:backgroundMark x1="70787" y1="63167" x2="70195" y2="69348"/>
                      </a14:backgroundRemoval>
                    </a14:imgEffect>
                  </a14:imgLayer>
                </a14:imgProps>
              </a:ext>
              <a:ext uri="{28A0092B-C50C-407E-A947-70E740481C1C}">
                <a14:useLocalDpi xmlns:a14="http://schemas.microsoft.com/office/drawing/2010/main" val="0"/>
              </a:ext>
            </a:extLst>
          </a:blip>
          <a:srcRect l="68518" t="43718" r="6655" b="28529"/>
          <a:stretch/>
        </p:blipFill>
        <p:spPr>
          <a:xfrm rot="2480165">
            <a:off x="4261750" y="4878503"/>
            <a:ext cx="795756" cy="889556"/>
          </a:xfrm>
          <a:prstGeom prst="rect">
            <a:avLst/>
          </a:prstGeom>
        </p:spPr>
      </p:pic>
      <p:sp>
        <p:nvSpPr>
          <p:cNvPr id="48" name="テキスト ボックス 47">
            <a:extLst>
              <a:ext uri="{FF2B5EF4-FFF2-40B4-BE49-F238E27FC236}">
                <a16:creationId xmlns:a16="http://schemas.microsoft.com/office/drawing/2014/main" id="{838DEA29-1B28-4569-9CED-D9B95790C28E}"/>
              </a:ext>
            </a:extLst>
          </p:cNvPr>
          <p:cNvSpPr txBox="1"/>
          <p:nvPr/>
        </p:nvSpPr>
        <p:spPr>
          <a:xfrm>
            <a:off x="3939852" y="2867995"/>
            <a:ext cx="4901643" cy="461665"/>
          </a:xfrm>
          <a:prstGeom prst="rect">
            <a:avLst/>
          </a:prstGeom>
          <a:noFill/>
        </p:spPr>
        <p:txBody>
          <a:bodyPr wrap="square">
            <a:spAutoFit/>
          </a:bodyPr>
          <a:lstStyle/>
          <a:p>
            <a:pPr algn="ctr"/>
            <a:r>
              <a:rPr lang="ja-JP" altLang="en-US" sz="2400" b="1" dirty="0">
                <a:ln w="60325">
                  <a:solidFill>
                    <a:schemeClr val="bg1"/>
                  </a:solidFill>
                </a:ln>
                <a:solidFill>
                  <a:schemeClr val="bg1"/>
                </a:solidFill>
                <a:latin typeface="メイリオ" panose="020B0604030504040204" pitchFamily="50" charset="-128"/>
                <a:ea typeface="メイリオ" panose="020B0604030504040204" pitchFamily="50" charset="-128"/>
              </a:rPr>
              <a:t>生態系への影響を及ぼす</a:t>
            </a:r>
          </a:p>
        </p:txBody>
      </p:sp>
      <p:sp>
        <p:nvSpPr>
          <p:cNvPr id="47" name="テキスト ボックス 46">
            <a:extLst>
              <a:ext uri="{FF2B5EF4-FFF2-40B4-BE49-F238E27FC236}">
                <a16:creationId xmlns:a16="http://schemas.microsoft.com/office/drawing/2014/main" id="{BC04807B-39E4-44AA-AF47-2C6DBA9F6A60}"/>
              </a:ext>
            </a:extLst>
          </p:cNvPr>
          <p:cNvSpPr txBox="1"/>
          <p:nvPr/>
        </p:nvSpPr>
        <p:spPr>
          <a:xfrm>
            <a:off x="3932966" y="2866569"/>
            <a:ext cx="4901643" cy="461665"/>
          </a:xfrm>
          <a:prstGeom prst="rect">
            <a:avLst/>
          </a:prstGeom>
          <a:noFill/>
        </p:spPr>
        <p:txBody>
          <a:bodyPr wrap="square">
            <a:spAutoFit/>
          </a:bodyPr>
          <a:lstStyle/>
          <a:p>
            <a:pPr algn="ctr"/>
            <a:r>
              <a:rPr lang="ja-JP" altLang="en-US" sz="2400" b="1" dirty="0">
                <a:latin typeface="メイリオ" panose="020B0604030504040204" pitchFamily="50" charset="-128"/>
                <a:ea typeface="メイリオ" panose="020B0604030504040204" pitchFamily="50" charset="-128"/>
              </a:rPr>
              <a:t>生態系への影響を及ぼす</a:t>
            </a:r>
          </a:p>
        </p:txBody>
      </p:sp>
      <p:sp>
        <p:nvSpPr>
          <p:cNvPr id="25" name="テキスト ボックス 24">
            <a:extLst>
              <a:ext uri="{FF2B5EF4-FFF2-40B4-BE49-F238E27FC236}">
                <a16:creationId xmlns:a16="http://schemas.microsoft.com/office/drawing/2014/main" id="{D2708BF1-3B46-47DE-9D78-70AD3F7BD0E6}"/>
              </a:ext>
            </a:extLst>
          </p:cNvPr>
          <p:cNvSpPr txBox="1"/>
          <p:nvPr/>
        </p:nvSpPr>
        <p:spPr>
          <a:xfrm>
            <a:off x="2762990" y="67458"/>
            <a:ext cx="2251820"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かん きょう もん だい</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コンテンツ プレースホルダー 2">
            <a:extLst>
              <a:ext uri="{FF2B5EF4-FFF2-40B4-BE49-F238E27FC236}">
                <a16:creationId xmlns:a16="http://schemas.microsoft.com/office/drawing/2014/main" id="{D6661DB0-B1FB-4E12-91E5-9DFBCA48D485}"/>
              </a:ext>
            </a:extLst>
          </p:cNvPr>
          <p:cNvSpPr txBox="1">
            <a:spLocks/>
          </p:cNvSpPr>
          <p:nvPr/>
        </p:nvSpPr>
        <p:spPr>
          <a:xfrm>
            <a:off x="1979712" y="1435037"/>
            <a:ext cx="1216132" cy="3315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す　 　がら</a:t>
            </a:r>
            <a:endParaRPr lang="en-US" altLang="ja-JP" sz="1400" b="1" dirty="0">
              <a:latin typeface="メイリオ" panose="020B0604030504040204" pitchFamily="50" charset="-128"/>
              <a:ea typeface="メイリオ" panose="020B0604030504040204" pitchFamily="50" charset="-128"/>
            </a:endParaRPr>
          </a:p>
        </p:txBody>
      </p:sp>
      <p:sp>
        <p:nvSpPr>
          <p:cNvPr id="30" name="コンテンツ プレースホルダー 2">
            <a:extLst>
              <a:ext uri="{FF2B5EF4-FFF2-40B4-BE49-F238E27FC236}">
                <a16:creationId xmlns:a16="http://schemas.microsoft.com/office/drawing/2014/main" id="{FF901669-1EA3-4E0E-B581-059E5B38124C}"/>
              </a:ext>
            </a:extLst>
          </p:cNvPr>
          <p:cNvSpPr txBox="1">
            <a:spLocks/>
          </p:cNvSpPr>
          <p:nvPr/>
        </p:nvSpPr>
        <p:spPr>
          <a:xfrm>
            <a:off x="5796136" y="1410281"/>
            <a:ext cx="1707727" cy="2401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かいようおせん</a:t>
            </a:r>
            <a:endParaRPr lang="en-US" altLang="ja-JP" sz="14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2FAFEBB0-2019-45FD-83B1-AF2C80B961C9}"/>
              </a:ext>
            </a:extLst>
          </p:cNvPr>
          <p:cNvSpPr txBox="1"/>
          <p:nvPr/>
        </p:nvSpPr>
        <p:spPr>
          <a:xfrm>
            <a:off x="4380475" y="2662364"/>
            <a:ext cx="1594319" cy="292388"/>
          </a:xfrm>
          <a:prstGeom prst="rect">
            <a:avLst/>
          </a:prstGeom>
          <a:noFill/>
        </p:spPr>
        <p:txBody>
          <a:bodyPr wrap="square">
            <a:spAutoFit/>
          </a:bodyPr>
          <a:lstStyle/>
          <a:p>
            <a:pPr algn="ctr"/>
            <a:r>
              <a:rPr lang="ja-JP" altLang="en-US" sz="1300" b="1" dirty="0">
                <a:latin typeface="メイリオ" panose="020B0604030504040204" pitchFamily="50" charset="-128"/>
                <a:ea typeface="メイリオ" panose="020B0604030504040204" pitchFamily="50" charset="-128"/>
              </a:rPr>
              <a:t>せいたいけい</a:t>
            </a:r>
          </a:p>
        </p:txBody>
      </p:sp>
      <p:sp>
        <p:nvSpPr>
          <p:cNvPr id="36" name="テキスト ボックス 35">
            <a:extLst>
              <a:ext uri="{FF2B5EF4-FFF2-40B4-BE49-F238E27FC236}">
                <a16:creationId xmlns:a16="http://schemas.microsoft.com/office/drawing/2014/main" id="{5D070878-D90E-47E1-81E8-86498F84E3BF}"/>
              </a:ext>
            </a:extLst>
          </p:cNvPr>
          <p:cNvSpPr txBox="1"/>
          <p:nvPr/>
        </p:nvSpPr>
        <p:spPr>
          <a:xfrm>
            <a:off x="1853370" y="5973397"/>
            <a:ext cx="1468815" cy="307777"/>
          </a:xfrm>
          <a:prstGeom prst="rect">
            <a:avLst/>
          </a:prstGeom>
          <a:noFill/>
        </p:spPr>
        <p:txBody>
          <a:bodyPr wrap="square">
            <a:spAutoFit/>
          </a:bodyPr>
          <a:lstStyle/>
          <a:p>
            <a:pPr algn="ctr"/>
            <a:r>
              <a:rPr lang="ja-JP" altLang="en-US" sz="14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　　   がら</a:t>
            </a:r>
          </a:p>
        </p:txBody>
      </p:sp>
      <p:sp>
        <p:nvSpPr>
          <p:cNvPr id="37" name="テキスト ボックス 36">
            <a:extLst>
              <a:ext uri="{FF2B5EF4-FFF2-40B4-BE49-F238E27FC236}">
                <a16:creationId xmlns:a16="http://schemas.microsoft.com/office/drawing/2014/main" id="{68773F86-81B3-43BE-8B0C-F0CF1179BBC3}"/>
              </a:ext>
            </a:extLst>
          </p:cNvPr>
          <p:cNvSpPr txBox="1"/>
          <p:nvPr/>
        </p:nvSpPr>
        <p:spPr>
          <a:xfrm>
            <a:off x="7164288" y="5949280"/>
            <a:ext cx="1828886" cy="307777"/>
          </a:xfrm>
          <a:prstGeom prst="rect">
            <a:avLst/>
          </a:prstGeom>
          <a:noFill/>
        </p:spPr>
        <p:txBody>
          <a:bodyPr wrap="square">
            <a:spAutoFit/>
          </a:bodyPr>
          <a:lstStyle/>
          <a:p>
            <a:pPr algn="ctr"/>
            <a:r>
              <a:rPr lang="ja-JP" altLang="en-US" sz="14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お せん ぶっ しつ </a:t>
            </a:r>
          </a:p>
        </p:txBody>
      </p:sp>
    </p:spTree>
    <p:extLst>
      <p:ext uri="{BB962C8B-B14F-4D97-AF65-F5344CB8AC3E}">
        <p14:creationId xmlns:p14="http://schemas.microsoft.com/office/powerpoint/2010/main" val="10524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458 0.00833 L 0.06059 -0.00417 C 0.07048 -0.00788 0.08229 -0.00394 0.09375 0.003 C 0.10781 0.00925 0.11701 0.01898 0.12205 0.03032 L 0.14809 0.08356 " pathEditMode="relative" rAng="1380000" ptsTypes="AAAAA">
                                      <p:cBhvr>
                                        <p:cTn id="6" dur="2000" fill="hold"/>
                                        <p:tgtEl>
                                          <p:spTgt spid="26"/>
                                        </p:tgtEl>
                                        <p:attrNameLst>
                                          <p:attrName>ppt_x</p:attrName>
                                          <p:attrName>ppt_y</p:attrName>
                                        </p:attrNameLst>
                                      </p:cBhvr>
                                      <p:rCtr x="7344" y="162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14809 0.08356 L 0.26059 0.1375 " pathEditMode="relative" rAng="0" ptsTypes="AA">
                                      <p:cBhvr>
                                        <p:cTn id="9" dur="2000" fill="hold"/>
                                        <p:tgtEl>
                                          <p:spTgt spid="26"/>
                                        </p:tgtEl>
                                        <p:attrNameLst>
                                          <p:attrName>ppt_x</p:attrName>
                                          <p:attrName>ppt_y</p:attrName>
                                        </p:attrNameLst>
                                      </p:cBhvr>
                                      <p:rCtr x="5625" y="2685"/>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0.26059 0.1375 L 0.29236 -0.02477 " pathEditMode="relative" rAng="0" ptsTypes="AA">
                                      <p:cBhvr>
                                        <p:cTn id="12" dur="2000" fill="hold"/>
                                        <p:tgtEl>
                                          <p:spTgt spid="26"/>
                                        </p:tgtEl>
                                        <p:attrNameLst>
                                          <p:attrName>ppt_x</p:attrName>
                                          <p:attrName>ppt_y</p:attrName>
                                        </p:attrNameLst>
                                      </p:cBhvr>
                                      <p:rCtr x="1580" y="-8125"/>
                                    </p:animMotion>
                                  </p:childTnLst>
                                </p:cTn>
                              </p:par>
                              <p:par>
                                <p:cTn id="13" presetID="31" presetClass="exit" presetSubtype="0" fill="hold" nodeType="withEffect">
                                  <p:stCondLst>
                                    <p:cond delay="0"/>
                                  </p:stCondLst>
                                  <p:childTnLst>
                                    <p:anim calcmode="lin" valueType="num">
                                      <p:cBhvr>
                                        <p:cTn id="14" dur="2300"/>
                                        <p:tgtEl>
                                          <p:spTgt spid="26"/>
                                        </p:tgtEl>
                                        <p:attrNameLst>
                                          <p:attrName>ppt_w</p:attrName>
                                        </p:attrNameLst>
                                      </p:cBhvr>
                                      <p:tavLst>
                                        <p:tav tm="0">
                                          <p:val>
                                            <p:strVal val="ppt_w"/>
                                          </p:val>
                                        </p:tav>
                                        <p:tav tm="100000">
                                          <p:val>
                                            <p:fltVal val="0"/>
                                          </p:val>
                                        </p:tav>
                                      </p:tavLst>
                                    </p:anim>
                                    <p:anim calcmode="lin" valueType="num">
                                      <p:cBhvr>
                                        <p:cTn id="15" dur="2300"/>
                                        <p:tgtEl>
                                          <p:spTgt spid="26"/>
                                        </p:tgtEl>
                                        <p:attrNameLst>
                                          <p:attrName>ppt_h</p:attrName>
                                        </p:attrNameLst>
                                      </p:cBhvr>
                                      <p:tavLst>
                                        <p:tav tm="0">
                                          <p:val>
                                            <p:strVal val="ppt_h"/>
                                          </p:val>
                                        </p:tav>
                                        <p:tav tm="100000">
                                          <p:val>
                                            <p:fltVal val="0"/>
                                          </p:val>
                                        </p:tav>
                                      </p:tavLst>
                                    </p:anim>
                                    <p:anim calcmode="lin" valueType="num">
                                      <p:cBhvr>
                                        <p:cTn id="16" dur="2300"/>
                                        <p:tgtEl>
                                          <p:spTgt spid="26"/>
                                        </p:tgtEl>
                                        <p:attrNameLst>
                                          <p:attrName>style.rotation</p:attrName>
                                        </p:attrNameLst>
                                      </p:cBhvr>
                                      <p:tavLst>
                                        <p:tav tm="0">
                                          <p:val>
                                            <p:fltVal val="0"/>
                                          </p:val>
                                        </p:tav>
                                        <p:tav tm="100000">
                                          <p:val>
                                            <p:fltVal val="90"/>
                                          </p:val>
                                        </p:tav>
                                      </p:tavLst>
                                    </p:anim>
                                    <p:animEffect transition="out" filter="fade">
                                      <p:cBhvr>
                                        <p:cTn id="17" dur="2300"/>
                                        <p:tgtEl>
                                          <p:spTgt spid="26"/>
                                        </p:tgtEl>
                                      </p:cBhvr>
                                    </p:animEffect>
                                    <p:set>
                                      <p:cBhvr>
                                        <p:cTn id="18" dur="1" fill="hold">
                                          <p:stCondLst>
                                            <p:cond delay="2299"/>
                                          </p:stCondLst>
                                        </p:cTn>
                                        <p:tgtEl>
                                          <p:spTgt spid="26"/>
                                        </p:tgtEl>
                                        <p:attrNameLst>
                                          <p:attrName>style.visibility</p:attrName>
                                        </p:attrNameLst>
                                      </p:cBhvr>
                                      <p:to>
                                        <p:strVal val="hidden"/>
                                      </p:to>
                                    </p:set>
                                  </p:childTnLst>
                                </p:cTn>
                              </p:par>
                            </p:childTnLst>
                          </p:cTn>
                        </p:par>
                        <p:par>
                          <p:cTn id="19" fill="hold">
                            <p:stCondLst>
                              <p:cond delay="6300"/>
                            </p:stCondLst>
                            <p:childTnLst>
                              <p:par>
                                <p:cTn id="20" presetID="10" presetClass="exit" presetSubtype="0" fill="hold" nodeType="after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par>
                          <p:cTn id="23" fill="hold">
                            <p:stCondLst>
                              <p:cond delay="6800"/>
                            </p:stCondLst>
                            <p:childTnLst>
                              <p:par>
                                <p:cTn id="24" presetID="10" presetClass="entr" presetSubtype="0"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42" presetClass="path" presetSubtype="0" accel="50000" decel="50000" fill="hold" nodeType="withEffect">
                                  <p:stCondLst>
                                    <p:cond delay="0"/>
                                  </p:stCondLst>
                                  <p:childTnLst>
                                    <p:animMotion origin="layout" path="M 3.88889E-6 -1.11111E-6 L 0.06545 0.04792 " pathEditMode="relative" rAng="0" ptsTypes="AA">
                                      <p:cBhvr>
                                        <p:cTn id="28" dur="2000" fill="hold"/>
                                        <p:tgtEl>
                                          <p:spTgt spid="45"/>
                                        </p:tgtEl>
                                        <p:attrNameLst>
                                          <p:attrName>ppt_x</p:attrName>
                                          <p:attrName>ppt_y</p:attrName>
                                        </p:attrNameLst>
                                      </p:cBhvr>
                                      <p:rCtr x="3264" y="2384"/>
                                    </p:animMotion>
                                  </p:childTnLst>
                                </p:cTn>
                              </p:par>
                            </p:childTnLst>
                          </p:cTn>
                        </p:par>
                        <p:par>
                          <p:cTn id="29" fill="hold">
                            <p:stCondLst>
                              <p:cond delay="88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accel="50000" decel="50000" fill="hold" nodeType="withEffect">
                                  <p:stCondLst>
                                    <p:cond delay="0"/>
                                  </p:stCondLst>
                                  <p:childTnLst>
                                    <p:animMotion origin="layout" path="M -4.44444E-6 -2.96296E-6 L 0.06372 0.12107 " pathEditMode="relative" rAng="0" ptsTypes="AA">
                                      <p:cBhvr>
                                        <p:cTn id="34" dur="2000" fill="hold"/>
                                        <p:tgtEl>
                                          <p:spTgt spid="8"/>
                                        </p:tgtEl>
                                        <p:attrNameLst>
                                          <p:attrName>ppt_x</p:attrName>
                                          <p:attrName>ppt_y</p:attrName>
                                        </p:attrNameLst>
                                      </p:cBhvr>
                                      <p:rCtr x="3177" y="6042"/>
                                    </p:animMotion>
                                  </p:childTnLst>
                                </p:cTn>
                              </p:par>
                            </p:childTnLst>
                          </p:cTn>
                        </p:par>
                        <p:par>
                          <p:cTn id="35" fill="hold">
                            <p:stCondLst>
                              <p:cond delay="10800"/>
                            </p:stCondLst>
                            <p:childTnLst>
                              <p:par>
                                <p:cTn id="36" presetID="10"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par>
                          <p:cTn id="39" fill="hold">
                            <p:stCondLst>
                              <p:cond delay="11300"/>
                            </p:stCondLst>
                            <p:childTnLst>
                              <p:par>
                                <p:cTn id="40" presetID="10"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42" presetClass="path" presetSubtype="0" accel="50000" decel="50000" fill="hold" nodeType="withEffect">
                                  <p:stCondLst>
                                    <p:cond delay="0"/>
                                  </p:stCondLst>
                                  <p:childTnLst>
                                    <p:animMotion origin="layout" path="M 4.44444E-6 2.22222E-6 L 0.03888 0.03611 " pathEditMode="relative" rAng="0" ptsTypes="AA">
                                      <p:cBhvr>
                                        <p:cTn id="44" dur="2000" fill="hold"/>
                                        <p:tgtEl>
                                          <p:spTgt spid="42"/>
                                        </p:tgtEl>
                                        <p:attrNameLst>
                                          <p:attrName>ppt_x</p:attrName>
                                          <p:attrName>ppt_y</p:attrName>
                                        </p:attrNameLst>
                                      </p:cBhvr>
                                      <p:rCtr x="1944" y="1806"/>
                                    </p:animMotion>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42" presetClass="path" presetSubtype="0" accel="50000" decel="50000" fill="hold" nodeType="withEffect">
                                  <p:stCondLst>
                                    <p:cond delay="0"/>
                                  </p:stCondLst>
                                  <p:childTnLst>
                                    <p:animMotion origin="layout" path="M 1.94444E-6 -7.40741E-7 L 0.00798 0.06968 " pathEditMode="relative" rAng="0" ptsTypes="AA">
                                      <p:cBhvr>
                                        <p:cTn id="49" dur="2000" fill="hold"/>
                                        <p:tgtEl>
                                          <p:spTgt spid="10"/>
                                        </p:tgtEl>
                                        <p:attrNameLst>
                                          <p:attrName>ppt_x</p:attrName>
                                          <p:attrName>ppt_y</p:attrName>
                                        </p:attrNameLst>
                                      </p:cBhvr>
                                      <p:rCtr x="399" y="3472"/>
                                    </p:animMotion>
                                  </p:childTnLst>
                                </p:cTn>
                              </p:par>
                            </p:childTnLst>
                          </p:cTn>
                        </p:par>
                        <p:par>
                          <p:cTn id="50" fill="hold">
                            <p:stCondLst>
                              <p:cond delay="133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383064" y="113113"/>
            <a:ext cx="8664603" cy="1325563"/>
          </a:xfrm>
        </p:spPr>
        <p:txBody>
          <a:bodyPr>
            <a:noAutofit/>
          </a:bodyPr>
          <a:lstStyle/>
          <a:p>
            <a:pPr algn="l"/>
            <a:r>
              <a:rPr kumimoji="1" lang="ja-JP" altLang="en-US" sz="3200" dirty="0">
                <a:latin typeface="HGS創英角ｺﾞｼｯｸUB" panose="020B0A00000000000000" pitchFamily="50" charset="-128"/>
                <a:ea typeface="HGS創英角ｺﾞｼｯｸUB" panose="020B0A00000000000000" pitchFamily="50" charset="-128"/>
              </a:rPr>
              <a:t>問題：タバコを吸う人が新型コロナウイルス        </a:t>
            </a:r>
            <a:br>
              <a:rPr kumimoji="1" lang="en-US" altLang="ja-JP" sz="3200" dirty="0">
                <a:latin typeface="HGS創英角ｺﾞｼｯｸUB" panose="020B0A00000000000000" pitchFamily="50" charset="-128"/>
                <a:ea typeface="HGS創英角ｺﾞｼｯｸUB" panose="020B0A00000000000000" pitchFamily="50" charset="-128"/>
              </a:rPr>
            </a:br>
            <a:r>
              <a:rPr kumimoji="1" lang="en-US" altLang="ja-JP" sz="3200" dirty="0">
                <a:latin typeface="HGS創英角ｺﾞｼｯｸUB" panose="020B0A00000000000000" pitchFamily="50" charset="-128"/>
                <a:ea typeface="HGS創英角ｺﾞｼｯｸUB" panose="020B0A00000000000000" pitchFamily="50" charset="-128"/>
              </a:rPr>
              <a:t>         </a:t>
            </a:r>
            <a:r>
              <a:rPr kumimoji="1" lang="ja-JP" altLang="en-US" sz="3200" dirty="0">
                <a:latin typeface="HGS創英角ｺﾞｼｯｸUB" panose="020B0A00000000000000" pitchFamily="50" charset="-128"/>
                <a:ea typeface="HGS創英角ｺﾞｼｯｸUB" panose="020B0A00000000000000" pitchFamily="50" charset="-128"/>
              </a:rPr>
              <a:t>に感染するとどうなるでしょう？</a:t>
            </a: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920505" y="1861230"/>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92724" y="2640720"/>
            <a:ext cx="7669620"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① 軽症ですむことが多い</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222955" y="3756924"/>
            <a:ext cx="8664603" cy="1200329"/>
          </a:xfrm>
          <a:prstGeom prst="rect">
            <a:avLst/>
          </a:prstGeom>
          <a:noFill/>
        </p:spPr>
        <p:txBody>
          <a:bodyPr wrap="square">
            <a:spAutoFit/>
          </a:bodyPr>
          <a:lstStyle/>
          <a:p>
            <a:pPr algn="ctr"/>
            <a:r>
              <a:rPr lang="ja-JP" altLang="en-US" sz="3600" b="1" dirty="0">
                <a:solidFill>
                  <a:srgbClr val="FF0000"/>
                </a:solidFill>
                <a:latin typeface="メイリオ" panose="020B0604030504040204" pitchFamily="50" charset="-128"/>
                <a:ea typeface="メイリオ" panose="020B0604030504040204" pitchFamily="50" charset="-128"/>
              </a:rPr>
              <a:t>② 吸わない人と同じくらいの</a:t>
            </a:r>
            <a:endParaRPr lang="en-US" altLang="ja-JP" sz="3600" b="1" dirty="0">
              <a:solidFill>
                <a:srgbClr val="FF0000"/>
              </a:solidFill>
              <a:latin typeface="メイリオ" panose="020B0604030504040204" pitchFamily="50" charset="-128"/>
              <a:ea typeface="メイリオ" panose="020B0604030504040204" pitchFamily="50" charset="-128"/>
            </a:endParaRPr>
          </a:p>
          <a:p>
            <a:pPr algn="ctr"/>
            <a:r>
              <a:rPr lang="ja-JP" altLang="en-US" sz="3600" b="1" dirty="0">
                <a:solidFill>
                  <a:srgbClr val="FF0000"/>
                </a:solidFill>
                <a:latin typeface="メイリオ" panose="020B0604030504040204" pitchFamily="50" charset="-128"/>
                <a:ea typeface="メイリオ" panose="020B0604030504040204" pitchFamily="50" charset="-128"/>
              </a:rPr>
              <a:t>影響がある</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390558" y="5150369"/>
            <a:ext cx="7655433"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③ 重症になりやすい</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160420" y="4669993"/>
            <a:ext cx="6553475" cy="16714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BED9B4B-30E8-43B7-AB8C-731532C6A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5672">
            <a:off x="6728553" y="1658497"/>
            <a:ext cx="2295616" cy="2295616"/>
          </a:xfrm>
          <a:prstGeom prst="rect">
            <a:avLst/>
          </a:prstGeom>
        </p:spPr>
      </p:pic>
      <p:pic>
        <p:nvPicPr>
          <p:cNvPr id="8" name="図 7">
            <a:extLst>
              <a:ext uri="{FF2B5EF4-FFF2-40B4-BE49-F238E27FC236}">
                <a16:creationId xmlns:a16="http://schemas.microsoft.com/office/drawing/2014/main" id="{1FA560F6-3D00-4298-8A38-EC4E6DD7D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012" y="4201327"/>
            <a:ext cx="2605971" cy="2605971"/>
          </a:xfrm>
          <a:prstGeom prst="rect">
            <a:avLst/>
          </a:prstGeom>
        </p:spPr>
      </p:pic>
    </p:spTree>
    <p:extLst>
      <p:ext uri="{BB962C8B-B14F-4D97-AF65-F5344CB8AC3E}">
        <p14:creationId xmlns:p14="http://schemas.microsoft.com/office/powerpoint/2010/main" val="28912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grpId="0" nodeType="withEffect">
                                  <p:stCondLst>
                                    <p:cond delay="0"/>
                                  </p:stCondLst>
                                  <p:childTnLst>
                                    <p:animClr clrSpc="rgb" dir="cw">
                                      <p:cBhvr override="childStyle">
                                        <p:cTn id="14" dur="2000" fill="hold"/>
                                        <p:tgtEl>
                                          <p:spTgt spid="14"/>
                                        </p:tgtEl>
                                        <p:attrNameLst>
                                          <p:attrName>style.color</p:attrName>
                                        </p:attrNameLst>
                                      </p:cBhvr>
                                      <p:to>
                                        <a:srgbClr val="FFCC99"/>
                                      </p:to>
                                    </p:animClr>
                                  </p:childTnLst>
                                </p:cTn>
                              </p:par>
                              <p:par>
                                <p:cTn id="15" presetID="6" presetClass="emph" presetSubtype="0" fill="hold" grpId="0" nodeType="withEffect">
                                  <p:stCondLst>
                                    <p:cond delay="0"/>
                                  </p:stCondLst>
                                  <p:childTnLst>
                                    <p:animScale>
                                      <p:cBhvr>
                                        <p:cTn id="16" dur="2000" fill="hold"/>
                                        <p:tgtEl>
                                          <p:spTgt spid="15"/>
                                        </p:tgtEl>
                                      </p:cBhvr>
                                      <p:by x="120000" y="120000"/>
                                    </p:animScale>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32" presetClass="emph" presetSubtype="0" repeatCount="2000" fill="hold" nodeType="withEffect">
                                  <p:stCondLst>
                                    <p:cond delay="0"/>
                                  </p:stCondLst>
                                  <p:childTnLst>
                                    <p:animRot by="120000">
                                      <p:cBhvr>
                                        <p:cTn id="22" dur="200" fill="hold">
                                          <p:stCondLst>
                                            <p:cond delay="0"/>
                                          </p:stCondLst>
                                        </p:cTn>
                                        <p:tgtEl>
                                          <p:spTgt spid="5"/>
                                        </p:tgtEl>
                                        <p:attrNameLst>
                                          <p:attrName>r</p:attrName>
                                        </p:attrNameLst>
                                      </p:cBhvr>
                                    </p:animRot>
                                    <p:animRot by="-240000">
                                      <p:cBhvr>
                                        <p:cTn id="23" dur="400" fill="hold">
                                          <p:stCondLst>
                                            <p:cond delay="400"/>
                                          </p:stCondLst>
                                        </p:cTn>
                                        <p:tgtEl>
                                          <p:spTgt spid="5"/>
                                        </p:tgtEl>
                                        <p:attrNameLst>
                                          <p:attrName>r</p:attrName>
                                        </p:attrNameLst>
                                      </p:cBhvr>
                                    </p:animRot>
                                    <p:animRot by="240000">
                                      <p:cBhvr>
                                        <p:cTn id="24" dur="400" fill="hold">
                                          <p:stCondLst>
                                            <p:cond delay="800"/>
                                          </p:stCondLst>
                                        </p:cTn>
                                        <p:tgtEl>
                                          <p:spTgt spid="5"/>
                                        </p:tgtEl>
                                        <p:attrNameLst>
                                          <p:attrName>r</p:attrName>
                                        </p:attrNameLst>
                                      </p:cBhvr>
                                    </p:animRot>
                                    <p:animRot by="-240000">
                                      <p:cBhvr>
                                        <p:cTn id="25" dur="400" fill="hold">
                                          <p:stCondLst>
                                            <p:cond delay="1200"/>
                                          </p:stCondLst>
                                        </p:cTn>
                                        <p:tgtEl>
                                          <p:spTgt spid="5"/>
                                        </p:tgtEl>
                                        <p:attrNameLst>
                                          <p:attrName>r</p:attrName>
                                        </p:attrNameLst>
                                      </p:cBhvr>
                                    </p:animRot>
                                    <p:animRot by="120000">
                                      <p:cBhvr>
                                        <p:cTn id="26" dur="400" fill="hold">
                                          <p:stCondLst>
                                            <p:cond delay="1600"/>
                                          </p:stCondLst>
                                        </p:cTn>
                                        <p:tgtEl>
                                          <p:spTgt spid="5"/>
                                        </p:tgtEl>
                                        <p:attrNameLst>
                                          <p:attrName>r</p:attrName>
                                        </p:attrNameLst>
                                      </p:cBhvr>
                                    </p:animRot>
                                  </p:childTnLst>
                                </p:cTn>
                              </p:par>
                              <p:par>
                                <p:cTn id="27" presetID="6" presetClass="emph" presetSubtype="0" fill="hold" nodeType="withEffect">
                                  <p:stCondLst>
                                    <p:cond delay="0"/>
                                  </p:stCondLst>
                                  <p:childTnLst>
                                    <p:animScale>
                                      <p:cBhvr>
                                        <p:cTn id="28" dur="2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485" t="130" r="-495" b="20185"/>
          <a:stretch/>
        </p:blipFill>
        <p:spPr>
          <a:xfrm>
            <a:off x="0" y="1447143"/>
            <a:ext cx="4572000" cy="5207105"/>
          </a:xfrm>
          <a:prstGeom prst="rect">
            <a:avLst/>
          </a:prstGeom>
        </p:spPr>
      </p:pic>
      <p:sp>
        <p:nvSpPr>
          <p:cNvPr id="9" name="テキスト ボックス 8">
            <a:extLst>
              <a:ext uri="{FF2B5EF4-FFF2-40B4-BE49-F238E27FC236}">
                <a16:creationId xmlns:a16="http://schemas.microsoft.com/office/drawing/2014/main" id="{11847C9F-3C49-42EE-A812-2A8DC16B83D5}"/>
              </a:ext>
            </a:extLst>
          </p:cNvPr>
          <p:cNvSpPr txBox="1"/>
          <p:nvPr/>
        </p:nvSpPr>
        <p:spPr>
          <a:xfrm>
            <a:off x="452586" y="294908"/>
            <a:ext cx="8529501" cy="1261884"/>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新型コロナウイルス感染症</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en-US" altLang="ja-JP"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COVID-19</a:t>
            </a:r>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kumimoji="1" lang="en-US" altLang="ja-JP"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868EA58B-A56A-41E7-BB8B-4D68339E45AE}"/>
              </a:ext>
            </a:extLst>
          </p:cNvPr>
          <p:cNvSpPr/>
          <p:nvPr/>
        </p:nvSpPr>
        <p:spPr>
          <a:xfrm>
            <a:off x="447161" y="1438635"/>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572000" y="1830399"/>
            <a:ext cx="4572001" cy="1859979"/>
          </a:xfrm>
        </p:spPr>
        <p:txBody>
          <a:bodyPr>
            <a:normAutofit/>
          </a:bodyPr>
          <a:lstStyle/>
          <a:p>
            <a:r>
              <a:rPr lang="en-US" altLang="ja-JP" sz="2400" dirty="0">
                <a:latin typeface="メイリオ" panose="020B0604030504040204" pitchFamily="50" charset="-128"/>
                <a:ea typeface="メイリオ" panose="020B0604030504040204" pitchFamily="50" charset="-128"/>
              </a:rPr>
              <a:t>COPD</a:t>
            </a:r>
            <a:r>
              <a:rPr lang="ja-JP" altLang="en-US" sz="2400" dirty="0">
                <a:latin typeface="メイリオ" panose="020B0604030504040204" pitchFamily="50" charset="-128"/>
                <a:ea typeface="メイリオ" panose="020B0604030504040204" pitchFamily="50" charset="-128"/>
              </a:rPr>
              <a:t>（タバコ病）の肺は、ウイルスが肺の奥まで侵入してしまうため、</a:t>
            </a:r>
            <a:r>
              <a:rPr lang="ja-JP" altLang="en-US" sz="2400" b="1" dirty="0">
                <a:latin typeface="メイリオ" panose="020B0604030504040204" pitchFamily="50" charset="-128"/>
                <a:ea typeface="メイリオ" panose="020B0604030504040204" pitchFamily="50" charset="-128"/>
              </a:rPr>
              <a:t>感染しやすい</a:t>
            </a:r>
            <a:endParaRPr lang="en-US" altLang="ja-JP" sz="2400" b="1"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喫煙者は</a:t>
            </a:r>
            <a:r>
              <a:rPr lang="ja-JP" altLang="en-US" sz="2400" b="1" dirty="0">
                <a:latin typeface="メイリオ" panose="020B0604030504040204" pitchFamily="50" charset="-128"/>
                <a:ea typeface="メイリオ" panose="020B0604030504040204" pitchFamily="50" charset="-128"/>
              </a:rPr>
              <a:t>重症化しやすい</a:t>
            </a:r>
            <a:endParaRPr lang="en-US" altLang="ja-JP" sz="2400" b="1"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3378200" y="6613859"/>
            <a:ext cx="5765800" cy="215444"/>
          </a:xfrm>
          <a:prstGeom prst="rect">
            <a:avLst/>
          </a:prstGeom>
          <a:noFill/>
        </p:spPr>
        <p:txBody>
          <a:bodyPr wrap="square" rtlCol="0">
            <a:spAutoFit/>
          </a:bodyPr>
          <a:lstStyle/>
          <a:p>
            <a:pPr algn="r"/>
            <a:r>
              <a:rPr kumimoji="1" lang="en-US" altLang="ja-JP" sz="800" dirty="0" err="1">
                <a:latin typeface="メイリオ" panose="020B0604030504040204" pitchFamily="50" charset="-128"/>
                <a:ea typeface="メイリオ" panose="020B0604030504040204" pitchFamily="50" charset="-128"/>
              </a:rPr>
              <a:t>Jackson,et</a:t>
            </a:r>
            <a:r>
              <a:rPr kumimoji="1" lang="en-US" altLang="ja-JP" sz="800" dirty="0">
                <a:latin typeface="メイリオ" panose="020B0604030504040204" pitchFamily="50" charset="-128"/>
                <a:ea typeface="メイリオ" panose="020B0604030504040204" pitchFamily="50" charset="-128"/>
              </a:rPr>
              <a:t> al.COVID-19,smoking and </a:t>
            </a:r>
            <a:r>
              <a:rPr kumimoji="1" lang="en-US" altLang="ja-JP" sz="800" dirty="0" err="1">
                <a:latin typeface="メイリオ" panose="020B0604030504040204" pitchFamily="50" charset="-128"/>
                <a:ea typeface="メイリオ" panose="020B0604030504040204" pitchFamily="50" charset="-128"/>
              </a:rPr>
              <a:t>inequalities:a</a:t>
            </a:r>
            <a:r>
              <a:rPr kumimoji="1" lang="en-US" altLang="ja-JP" sz="800" dirty="0">
                <a:latin typeface="メイリオ" panose="020B0604030504040204" pitchFamily="50" charset="-128"/>
                <a:ea typeface="メイリオ" panose="020B0604030504040204" pitchFamily="50" charset="-128"/>
              </a:rPr>
              <a:t> study of 53002adults in the UK.Tob.Control,2020Aug21.</a:t>
            </a:r>
            <a:endParaRPr kumimoji="1" lang="ja-JP" altLang="en-US" sz="800" dirty="0">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336D5C36-04C4-4485-965C-6054DD2898AB}"/>
              </a:ext>
            </a:extLst>
          </p:cNvPr>
          <p:cNvSpPr/>
          <p:nvPr/>
        </p:nvSpPr>
        <p:spPr>
          <a:xfrm>
            <a:off x="4526294" y="3573016"/>
            <a:ext cx="4455793" cy="259228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787B7346-90A1-42A2-B621-DD6152C96EC4}"/>
              </a:ext>
            </a:extLst>
          </p:cNvPr>
          <p:cNvSpPr txBox="1">
            <a:spLocks/>
          </p:cNvSpPr>
          <p:nvPr/>
        </p:nvSpPr>
        <p:spPr>
          <a:xfrm>
            <a:off x="4572000" y="3930872"/>
            <a:ext cx="4300097" cy="147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600" b="1" dirty="0">
                <a:latin typeface="メイリオ" panose="020B0604030504040204" pitchFamily="50" charset="-128"/>
                <a:ea typeface="メイリオ" panose="020B0604030504040204" pitchFamily="50" charset="-128"/>
              </a:rPr>
              <a:t>喫煙者にとって</a:t>
            </a:r>
            <a:endParaRPr lang="en-US" altLang="ja-JP" sz="36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2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3600" b="1" dirty="0">
                <a:latin typeface="メイリオ" panose="020B0604030504040204" pitchFamily="50" charset="-128"/>
                <a:ea typeface="メイリオ" panose="020B0604030504040204" pitchFamily="50" charset="-128"/>
              </a:rPr>
              <a:t>最大の予防策は</a:t>
            </a:r>
            <a:endParaRPr lang="en-US" altLang="ja-JP" sz="36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2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800" b="1" dirty="0">
                <a:solidFill>
                  <a:srgbClr val="FF0000"/>
                </a:solidFill>
                <a:latin typeface="メイリオ" panose="020B0604030504040204" pitchFamily="50" charset="-128"/>
                <a:ea typeface="メイリオ" panose="020B0604030504040204" pitchFamily="50" charset="-128"/>
              </a:rPr>
              <a:t>「禁煙」</a:t>
            </a:r>
            <a:endParaRPr lang="en-US" altLang="ja-JP" sz="4800" b="1" dirty="0">
              <a:solidFill>
                <a:srgbClr val="FF0000"/>
              </a:solidFill>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1FA560F6-3D00-4298-8A38-EC4E6DD7D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669" y="5212005"/>
            <a:ext cx="1417331" cy="1417331"/>
          </a:xfrm>
          <a:prstGeom prst="rect">
            <a:avLst/>
          </a:prstGeom>
        </p:spPr>
      </p:pic>
      <p:sp>
        <p:nvSpPr>
          <p:cNvPr id="14" name="テキスト ボックス 13">
            <a:extLst>
              <a:ext uri="{FF2B5EF4-FFF2-40B4-BE49-F238E27FC236}">
                <a16:creationId xmlns:a16="http://schemas.microsoft.com/office/drawing/2014/main" id="{243FFD33-B65E-4264-B8FA-1906596E111F}"/>
              </a:ext>
            </a:extLst>
          </p:cNvPr>
          <p:cNvSpPr txBox="1"/>
          <p:nvPr/>
        </p:nvSpPr>
        <p:spPr>
          <a:xfrm>
            <a:off x="5580112" y="54414"/>
            <a:ext cx="190197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かん せん しょう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DA1FA198-261B-462C-8A43-618C75B7F619}"/>
              </a:ext>
            </a:extLst>
          </p:cNvPr>
          <p:cNvSpPr txBox="1">
            <a:spLocks/>
          </p:cNvSpPr>
          <p:nvPr/>
        </p:nvSpPr>
        <p:spPr>
          <a:xfrm>
            <a:off x="4932040" y="3703078"/>
            <a:ext cx="1800200" cy="591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きつ  えん  しゃ</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16" name="コンテンツ プレースホルダー 2">
            <a:extLst>
              <a:ext uri="{FF2B5EF4-FFF2-40B4-BE49-F238E27FC236}">
                <a16:creationId xmlns:a16="http://schemas.microsoft.com/office/drawing/2014/main" id="{96C92196-94C2-4E8D-8EBA-18CDE1093F28}"/>
              </a:ext>
            </a:extLst>
          </p:cNvPr>
          <p:cNvSpPr txBox="1">
            <a:spLocks/>
          </p:cNvSpPr>
          <p:nvPr/>
        </p:nvSpPr>
        <p:spPr>
          <a:xfrm>
            <a:off x="6336782" y="4500095"/>
            <a:ext cx="1800200" cy="215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よ  ぼう  さく</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17" name="コンテンツ プレースホルダー 2">
            <a:extLst>
              <a:ext uri="{FF2B5EF4-FFF2-40B4-BE49-F238E27FC236}">
                <a16:creationId xmlns:a16="http://schemas.microsoft.com/office/drawing/2014/main" id="{91F03C4A-CB5D-494D-8B07-C2BAC58785AF}"/>
              </a:ext>
            </a:extLst>
          </p:cNvPr>
          <p:cNvSpPr txBox="1">
            <a:spLocks/>
          </p:cNvSpPr>
          <p:nvPr/>
        </p:nvSpPr>
        <p:spPr>
          <a:xfrm>
            <a:off x="6051831" y="5257946"/>
            <a:ext cx="1340434" cy="215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solidFill>
                  <a:srgbClr val="FF0000"/>
                </a:solidFill>
                <a:latin typeface="メイリオ" panose="020B0604030504040204" pitchFamily="50" charset="-128"/>
                <a:ea typeface="メイリオ" panose="020B0604030504040204" pitchFamily="50" charset="-128"/>
              </a:rPr>
              <a:t>きん 　 えん</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A1795EB-364A-45A5-B5CC-55CB256D0747}"/>
              </a:ext>
            </a:extLst>
          </p:cNvPr>
          <p:cNvSpPr txBox="1"/>
          <p:nvPr/>
        </p:nvSpPr>
        <p:spPr>
          <a:xfrm>
            <a:off x="539552" y="77770"/>
            <a:ext cx="1287041"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しん  がた</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31616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65799B6D-ACB1-4B32-8858-F2913B56DF6F}"/>
              </a:ext>
            </a:extLst>
          </p:cNvPr>
          <p:cNvSpPr/>
          <p:nvPr/>
        </p:nvSpPr>
        <p:spPr>
          <a:xfrm>
            <a:off x="920505" y="1861230"/>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2D190C0-FB04-4BD1-8212-E9449AFC9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891" y="4239172"/>
            <a:ext cx="2948469" cy="2686327"/>
          </a:xfrm>
          <a:prstGeom prst="rect">
            <a:avLst/>
          </a:prstGeom>
        </p:spPr>
      </p:pic>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0" y="304920"/>
            <a:ext cx="9208505" cy="1325563"/>
          </a:xfrm>
        </p:spPr>
        <p:txBody>
          <a:bodyPr>
            <a:noAutofit/>
          </a:bodyPr>
          <a:lstStyle/>
          <a:p>
            <a:r>
              <a:rPr kumimoji="1" lang="ja-JP" altLang="en-US" sz="4200" dirty="0">
                <a:latin typeface="HGS創英角ｺﾞｼｯｸUB" panose="020B0A00000000000000" pitchFamily="50" charset="-128"/>
                <a:ea typeface="HGS創英角ｺﾞｼｯｸUB" panose="020B0A00000000000000" pitchFamily="50" charset="-128"/>
              </a:rPr>
              <a:t>問題：加熱式タバコには害がない？</a:t>
            </a:r>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840608" y="2867478"/>
            <a:ext cx="7669620"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① 加熱式タバコには害がない</a:t>
            </a:r>
            <a:endParaRPr lang="en-US" altLang="ja-JP" sz="4000" b="1" dirty="0">
              <a:solidFill>
                <a:srgbClr val="FF000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575852" y="4283329"/>
            <a:ext cx="8199131"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② 加熱式タバコにも害がある</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682718" y="1630483"/>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257777" y="3638923"/>
            <a:ext cx="8810685" cy="19966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876DB0B0-6834-4BB9-9573-567F96321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945" y="5761660"/>
            <a:ext cx="827149" cy="942392"/>
          </a:xfrm>
          <a:prstGeom prst="rect">
            <a:avLst/>
          </a:prstGeom>
        </p:spPr>
      </p:pic>
      <p:pic>
        <p:nvPicPr>
          <p:cNvPr id="11" name="図 10">
            <a:extLst>
              <a:ext uri="{FF2B5EF4-FFF2-40B4-BE49-F238E27FC236}">
                <a16:creationId xmlns:a16="http://schemas.microsoft.com/office/drawing/2014/main" id="{925167CB-EDD4-429F-8016-F4B5EBB2A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330" y="5190205"/>
            <a:ext cx="827149" cy="942392"/>
          </a:xfrm>
          <a:prstGeom prst="rect">
            <a:avLst/>
          </a:prstGeom>
        </p:spPr>
      </p:pic>
      <p:pic>
        <p:nvPicPr>
          <p:cNvPr id="7" name="図 6">
            <a:extLst>
              <a:ext uri="{FF2B5EF4-FFF2-40B4-BE49-F238E27FC236}">
                <a16:creationId xmlns:a16="http://schemas.microsoft.com/office/drawing/2014/main" id="{099EACCF-083F-4DE5-BA6C-9A32372A2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3292" y="5245467"/>
            <a:ext cx="647086" cy="860969"/>
          </a:xfrm>
          <a:prstGeom prst="rect">
            <a:avLst/>
          </a:prstGeom>
        </p:spPr>
      </p:pic>
      <p:pic>
        <p:nvPicPr>
          <p:cNvPr id="9" name="図 8">
            <a:extLst>
              <a:ext uri="{FF2B5EF4-FFF2-40B4-BE49-F238E27FC236}">
                <a16:creationId xmlns:a16="http://schemas.microsoft.com/office/drawing/2014/main" id="{8647F22F-470F-4C2B-86FB-A8EBBAC50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7199" y="5986365"/>
            <a:ext cx="804311" cy="813428"/>
          </a:xfrm>
          <a:prstGeom prst="rect">
            <a:avLst/>
          </a:prstGeom>
        </p:spPr>
      </p:pic>
      <p:pic>
        <p:nvPicPr>
          <p:cNvPr id="19" name="図 18">
            <a:extLst>
              <a:ext uri="{FF2B5EF4-FFF2-40B4-BE49-F238E27FC236}">
                <a16:creationId xmlns:a16="http://schemas.microsoft.com/office/drawing/2014/main" id="{5C001A22-1F4B-4DA2-9A4B-C6C482579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639" y="5761660"/>
            <a:ext cx="804311" cy="813428"/>
          </a:xfrm>
          <a:prstGeom prst="rect">
            <a:avLst/>
          </a:prstGeom>
        </p:spPr>
      </p:pic>
    </p:spTree>
    <p:extLst>
      <p:ext uri="{BB962C8B-B14F-4D97-AF65-F5344CB8AC3E}">
        <p14:creationId xmlns:p14="http://schemas.microsoft.com/office/powerpoint/2010/main" val="148204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6" presetClass="emph" presetSubtype="0" fill="hold" grpId="0" nodeType="withEffect">
                                  <p:stCondLst>
                                    <p:cond delay="0"/>
                                  </p:stCondLst>
                                  <p:childTnLst>
                                    <p:animScale>
                                      <p:cBhvr>
                                        <p:cTn id="14" dur="2000" fill="hold"/>
                                        <p:tgtEl>
                                          <p:spTgt spid="14"/>
                                        </p:tgtEl>
                                      </p:cBhvr>
                                      <p:by x="120000" y="120000"/>
                                    </p:animScale>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AC94FF7-A324-4D92-ACF6-74F4FAFCD9B2}"/>
              </a:ext>
            </a:extLst>
          </p:cNvPr>
          <p:cNvSpPr/>
          <p:nvPr/>
        </p:nvSpPr>
        <p:spPr>
          <a:xfrm>
            <a:off x="1253065" y="1115367"/>
            <a:ext cx="910923" cy="3376171"/>
          </a:xfrm>
          <a:prstGeom prst="wedgeRoundRectCallout">
            <a:avLst>
              <a:gd name="adj1" fmla="val -107977"/>
              <a:gd name="adj2" fmla="val -25597"/>
              <a:gd name="adj3" fmla="val 16667"/>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AE51E58A-772A-4F03-B4F5-C12515D8B70F}"/>
              </a:ext>
            </a:extLst>
          </p:cNvPr>
          <p:cNvSpPr/>
          <p:nvPr/>
        </p:nvSpPr>
        <p:spPr>
          <a:xfrm>
            <a:off x="251507" y="5349236"/>
            <a:ext cx="8640985" cy="99404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2314507" y="1380382"/>
            <a:ext cx="6584475" cy="3376171"/>
          </a:xfrm>
        </p:spPr>
        <p:txBody>
          <a:bodyPr>
            <a:noAutofit/>
          </a:bodyPr>
          <a:lstStyle/>
          <a:p>
            <a:pPr>
              <a:lnSpc>
                <a:spcPts val="2880"/>
              </a:lnSpc>
            </a:pPr>
            <a:r>
              <a:rPr lang="ja-JP" altLang="en-US" sz="2400" dirty="0">
                <a:latin typeface="メイリオ" panose="020B0604030504040204" pitchFamily="50" charset="-128"/>
                <a:ea typeface="メイリオ" panose="020B0604030504040204" pitchFamily="50" charset="-128"/>
              </a:rPr>
              <a:t>タバコ葉を専用の器械で加熱しエアロゾルを発生させる</a:t>
            </a:r>
            <a:endParaRPr lang="en-US" altLang="ja-JP" sz="2400" dirty="0">
              <a:latin typeface="メイリオ" panose="020B0604030504040204" pitchFamily="50" charset="-128"/>
              <a:ea typeface="メイリオ" panose="020B0604030504040204" pitchFamily="50" charset="-128"/>
            </a:endParaRPr>
          </a:p>
          <a:p>
            <a:pPr>
              <a:lnSpc>
                <a:spcPts val="2880"/>
              </a:lnSpc>
            </a:pPr>
            <a:r>
              <a:rPr lang="ja-JP" altLang="en-US" sz="2400" dirty="0">
                <a:latin typeface="メイリオ" panose="020B0604030504040204" pitchFamily="50" charset="-128"/>
                <a:ea typeface="メイリオ" panose="020B0604030504040204" pitchFamily="50" charset="-128"/>
              </a:rPr>
              <a:t>タバコのエアロゾルの中にはニコチンが含まれる</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a:lnSpc>
                <a:spcPts val="2880"/>
              </a:lnSpc>
            </a:pPr>
            <a:r>
              <a:rPr lang="ja-JP" altLang="en-US" sz="2400" dirty="0">
                <a:latin typeface="メイリオ" panose="020B0604030504040204" pitchFamily="50" charset="-128"/>
                <a:ea typeface="メイリオ" panose="020B0604030504040204" pitchFamily="50" charset="-128"/>
              </a:rPr>
              <a:t>葉を燃やさないので紙巻タバコより発がん物質は少ないといわれている</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が、エアロゾルの中に含まれるニコチンは紙巻きタバコと同様。</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3</a:t>
            </a:r>
            <a:r>
              <a:rPr lang="ja-JP" altLang="en-US" sz="800" dirty="0">
                <a:latin typeface="メイリオ" panose="020B0604030504040204" pitchFamily="50" charset="-128"/>
                <a:ea typeface="メイリオ" panose="020B0604030504040204" pitchFamily="50" charset="-128"/>
              </a:rPr>
              <a:t>）</a:t>
            </a:r>
            <a:endParaRPr lang="en-US" altLang="ja-JP" sz="800" baseline="30000" dirty="0">
              <a:latin typeface="メイリオ" panose="020B0604030504040204" pitchFamily="50" charset="-128"/>
              <a:ea typeface="メイリオ" panose="020B0604030504040204" pitchFamily="50" charset="-128"/>
            </a:endParaRPr>
          </a:p>
          <a:p>
            <a:pPr>
              <a:lnSpc>
                <a:spcPts val="2880"/>
              </a:lnSpc>
            </a:pPr>
            <a:r>
              <a:rPr lang="ja-JP" altLang="en-US" sz="2400" dirty="0">
                <a:latin typeface="メイリオ" panose="020B0604030504040204" pitchFamily="50" charset="-128"/>
                <a:ea typeface="メイリオ" panose="020B0604030504040204" pitchFamily="50" charset="-128"/>
              </a:rPr>
              <a:t>「加熱式タバコで禁煙する」は間違い</a:t>
            </a:r>
            <a:endParaRPr lang="en-US" altLang="ja-JP" sz="24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4717336" y="6546000"/>
            <a:ext cx="4320540" cy="246221"/>
          </a:xfrm>
          <a:prstGeom prst="rect">
            <a:avLst/>
          </a:prstGeom>
          <a:noFill/>
        </p:spPr>
        <p:txBody>
          <a:bodyPr wrap="square" rtlCol="0">
            <a:spAutoFit/>
          </a:bodyPr>
          <a:lstStyle/>
          <a:p>
            <a:pPr algn="r"/>
            <a:r>
              <a:rPr kumimoji="1" lang="en-US" altLang="ja-JP" sz="1000" dirty="0">
                <a:latin typeface="メイリオ" panose="020B0604030504040204" pitchFamily="50" charset="-128"/>
                <a:ea typeface="メイリオ" panose="020B0604030504040204" pitchFamily="50" charset="-128"/>
              </a:rPr>
              <a:t>1)2)3)Uchiyama,S.,Chem.Res.Toxicol.2018,31,585-893</a:t>
            </a:r>
            <a:endParaRPr kumimoji="1" lang="ja-JP" altLang="en-US" sz="1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05113DA-E2E8-4BD6-859A-8295BE491CD4}"/>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加熱式タバコ</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BD538CAC-63E6-4A9F-A16D-3A4A9FC4B484}"/>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CF85A71-5796-4CBE-A8C7-D8E541DF9463}"/>
              </a:ext>
            </a:extLst>
          </p:cNvPr>
          <p:cNvSpPr txBox="1"/>
          <p:nvPr/>
        </p:nvSpPr>
        <p:spPr>
          <a:xfrm>
            <a:off x="504250" y="5652537"/>
            <a:ext cx="8135497" cy="584775"/>
          </a:xfrm>
          <a:prstGeom prst="rect">
            <a:avLst/>
          </a:prstGeom>
          <a:noFill/>
        </p:spPr>
        <p:txBody>
          <a:bodyPr wrap="square">
            <a:spAutoFit/>
          </a:bodyPr>
          <a:lstStyle/>
          <a:p>
            <a:pPr algn="ctr"/>
            <a:r>
              <a:rPr lang="ja-JP" altLang="en-US"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加熱式タバコにも有害物質が含まれる</a:t>
            </a:r>
            <a:endParaRPr lang="en-US" altLang="ja-JP"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FA77636F-D79C-484D-9E75-1DCECCB9BE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95" b="89963" l="83319" r="98815"/>
                    </a14:imgEffect>
                  </a14:imgLayer>
                </a14:imgProps>
              </a:ext>
              <a:ext uri="{28A0092B-C50C-407E-A947-70E740481C1C}">
                <a14:useLocalDpi xmlns:a14="http://schemas.microsoft.com/office/drawing/2010/main" val="0"/>
              </a:ext>
            </a:extLst>
          </a:blip>
          <a:srcRect l="81181"/>
          <a:stretch/>
        </p:blipFill>
        <p:spPr>
          <a:xfrm>
            <a:off x="106123" y="1223906"/>
            <a:ext cx="910923" cy="4410187"/>
          </a:xfrm>
          <a:prstGeom prst="rect">
            <a:avLst/>
          </a:prstGeom>
        </p:spPr>
      </p:pic>
      <p:pic>
        <p:nvPicPr>
          <p:cNvPr id="10" name="図 9">
            <a:extLst>
              <a:ext uri="{FF2B5EF4-FFF2-40B4-BE49-F238E27FC236}">
                <a16:creationId xmlns:a16="http://schemas.microsoft.com/office/drawing/2014/main" id="{73741B3D-89E4-4987-B4EF-68DB11444430}"/>
              </a:ext>
            </a:extLst>
          </p:cNvPr>
          <p:cNvPicPr>
            <a:picLocks noChangeAspect="1"/>
          </p:cNvPicPr>
          <p:nvPr/>
        </p:nvPicPr>
        <p:blipFill rotWithShape="1">
          <a:blip r:embed="rId5"/>
          <a:srcRect l="36671" t="11770" r="38606" b="11191"/>
          <a:stretch/>
        </p:blipFill>
        <p:spPr>
          <a:xfrm>
            <a:off x="1326589" y="1292725"/>
            <a:ext cx="817303" cy="3001577"/>
          </a:xfrm>
          <a:prstGeom prst="rect">
            <a:avLst/>
          </a:prstGeom>
        </p:spPr>
      </p:pic>
      <p:sp>
        <p:nvSpPr>
          <p:cNvPr id="13" name="四角形: 角を丸くする 12">
            <a:extLst>
              <a:ext uri="{FF2B5EF4-FFF2-40B4-BE49-F238E27FC236}">
                <a16:creationId xmlns:a16="http://schemas.microsoft.com/office/drawing/2014/main" id="{4D947C99-91E1-4B22-AA55-1EEFF328DDD4}"/>
              </a:ext>
            </a:extLst>
          </p:cNvPr>
          <p:cNvSpPr/>
          <p:nvPr/>
        </p:nvSpPr>
        <p:spPr>
          <a:xfrm>
            <a:off x="1497204" y="2471895"/>
            <a:ext cx="472273" cy="1698171"/>
          </a:xfrm>
          <a:prstGeom prst="roundRect">
            <a:avLst/>
          </a:prstGeom>
          <a:pattFill prst="pct90">
            <a:fgClr>
              <a:schemeClr val="accent2">
                <a:lumMod val="50000"/>
              </a:schemeClr>
            </a:fgClr>
            <a:bgClr>
              <a:schemeClr val="bg1"/>
            </a:bgClr>
          </a:patt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744216B7-7FD0-4111-9467-58A7B700997D}"/>
              </a:ext>
            </a:extLst>
          </p:cNvPr>
          <p:cNvGrpSpPr/>
          <p:nvPr/>
        </p:nvGrpSpPr>
        <p:grpSpPr>
          <a:xfrm>
            <a:off x="1470109" y="2809487"/>
            <a:ext cx="479347" cy="1019718"/>
            <a:chOff x="10169650" y="1256374"/>
            <a:chExt cx="479347" cy="1019718"/>
          </a:xfrm>
        </p:grpSpPr>
        <p:sp>
          <p:nvSpPr>
            <p:cNvPr id="24" name="テキスト ボックス 23">
              <a:extLst>
                <a:ext uri="{FF2B5EF4-FFF2-40B4-BE49-F238E27FC236}">
                  <a16:creationId xmlns:a16="http://schemas.microsoft.com/office/drawing/2014/main" id="{38B9BFCD-C3AA-4301-A141-FA80553D31F7}"/>
                </a:ext>
              </a:extLst>
            </p:cNvPr>
            <p:cNvSpPr txBox="1"/>
            <p:nvPr/>
          </p:nvSpPr>
          <p:spPr>
            <a:xfrm>
              <a:off x="10169650" y="1260429"/>
              <a:ext cx="461665" cy="1015663"/>
            </a:xfrm>
            <a:prstGeom prst="rect">
              <a:avLst/>
            </a:prstGeom>
            <a:noFill/>
          </p:spPr>
          <p:txBody>
            <a:bodyPr vert="eaVert" wrap="none" rtlCol="0">
              <a:spAutoFit/>
            </a:bodyPr>
            <a:lstStyle/>
            <a:p>
              <a:r>
                <a:rPr kumimoji="1" lang="ja-JP" altLang="en-US" b="1" dirty="0">
                  <a:ln w="38100">
                    <a:solidFill>
                      <a:schemeClr val="bg1"/>
                    </a:solidFill>
                  </a:ln>
                  <a:latin typeface="メイリオ" panose="020B0604030504040204" pitchFamily="50" charset="-128"/>
                  <a:ea typeface="メイリオ" panose="020B0604030504040204" pitchFamily="50" charset="-128"/>
                </a:rPr>
                <a:t>タバコ葉</a:t>
              </a:r>
            </a:p>
          </p:txBody>
        </p:sp>
        <p:sp>
          <p:nvSpPr>
            <p:cNvPr id="14" name="テキスト ボックス 13">
              <a:extLst>
                <a:ext uri="{FF2B5EF4-FFF2-40B4-BE49-F238E27FC236}">
                  <a16:creationId xmlns:a16="http://schemas.microsoft.com/office/drawing/2014/main" id="{1CA3039A-19F1-4EDC-9B0A-E8211BFB2B09}"/>
                </a:ext>
              </a:extLst>
            </p:cNvPr>
            <p:cNvSpPr txBox="1"/>
            <p:nvPr/>
          </p:nvSpPr>
          <p:spPr>
            <a:xfrm>
              <a:off x="10187332" y="1256374"/>
              <a:ext cx="461665" cy="1015663"/>
            </a:xfrm>
            <a:prstGeom prst="rect">
              <a:avLst/>
            </a:prstGeom>
            <a:noFill/>
          </p:spPr>
          <p:txBody>
            <a:bodyPr vert="eaVert" wrap="none" rtlCol="0">
              <a:spAutoFit/>
            </a:bodyPr>
            <a:lstStyle/>
            <a:p>
              <a:r>
                <a:rPr kumimoji="1" lang="ja-JP" altLang="en-US" b="1" dirty="0">
                  <a:latin typeface="メイリオ" panose="020B0604030504040204" pitchFamily="50" charset="-128"/>
                  <a:ea typeface="メイリオ" panose="020B0604030504040204" pitchFamily="50" charset="-128"/>
                </a:rPr>
                <a:t>タバコ葉</a:t>
              </a:r>
            </a:p>
          </p:txBody>
        </p:sp>
      </p:grpSp>
      <p:sp>
        <p:nvSpPr>
          <p:cNvPr id="16" name="テキスト ボックス 15">
            <a:extLst>
              <a:ext uri="{FF2B5EF4-FFF2-40B4-BE49-F238E27FC236}">
                <a16:creationId xmlns:a16="http://schemas.microsoft.com/office/drawing/2014/main" id="{3EE6C142-9950-4835-9D20-FB19EE5D120D}"/>
              </a:ext>
            </a:extLst>
          </p:cNvPr>
          <p:cNvSpPr txBox="1"/>
          <p:nvPr/>
        </p:nvSpPr>
        <p:spPr>
          <a:xfrm>
            <a:off x="683568" y="51144"/>
            <a:ext cx="1777950"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   ねつ  しき</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3230B8DC-C512-4E5E-AD41-878CAF3D7E45}"/>
              </a:ext>
            </a:extLst>
          </p:cNvPr>
          <p:cNvSpPr txBox="1"/>
          <p:nvPr/>
        </p:nvSpPr>
        <p:spPr>
          <a:xfrm>
            <a:off x="979488" y="5417969"/>
            <a:ext cx="1648296"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 ねつ しき</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13353183-3CD1-4EAE-A818-E5AEF978047C}"/>
              </a:ext>
            </a:extLst>
          </p:cNvPr>
          <p:cNvSpPr txBox="1"/>
          <p:nvPr/>
        </p:nvSpPr>
        <p:spPr>
          <a:xfrm>
            <a:off x="4283968" y="5417969"/>
            <a:ext cx="1904270"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ゆうがいぶっしつ</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4F691EC8-D8D5-4284-9DB8-CDF3FD40A3C3}"/>
              </a:ext>
            </a:extLst>
          </p:cNvPr>
          <p:cNvSpPr txBox="1"/>
          <p:nvPr/>
        </p:nvSpPr>
        <p:spPr>
          <a:xfrm>
            <a:off x="6341594" y="5426129"/>
            <a:ext cx="616010"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1181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322842" y="176462"/>
            <a:ext cx="8632556" cy="1325563"/>
          </a:xfrm>
        </p:spPr>
        <p:txBody>
          <a:bodyPr>
            <a:normAutofit/>
          </a:bodyPr>
          <a:lstStyle/>
          <a:p>
            <a:r>
              <a:rPr kumimoji="1" lang="ja-JP" altLang="en-US" sz="3000" b="1" dirty="0">
                <a:latin typeface="メイリオ" panose="020B0604030504040204" pitchFamily="50" charset="-128"/>
                <a:ea typeface="メイリオ" panose="020B0604030504040204" pitchFamily="50" charset="-128"/>
              </a:rPr>
              <a:t>　</a:t>
            </a:r>
            <a:r>
              <a:rPr kumimoji="1" lang="ja-JP" altLang="en-US" sz="4000" b="1" dirty="0">
                <a:latin typeface="メイリオ" panose="020B0604030504040204" pitchFamily="50" charset="-128"/>
                <a:ea typeface="メイリオ" panose="020B0604030504040204" pitchFamily="50" charset="-128"/>
              </a:rPr>
              <a:t>問題：タバコをやめられなくなる</a:t>
            </a:r>
            <a:br>
              <a:rPr kumimoji="1" lang="en-US" altLang="ja-JP" sz="4000" b="1" dirty="0">
                <a:latin typeface="メイリオ" panose="020B0604030504040204" pitchFamily="50" charset="-128"/>
                <a:ea typeface="メイリオ" panose="020B0604030504040204" pitchFamily="50" charset="-128"/>
              </a:rPr>
            </a:br>
            <a:r>
              <a:rPr lang="ja-JP" altLang="en-US" sz="4000" b="1" dirty="0">
                <a:latin typeface="メイリオ" panose="020B0604030504040204" pitchFamily="50" charset="-128"/>
                <a:ea typeface="メイリオ" panose="020B0604030504040204" pitchFamily="50" charset="-128"/>
              </a:rPr>
              <a:t>　</a:t>
            </a:r>
            <a:r>
              <a:rPr kumimoji="1" lang="ja-JP" altLang="en-US" sz="4000" b="1" dirty="0">
                <a:latin typeface="メイリオ" panose="020B0604030504040204" pitchFamily="50" charset="-128"/>
                <a:ea typeface="メイリオ" panose="020B0604030504040204" pitchFamily="50" charset="-128"/>
              </a:rPr>
              <a:t>　　  原因物質は？</a:t>
            </a:r>
            <a:endParaRPr kumimoji="1" lang="ja-JP" altLang="en-US" sz="3000" b="1" dirty="0">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6D0C9BE5-446C-4038-9450-147471F159D5}"/>
              </a:ext>
            </a:extLst>
          </p:cNvPr>
          <p:cNvSpPr/>
          <p:nvPr/>
        </p:nvSpPr>
        <p:spPr>
          <a:xfrm>
            <a:off x="836540" y="1877707"/>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9852DC03-4B4F-4402-B55E-B0E149D7619A}"/>
              </a:ext>
            </a:extLst>
          </p:cNvPr>
          <p:cNvGrpSpPr/>
          <p:nvPr/>
        </p:nvGrpSpPr>
        <p:grpSpPr>
          <a:xfrm>
            <a:off x="3383897" y="2107840"/>
            <a:ext cx="5042366" cy="3729753"/>
            <a:chOff x="3383897" y="2107840"/>
            <a:chExt cx="5042366" cy="3729753"/>
          </a:xfrm>
        </p:grpSpPr>
        <p:pic>
          <p:nvPicPr>
            <p:cNvPr id="6" name="図 5">
              <a:extLst>
                <a:ext uri="{FF2B5EF4-FFF2-40B4-BE49-F238E27FC236}">
                  <a16:creationId xmlns:a16="http://schemas.microsoft.com/office/drawing/2014/main" id="{B782ABE2-C1BD-4F8D-AC28-BD5E098236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83"/>
            <a:stretch/>
          </p:blipFill>
          <p:spPr>
            <a:xfrm>
              <a:off x="3766088" y="2107840"/>
              <a:ext cx="4267547" cy="3110152"/>
            </a:xfrm>
            <a:prstGeom prst="rect">
              <a:avLst/>
            </a:prstGeom>
          </p:spPr>
        </p:pic>
        <p:sp>
          <p:nvSpPr>
            <p:cNvPr id="8" name="テキスト ボックス 7">
              <a:extLst>
                <a:ext uri="{FF2B5EF4-FFF2-40B4-BE49-F238E27FC236}">
                  <a16:creationId xmlns:a16="http://schemas.microsoft.com/office/drawing/2014/main" id="{EBDA9615-2050-4E71-BE9C-527C9FE47B47}"/>
                </a:ext>
              </a:extLst>
            </p:cNvPr>
            <p:cNvSpPr txBox="1"/>
            <p:nvPr/>
          </p:nvSpPr>
          <p:spPr>
            <a:xfrm>
              <a:off x="3383897" y="5242001"/>
              <a:ext cx="2510447" cy="584774"/>
            </a:xfrm>
            <a:prstGeom prst="rect">
              <a:avLst/>
            </a:prstGeom>
            <a:noFill/>
          </p:spPr>
          <p:txBody>
            <a:bodyPr wrap="square">
              <a:spAutoFit/>
            </a:bodyPr>
            <a:lstStyle/>
            <a:p>
              <a:pPr algn="ctr"/>
              <a:r>
                <a:rPr lang="ja-JP" altLang="en-US" sz="3200" b="1" dirty="0">
                  <a:solidFill>
                    <a:srgbClr val="FF0000"/>
                  </a:solidFill>
                  <a:latin typeface="メイリオ" panose="020B0604030504040204" pitchFamily="50" charset="-128"/>
                  <a:ea typeface="メイリオ" panose="020B0604030504040204" pitchFamily="50" charset="-128"/>
                </a:rPr>
                <a:t>②タール</a:t>
              </a:r>
            </a:p>
          </p:txBody>
        </p:sp>
        <p:sp>
          <p:nvSpPr>
            <p:cNvPr id="9" name="テキスト ボックス 8">
              <a:extLst>
                <a:ext uri="{FF2B5EF4-FFF2-40B4-BE49-F238E27FC236}">
                  <a16:creationId xmlns:a16="http://schemas.microsoft.com/office/drawing/2014/main" id="{055ACC4B-7DE7-4867-9851-D7D245E80CF6}"/>
                </a:ext>
              </a:extLst>
            </p:cNvPr>
            <p:cNvSpPr txBox="1"/>
            <p:nvPr/>
          </p:nvSpPr>
          <p:spPr>
            <a:xfrm>
              <a:off x="5717099" y="5252819"/>
              <a:ext cx="2709164" cy="584774"/>
            </a:xfrm>
            <a:prstGeom prst="rect">
              <a:avLst/>
            </a:prstGeom>
            <a:noFill/>
          </p:spPr>
          <p:txBody>
            <a:bodyPr wrap="square">
              <a:spAutoFit/>
            </a:bodyPr>
            <a:lstStyle/>
            <a:p>
              <a:pPr algn="ctr"/>
              <a:r>
                <a:rPr lang="ja-JP" altLang="en-US" sz="3200" b="1" dirty="0">
                  <a:solidFill>
                    <a:srgbClr val="FF0000"/>
                  </a:solidFill>
                  <a:latin typeface="メイリオ" panose="020B0604030504040204" pitchFamily="50" charset="-128"/>
                  <a:ea typeface="メイリオ" panose="020B0604030504040204" pitchFamily="50" charset="-128"/>
                </a:rPr>
                <a:t>③一酸化炭素</a:t>
              </a:r>
            </a:p>
          </p:txBody>
        </p:sp>
      </p:grpSp>
      <p:sp>
        <p:nvSpPr>
          <p:cNvPr id="10" name="テキスト ボックス 9">
            <a:extLst>
              <a:ext uri="{FF2B5EF4-FFF2-40B4-BE49-F238E27FC236}">
                <a16:creationId xmlns:a16="http://schemas.microsoft.com/office/drawing/2014/main" id="{D6480A5E-093B-4724-B993-6AD2FA29E10E}"/>
              </a:ext>
            </a:extLst>
          </p:cNvPr>
          <p:cNvSpPr txBox="1"/>
          <p:nvPr/>
        </p:nvSpPr>
        <p:spPr>
          <a:xfrm>
            <a:off x="322842" y="1091936"/>
            <a:ext cx="2211443"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grpSp>
        <p:nvGrpSpPr>
          <p:cNvPr id="3" name="グループ化 2">
            <a:extLst>
              <a:ext uri="{FF2B5EF4-FFF2-40B4-BE49-F238E27FC236}">
                <a16:creationId xmlns:a16="http://schemas.microsoft.com/office/drawing/2014/main" id="{006B2825-E29E-4391-9E6A-FF0273BE78FF}"/>
              </a:ext>
            </a:extLst>
          </p:cNvPr>
          <p:cNvGrpSpPr/>
          <p:nvPr/>
        </p:nvGrpSpPr>
        <p:grpSpPr>
          <a:xfrm>
            <a:off x="1110365" y="2293205"/>
            <a:ext cx="2645598" cy="3522752"/>
            <a:chOff x="1110365" y="2293205"/>
            <a:chExt cx="2645598" cy="3522752"/>
          </a:xfrm>
        </p:grpSpPr>
        <p:sp>
          <p:nvSpPr>
            <p:cNvPr id="7" name="テキスト ボックス 6">
              <a:extLst>
                <a:ext uri="{FF2B5EF4-FFF2-40B4-BE49-F238E27FC236}">
                  <a16:creationId xmlns:a16="http://schemas.microsoft.com/office/drawing/2014/main" id="{62E36C55-6F8C-4E45-95CF-7EB04878F50A}"/>
                </a:ext>
              </a:extLst>
            </p:cNvPr>
            <p:cNvSpPr txBox="1"/>
            <p:nvPr/>
          </p:nvSpPr>
          <p:spPr>
            <a:xfrm>
              <a:off x="1134399" y="5231183"/>
              <a:ext cx="2510447" cy="584774"/>
            </a:xfrm>
            <a:prstGeom prst="rect">
              <a:avLst/>
            </a:prstGeom>
            <a:noFill/>
          </p:spPr>
          <p:txBody>
            <a:bodyPr wrap="square">
              <a:spAutoFit/>
            </a:bodyPr>
            <a:lstStyle/>
            <a:p>
              <a:pPr algn="ctr"/>
              <a:r>
                <a:rPr lang="ja-JP" altLang="en-US" sz="3200" b="1" dirty="0">
                  <a:solidFill>
                    <a:srgbClr val="FF0000"/>
                  </a:solidFill>
                  <a:latin typeface="メイリオ" panose="020B0604030504040204" pitchFamily="50" charset="-128"/>
                  <a:ea typeface="メイリオ" panose="020B0604030504040204" pitchFamily="50" charset="-128"/>
                </a:rPr>
                <a:t>①ニコチン</a:t>
              </a:r>
            </a:p>
          </p:txBody>
        </p:sp>
        <p:pic>
          <p:nvPicPr>
            <p:cNvPr id="11" name="図 10">
              <a:extLst>
                <a:ext uri="{FF2B5EF4-FFF2-40B4-BE49-F238E27FC236}">
                  <a16:creationId xmlns:a16="http://schemas.microsoft.com/office/drawing/2014/main" id="{20843732-6063-4C19-B8AC-97137CF2F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65" y="2293205"/>
              <a:ext cx="2645598" cy="3014197"/>
            </a:xfrm>
            <a:prstGeom prst="rect">
              <a:avLst/>
            </a:prstGeom>
          </p:spPr>
        </p:pic>
      </p:grpSp>
    </p:spTree>
    <p:extLst>
      <p:ext uri="{BB962C8B-B14F-4D97-AF65-F5344CB8AC3E}">
        <p14:creationId xmlns:p14="http://schemas.microsoft.com/office/powerpoint/2010/main" val="37428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nodeType="withEffect">
                                  <p:stCondLst>
                                    <p:cond delay="0"/>
                                  </p:stCondLst>
                                  <p:childTnLst>
                                    <p:animScale>
                                      <p:cBhvr>
                                        <p:cTn id="9" dur="2000" fill="hold"/>
                                        <p:tgtEl>
                                          <p:spTgt spid="3"/>
                                        </p:tgtEl>
                                      </p:cBhvr>
                                      <p:by x="150000" y="150000"/>
                                    </p:animScale>
                                  </p:childTnLst>
                                </p:cTn>
                              </p:par>
                              <p:par>
                                <p:cTn id="10" presetID="6" presetClass="emph" presetSubtype="0" fill="hold" nodeType="withEffect">
                                  <p:stCondLst>
                                    <p:cond delay="0"/>
                                  </p:stCondLst>
                                  <p:childTnLst>
                                    <p:animScale>
                                      <p:cBhvr>
                                        <p:cTn id="11" dur="2000" fill="hold"/>
                                        <p:tgtEl>
                                          <p:spTgt spid="4"/>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65799B6D-ACB1-4B32-8858-F2913B56DF6F}"/>
              </a:ext>
            </a:extLst>
          </p:cNvPr>
          <p:cNvSpPr/>
          <p:nvPr/>
        </p:nvSpPr>
        <p:spPr>
          <a:xfrm>
            <a:off x="529510" y="1805952"/>
            <a:ext cx="8199130"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75537" y="228862"/>
            <a:ext cx="8992925" cy="1325563"/>
          </a:xfrm>
        </p:spPr>
        <p:txBody>
          <a:bodyPr>
            <a:noAutofit/>
          </a:bodyPr>
          <a:lstStyle/>
          <a:p>
            <a:r>
              <a:rPr kumimoji="1" lang="ja-JP" altLang="en-US" sz="4000" dirty="0">
                <a:latin typeface="HGS創英角ｺﾞｼｯｸUB" panose="020B0A00000000000000" pitchFamily="50" charset="-128"/>
                <a:ea typeface="HGS創英角ｺﾞｼｯｸUB" panose="020B0A00000000000000" pitchFamily="50" charset="-128"/>
              </a:rPr>
              <a:t>問題：「受動喫煙」とはどんなこと？</a:t>
            </a:r>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92013" y="2591793"/>
            <a:ext cx="7669620" cy="584775"/>
          </a:xfrm>
          <a:prstGeom prst="rect">
            <a:avLst/>
          </a:prstGeom>
          <a:noFill/>
        </p:spPr>
        <p:txBody>
          <a:bodyPr wrap="square">
            <a:spAutoFit/>
          </a:bodyPr>
          <a:lstStyle/>
          <a:p>
            <a:pPr algn="ctr"/>
            <a:r>
              <a:rPr lang="ja-JP" altLang="en-US" sz="3200" b="1" dirty="0">
                <a:solidFill>
                  <a:srgbClr val="FF0000"/>
                </a:solidFill>
                <a:latin typeface="メイリオ" panose="020B0604030504040204" pitchFamily="50" charset="-128"/>
                <a:ea typeface="メイリオ" panose="020B0604030504040204" pitchFamily="50" charset="-128"/>
              </a:rPr>
              <a:t>① 人にもらったタバコを吸うこと</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640165" y="3619822"/>
            <a:ext cx="8199131" cy="584775"/>
          </a:xfrm>
          <a:prstGeom prst="rect">
            <a:avLst/>
          </a:prstGeom>
          <a:noFill/>
        </p:spPr>
        <p:txBody>
          <a:bodyPr wrap="square">
            <a:spAutoFit/>
          </a:bodyPr>
          <a:lstStyle/>
          <a:p>
            <a:pPr algn="ctr"/>
            <a:r>
              <a:rPr lang="ja-JP" altLang="en-US" sz="3200" b="1" dirty="0">
                <a:solidFill>
                  <a:srgbClr val="FF0000"/>
                </a:solidFill>
                <a:latin typeface="メイリオ" panose="020B0604030504040204" pitchFamily="50" charset="-128"/>
                <a:ea typeface="メイリオ" panose="020B0604030504040204" pitchFamily="50" charset="-128"/>
              </a:rPr>
              <a:t>② 無理やりタバコをくわえさせられること</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pic>
        <p:nvPicPr>
          <p:cNvPr id="5" name="図 4">
            <a:extLst>
              <a:ext uri="{FF2B5EF4-FFF2-40B4-BE49-F238E27FC236}">
                <a16:creationId xmlns:a16="http://schemas.microsoft.com/office/drawing/2014/main" id="{84DBCE97-2B77-4126-90E1-AAA944823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34610" y="1329926"/>
            <a:ext cx="1836341" cy="2280905"/>
          </a:xfrm>
          <a:prstGeom prst="rect">
            <a:avLst/>
          </a:prstGeom>
        </p:spPr>
      </p:pic>
      <p:pic>
        <p:nvPicPr>
          <p:cNvPr id="8" name="図 7">
            <a:extLst>
              <a:ext uri="{FF2B5EF4-FFF2-40B4-BE49-F238E27FC236}">
                <a16:creationId xmlns:a16="http://schemas.microsoft.com/office/drawing/2014/main" id="{18643092-7308-4B6A-B645-0C4F72B20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45" y="5000716"/>
            <a:ext cx="2173039" cy="1867599"/>
          </a:xfrm>
          <a:prstGeom prst="rect">
            <a:avLst/>
          </a:prstGeom>
        </p:spPr>
      </p:pic>
      <p:sp>
        <p:nvSpPr>
          <p:cNvPr id="15" name="テキスト ボックス 14">
            <a:extLst>
              <a:ext uri="{FF2B5EF4-FFF2-40B4-BE49-F238E27FC236}">
                <a16:creationId xmlns:a16="http://schemas.microsoft.com/office/drawing/2014/main" id="{F6F8A699-7987-41DB-AEE6-78F2BA07A091}"/>
              </a:ext>
            </a:extLst>
          </p:cNvPr>
          <p:cNvSpPr txBox="1"/>
          <p:nvPr/>
        </p:nvSpPr>
        <p:spPr>
          <a:xfrm>
            <a:off x="529263" y="4695913"/>
            <a:ext cx="7655433" cy="584775"/>
          </a:xfrm>
          <a:prstGeom prst="rect">
            <a:avLst/>
          </a:prstGeom>
          <a:noFill/>
        </p:spPr>
        <p:txBody>
          <a:bodyPr wrap="square">
            <a:spAutoFit/>
          </a:bodyPr>
          <a:lstStyle/>
          <a:p>
            <a:pPr algn="ctr"/>
            <a:r>
              <a:rPr lang="ja-JP" altLang="en-US" sz="3200" b="1" dirty="0">
                <a:solidFill>
                  <a:srgbClr val="FF0000"/>
                </a:solidFill>
                <a:latin typeface="メイリオ" panose="020B0604030504040204" pitchFamily="50" charset="-128"/>
                <a:ea typeface="メイリオ" panose="020B0604030504040204" pitchFamily="50" charset="-128"/>
              </a:rPr>
              <a:t>③ 自分の周りのタバコの煙を吸うこと</a:t>
            </a:r>
          </a:p>
        </p:txBody>
      </p:sp>
      <p:sp>
        <p:nvSpPr>
          <p:cNvPr id="17" name="楕円 16">
            <a:extLst>
              <a:ext uri="{FF2B5EF4-FFF2-40B4-BE49-F238E27FC236}">
                <a16:creationId xmlns:a16="http://schemas.microsoft.com/office/drawing/2014/main" id="{7FAA4EC1-DAEE-42D3-B915-9B37CA357E28}"/>
              </a:ext>
            </a:extLst>
          </p:cNvPr>
          <p:cNvSpPr/>
          <p:nvPr/>
        </p:nvSpPr>
        <p:spPr>
          <a:xfrm>
            <a:off x="30566" y="4088592"/>
            <a:ext cx="8800492" cy="17829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602F317-2469-4E7C-818A-0DF5BECB9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57739" y="1455460"/>
            <a:ext cx="2013212" cy="2076460"/>
          </a:xfrm>
          <a:prstGeom prst="rect">
            <a:avLst/>
          </a:prstGeom>
        </p:spPr>
      </p:pic>
      <p:sp>
        <p:nvSpPr>
          <p:cNvPr id="12" name="テキスト ボックス 11">
            <a:extLst>
              <a:ext uri="{FF2B5EF4-FFF2-40B4-BE49-F238E27FC236}">
                <a16:creationId xmlns:a16="http://schemas.microsoft.com/office/drawing/2014/main" id="{41C4CCC1-4677-4FDD-9B3C-7A3347E0E408}"/>
              </a:ext>
            </a:extLst>
          </p:cNvPr>
          <p:cNvSpPr txBox="1"/>
          <p:nvPr/>
        </p:nvSpPr>
        <p:spPr>
          <a:xfrm>
            <a:off x="2358112" y="415384"/>
            <a:ext cx="1998867" cy="261610"/>
          </a:xfrm>
          <a:prstGeom prst="rect">
            <a:avLst/>
          </a:prstGeom>
          <a:noFill/>
        </p:spPr>
        <p:txBody>
          <a:bodyPr wrap="square" rtlCol="0">
            <a:spAutoFit/>
          </a:bodyPr>
          <a:lstStyle/>
          <a:p>
            <a:r>
              <a:rPr lang="ja-JP" altLang="en-US" sz="1100" b="1" dirty="0">
                <a:latin typeface="BIZ UDPゴシック" panose="020B0400000000000000" pitchFamily="50" charset="-128"/>
                <a:ea typeface="BIZ UDPゴシック" panose="020B0400000000000000" pitchFamily="50" charset="-128"/>
              </a:rPr>
              <a:t>じゅ　　どう　　　きつ　　えん</a:t>
            </a:r>
            <a:endParaRPr kumimoji="1" lang="ja-JP" altLang="en-US" sz="11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6838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grpId="0" nodeType="withEffect">
                                  <p:stCondLst>
                                    <p:cond delay="0"/>
                                  </p:stCondLst>
                                  <p:childTnLst>
                                    <p:animClr clrSpc="rgb" dir="cw">
                                      <p:cBhvr override="childStyle">
                                        <p:cTn id="14" dur="2000" fill="hold"/>
                                        <p:tgtEl>
                                          <p:spTgt spid="14"/>
                                        </p:tgtEl>
                                        <p:attrNameLst>
                                          <p:attrName>style.color</p:attrName>
                                        </p:attrNameLst>
                                      </p:cBhvr>
                                      <p:to>
                                        <a:srgbClr val="FFCC99"/>
                                      </p:to>
                                    </p:animClr>
                                  </p:childTnLst>
                                </p:cTn>
                              </p:par>
                              <p:par>
                                <p:cTn id="15" presetID="6" presetClass="emph" presetSubtype="0" fill="hold" grpId="0" nodeType="withEffect">
                                  <p:stCondLst>
                                    <p:cond delay="0"/>
                                  </p:stCondLst>
                                  <p:childTnLst>
                                    <p:animScale>
                                      <p:cBhvr>
                                        <p:cTn id="16" dur="2000" fill="hold"/>
                                        <p:tgtEl>
                                          <p:spTgt spid="15"/>
                                        </p:tgtEl>
                                      </p:cBhvr>
                                      <p:by x="120000" y="120000"/>
                                    </p:animScale>
                                  </p:childTnLst>
                                </p:cTn>
                              </p:par>
                            </p:childTnLst>
                          </p:cTn>
                        </p:par>
                        <p:par>
                          <p:cTn id="17" fill="hold">
                            <p:stCondLst>
                              <p:cond delay="2000"/>
                            </p:stCondLst>
                            <p:childTnLst>
                              <p:par>
                                <p:cTn id="18" presetID="22" presetClass="exit" presetSubtype="8" fill="hold" nodeType="afterEffect">
                                  <p:stCondLst>
                                    <p:cond delay="0"/>
                                  </p:stCondLst>
                                  <p:childTnLst>
                                    <p:animEffect transition="out" filter="wipe(left)">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25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6CFF0A9-BBB6-43B0-9680-EC7959B0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565" y="1973810"/>
            <a:ext cx="6430128" cy="4878403"/>
          </a:xfrm>
          <a:prstGeom prst="rect">
            <a:avLst/>
          </a:prstGeom>
        </p:spPr>
      </p:pic>
      <p:pic>
        <p:nvPicPr>
          <p:cNvPr id="15" name="図 14">
            <a:extLst>
              <a:ext uri="{FF2B5EF4-FFF2-40B4-BE49-F238E27FC236}">
                <a16:creationId xmlns:a16="http://schemas.microsoft.com/office/drawing/2014/main" id="{CBB2FD9A-86E5-4A01-B04B-0E1D503C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9195">
            <a:off x="3258658" y="2520421"/>
            <a:ext cx="4778869" cy="2438198"/>
          </a:xfrm>
          <a:prstGeom prst="rect">
            <a:avLst/>
          </a:prstGeom>
        </p:spPr>
      </p:pic>
      <p:pic>
        <p:nvPicPr>
          <p:cNvPr id="10" name="図 9">
            <a:extLst>
              <a:ext uri="{FF2B5EF4-FFF2-40B4-BE49-F238E27FC236}">
                <a16:creationId xmlns:a16="http://schemas.microsoft.com/office/drawing/2014/main" id="{C8FB41F9-CAF0-440D-97DC-7ED53CA75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4761" y="2235321"/>
            <a:ext cx="1666799" cy="2930131"/>
          </a:xfrm>
          <a:prstGeom prst="rect">
            <a:avLst/>
          </a:prstGeom>
        </p:spPr>
      </p:pic>
      <p:sp>
        <p:nvSpPr>
          <p:cNvPr id="27" name="四角形: 角を丸くする 26">
            <a:extLst>
              <a:ext uri="{FF2B5EF4-FFF2-40B4-BE49-F238E27FC236}">
                <a16:creationId xmlns:a16="http://schemas.microsoft.com/office/drawing/2014/main" id="{8E76EBE8-300B-4311-A511-4F95D5E81F7D}"/>
              </a:ext>
            </a:extLst>
          </p:cNvPr>
          <p:cNvSpPr/>
          <p:nvPr/>
        </p:nvSpPr>
        <p:spPr>
          <a:xfrm>
            <a:off x="283923" y="1056418"/>
            <a:ext cx="8531304" cy="117890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F5F0A2B1-2C29-4586-AF07-F68F0A41950C}"/>
              </a:ext>
            </a:extLst>
          </p:cNvPr>
          <p:cNvSpPr txBox="1">
            <a:spLocks/>
          </p:cNvSpPr>
          <p:nvPr/>
        </p:nvSpPr>
        <p:spPr>
          <a:xfrm>
            <a:off x="215516" y="1124744"/>
            <a:ext cx="8712968" cy="1178903"/>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prstGeom prst="rect">
                    <a:avLst/>
                  </a:pr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latin typeface="メイリオ" panose="020B0604030504040204" pitchFamily="50" charset="-128"/>
                <a:ea typeface="メイリオ" panose="020B0604030504040204" pitchFamily="50" charset="-128"/>
              </a:rPr>
              <a:t>自分の意志にかかわらず、身の回りのタバコの煙を</a:t>
            </a:r>
            <a:endParaRPr lang="en-US" altLang="ja-JP" sz="2800" b="1" kern="0" dirty="0">
              <a:solidFill>
                <a:schemeClr val="tx1"/>
              </a:solidFill>
              <a:latin typeface="メイリオ" panose="020B0604030504040204" pitchFamily="50" charset="-128"/>
              <a:ea typeface="メイリオ" panose="020B0604030504040204" pitchFamily="50" charset="-128"/>
            </a:endParaRPr>
          </a:p>
          <a:p>
            <a:endParaRPr lang="en-US" altLang="ja-JP" sz="200" b="1" kern="0" dirty="0">
              <a:solidFill>
                <a:schemeClr val="tx1"/>
              </a:solidFill>
              <a:latin typeface="メイリオ" panose="020B0604030504040204" pitchFamily="50" charset="-128"/>
              <a:ea typeface="メイリオ" panose="020B0604030504040204" pitchFamily="50" charset="-128"/>
            </a:endParaRPr>
          </a:p>
          <a:p>
            <a:endParaRPr lang="en-US" altLang="ja-JP" sz="800" b="1" kern="0" dirty="0">
              <a:solidFill>
                <a:schemeClr val="tx1"/>
              </a:solidFill>
              <a:latin typeface="メイリオ" panose="020B0604030504040204" pitchFamily="50" charset="-128"/>
              <a:ea typeface="メイリオ" panose="020B0604030504040204" pitchFamily="50" charset="-128"/>
            </a:endParaRPr>
          </a:p>
          <a:p>
            <a:r>
              <a:rPr lang="ja-JP" altLang="en-US" sz="2800" b="1" kern="0" dirty="0">
                <a:solidFill>
                  <a:schemeClr val="tx1"/>
                </a:solidFill>
                <a:latin typeface="メイリオ" panose="020B0604030504040204" pitchFamily="50" charset="-128"/>
                <a:ea typeface="メイリオ" panose="020B0604030504040204" pitchFamily="50" charset="-128"/>
              </a:rPr>
              <a:t>吸わされてしまうことを</a:t>
            </a:r>
            <a:r>
              <a:rPr lang="ja-JP" altLang="en-US" sz="2800" b="1" kern="0" dirty="0">
                <a:solidFill>
                  <a:srgbClr val="FF0000"/>
                </a:solidFill>
                <a:latin typeface="メイリオ" panose="020B0604030504040204" pitchFamily="50" charset="-128"/>
                <a:ea typeface="メイリオ" panose="020B0604030504040204" pitchFamily="50" charset="-128"/>
              </a:rPr>
              <a:t>「</a:t>
            </a:r>
            <a:r>
              <a:rPr lang="ja-JP" altLang="en-US" sz="2800" b="1" u="sng" kern="0" dirty="0">
                <a:solidFill>
                  <a:srgbClr val="FF0000"/>
                </a:solidFill>
                <a:latin typeface="メイリオ" panose="020B0604030504040204" pitchFamily="50" charset="-128"/>
                <a:ea typeface="メイリオ" panose="020B0604030504040204" pitchFamily="50" charset="-128"/>
              </a:rPr>
              <a:t>受動喫煙</a:t>
            </a:r>
            <a:r>
              <a:rPr lang="ja-JP" altLang="en-US" sz="2800" b="1" kern="0" dirty="0">
                <a:solidFill>
                  <a:srgbClr val="FF0000"/>
                </a:solidFill>
                <a:latin typeface="メイリオ" panose="020B0604030504040204" pitchFamily="50" charset="-128"/>
                <a:ea typeface="メイリオ" panose="020B0604030504040204" pitchFamily="50" charset="-128"/>
              </a:rPr>
              <a:t>」</a:t>
            </a:r>
            <a:r>
              <a:rPr lang="ja-JP" altLang="en-US" sz="2800" b="1" kern="0" dirty="0">
                <a:solidFill>
                  <a:schemeClr val="tx1"/>
                </a:solidFill>
                <a:latin typeface="メイリオ" panose="020B0604030504040204" pitchFamily="50" charset="-128"/>
                <a:ea typeface="メイリオ" panose="020B0604030504040204" pitchFamily="50" charset="-128"/>
              </a:rPr>
              <a:t>と言う</a:t>
            </a:r>
            <a:endParaRPr lang="en-US" altLang="ja-JP" sz="2800" b="1" kern="0"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2FD79F9F-855E-4270-ACE8-F5559C1C13A6}"/>
              </a:ext>
            </a:extLst>
          </p:cNvPr>
          <p:cNvSpPr txBox="1"/>
          <p:nvPr/>
        </p:nvSpPr>
        <p:spPr>
          <a:xfrm>
            <a:off x="452586" y="332656"/>
            <a:ext cx="9159974"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受動喫煙とは？</a:t>
            </a:r>
            <a:r>
              <a:rPr kumimoji="1" lang="en-US" altLang="ja-JP"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身の回り</a:t>
            </a:r>
            <a:r>
              <a:rPr kumimoji="1" lang="ja-JP" altLang="en-US"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のタバコの影響ｰ</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069E0090-2102-40D1-9D01-C3A2B863329D}"/>
              </a:ext>
            </a:extLst>
          </p:cNvPr>
          <p:cNvSpPr/>
          <p:nvPr/>
        </p:nvSpPr>
        <p:spPr>
          <a:xfrm>
            <a:off x="447161" y="980728"/>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B03F2859-8890-4CA3-85B6-F8F2704AA847}"/>
              </a:ext>
            </a:extLst>
          </p:cNvPr>
          <p:cNvSpPr/>
          <p:nvPr/>
        </p:nvSpPr>
        <p:spPr>
          <a:xfrm>
            <a:off x="3882190" y="2748804"/>
            <a:ext cx="4017425" cy="4032139"/>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矢印: 下 25">
            <a:extLst>
              <a:ext uri="{FF2B5EF4-FFF2-40B4-BE49-F238E27FC236}">
                <a16:creationId xmlns:a16="http://schemas.microsoft.com/office/drawing/2014/main" id="{FB5CA30B-0594-4538-AFCB-87C426A0B883}"/>
              </a:ext>
            </a:extLst>
          </p:cNvPr>
          <p:cNvSpPr/>
          <p:nvPr/>
        </p:nvSpPr>
        <p:spPr>
          <a:xfrm>
            <a:off x="5821720" y="2111264"/>
            <a:ext cx="414464" cy="4884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 name="グループ化 12">
            <a:extLst>
              <a:ext uri="{FF2B5EF4-FFF2-40B4-BE49-F238E27FC236}">
                <a16:creationId xmlns:a16="http://schemas.microsoft.com/office/drawing/2014/main" id="{F08A0D4B-278C-415D-95EB-A2D67DBFC58F}"/>
              </a:ext>
            </a:extLst>
          </p:cNvPr>
          <p:cNvGrpSpPr/>
          <p:nvPr/>
        </p:nvGrpSpPr>
        <p:grpSpPr>
          <a:xfrm>
            <a:off x="3919072" y="3122085"/>
            <a:ext cx="1582121" cy="1413625"/>
            <a:chOff x="2238320" y="2758920"/>
            <a:chExt cx="1582121" cy="1051197"/>
          </a:xfrm>
        </p:grpSpPr>
        <p:grpSp>
          <p:nvGrpSpPr>
            <p:cNvPr id="12" name="グループ化 11">
              <a:extLst>
                <a:ext uri="{FF2B5EF4-FFF2-40B4-BE49-F238E27FC236}">
                  <a16:creationId xmlns:a16="http://schemas.microsoft.com/office/drawing/2014/main" id="{C2F14449-F90C-43BB-9C7F-5072FA906DE8}"/>
                </a:ext>
              </a:extLst>
            </p:cNvPr>
            <p:cNvGrpSpPr/>
            <p:nvPr/>
          </p:nvGrpSpPr>
          <p:grpSpPr>
            <a:xfrm>
              <a:off x="2250781" y="2758920"/>
              <a:ext cx="1569660" cy="1051197"/>
              <a:chOff x="5420302" y="3177557"/>
              <a:chExt cx="1569660" cy="1051197"/>
            </a:xfrm>
          </p:grpSpPr>
          <p:sp>
            <p:nvSpPr>
              <p:cNvPr id="19" name="正方形/長方形 18">
                <a:extLst>
                  <a:ext uri="{FF2B5EF4-FFF2-40B4-BE49-F238E27FC236}">
                    <a16:creationId xmlns:a16="http://schemas.microsoft.com/office/drawing/2014/main" id="{E5A4AD42-A911-483B-B142-EDDFF3F8396B}"/>
                  </a:ext>
                </a:extLst>
              </p:cNvPr>
              <p:cNvSpPr/>
              <p:nvPr/>
            </p:nvSpPr>
            <p:spPr>
              <a:xfrm>
                <a:off x="5619568" y="3177557"/>
                <a:ext cx="1142222" cy="401575"/>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B30E776B-70B7-4B8F-9C00-62730242F51E}"/>
                  </a:ext>
                </a:extLst>
              </p:cNvPr>
              <p:cNvSpPr txBox="1"/>
              <p:nvPr/>
            </p:nvSpPr>
            <p:spPr>
              <a:xfrm>
                <a:off x="5420302" y="3582423"/>
                <a:ext cx="1569660" cy="646331"/>
              </a:xfrm>
              <a:prstGeom prst="rect">
                <a:avLst/>
              </a:prstGeom>
              <a:noFill/>
            </p:spPr>
            <p:txBody>
              <a:bodyPr wrap="none" rtlCol="0">
                <a:spAutoFit/>
              </a:bodyPr>
              <a:lstStyle/>
              <a:p>
                <a:pPr algn="ctr"/>
                <a:r>
                  <a:rPr kumimoji="1" lang="ja-JP" altLang="en-US" b="1" dirty="0">
                    <a:ln w="34925">
                      <a:solidFill>
                        <a:schemeClr val="bg1"/>
                      </a:solidFill>
                    </a:ln>
                    <a:latin typeface="メイリオ" panose="020B0604030504040204" pitchFamily="50" charset="-128"/>
                    <a:ea typeface="メイリオ" panose="020B0604030504040204" pitchFamily="50" charset="-128"/>
                  </a:rPr>
                  <a:t>タバコの先</a:t>
                </a:r>
                <a:endParaRPr kumimoji="1" lang="en-US" altLang="ja-JP" b="1" dirty="0">
                  <a:ln w="34925">
                    <a:solidFill>
                      <a:schemeClr val="bg1"/>
                    </a:solidFill>
                  </a:ln>
                  <a:latin typeface="メイリオ" panose="020B0604030504040204" pitchFamily="50" charset="-128"/>
                  <a:ea typeface="メイリオ" panose="020B0604030504040204" pitchFamily="50" charset="-128"/>
                </a:endParaRPr>
              </a:p>
              <a:p>
                <a:pPr algn="ctr"/>
                <a:r>
                  <a:rPr kumimoji="1" lang="ja-JP" altLang="en-US" b="1" dirty="0">
                    <a:ln w="34925">
                      <a:solidFill>
                        <a:schemeClr val="bg1"/>
                      </a:solidFill>
                    </a:ln>
                    <a:latin typeface="メイリオ" panose="020B0604030504040204" pitchFamily="50" charset="-128"/>
                    <a:ea typeface="メイリオ" panose="020B0604030504040204" pitchFamily="50" charset="-128"/>
                  </a:rPr>
                  <a:t>から広がる煙</a:t>
                </a:r>
              </a:p>
            </p:txBody>
          </p:sp>
        </p:grpSp>
        <p:grpSp>
          <p:nvGrpSpPr>
            <p:cNvPr id="11" name="グループ化 10">
              <a:extLst>
                <a:ext uri="{FF2B5EF4-FFF2-40B4-BE49-F238E27FC236}">
                  <a16:creationId xmlns:a16="http://schemas.microsoft.com/office/drawing/2014/main" id="{2691EC80-904E-4906-983D-EFADAC04EF17}"/>
                </a:ext>
              </a:extLst>
            </p:cNvPr>
            <p:cNvGrpSpPr/>
            <p:nvPr/>
          </p:nvGrpSpPr>
          <p:grpSpPr>
            <a:xfrm>
              <a:off x="2238320" y="2889465"/>
              <a:ext cx="1569660" cy="920652"/>
              <a:chOff x="3839857" y="3508157"/>
              <a:chExt cx="1569660" cy="920652"/>
            </a:xfrm>
          </p:grpSpPr>
          <p:sp>
            <p:nvSpPr>
              <p:cNvPr id="33" name="テキスト ボックス 32">
                <a:extLst>
                  <a:ext uri="{FF2B5EF4-FFF2-40B4-BE49-F238E27FC236}">
                    <a16:creationId xmlns:a16="http://schemas.microsoft.com/office/drawing/2014/main" id="{462B76A0-509F-4519-9D15-5C8AA991C0BD}"/>
                  </a:ext>
                </a:extLst>
              </p:cNvPr>
              <p:cNvSpPr txBox="1"/>
              <p:nvPr/>
            </p:nvSpPr>
            <p:spPr>
              <a:xfrm>
                <a:off x="4001857" y="3508157"/>
                <a:ext cx="1241676" cy="297529"/>
              </a:xfrm>
              <a:prstGeom prst="rect">
                <a:avLst/>
              </a:prstGeom>
              <a:noFill/>
              <a:ln w="25400">
                <a:noFill/>
              </a:ln>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②副流煙</a:t>
                </a:r>
              </a:p>
            </p:txBody>
          </p:sp>
          <p:sp>
            <p:nvSpPr>
              <p:cNvPr id="39" name="テキスト ボックス 38">
                <a:extLst>
                  <a:ext uri="{FF2B5EF4-FFF2-40B4-BE49-F238E27FC236}">
                    <a16:creationId xmlns:a16="http://schemas.microsoft.com/office/drawing/2014/main" id="{69A2F413-FD43-4678-BB35-4DAA7729F19B}"/>
                  </a:ext>
                </a:extLst>
              </p:cNvPr>
              <p:cNvSpPr txBox="1"/>
              <p:nvPr/>
            </p:nvSpPr>
            <p:spPr>
              <a:xfrm>
                <a:off x="3839857" y="3782478"/>
                <a:ext cx="1569660" cy="646331"/>
              </a:xfrm>
              <a:prstGeom prst="rect">
                <a:avLst/>
              </a:prstGeom>
              <a:noFill/>
            </p:spPr>
            <p:txBody>
              <a:bodyPr wrap="none" rtlCol="0">
                <a:spAutoFit/>
              </a:bodyPr>
              <a:lstStyle/>
              <a:p>
                <a:pPr algn="ctr"/>
                <a:r>
                  <a:rPr kumimoji="1" lang="ja-JP" altLang="en-US" b="1" dirty="0">
                    <a:latin typeface="メイリオ" panose="020B0604030504040204" pitchFamily="50" charset="-128"/>
                    <a:ea typeface="メイリオ" panose="020B0604030504040204" pitchFamily="50" charset="-128"/>
                  </a:rPr>
                  <a:t>タバコの先</a:t>
                </a: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b="1" dirty="0">
                    <a:latin typeface="メイリオ" panose="020B0604030504040204" pitchFamily="50" charset="-128"/>
                    <a:ea typeface="メイリオ" panose="020B0604030504040204" pitchFamily="50" charset="-128"/>
                  </a:rPr>
                  <a:t>から広がる煙</a:t>
                </a:r>
              </a:p>
            </p:txBody>
          </p:sp>
        </p:grpSp>
      </p:grpSp>
      <p:pic>
        <p:nvPicPr>
          <p:cNvPr id="6" name="図 5">
            <a:extLst>
              <a:ext uri="{FF2B5EF4-FFF2-40B4-BE49-F238E27FC236}">
                <a16:creationId xmlns:a16="http://schemas.microsoft.com/office/drawing/2014/main" id="{DD3A29A5-FDBD-4A18-8383-A445C2F6F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180" y="4085660"/>
            <a:ext cx="1705729" cy="2956263"/>
          </a:xfrm>
          <a:prstGeom prst="rect">
            <a:avLst/>
          </a:prstGeom>
        </p:spPr>
      </p:pic>
      <p:grpSp>
        <p:nvGrpSpPr>
          <p:cNvPr id="28" name="グループ化 27">
            <a:extLst>
              <a:ext uri="{FF2B5EF4-FFF2-40B4-BE49-F238E27FC236}">
                <a16:creationId xmlns:a16="http://schemas.microsoft.com/office/drawing/2014/main" id="{712F69D3-B938-4145-AA31-B03BBC6A9432}"/>
              </a:ext>
            </a:extLst>
          </p:cNvPr>
          <p:cNvGrpSpPr/>
          <p:nvPr/>
        </p:nvGrpSpPr>
        <p:grpSpPr>
          <a:xfrm>
            <a:off x="1809291" y="5447948"/>
            <a:ext cx="1582121" cy="1206240"/>
            <a:chOff x="1657761" y="4791702"/>
            <a:chExt cx="1582121" cy="760559"/>
          </a:xfrm>
        </p:grpSpPr>
        <p:grpSp>
          <p:nvGrpSpPr>
            <p:cNvPr id="31" name="グループ化 30">
              <a:extLst>
                <a:ext uri="{FF2B5EF4-FFF2-40B4-BE49-F238E27FC236}">
                  <a16:creationId xmlns:a16="http://schemas.microsoft.com/office/drawing/2014/main" id="{E2C5494F-072B-4906-A77A-93FDBD72205A}"/>
                </a:ext>
              </a:extLst>
            </p:cNvPr>
            <p:cNvGrpSpPr/>
            <p:nvPr/>
          </p:nvGrpSpPr>
          <p:grpSpPr>
            <a:xfrm>
              <a:off x="1670222" y="4791702"/>
              <a:ext cx="1569660" cy="760558"/>
              <a:chOff x="1888630" y="5730480"/>
              <a:chExt cx="1569660" cy="760558"/>
            </a:xfrm>
          </p:grpSpPr>
          <p:sp>
            <p:nvSpPr>
              <p:cNvPr id="44" name="正方形/長方形 43">
                <a:extLst>
                  <a:ext uri="{FF2B5EF4-FFF2-40B4-BE49-F238E27FC236}">
                    <a16:creationId xmlns:a16="http://schemas.microsoft.com/office/drawing/2014/main" id="{73D455DD-FBF8-4B05-8DEC-176A680F97A5}"/>
                  </a:ext>
                </a:extLst>
              </p:cNvPr>
              <p:cNvSpPr/>
              <p:nvPr/>
            </p:nvSpPr>
            <p:spPr>
              <a:xfrm>
                <a:off x="2116401" y="5730480"/>
                <a:ext cx="1209916" cy="359778"/>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73DAEA32-D27A-4E9F-AF47-1ADDD553D082}"/>
                  </a:ext>
                </a:extLst>
              </p:cNvPr>
              <p:cNvSpPr txBox="1"/>
              <p:nvPr/>
            </p:nvSpPr>
            <p:spPr>
              <a:xfrm>
                <a:off x="1888630" y="6121706"/>
                <a:ext cx="1569660" cy="369332"/>
              </a:xfrm>
              <a:prstGeom prst="rect">
                <a:avLst/>
              </a:prstGeom>
              <a:noFill/>
            </p:spPr>
            <p:txBody>
              <a:bodyPr wrap="none" rtlCol="0">
                <a:spAutoFit/>
              </a:bodyPr>
              <a:lstStyle/>
              <a:p>
                <a:r>
                  <a:rPr kumimoji="1" lang="ja-JP" altLang="en-US" b="1" dirty="0">
                    <a:ln w="34925">
                      <a:solidFill>
                        <a:schemeClr val="bg1"/>
                      </a:solidFill>
                    </a:ln>
                    <a:latin typeface="メイリオ" panose="020B0604030504040204" pitchFamily="50" charset="-128"/>
                    <a:ea typeface="メイリオ" panose="020B0604030504040204" pitchFamily="50" charset="-128"/>
                  </a:rPr>
                  <a:t>肺に入れる煙</a:t>
                </a:r>
              </a:p>
            </p:txBody>
          </p:sp>
        </p:grpSp>
        <p:grpSp>
          <p:nvGrpSpPr>
            <p:cNvPr id="32" name="グループ化 31">
              <a:extLst>
                <a:ext uri="{FF2B5EF4-FFF2-40B4-BE49-F238E27FC236}">
                  <a16:creationId xmlns:a16="http://schemas.microsoft.com/office/drawing/2014/main" id="{28BA292B-E4F4-4E3F-AE76-C5D0A2CF33C0}"/>
                </a:ext>
              </a:extLst>
            </p:cNvPr>
            <p:cNvGrpSpPr/>
            <p:nvPr/>
          </p:nvGrpSpPr>
          <p:grpSpPr>
            <a:xfrm>
              <a:off x="1657761" y="4914927"/>
              <a:ext cx="1569660" cy="637334"/>
              <a:chOff x="1869896" y="5857925"/>
              <a:chExt cx="1569660" cy="637334"/>
            </a:xfrm>
          </p:grpSpPr>
          <p:sp>
            <p:nvSpPr>
              <p:cNvPr id="42" name="テキスト ボックス 41">
                <a:extLst>
                  <a:ext uri="{FF2B5EF4-FFF2-40B4-BE49-F238E27FC236}">
                    <a16:creationId xmlns:a16="http://schemas.microsoft.com/office/drawing/2014/main" id="{14CCCD9B-4206-478B-824D-823A1BFE7337}"/>
                  </a:ext>
                </a:extLst>
              </p:cNvPr>
              <p:cNvSpPr txBox="1"/>
              <p:nvPr/>
            </p:nvSpPr>
            <p:spPr>
              <a:xfrm>
                <a:off x="2062229" y="5857925"/>
                <a:ext cx="1209916" cy="252277"/>
              </a:xfrm>
              <a:prstGeom prst="rect">
                <a:avLst/>
              </a:prstGeom>
              <a:noFill/>
              <a:ln w="25400">
                <a:noFill/>
              </a:ln>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①主流煙</a:t>
                </a:r>
              </a:p>
            </p:txBody>
          </p:sp>
          <p:sp>
            <p:nvSpPr>
              <p:cNvPr id="43" name="テキスト ボックス 42">
                <a:extLst>
                  <a:ext uri="{FF2B5EF4-FFF2-40B4-BE49-F238E27FC236}">
                    <a16:creationId xmlns:a16="http://schemas.microsoft.com/office/drawing/2014/main" id="{22780946-1EFE-4CF5-ADBB-EBE6D8992471}"/>
                  </a:ext>
                </a:extLst>
              </p:cNvPr>
              <p:cNvSpPr txBox="1"/>
              <p:nvPr/>
            </p:nvSpPr>
            <p:spPr>
              <a:xfrm>
                <a:off x="1869896" y="6125927"/>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肺に入れる煙</a:t>
                </a:r>
              </a:p>
            </p:txBody>
          </p:sp>
        </p:grpSp>
      </p:grpSp>
      <p:grpSp>
        <p:nvGrpSpPr>
          <p:cNvPr id="46" name="グループ化 45">
            <a:extLst>
              <a:ext uri="{FF2B5EF4-FFF2-40B4-BE49-F238E27FC236}">
                <a16:creationId xmlns:a16="http://schemas.microsoft.com/office/drawing/2014/main" id="{3C364C87-9950-4FE5-AE94-F734AB6AFDEC}"/>
              </a:ext>
            </a:extLst>
          </p:cNvPr>
          <p:cNvGrpSpPr/>
          <p:nvPr/>
        </p:nvGrpSpPr>
        <p:grpSpPr>
          <a:xfrm>
            <a:off x="5945645" y="3199232"/>
            <a:ext cx="1571779" cy="1208909"/>
            <a:chOff x="7681878" y="4267744"/>
            <a:chExt cx="1571779" cy="676803"/>
          </a:xfrm>
        </p:grpSpPr>
        <p:grpSp>
          <p:nvGrpSpPr>
            <p:cNvPr id="47" name="グループ化 46">
              <a:extLst>
                <a:ext uri="{FF2B5EF4-FFF2-40B4-BE49-F238E27FC236}">
                  <a16:creationId xmlns:a16="http://schemas.microsoft.com/office/drawing/2014/main" id="{31F0AAAF-E8BF-422E-B66D-60987250B406}"/>
                </a:ext>
              </a:extLst>
            </p:cNvPr>
            <p:cNvGrpSpPr/>
            <p:nvPr/>
          </p:nvGrpSpPr>
          <p:grpSpPr>
            <a:xfrm>
              <a:off x="7681878" y="4267744"/>
              <a:ext cx="1569660" cy="672564"/>
              <a:chOff x="5529017" y="3497137"/>
              <a:chExt cx="1569660" cy="672564"/>
            </a:xfrm>
          </p:grpSpPr>
          <p:sp>
            <p:nvSpPr>
              <p:cNvPr id="51" name="テキスト ボックス 50">
                <a:extLst>
                  <a:ext uri="{FF2B5EF4-FFF2-40B4-BE49-F238E27FC236}">
                    <a16:creationId xmlns:a16="http://schemas.microsoft.com/office/drawing/2014/main" id="{8C6053FA-BA17-4AC2-B0F4-8C82800CE98B}"/>
                  </a:ext>
                </a:extLst>
              </p:cNvPr>
              <p:cNvSpPr txBox="1"/>
              <p:nvPr/>
            </p:nvSpPr>
            <p:spPr>
              <a:xfrm>
                <a:off x="5529017" y="3800369"/>
                <a:ext cx="1569660" cy="369332"/>
              </a:xfrm>
              <a:prstGeom prst="rect">
                <a:avLst/>
              </a:prstGeom>
              <a:noFill/>
            </p:spPr>
            <p:txBody>
              <a:bodyPr wrap="none" rtlCol="0">
                <a:spAutoFit/>
              </a:bodyPr>
              <a:lstStyle/>
              <a:p>
                <a:r>
                  <a:rPr kumimoji="1" lang="ja-JP" altLang="en-US" b="1" dirty="0">
                    <a:ln w="34925">
                      <a:solidFill>
                        <a:schemeClr val="bg1"/>
                      </a:solidFill>
                    </a:ln>
                    <a:latin typeface="メイリオ" panose="020B0604030504040204" pitchFamily="50" charset="-128"/>
                    <a:ea typeface="メイリオ" panose="020B0604030504040204" pitchFamily="50" charset="-128"/>
                  </a:rPr>
                  <a:t>吐き出した煙</a:t>
                </a:r>
              </a:p>
            </p:txBody>
          </p:sp>
          <p:sp>
            <p:nvSpPr>
              <p:cNvPr id="52" name="正方形/長方形 51">
                <a:extLst>
                  <a:ext uri="{FF2B5EF4-FFF2-40B4-BE49-F238E27FC236}">
                    <a16:creationId xmlns:a16="http://schemas.microsoft.com/office/drawing/2014/main" id="{1E8E933B-A022-4437-B0FA-12F202B1A4ED}"/>
                  </a:ext>
                </a:extLst>
              </p:cNvPr>
              <p:cNvSpPr/>
              <p:nvPr/>
            </p:nvSpPr>
            <p:spPr>
              <a:xfrm>
                <a:off x="5721254" y="3497137"/>
                <a:ext cx="1210588" cy="287075"/>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grpSp>
        <p:grpSp>
          <p:nvGrpSpPr>
            <p:cNvPr id="48" name="グループ化 47">
              <a:extLst>
                <a:ext uri="{FF2B5EF4-FFF2-40B4-BE49-F238E27FC236}">
                  <a16:creationId xmlns:a16="http://schemas.microsoft.com/office/drawing/2014/main" id="{BF164F3E-6CB6-4A01-9A0F-11301B2A9503}"/>
                </a:ext>
              </a:extLst>
            </p:cNvPr>
            <p:cNvGrpSpPr/>
            <p:nvPr/>
          </p:nvGrpSpPr>
          <p:grpSpPr>
            <a:xfrm>
              <a:off x="7683997" y="4351215"/>
              <a:ext cx="1569660" cy="593332"/>
              <a:chOff x="5622725" y="2688952"/>
              <a:chExt cx="1569660" cy="593332"/>
            </a:xfrm>
          </p:grpSpPr>
          <p:sp>
            <p:nvSpPr>
              <p:cNvPr id="49" name="テキスト ボックス 48">
                <a:extLst>
                  <a:ext uri="{FF2B5EF4-FFF2-40B4-BE49-F238E27FC236}">
                    <a16:creationId xmlns:a16="http://schemas.microsoft.com/office/drawing/2014/main" id="{1A5E27D1-DA00-4208-A6E7-04DD8368A356}"/>
                  </a:ext>
                </a:extLst>
              </p:cNvPr>
              <p:cNvSpPr txBox="1"/>
              <p:nvPr/>
            </p:nvSpPr>
            <p:spPr>
              <a:xfrm>
                <a:off x="5622725" y="2912952"/>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吐き出した煙</a:t>
                </a:r>
              </a:p>
            </p:txBody>
          </p:sp>
          <p:sp>
            <p:nvSpPr>
              <p:cNvPr id="50" name="テキスト ボックス 49">
                <a:extLst>
                  <a:ext uri="{FF2B5EF4-FFF2-40B4-BE49-F238E27FC236}">
                    <a16:creationId xmlns:a16="http://schemas.microsoft.com/office/drawing/2014/main" id="{202B3785-F9C0-4F5F-8773-E6C3D56F1096}"/>
                  </a:ext>
                </a:extLst>
              </p:cNvPr>
              <p:cNvSpPr txBox="1"/>
              <p:nvPr/>
            </p:nvSpPr>
            <p:spPr>
              <a:xfrm>
                <a:off x="5787921" y="2688952"/>
                <a:ext cx="1210588" cy="224000"/>
              </a:xfrm>
              <a:prstGeom prst="rect">
                <a:avLst/>
              </a:prstGeom>
              <a:noFill/>
              <a:ln w="25400">
                <a:noFill/>
              </a:ln>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③呼出煙</a:t>
                </a:r>
              </a:p>
            </p:txBody>
          </p:sp>
        </p:grpSp>
      </p:grpSp>
      <p:sp>
        <p:nvSpPr>
          <p:cNvPr id="34" name="テキスト ボックス 33">
            <a:extLst>
              <a:ext uri="{FF2B5EF4-FFF2-40B4-BE49-F238E27FC236}">
                <a16:creationId xmlns:a16="http://schemas.microsoft.com/office/drawing/2014/main" id="{524E9F61-171E-4938-9E57-2388605A2108}"/>
              </a:ext>
            </a:extLst>
          </p:cNvPr>
          <p:cNvSpPr txBox="1"/>
          <p:nvPr/>
        </p:nvSpPr>
        <p:spPr>
          <a:xfrm>
            <a:off x="545820" y="129126"/>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じゅ  どう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5" name="タイトル 1">
            <a:extLst>
              <a:ext uri="{FF2B5EF4-FFF2-40B4-BE49-F238E27FC236}">
                <a16:creationId xmlns:a16="http://schemas.microsoft.com/office/drawing/2014/main" id="{85E29C2C-22D5-453F-9C14-EE7C654A215F}"/>
              </a:ext>
            </a:extLst>
          </p:cNvPr>
          <p:cNvSpPr txBox="1">
            <a:spLocks/>
          </p:cNvSpPr>
          <p:nvPr/>
        </p:nvSpPr>
        <p:spPr>
          <a:xfrm>
            <a:off x="4395426" y="1424930"/>
            <a:ext cx="3239167" cy="706866"/>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706866"/>
                      <a:gd name="connsiteX1" fmla="*/ 151991 w 3239167"/>
                      <a:gd name="connsiteY1" fmla="*/ 0 h 706866"/>
                      <a:gd name="connsiteX2" fmla="*/ 401158 w 3239167"/>
                      <a:gd name="connsiteY2" fmla="*/ 0 h 706866"/>
                      <a:gd name="connsiteX3" fmla="*/ 585541 w 3239167"/>
                      <a:gd name="connsiteY3" fmla="*/ 0 h 706866"/>
                      <a:gd name="connsiteX4" fmla="*/ 802316 w 3239167"/>
                      <a:gd name="connsiteY4" fmla="*/ 0 h 706866"/>
                      <a:gd name="connsiteX5" fmla="*/ 1083875 w 3239167"/>
                      <a:gd name="connsiteY5" fmla="*/ 0 h 706866"/>
                      <a:gd name="connsiteX6" fmla="*/ 1268258 w 3239167"/>
                      <a:gd name="connsiteY6" fmla="*/ 0 h 706866"/>
                      <a:gd name="connsiteX7" fmla="*/ 1549816 w 3239167"/>
                      <a:gd name="connsiteY7" fmla="*/ 0 h 706866"/>
                      <a:gd name="connsiteX8" fmla="*/ 1798983 w 3239167"/>
                      <a:gd name="connsiteY8" fmla="*/ 0 h 706866"/>
                      <a:gd name="connsiteX9" fmla="*/ 2080541 w 3239167"/>
                      <a:gd name="connsiteY9" fmla="*/ 0 h 706866"/>
                      <a:gd name="connsiteX10" fmla="*/ 2329708 w 3239167"/>
                      <a:gd name="connsiteY10" fmla="*/ 0 h 706866"/>
                      <a:gd name="connsiteX11" fmla="*/ 2546483 w 3239167"/>
                      <a:gd name="connsiteY11" fmla="*/ 0 h 706866"/>
                      <a:gd name="connsiteX12" fmla="*/ 2795650 w 3239167"/>
                      <a:gd name="connsiteY12" fmla="*/ 0 h 706866"/>
                      <a:gd name="connsiteX13" fmla="*/ 2947642 w 3239167"/>
                      <a:gd name="connsiteY13" fmla="*/ 0 h 706866"/>
                      <a:gd name="connsiteX14" fmla="*/ 3239167 w 3239167"/>
                      <a:gd name="connsiteY14" fmla="*/ 0 h 706866"/>
                      <a:gd name="connsiteX15" fmla="*/ 3239167 w 3239167"/>
                      <a:gd name="connsiteY15" fmla="*/ 332226 h 706866"/>
                      <a:gd name="connsiteX16" fmla="*/ 3239167 w 3239167"/>
                      <a:gd name="connsiteY16" fmla="*/ 706866 h 706866"/>
                      <a:gd name="connsiteX17" fmla="*/ 2990000 w 3239167"/>
                      <a:gd name="connsiteY17" fmla="*/ 706866 h 706866"/>
                      <a:gd name="connsiteX18" fmla="*/ 2773225 w 3239167"/>
                      <a:gd name="connsiteY18" fmla="*/ 706866 h 706866"/>
                      <a:gd name="connsiteX19" fmla="*/ 2459275 w 3239167"/>
                      <a:gd name="connsiteY19" fmla="*/ 706866 h 706866"/>
                      <a:gd name="connsiteX20" fmla="*/ 2145325 w 3239167"/>
                      <a:gd name="connsiteY20" fmla="*/ 706866 h 706866"/>
                      <a:gd name="connsiteX21" fmla="*/ 1831375 w 3239167"/>
                      <a:gd name="connsiteY21" fmla="*/ 706866 h 706866"/>
                      <a:gd name="connsiteX22" fmla="*/ 1614600 w 3239167"/>
                      <a:gd name="connsiteY22" fmla="*/ 706866 h 706866"/>
                      <a:gd name="connsiteX23" fmla="*/ 1300650 w 3239167"/>
                      <a:gd name="connsiteY23" fmla="*/ 706866 h 706866"/>
                      <a:gd name="connsiteX24" fmla="*/ 1116266 w 3239167"/>
                      <a:gd name="connsiteY24" fmla="*/ 706866 h 706866"/>
                      <a:gd name="connsiteX25" fmla="*/ 964275 w 3239167"/>
                      <a:gd name="connsiteY25" fmla="*/ 706866 h 706866"/>
                      <a:gd name="connsiteX26" fmla="*/ 715108 w 3239167"/>
                      <a:gd name="connsiteY26" fmla="*/ 706866 h 706866"/>
                      <a:gd name="connsiteX27" fmla="*/ 401158 w 3239167"/>
                      <a:gd name="connsiteY27" fmla="*/ 706866 h 706866"/>
                      <a:gd name="connsiteX28" fmla="*/ 0 w 3239167"/>
                      <a:gd name="connsiteY28" fmla="*/ 706866 h 706866"/>
                      <a:gd name="connsiteX29" fmla="*/ 0 w 3239167"/>
                      <a:gd name="connsiteY29" fmla="*/ 339295 h 706866"/>
                      <a:gd name="connsiteX30" fmla="*/ 0 w 3239167"/>
                      <a:gd name="connsiteY30" fmla="*/ 0 h 706866"/>
                      <a:gd name="connsiteX0" fmla="*/ 0 w 3239167"/>
                      <a:gd name="connsiteY0" fmla="*/ 0 h 706866"/>
                      <a:gd name="connsiteX1" fmla="*/ 249166 w 3239167"/>
                      <a:gd name="connsiteY1" fmla="*/ 0 h 706866"/>
                      <a:gd name="connsiteX2" fmla="*/ 401158 w 3239167"/>
                      <a:gd name="connsiteY2" fmla="*/ 0 h 706866"/>
                      <a:gd name="connsiteX3" fmla="*/ 617933 w 3239167"/>
                      <a:gd name="connsiteY3" fmla="*/ 0 h 706866"/>
                      <a:gd name="connsiteX4" fmla="*/ 802316 w 3239167"/>
                      <a:gd name="connsiteY4" fmla="*/ 0 h 706866"/>
                      <a:gd name="connsiteX5" fmla="*/ 954308 w 3239167"/>
                      <a:gd name="connsiteY5" fmla="*/ 0 h 706866"/>
                      <a:gd name="connsiteX6" fmla="*/ 1138691 w 3239167"/>
                      <a:gd name="connsiteY6" fmla="*/ 0 h 706866"/>
                      <a:gd name="connsiteX7" fmla="*/ 1387858 w 3239167"/>
                      <a:gd name="connsiteY7" fmla="*/ 0 h 706866"/>
                      <a:gd name="connsiteX8" fmla="*/ 1604633 w 3239167"/>
                      <a:gd name="connsiteY8" fmla="*/ 0 h 706866"/>
                      <a:gd name="connsiteX9" fmla="*/ 1789016 w 3239167"/>
                      <a:gd name="connsiteY9" fmla="*/ 0 h 706866"/>
                      <a:gd name="connsiteX10" fmla="*/ 2005791 w 3239167"/>
                      <a:gd name="connsiteY10" fmla="*/ 0 h 706866"/>
                      <a:gd name="connsiteX11" fmla="*/ 2254958 w 3239167"/>
                      <a:gd name="connsiteY11" fmla="*/ 0 h 706866"/>
                      <a:gd name="connsiteX12" fmla="*/ 2536516 w 3239167"/>
                      <a:gd name="connsiteY12" fmla="*/ 0 h 706866"/>
                      <a:gd name="connsiteX13" fmla="*/ 2688508 w 3239167"/>
                      <a:gd name="connsiteY13" fmla="*/ 0 h 706866"/>
                      <a:gd name="connsiteX14" fmla="*/ 2937675 w 3239167"/>
                      <a:gd name="connsiteY14" fmla="*/ 0 h 706866"/>
                      <a:gd name="connsiteX15" fmla="*/ 3239167 w 3239167"/>
                      <a:gd name="connsiteY15" fmla="*/ 0 h 706866"/>
                      <a:gd name="connsiteX16" fmla="*/ 3239167 w 3239167"/>
                      <a:gd name="connsiteY16" fmla="*/ 346364 h 706866"/>
                      <a:gd name="connsiteX17" fmla="*/ 3239167 w 3239167"/>
                      <a:gd name="connsiteY17" fmla="*/ 706866 h 706866"/>
                      <a:gd name="connsiteX18" fmla="*/ 3087175 w 3239167"/>
                      <a:gd name="connsiteY18" fmla="*/ 706866 h 706866"/>
                      <a:gd name="connsiteX19" fmla="*/ 2805617 w 3239167"/>
                      <a:gd name="connsiteY19" fmla="*/ 706866 h 706866"/>
                      <a:gd name="connsiteX20" fmla="*/ 2588841 w 3239167"/>
                      <a:gd name="connsiteY20" fmla="*/ 706866 h 706866"/>
                      <a:gd name="connsiteX21" fmla="*/ 2307283 w 3239167"/>
                      <a:gd name="connsiteY21" fmla="*/ 706866 h 706866"/>
                      <a:gd name="connsiteX22" fmla="*/ 2058116 w 3239167"/>
                      <a:gd name="connsiteY22" fmla="*/ 706866 h 706866"/>
                      <a:gd name="connsiteX23" fmla="*/ 1808950 w 3239167"/>
                      <a:gd name="connsiteY23" fmla="*/ 706866 h 706866"/>
                      <a:gd name="connsiteX24" fmla="*/ 1559783 w 3239167"/>
                      <a:gd name="connsiteY24" fmla="*/ 706866 h 706866"/>
                      <a:gd name="connsiteX25" fmla="*/ 1343008 w 3239167"/>
                      <a:gd name="connsiteY25" fmla="*/ 706866 h 706866"/>
                      <a:gd name="connsiteX26" fmla="*/ 1191016 w 3239167"/>
                      <a:gd name="connsiteY26" fmla="*/ 706866 h 706866"/>
                      <a:gd name="connsiteX27" fmla="*/ 1039025 w 3239167"/>
                      <a:gd name="connsiteY27" fmla="*/ 706866 h 706866"/>
                      <a:gd name="connsiteX28" fmla="*/ 887033 w 3239167"/>
                      <a:gd name="connsiteY28" fmla="*/ 706866 h 706866"/>
                      <a:gd name="connsiteX29" fmla="*/ 735041 w 3239167"/>
                      <a:gd name="connsiteY29" fmla="*/ 706866 h 706866"/>
                      <a:gd name="connsiteX30" fmla="*/ 453483 w 3239167"/>
                      <a:gd name="connsiteY30" fmla="*/ 706866 h 706866"/>
                      <a:gd name="connsiteX31" fmla="*/ 269100 w 3239167"/>
                      <a:gd name="connsiteY31" fmla="*/ 706866 h 706866"/>
                      <a:gd name="connsiteX32" fmla="*/ 0 w 3239167"/>
                      <a:gd name="connsiteY32" fmla="*/ 706866 h 706866"/>
                      <a:gd name="connsiteX33" fmla="*/ 0 w 3239167"/>
                      <a:gd name="connsiteY33" fmla="*/ 360501 h 706866"/>
                      <a:gd name="connsiteX34" fmla="*/ 0 w 3239167"/>
                      <a:gd name="connsiteY34" fmla="*/ 0 h 7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706866" fill="none" extrusionOk="0">
                        <a:moveTo>
                          <a:pt x="0" y="0"/>
                        </a:moveTo>
                        <a:cubicBezTo>
                          <a:pt x="46110" y="3523"/>
                          <a:pt x="102605" y="2186"/>
                          <a:pt x="151991" y="0"/>
                        </a:cubicBezTo>
                        <a:cubicBezTo>
                          <a:pt x="201278" y="19845"/>
                          <a:pt x="301326" y="10614"/>
                          <a:pt x="401158" y="0"/>
                        </a:cubicBezTo>
                        <a:cubicBezTo>
                          <a:pt x="499606" y="-13040"/>
                          <a:pt x="494623" y="-11372"/>
                          <a:pt x="585541" y="0"/>
                        </a:cubicBezTo>
                        <a:cubicBezTo>
                          <a:pt x="685285" y="15655"/>
                          <a:pt x="754719" y="15482"/>
                          <a:pt x="802316" y="0"/>
                        </a:cubicBezTo>
                        <a:cubicBezTo>
                          <a:pt x="846101" y="-11238"/>
                          <a:pt x="1015061" y="5978"/>
                          <a:pt x="1083875" y="0"/>
                        </a:cubicBezTo>
                        <a:cubicBezTo>
                          <a:pt x="1150660" y="-2917"/>
                          <a:pt x="1217771" y="-8718"/>
                          <a:pt x="1268258" y="0"/>
                        </a:cubicBezTo>
                        <a:cubicBezTo>
                          <a:pt x="1336902" y="4048"/>
                          <a:pt x="1480393" y="1681"/>
                          <a:pt x="1549816" y="0"/>
                        </a:cubicBezTo>
                        <a:cubicBezTo>
                          <a:pt x="1620818" y="-11299"/>
                          <a:pt x="1733904" y="10372"/>
                          <a:pt x="1798983" y="0"/>
                        </a:cubicBezTo>
                        <a:cubicBezTo>
                          <a:pt x="1858873" y="-11327"/>
                          <a:pt x="1991155" y="7050"/>
                          <a:pt x="2080541" y="0"/>
                        </a:cubicBezTo>
                        <a:cubicBezTo>
                          <a:pt x="2182960" y="7097"/>
                          <a:pt x="2233310" y="-24456"/>
                          <a:pt x="2329708" y="0"/>
                        </a:cubicBezTo>
                        <a:cubicBezTo>
                          <a:pt x="2422047" y="23166"/>
                          <a:pt x="2476678" y="-4693"/>
                          <a:pt x="2546483" y="0"/>
                        </a:cubicBezTo>
                        <a:cubicBezTo>
                          <a:pt x="2622870" y="-4568"/>
                          <a:pt x="2682059" y="-12070"/>
                          <a:pt x="2795650" y="0"/>
                        </a:cubicBezTo>
                        <a:cubicBezTo>
                          <a:pt x="2904291" y="18407"/>
                          <a:pt x="2915583" y="-2625"/>
                          <a:pt x="2947642" y="0"/>
                        </a:cubicBezTo>
                        <a:cubicBezTo>
                          <a:pt x="2997232" y="-22323"/>
                          <a:pt x="3072626" y="5995"/>
                          <a:pt x="3239167" y="0"/>
                        </a:cubicBezTo>
                        <a:cubicBezTo>
                          <a:pt x="3246770" y="71436"/>
                          <a:pt x="3249793" y="179578"/>
                          <a:pt x="3239167" y="332226"/>
                        </a:cubicBezTo>
                        <a:cubicBezTo>
                          <a:pt x="3232106" y="483262"/>
                          <a:pt x="3246257" y="543394"/>
                          <a:pt x="3239167" y="706866"/>
                        </a:cubicBezTo>
                        <a:cubicBezTo>
                          <a:pt x="3170036" y="689297"/>
                          <a:pt x="3091759" y="711556"/>
                          <a:pt x="2990000" y="706866"/>
                        </a:cubicBezTo>
                        <a:cubicBezTo>
                          <a:pt x="2892448" y="712175"/>
                          <a:pt x="2829638" y="708920"/>
                          <a:pt x="2773225" y="706866"/>
                        </a:cubicBezTo>
                        <a:cubicBezTo>
                          <a:pt x="2743726" y="714898"/>
                          <a:pt x="2606657" y="727042"/>
                          <a:pt x="2459275" y="706866"/>
                        </a:cubicBezTo>
                        <a:cubicBezTo>
                          <a:pt x="2320938" y="689588"/>
                          <a:pt x="2277105" y="722034"/>
                          <a:pt x="2145325" y="706866"/>
                        </a:cubicBezTo>
                        <a:cubicBezTo>
                          <a:pt x="2026117" y="691042"/>
                          <a:pt x="1983689" y="705734"/>
                          <a:pt x="1831375" y="706866"/>
                        </a:cubicBezTo>
                        <a:cubicBezTo>
                          <a:pt x="1676327" y="711371"/>
                          <a:pt x="1663374" y="694132"/>
                          <a:pt x="1614600" y="706866"/>
                        </a:cubicBezTo>
                        <a:cubicBezTo>
                          <a:pt x="1567229" y="731042"/>
                          <a:pt x="1360559" y="721768"/>
                          <a:pt x="1300650" y="706866"/>
                        </a:cubicBezTo>
                        <a:cubicBezTo>
                          <a:pt x="1234793" y="702440"/>
                          <a:pt x="1171918" y="707739"/>
                          <a:pt x="1116266" y="706866"/>
                        </a:cubicBezTo>
                        <a:cubicBezTo>
                          <a:pt x="1065566" y="702839"/>
                          <a:pt x="1014526" y="702157"/>
                          <a:pt x="964275" y="706866"/>
                        </a:cubicBezTo>
                        <a:cubicBezTo>
                          <a:pt x="918712" y="711763"/>
                          <a:pt x="844721" y="701228"/>
                          <a:pt x="715108" y="706866"/>
                        </a:cubicBezTo>
                        <a:cubicBezTo>
                          <a:pt x="589219" y="693350"/>
                          <a:pt x="542131" y="726610"/>
                          <a:pt x="401158" y="706866"/>
                        </a:cubicBezTo>
                        <a:cubicBezTo>
                          <a:pt x="289135" y="687635"/>
                          <a:pt x="103414" y="708638"/>
                          <a:pt x="0" y="706866"/>
                        </a:cubicBezTo>
                        <a:cubicBezTo>
                          <a:pt x="-5469" y="570255"/>
                          <a:pt x="9665" y="419505"/>
                          <a:pt x="0" y="339295"/>
                        </a:cubicBezTo>
                        <a:cubicBezTo>
                          <a:pt x="3146" y="259719"/>
                          <a:pt x="-10489" y="88274"/>
                          <a:pt x="0" y="0"/>
                        </a:cubicBezTo>
                        <a:close/>
                      </a:path>
                      <a:path w="3239167" h="706866" stroke="0" extrusionOk="0">
                        <a:moveTo>
                          <a:pt x="0" y="0"/>
                        </a:moveTo>
                        <a:cubicBezTo>
                          <a:pt x="71413" y="-10018"/>
                          <a:pt x="174386" y="17543"/>
                          <a:pt x="249166" y="0"/>
                        </a:cubicBezTo>
                        <a:cubicBezTo>
                          <a:pt x="324745" y="-15880"/>
                          <a:pt x="345308" y="1472"/>
                          <a:pt x="401158" y="0"/>
                        </a:cubicBezTo>
                        <a:cubicBezTo>
                          <a:pt x="457176" y="-6251"/>
                          <a:pt x="528954" y="-16205"/>
                          <a:pt x="617933" y="0"/>
                        </a:cubicBezTo>
                        <a:cubicBezTo>
                          <a:pt x="715117" y="7573"/>
                          <a:pt x="746815" y="202"/>
                          <a:pt x="802316" y="0"/>
                        </a:cubicBezTo>
                        <a:cubicBezTo>
                          <a:pt x="852693" y="-3363"/>
                          <a:pt x="882570" y="-13422"/>
                          <a:pt x="954308" y="0"/>
                        </a:cubicBezTo>
                        <a:cubicBezTo>
                          <a:pt x="1021740" y="17973"/>
                          <a:pt x="1100547" y="-10570"/>
                          <a:pt x="1138691" y="0"/>
                        </a:cubicBezTo>
                        <a:cubicBezTo>
                          <a:pt x="1178496" y="-6086"/>
                          <a:pt x="1300714" y="-18721"/>
                          <a:pt x="1387858" y="0"/>
                        </a:cubicBezTo>
                        <a:cubicBezTo>
                          <a:pt x="1464021" y="26537"/>
                          <a:pt x="1536012" y="7426"/>
                          <a:pt x="1604633" y="0"/>
                        </a:cubicBezTo>
                        <a:cubicBezTo>
                          <a:pt x="1683432" y="14376"/>
                          <a:pt x="1731288" y="838"/>
                          <a:pt x="1789016" y="0"/>
                        </a:cubicBezTo>
                        <a:cubicBezTo>
                          <a:pt x="1854022" y="-7954"/>
                          <a:pt x="1911285" y="2310"/>
                          <a:pt x="2005791" y="0"/>
                        </a:cubicBezTo>
                        <a:cubicBezTo>
                          <a:pt x="2114023" y="9762"/>
                          <a:pt x="2153579" y="10594"/>
                          <a:pt x="2254958" y="0"/>
                        </a:cubicBezTo>
                        <a:cubicBezTo>
                          <a:pt x="2346162" y="-8625"/>
                          <a:pt x="2482222" y="4129"/>
                          <a:pt x="2536516" y="0"/>
                        </a:cubicBezTo>
                        <a:cubicBezTo>
                          <a:pt x="2597338" y="-6340"/>
                          <a:pt x="2637228" y="1566"/>
                          <a:pt x="2688508" y="0"/>
                        </a:cubicBezTo>
                        <a:cubicBezTo>
                          <a:pt x="2744905" y="16167"/>
                          <a:pt x="2872547" y="-24480"/>
                          <a:pt x="2937675" y="0"/>
                        </a:cubicBezTo>
                        <a:cubicBezTo>
                          <a:pt x="3026341" y="8620"/>
                          <a:pt x="3073706" y="-20264"/>
                          <a:pt x="3239167" y="0"/>
                        </a:cubicBezTo>
                        <a:cubicBezTo>
                          <a:pt x="3237441" y="61081"/>
                          <a:pt x="3248288" y="245171"/>
                          <a:pt x="3239167" y="346364"/>
                        </a:cubicBezTo>
                        <a:cubicBezTo>
                          <a:pt x="3229826" y="453992"/>
                          <a:pt x="3218599" y="625939"/>
                          <a:pt x="3239167" y="706866"/>
                        </a:cubicBezTo>
                        <a:cubicBezTo>
                          <a:pt x="3175924" y="706560"/>
                          <a:pt x="3147062" y="706467"/>
                          <a:pt x="3087175" y="706866"/>
                        </a:cubicBezTo>
                        <a:cubicBezTo>
                          <a:pt x="3024519" y="688060"/>
                          <a:pt x="2937481" y="699600"/>
                          <a:pt x="2805617" y="706866"/>
                        </a:cubicBezTo>
                        <a:cubicBezTo>
                          <a:pt x="2680465" y="723033"/>
                          <a:pt x="2691263" y="719127"/>
                          <a:pt x="2588841" y="706866"/>
                        </a:cubicBezTo>
                        <a:cubicBezTo>
                          <a:pt x="2500682" y="694263"/>
                          <a:pt x="2413277" y="739556"/>
                          <a:pt x="2307283" y="706866"/>
                        </a:cubicBezTo>
                        <a:cubicBezTo>
                          <a:pt x="2192496" y="679016"/>
                          <a:pt x="2109875" y="702511"/>
                          <a:pt x="2058116" y="706866"/>
                        </a:cubicBezTo>
                        <a:cubicBezTo>
                          <a:pt x="1996841" y="726706"/>
                          <a:pt x="1894263" y="726578"/>
                          <a:pt x="1808950" y="706866"/>
                        </a:cubicBezTo>
                        <a:cubicBezTo>
                          <a:pt x="1723661" y="717436"/>
                          <a:pt x="1647117" y="732504"/>
                          <a:pt x="1559783" y="706866"/>
                        </a:cubicBezTo>
                        <a:cubicBezTo>
                          <a:pt x="1468948" y="676994"/>
                          <a:pt x="1395533" y="720911"/>
                          <a:pt x="1343008" y="706866"/>
                        </a:cubicBezTo>
                        <a:cubicBezTo>
                          <a:pt x="1290097" y="704468"/>
                          <a:pt x="1223224" y="721617"/>
                          <a:pt x="1191016" y="706866"/>
                        </a:cubicBezTo>
                        <a:cubicBezTo>
                          <a:pt x="1154996" y="691924"/>
                          <a:pt x="1110998" y="702776"/>
                          <a:pt x="1039025" y="706866"/>
                        </a:cubicBezTo>
                        <a:cubicBezTo>
                          <a:pt x="965600" y="712098"/>
                          <a:pt x="942798" y="711802"/>
                          <a:pt x="887033" y="706866"/>
                        </a:cubicBezTo>
                        <a:cubicBezTo>
                          <a:pt x="831866" y="697020"/>
                          <a:pt x="807498" y="693214"/>
                          <a:pt x="735041" y="706866"/>
                        </a:cubicBezTo>
                        <a:cubicBezTo>
                          <a:pt x="655793" y="728112"/>
                          <a:pt x="547740" y="701626"/>
                          <a:pt x="453483" y="706866"/>
                        </a:cubicBezTo>
                        <a:cubicBezTo>
                          <a:pt x="365963" y="709313"/>
                          <a:pt x="339410" y="709938"/>
                          <a:pt x="269100" y="706866"/>
                        </a:cubicBezTo>
                        <a:cubicBezTo>
                          <a:pt x="188987" y="704808"/>
                          <a:pt x="117761" y="697033"/>
                          <a:pt x="0" y="706866"/>
                        </a:cubicBezTo>
                        <a:cubicBezTo>
                          <a:pt x="10585" y="569700"/>
                          <a:pt x="-450" y="527853"/>
                          <a:pt x="0" y="360501"/>
                        </a:cubicBezTo>
                        <a:cubicBezTo>
                          <a:pt x="-4722" y="194139"/>
                          <a:pt x="-9088" y="144762"/>
                          <a:pt x="0" y="0"/>
                        </a:cubicBezTo>
                        <a:close/>
                      </a:path>
                      <a:path w="3239167" h="706866" fill="none" stroke="0" extrusionOk="0">
                        <a:moveTo>
                          <a:pt x="0" y="0"/>
                        </a:moveTo>
                        <a:cubicBezTo>
                          <a:pt x="53890" y="10324"/>
                          <a:pt x="107018" y="2047"/>
                          <a:pt x="151991" y="0"/>
                        </a:cubicBezTo>
                        <a:cubicBezTo>
                          <a:pt x="189971" y="3361"/>
                          <a:pt x="295949" y="-10044"/>
                          <a:pt x="401158" y="0"/>
                        </a:cubicBezTo>
                        <a:cubicBezTo>
                          <a:pt x="499061" y="-13525"/>
                          <a:pt x="494800" y="-10868"/>
                          <a:pt x="585541" y="0"/>
                        </a:cubicBezTo>
                        <a:cubicBezTo>
                          <a:pt x="679424" y="14521"/>
                          <a:pt x="756983" y="14703"/>
                          <a:pt x="802316" y="0"/>
                        </a:cubicBezTo>
                        <a:cubicBezTo>
                          <a:pt x="846633" y="-15067"/>
                          <a:pt x="1018679" y="8927"/>
                          <a:pt x="1083875" y="0"/>
                        </a:cubicBezTo>
                        <a:cubicBezTo>
                          <a:pt x="1147892" y="-6256"/>
                          <a:pt x="1212368" y="-4818"/>
                          <a:pt x="1268258" y="0"/>
                        </a:cubicBezTo>
                        <a:cubicBezTo>
                          <a:pt x="1331677" y="2328"/>
                          <a:pt x="1486713" y="640"/>
                          <a:pt x="1549816" y="0"/>
                        </a:cubicBezTo>
                        <a:cubicBezTo>
                          <a:pt x="1600442" y="-14843"/>
                          <a:pt x="1737168" y="9629"/>
                          <a:pt x="1798983" y="0"/>
                        </a:cubicBezTo>
                        <a:cubicBezTo>
                          <a:pt x="1843307" y="247"/>
                          <a:pt x="1982058" y="-8978"/>
                          <a:pt x="2080541" y="0"/>
                        </a:cubicBezTo>
                        <a:cubicBezTo>
                          <a:pt x="2168428" y="-2026"/>
                          <a:pt x="2235916" y="-30210"/>
                          <a:pt x="2329708" y="0"/>
                        </a:cubicBezTo>
                        <a:cubicBezTo>
                          <a:pt x="2406580" y="13102"/>
                          <a:pt x="2466772" y="-12308"/>
                          <a:pt x="2546483" y="0"/>
                        </a:cubicBezTo>
                        <a:cubicBezTo>
                          <a:pt x="2618211" y="5762"/>
                          <a:pt x="2702435" y="-24803"/>
                          <a:pt x="2795650" y="0"/>
                        </a:cubicBezTo>
                        <a:cubicBezTo>
                          <a:pt x="2901982" y="21646"/>
                          <a:pt x="2911958" y="579"/>
                          <a:pt x="2947642" y="0"/>
                        </a:cubicBezTo>
                        <a:cubicBezTo>
                          <a:pt x="2965127" y="12588"/>
                          <a:pt x="3105943" y="6528"/>
                          <a:pt x="3239167" y="0"/>
                        </a:cubicBezTo>
                        <a:cubicBezTo>
                          <a:pt x="3216408" y="88308"/>
                          <a:pt x="3225383" y="158599"/>
                          <a:pt x="3239167" y="332226"/>
                        </a:cubicBezTo>
                        <a:cubicBezTo>
                          <a:pt x="3241975" y="486019"/>
                          <a:pt x="3237346" y="537419"/>
                          <a:pt x="3239167" y="706866"/>
                        </a:cubicBezTo>
                        <a:cubicBezTo>
                          <a:pt x="3191554" y="705448"/>
                          <a:pt x="3091692" y="699840"/>
                          <a:pt x="2990000" y="706866"/>
                        </a:cubicBezTo>
                        <a:cubicBezTo>
                          <a:pt x="2891499" y="711418"/>
                          <a:pt x="2831560" y="709360"/>
                          <a:pt x="2773225" y="706866"/>
                        </a:cubicBezTo>
                        <a:cubicBezTo>
                          <a:pt x="2706716" y="715700"/>
                          <a:pt x="2587601" y="728300"/>
                          <a:pt x="2459275" y="706866"/>
                        </a:cubicBezTo>
                        <a:cubicBezTo>
                          <a:pt x="2318501" y="682208"/>
                          <a:pt x="2273500" y="735010"/>
                          <a:pt x="2145325" y="706866"/>
                        </a:cubicBezTo>
                        <a:cubicBezTo>
                          <a:pt x="2019654" y="691449"/>
                          <a:pt x="1982073" y="707086"/>
                          <a:pt x="1831375" y="706866"/>
                        </a:cubicBezTo>
                        <a:cubicBezTo>
                          <a:pt x="1679079" y="706098"/>
                          <a:pt x="1656539" y="697428"/>
                          <a:pt x="1614600" y="706866"/>
                        </a:cubicBezTo>
                        <a:cubicBezTo>
                          <a:pt x="1571847" y="722217"/>
                          <a:pt x="1359809" y="713438"/>
                          <a:pt x="1300650" y="706866"/>
                        </a:cubicBezTo>
                        <a:cubicBezTo>
                          <a:pt x="1233915" y="701603"/>
                          <a:pt x="1183416" y="710103"/>
                          <a:pt x="1116266" y="706866"/>
                        </a:cubicBezTo>
                        <a:cubicBezTo>
                          <a:pt x="1062738" y="708150"/>
                          <a:pt x="1005052" y="706509"/>
                          <a:pt x="964275" y="706866"/>
                        </a:cubicBezTo>
                        <a:cubicBezTo>
                          <a:pt x="939316" y="725088"/>
                          <a:pt x="825720" y="699405"/>
                          <a:pt x="715108" y="706866"/>
                        </a:cubicBezTo>
                        <a:cubicBezTo>
                          <a:pt x="595012" y="692851"/>
                          <a:pt x="516978" y="738538"/>
                          <a:pt x="401158" y="706866"/>
                        </a:cubicBezTo>
                        <a:cubicBezTo>
                          <a:pt x="286933" y="680912"/>
                          <a:pt x="85335" y="741834"/>
                          <a:pt x="0" y="706866"/>
                        </a:cubicBezTo>
                        <a:cubicBezTo>
                          <a:pt x="6538" y="552791"/>
                          <a:pt x="4541" y="415257"/>
                          <a:pt x="0" y="339295"/>
                        </a:cubicBezTo>
                        <a:cubicBezTo>
                          <a:pt x="236" y="258886"/>
                          <a:pt x="-18068" y="85699"/>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rgbClr val="FF0000"/>
                </a:solidFill>
                <a:latin typeface="メイリオ" panose="020B0604030504040204" pitchFamily="50" charset="-128"/>
                <a:ea typeface="メイリオ" panose="020B0604030504040204" pitchFamily="50" charset="-128"/>
              </a:rPr>
              <a:t>じゅどう きつえん</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CBA844F1-942C-40A6-AB70-84B1A101233B}"/>
              </a:ext>
            </a:extLst>
          </p:cNvPr>
          <p:cNvSpPr txBox="1"/>
          <p:nvPr/>
        </p:nvSpPr>
        <p:spPr>
          <a:xfrm>
            <a:off x="2195760" y="5495335"/>
            <a:ext cx="1318502" cy="246221"/>
          </a:xfrm>
          <a:prstGeom prst="rect">
            <a:avLst/>
          </a:prstGeom>
          <a:noFill/>
          <a:ln w="25400">
            <a:noFill/>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しゅりゅうえん</a:t>
            </a:r>
            <a:endParaRPr kumimoji="1" lang="ja-JP" altLang="en-US" sz="1000" b="1"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E194E68-C852-46E1-9C28-B50170027637}"/>
              </a:ext>
            </a:extLst>
          </p:cNvPr>
          <p:cNvSpPr txBox="1"/>
          <p:nvPr/>
        </p:nvSpPr>
        <p:spPr>
          <a:xfrm>
            <a:off x="4287922" y="3156024"/>
            <a:ext cx="1318502" cy="246221"/>
          </a:xfrm>
          <a:prstGeom prst="rect">
            <a:avLst/>
          </a:prstGeom>
          <a:noFill/>
          <a:ln w="25400">
            <a:noFill/>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ふくりゅうえん</a:t>
            </a:r>
            <a:endParaRPr kumimoji="1" lang="ja-JP" altLang="en-US" sz="1000" b="1"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3548591A-E56E-4ED9-BC24-D38BBD28DB8D}"/>
              </a:ext>
            </a:extLst>
          </p:cNvPr>
          <p:cNvSpPr txBox="1"/>
          <p:nvPr/>
        </p:nvSpPr>
        <p:spPr>
          <a:xfrm>
            <a:off x="6372900" y="3199232"/>
            <a:ext cx="1318502" cy="246221"/>
          </a:xfrm>
          <a:prstGeom prst="rect">
            <a:avLst/>
          </a:prstGeom>
          <a:noFill/>
          <a:ln w="25400">
            <a:noFill/>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こしゅつえん</a:t>
            </a:r>
            <a:endParaRPr kumimoji="1" lang="ja-JP" altLang="en-US" sz="1000" b="1"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8442A1E2-0698-452B-916A-D2D0649972FE}"/>
              </a:ext>
            </a:extLst>
          </p:cNvPr>
          <p:cNvSpPr txBox="1"/>
          <p:nvPr/>
        </p:nvSpPr>
        <p:spPr>
          <a:xfrm>
            <a:off x="7732948" y="322460"/>
            <a:ext cx="1368152" cy="276999"/>
          </a:xfrm>
          <a:prstGeom prst="rect">
            <a:avLst/>
          </a:prstGeom>
          <a:noFill/>
        </p:spPr>
        <p:txBody>
          <a:bodyPr wrap="square" rtlCol="0">
            <a:spAutoFit/>
          </a:bodyPr>
          <a:lstStyle/>
          <a:p>
            <a:r>
              <a:rPr lang="ja-JP" altLang="en-US" sz="1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297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1"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6" grpId="0"/>
      <p:bldP spid="37"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446082" y="222999"/>
            <a:ext cx="8939691" cy="1325563"/>
          </a:xfrm>
        </p:spPr>
        <p:txBody>
          <a:bodyPr>
            <a:noAutofit/>
          </a:bodyPr>
          <a:lstStyle/>
          <a:p>
            <a:pPr algn="l"/>
            <a:r>
              <a:rPr kumimoji="1" lang="ja-JP" altLang="en-US" sz="4000" dirty="0">
                <a:latin typeface="HGS創英角ｺﾞｼｯｸUB" panose="020B0A00000000000000" pitchFamily="50" charset="-128"/>
                <a:ea typeface="HGS創英角ｺﾞｼｯｸUB" panose="020B0A00000000000000" pitchFamily="50" charset="-128"/>
              </a:rPr>
              <a:t>問題：タバコの煙の中でいちばん</a:t>
            </a:r>
            <a:br>
              <a:rPr kumimoji="1" lang="en-US" altLang="ja-JP" sz="4000" dirty="0">
                <a:latin typeface="HGS創英角ｺﾞｼｯｸUB" panose="020B0A00000000000000" pitchFamily="50" charset="-128"/>
                <a:ea typeface="HGS創英角ｺﾞｼｯｸUB" panose="020B0A00000000000000" pitchFamily="50" charset="-128"/>
              </a:rPr>
            </a:br>
            <a:r>
              <a:rPr kumimoji="1" lang="ja-JP" altLang="en-US" sz="4000" dirty="0">
                <a:latin typeface="HGS創英角ｺﾞｼｯｸUB" panose="020B0A00000000000000" pitchFamily="50" charset="-128"/>
                <a:ea typeface="HGS創英角ｺﾞｼｯｸUB" panose="020B0A00000000000000" pitchFamily="50" charset="-128"/>
              </a:rPr>
              <a:t>　　　有害な煙はどれでしょう</a:t>
            </a:r>
            <a:r>
              <a:rPr lang="ja-JP" altLang="en-US" sz="4000" dirty="0">
                <a:latin typeface="HGS創英角ｺﾞｼｯｸUB" panose="020B0A00000000000000" pitchFamily="50" charset="-128"/>
                <a:ea typeface="HGS創英角ｺﾞｼｯｸUB" panose="020B0A00000000000000" pitchFamily="50" charset="-128"/>
              </a:rPr>
              <a:t>？</a:t>
            </a:r>
            <a:endParaRPr kumimoji="1" lang="ja-JP" altLang="en-US" sz="40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537340" y="1827659"/>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599931" y="2489838"/>
            <a:ext cx="7464539"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① 主流煙</a:t>
            </a:r>
            <a:r>
              <a:rPr lang="ja-JP" altLang="en-US" sz="2400" b="1" dirty="0">
                <a:solidFill>
                  <a:srgbClr val="FF0000"/>
                </a:solidFill>
                <a:latin typeface="メイリオ" panose="020B0604030504040204" pitchFamily="50" charset="-128"/>
                <a:ea typeface="メイリオ" panose="020B0604030504040204" pitchFamily="50" charset="-128"/>
              </a:rPr>
              <a:t>（タバコを吸う人が吸いこむ煙）</a:t>
            </a:r>
            <a:endParaRPr lang="ja-JP" altLang="en-US" sz="2000" b="1" dirty="0">
              <a:solidFill>
                <a:srgbClr val="FF000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537339" y="3647660"/>
            <a:ext cx="7589722"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② 呼出煙</a:t>
            </a:r>
            <a:r>
              <a:rPr lang="ja-JP" altLang="en-US" sz="2400" b="1" dirty="0">
                <a:solidFill>
                  <a:srgbClr val="FF0000"/>
                </a:solidFill>
                <a:latin typeface="メイリオ" panose="020B0604030504040204" pitchFamily="50" charset="-128"/>
                <a:ea typeface="メイリオ" panose="020B0604030504040204" pitchFamily="50" charset="-128"/>
              </a:rPr>
              <a:t>（タバコを吸う人が吐き出す煙）</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446082" y="4805482"/>
            <a:ext cx="6911916"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③ 副流煙</a:t>
            </a:r>
            <a:r>
              <a:rPr lang="ja-JP" altLang="en-US" sz="2400" b="1" dirty="0">
                <a:solidFill>
                  <a:srgbClr val="FF0000"/>
                </a:solidFill>
                <a:latin typeface="メイリオ" panose="020B0604030504040204" pitchFamily="50" charset="-128"/>
                <a:ea typeface="メイリオ" panose="020B0604030504040204" pitchFamily="50" charset="-128"/>
              </a:rPr>
              <a:t>（タバコの先から出る煙）</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pic>
        <p:nvPicPr>
          <p:cNvPr id="12" name="図 11">
            <a:extLst>
              <a:ext uri="{FF2B5EF4-FFF2-40B4-BE49-F238E27FC236}">
                <a16:creationId xmlns:a16="http://schemas.microsoft.com/office/drawing/2014/main" id="{9F11674C-938B-4E84-AF86-0CB779BAD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578" y="5036850"/>
            <a:ext cx="2400422" cy="1821150"/>
          </a:xfrm>
          <a:prstGeom prst="rect">
            <a:avLst/>
          </a:prstGeom>
        </p:spPr>
      </p:pic>
      <p:sp>
        <p:nvSpPr>
          <p:cNvPr id="17" name="楕円 16">
            <a:extLst>
              <a:ext uri="{FF2B5EF4-FFF2-40B4-BE49-F238E27FC236}">
                <a16:creationId xmlns:a16="http://schemas.microsoft.com/office/drawing/2014/main" id="{7FAA4EC1-DAEE-42D3-B915-9B37CA357E28}"/>
              </a:ext>
            </a:extLst>
          </p:cNvPr>
          <p:cNvSpPr/>
          <p:nvPr/>
        </p:nvSpPr>
        <p:spPr>
          <a:xfrm>
            <a:off x="263564" y="4441341"/>
            <a:ext cx="6753790" cy="15592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0BF40258-6E4A-4B56-85C9-49659E592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061" y="4176584"/>
            <a:ext cx="3119954" cy="2681416"/>
          </a:xfrm>
          <a:prstGeom prst="rect">
            <a:avLst/>
          </a:prstGeom>
        </p:spPr>
      </p:pic>
    </p:spTree>
    <p:extLst>
      <p:ext uri="{BB962C8B-B14F-4D97-AF65-F5344CB8AC3E}">
        <p14:creationId xmlns:p14="http://schemas.microsoft.com/office/powerpoint/2010/main" val="263800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nodeType="withEffect">
                                  <p:stCondLst>
                                    <p:cond delay="0"/>
                                  </p:stCondLst>
                                  <p:childTnLst>
                                    <p:animClr clrSpc="rgb" dir="cw">
                                      <p:cBhvr override="childStyle">
                                        <p:cTn id="14" dur="2000" fill="hold"/>
                                        <p:tgtEl>
                                          <p:spTgt spid="14">
                                            <p:txEl>
                                              <p:pRg st="0" end="0"/>
                                            </p:txEl>
                                          </p:spTgt>
                                        </p:tgtEl>
                                        <p:attrNameLst>
                                          <p:attrName>style.color</p:attrName>
                                        </p:attrNameLst>
                                      </p:cBhvr>
                                      <p:to>
                                        <a:srgbClr val="FFCC99"/>
                                      </p:to>
                                    </p:animClr>
                                  </p:childTnLst>
                                </p:cTn>
                              </p:par>
                            </p:childTnLst>
                          </p:cTn>
                        </p:par>
                        <p:par>
                          <p:cTn id="15" fill="hold">
                            <p:stCondLst>
                              <p:cond delay="20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CC081300-FBE1-4BCE-BBEC-C3F8E35FD19C}"/>
              </a:ext>
            </a:extLst>
          </p:cNvPr>
          <p:cNvSpPr/>
          <p:nvPr/>
        </p:nvSpPr>
        <p:spPr>
          <a:xfrm>
            <a:off x="393977" y="5523050"/>
            <a:ext cx="8531304" cy="98855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C1DD282-88EF-4E74-B947-70ECDF4FD46F}"/>
              </a:ext>
            </a:extLst>
          </p:cNvPr>
          <p:cNvSpPr txBox="1"/>
          <p:nvPr/>
        </p:nvSpPr>
        <p:spPr>
          <a:xfrm>
            <a:off x="2937441" y="6530223"/>
            <a:ext cx="6206559" cy="215444"/>
          </a:xfrm>
          <a:prstGeom prst="rect">
            <a:avLst/>
          </a:prstGeom>
          <a:noFill/>
        </p:spPr>
        <p:txBody>
          <a:bodyPr wrap="square">
            <a:spAutoFit/>
          </a:bodyPr>
          <a:lstStyle/>
          <a:p>
            <a:pPr algn="r"/>
            <a:r>
              <a:rPr lang="ja-JP" altLang="en-US" sz="800" dirty="0">
                <a:latin typeface="メイリオ" panose="020B0604030504040204" pitchFamily="50" charset="-128"/>
                <a:ea typeface="メイリオ" panose="020B0604030504040204" pitchFamily="50" charset="-128"/>
              </a:rPr>
              <a:t>「日本肺癌学会喫煙問題に関するスライド集を元に作成」</a:t>
            </a:r>
          </a:p>
        </p:txBody>
      </p:sp>
      <p:sp>
        <p:nvSpPr>
          <p:cNvPr id="12" name="テキスト ボックス 11">
            <a:extLst>
              <a:ext uri="{FF2B5EF4-FFF2-40B4-BE49-F238E27FC236}">
                <a16:creationId xmlns:a16="http://schemas.microsoft.com/office/drawing/2014/main" id="{C3B33B92-4D99-4D53-9264-E2D1AFE07EE8}"/>
              </a:ext>
            </a:extLst>
          </p:cNvPr>
          <p:cNvSpPr txBox="1"/>
          <p:nvPr/>
        </p:nvSpPr>
        <p:spPr>
          <a:xfrm>
            <a:off x="4572000" y="6680634"/>
            <a:ext cx="4572000" cy="215444"/>
          </a:xfrm>
          <a:prstGeom prst="rect">
            <a:avLst/>
          </a:prstGeom>
          <a:noFill/>
        </p:spPr>
        <p:txBody>
          <a:bodyPr wrap="square">
            <a:spAutoFit/>
          </a:bodyPr>
          <a:lstStyle/>
          <a:p>
            <a:pPr marL="228600" marR="0" lvl="0" indent="-228600" algn="r" defTabSz="914400" rtl="0" eaLnBrk="1" fontAlgn="auto" latinLnBrk="0" hangingPunct="1">
              <a:lnSpc>
                <a:spcPct val="100000"/>
              </a:lnSpc>
              <a:spcBef>
                <a:spcPts val="0"/>
              </a:spcBef>
              <a:spcAft>
                <a:spcPts val="0"/>
              </a:spcAft>
              <a:buClrTx/>
              <a:buSzTx/>
              <a:buFontTx/>
              <a:buAutoNum type="arabicParenR"/>
              <a:tabLst/>
              <a:defRPr/>
            </a:pPr>
            <a:r>
              <a:rPr lang="ja-JP" altLang="en-US" sz="800" dirty="0">
                <a:latin typeface="メイリオ" panose="020B0604030504040204" pitchFamily="50" charset="-128"/>
                <a:ea typeface="メイリオ" panose="020B0604030504040204" pitchFamily="50" charset="-128"/>
              </a:rPr>
              <a:t>厚生労働省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健康ネット </a:t>
            </a:r>
            <a:r>
              <a:rPr lang="en-US" altLang="ja-JP" sz="800" dirty="0">
                <a:latin typeface="メイリオ" panose="020B0604030504040204" pitchFamily="50" charset="-128"/>
                <a:ea typeface="メイリオ" panose="020B0604030504040204" pitchFamily="50" charset="-128"/>
              </a:rPr>
              <a:t>http://www.health-net.or.jp/tobacco/risk/rs120000.html</a:t>
            </a:r>
            <a:r>
              <a:rPr lang="ja-JP" altLang="en-US" sz="800" dirty="0">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7963B98D-C1ED-4B2C-8CEB-8811302494A1}"/>
              </a:ext>
            </a:extLst>
          </p:cNvPr>
          <p:cNvSpPr txBox="1"/>
          <p:nvPr/>
        </p:nvSpPr>
        <p:spPr>
          <a:xfrm>
            <a:off x="452586" y="332656"/>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副流煙と主流煙の比較</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01FECF45-7DCB-4695-BF82-6F62D564FF12}"/>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6">
            <a:extLst>
              <a:ext uri="{FF2B5EF4-FFF2-40B4-BE49-F238E27FC236}">
                <a16:creationId xmlns:a16="http://schemas.microsoft.com/office/drawing/2014/main" id="{C7807B71-B298-4293-989B-873A575964DC}"/>
              </a:ext>
            </a:extLst>
          </p:cNvPr>
          <p:cNvSpPr/>
          <p:nvPr/>
        </p:nvSpPr>
        <p:spPr>
          <a:xfrm>
            <a:off x="294114" y="3730450"/>
            <a:ext cx="2991173" cy="1157287"/>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dirty="0">
                <a:solidFill>
                  <a:schemeClr val="tx1"/>
                </a:solidFill>
                <a:latin typeface="メイリオ" panose="020B0604030504040204" pitchFamily="50" charset="-128"/>
                <a:ea typeface="メイリオ" panose="020B0604030504040204" pitchFamily="50" charset="-128"/>
              </a:rPr>
              <a:t>ジメチル</a:t>
            </a:r>
            <a:endParaRPr lang="en-US" altLang="ja-JP" sz="2000" dirty="0">
              <a:solidFill>
                <a:schemeClr val="tx1"/>
              </a:solidFill>
              <a:latin typeface="メイリオ" panose="020B0604030504040204" pitchFamily="50" charset="-128"/>
              <a:ea typeface="メイリオ" panose="020B0604030504040204" pitchFamily="50" charset="-128"/>
            </a:endParaRPr>
          </a:p>
          <a:p>
            <a:pPr algn="ctr" fontAlgn="auto">
              <a:spcBef>
                <a:spcPts val="0"/>
              </a:spcBef>
              <a:spcAft>
                <a:spcPts val="0"/>
              </a:spcAft>
              <a:defRPr/>
            </a:pPr>
            <a:r>
              <a:rPr lang="ja-JP" altLang="en-US" sz="2000" dirty="0">
                <a:solidFill>
                  <a:schemeClr val="tx1"/>
                </a:solidFill>
                <a:latin typeface="メイリオ" panose="020B0604030504040204" pitchFamily="50" charset="-128"/>
                <a:ea typeface="メイリオ" panose="020B0604030504040204" pitchFamily="50" charset="-128"/>
              </a:rPr>
              <a:t>ニトロソアミン</a:t>
            </a:r>
            <a:endParaRPr lang="en-US" altLang="ja-JP" sz="2000" dirty="0">
              <a:solidFill>
                <a:schemeClr val="tx1"/>
              </a:solidFill>
              <a:latin typeface="メイリオ" panose="020B0604030504040204" pitchFamily="50" charset="-128"/>
              <a:ea typeface="メイリオ" panose="020B0604030504040204" pitchFamily="50" charset="-128"/>
            </a:endParaRPr>
          </a:p>
          <a:p>
            <a:pPr algn="ctr" fontAlgn="auto">
              <a:spcBef>
                <a:spcPts val="0"/>
              </a:spcBef>
              <a:spcAft>
                <a:spcPts val="0"/>
              </a:spcAft>
              <a:defRPr/>
            </a:pPr>
            <a:r>
              <a:rPr lang="en-US" altLang="ja-JP" sz="2400" b="1" dirty="0">
                <a:solidFill>
                  <a:srgbClr val="FF0000"/>
                </a:solidFill>
                <a:latin typeface="メイリオ" panose="020B0604030504040204" pitchFamily="50" charset="-128"/>
                <a:ea typeface="メイリオ" panose="020B0604030504040204" pitchFamily="50" charset="-128"/>
              </a:rPr>
              <a:t>19</a:t>
            </a:r>
            <a:r>
              <a:rPr lang="ja-JP" altLang="en-US" sz="2400" b="1" dirty="0">
                <a:solidFill>
                  <a:srgbClr val="FF0000"/>
                </a:solidFill>
                <a:latin typeface="メイリオ" panose="020B0604030504040204" pitchFamily="50" charset="-128"/>
                <a:ea typeface="メイリオ" panose="020B0604030504040204" pitchFamily="50" charset="-128"/>
              </a:rPr>
              <a:t>～</a:t>
            </a:r>
            <a:r>
              <a:rPr lang="en-US" altLang="ja-JP" sz="2400" b="1" dirty="0">
                <a:solidFill>
                  <a:srgbClr val="FF0000"/>
                </a:solidFill>
                <a:latin typeface="メイリオ" panose="020B0604030504040204" pitchFamily="50" charset="-128"/>
                <a:ea typeface="メイリオ" panose="020B0604030504040204" pitchFamily="50" charset="-128"/>
              </a:rPr>
              <a:t>129</a:t>
            </a:r>
            <a:r>
              <a:rPr lang="ja-JP" altLang="en-US" sz="2000" dirty="0">
                <a:solidFill>
                  <a:schemeClr val="tx1"/>
                </a:solidFill>
                <a:latin typeface="メイリオ" panose="020B0604030504040204" pitchFamily="50" charset="-128"/>
                <a:ea typeface="メイリオ" panose="020B0604030504040204" pitchFamily="50" charset="-128"/>
              </a:rPr>
              <a:t>倍</a:t>
            </a:r>
          </a:p>
        </p:txBody>
      </p:sp>
      <p:sp>
        <p:nvSpPr>
          <p:cNvPr id="13" name="円/楕円 19">
            <a:extLst>
              <a:ext uri="{FF2B5EF4-FFF2-40B4-BE49-F238E27FC236}">
                <a16:creationId xmlns:a16="http://schemas.microsoft.com/office/drawing/2014/main" id="{21B54F85-9A86-42C5-80D4-4A3D02F8DE23}"/>
              </a:ext>
            </a:extLst>
          </p:cNvPr>
          <p:cNvSpPr/>
          <p:nvPr/>
        </p:nvSpPr>
        <p:spPr>
          <a:xfrm>
            <a:off x="6473509" y="3334795"/>
            <a:ext cx="2089326" cy="1158875"/>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latin typeface="メイリオ" panose="020B0604030504040204" pitchFamily="50" charset="-128"/>
                <a:ea typeface="メイリオ" panose="020B0604030504040204" pitchFamily="50" charset="-128"/>
              </a:rPr>
              <a:t>ニコチン</a:t>
            </a:r>
          </a:p>
          <a:p>
            <a:pPr algn="ctr" fontAlgn="auto">
              <a:spcBef>
                <a:spcPts val="0"/>
              </a:spcBef>
              <a:spcAft>
                <a:spcPts val="0"/>
              </a:spcAft>
              <a:defRPr/>
            </a:pPr>
            <a:r>
              <a:rPr lang="en-US" altLang="ja-JP" sz="2800" b="1" dirty="0">
                <a:solidFill>
                  <a:srgbClr val="FF0000"/>
                </a:solidFill>
                <a:latin typeface="メイリオ" panose="020B0604030504040204" pitchFamily="50" charset="-128"/>
                <a:ea typeface="メイリオ" panose="020B0604030504040204" pitchFamily="50" charset="-128"/>
              </a:rPr>
              <a:t>2.8</a:t>
            </a:r>
            <a:r>
              <a:rPr lang="ja-JP" altLang="en-US" sz="2400" dirty="0">
                <a:solidFill>
                  <a:schemeClr val="tx1"/>
                </a:solidFill>
                <a:latin typeface="メイリオ" panose="020B0604030504040204" pitchFamily="50" charset="-128"/>
                <a:ea typeface="メイリオ" panose="020B0604030504040204" pitchFamily="50" charset="-128"/>
              </a:rPr>
              <a:t>倍</a:t>
            </a:r>
          </a:p>
        </p:txBody>
      </p:sp>
      <p:sp>
        <p:nvSpPr>
          <p:cNvPr id="4" name="タイトル 1">
            <a:extLst>
              <a:ext uri="{FF2B5EF4-FFF2-40B4-BE49-F238E27FC236}">
                <a16:creationId xmlns:a16="http://schemas.microsoft.com/office/drawing/2014/main" id="{F53901AC-FFD6-4376-B0A6-6DE8A412B612}"/>
              </a:ext>
            </a:extLst>
          </p:cNvPr>
          <p:cNvSpPr txBox="1">
            <a:spLocks/>
          </p:cNvSpPr>
          <p:nvPr/>
        </p:nvSpPr>
        <p:spPr>
          <a:xfrm>
            <a:off x="87629" y="5805264"/>
            <a:ext cx="9144000" cy="117890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4000" b="1" kern="0" dirty="0">
                <a:solidFill>
                  <a:srgbClr val="FF0000"/>
                </a:solidFill>
                <a:latin typeface="メイリオ" panose="020B0604030504040204" pitchFamily="50" charset="-128"/>
                <a:ea typeface="メイリオ" panose="020B0604030504040204" pitchFamily="50" charset="-128"/>
              </a:rPr>
              <a:t>副流煙</a:t>
            </a:r>
            <a:r>
              <a:rPr lang="ja-JP" altLang="en-US" sz="4000" b="1" kern="0" dirty="0">
                <a:solidFill>
                  <a:schemeClr val="tx1"/>
                </a:solidFill>
                <a:latin typeface="メイリオ" panose="020B0604030504040204" pitchFamily="50" charset="-128"/>
                <a:ea typeface="メイリオ" panose="020B0604030504040204" pitchFamily="50" charset="-128"/>
              </a:rPr>
              <a:t>は主流煙よりも</a:t>
            </a:r>
            <a:r>
              <a:rPr lang="ja-JP" altLang="en-US" sz="4000" b="1" kern="0" dirty="0">
                <a:solidFill>
                  <a:srgbClr val="FF0000"/>
                </a:solidFill>
                <a:latin typeface="メイリオ" panose="020B0604030504040204" pitchFamily="50" charset="-128"/>
                <a:ea typeface="メイリオ" panose="020B0604030504040204" pitchFamily="50" charset="-128"/>
              </a:rPr>
              <a:t>危険</a:t>
            </a:r>
            <a:r>
              <a:rPr lang="ja-JP" altLang="en-US" sz="4000" b="1" kern="0" dirty="0">
                <a:solidFill>
                  <a:schemeClr val="tx1"/>
                </a:solidFill>
                <a:latin typeface="メイリオ" panose="020B0604030504040204" pitchFamily="50" charset="-128"/>
                <a:ea typeface="メイリオ" panose="020B0604030504040204" pitchFamily="50" charset="-128"/>
              </a:rPr>
              <a:t>！</a:t>
            </a:r>
            <a:endParaRPr lang="en-US" altLang="ja-JP" sz="4000" b="1" kern="0" dirty="0">
              <a:solidFill>
                <a:schemeClr val="tx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8161BD4B-7186-4E93-B14E-87230154C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99" b="100000" l="12455" r="95939">
                        <a14:foregroundMark x1="39531" y1="65775" x2="42509" y2="65775"/>
                        <a14:foregroundMark x1="51534" y1="63380" x2="58303" y2="62535"/>
                        <a14:foregroundMark x1="57040" y1="42394" x2="48014" y2="53239"/>
                        <a14:foregroundMark x1="50993" y1="39859" x2="44585" y2="47887"/>
                        <a14:foregroundMark x1="48646" y1="53239" x2="48375" y2="60704"/>
                        <a14:foregroundMark x1="48917" y1="60563" x2="49458" y2="64085"/>
                        <a14:foregroundMark x1="49729" y1="65352" x2="51173" y2="67746"/>
                        <a14:foregroundMark x1="51173" y1="68028" x2="53159" y2="70704"/>
                        <a14:foregroundMark x1="53610" y1="70845" x2="56318" y2="69859"/>
                        <a14:foregroundMark x1="71390" y1="44930" x2="70036" y2="47465"/>
                        <a14:foregroundMark x1="50271" y1="38592" x2="47383" y2="38451"/>
                        <a14:foregroundMark x1="48827" y1="32535" x2="59838" y2="30000"/>
                        <a14:foregroundMark x1="65884" y1="30282" x2="61011" y2="32676"/>
                        <a14:foregroundMark x1="21300" y1="57324" x2="20307" y2="59718"/>
                        <a14:foregroundMark x1="19946" y1="61549" x2="20036" y2="64507"/>
                        <a14:foregroundMark x1="20036" y1="64789" x2="21751" y2="67183"/>
                        <a14:foregroundMark x1="21661" y1="67183" x2="22473" y2="67465"/>
                        <a14:foregroundMark x1="19765" y1="61690" x2="19765" y2="62535"/>
                        <a14:foregroundMark x1="19765" y1="62958" x2="19765" y2="64225"/>
                        <a14:foregroundMark x1="20036" y1="60282" x2="19585" y2="61408"/>
                        <a14:foregroundMark x1="17148" y1="41127" x2="19043" y2="43944"/>
                        <a14:foregroundMark x1="16968" y1="39437" x2="17329" y2="41549"/>
                        <a14:foregroundMark x1="17329" y1="38310" x2="17509" y2="38028"/>
                        <a14:foregroundMark x1="18141" y1="36901" x2="20487" y2="34789"/>
                        <a14:foregroundMark x1="80054" y1="61549" x2="82220" y2="59577"/>
                        <a14:foregroundMark x1="83303" y1="56761" x2="82942" y2="57606"/>
                        <a14:foregroundMark x1="93231" y1="41972" x2="90884" y2="43803"/>
                        <a14:foregroundMark x1="93953" y1="40000" x2="92960" y2="42113"/>
                        <a14:foregroundMark x1="67960" y1="63239" x2="67960" y2="63239"/>
                        <a14:foregroundMark x1="67960" y1="63239" x2="65794" y2="62817"/>
                        <a14:foregroundMark x1="72292" y1="8310" x2="65614" y2="17183"/>
                        <a14:foregroundMark x1="81859" y1="7887" x2="87906" y2="13803"/>
                        <a14:foregroundMark x1="88538" y1="14648" x2="84296" y2="23944"/>
                        <a14:foregroundMark x1="68321" y1="30000" x2="68502" y2="39014"/>
                        <a14:foregroundMark x1="88628" y1="15775" x2="84928" y2="23239"/>
                        <a14:foregroundMark x1="84928" y1="27042" x2="90343" y2="33380"/>
                        <a14:foregroundMark x1="90343" y1="33662" x2="93773" y2="37465"/>
                        <a14:foregroundMark x1="18953" y1="11408" x2="14892" y2="13803"/>
                        <a14:foregroundMark x1="14801" y1="15493" x2="13718" y2="19155"/>
                        <a14:foregroundMark x1="14260" y1="20000" x2="16787" y2="22535"/>
                        <a14:foregroundMark x1="17058" y1="22535" x2="23105" y2="25211"/>
                        <a14:foregroundMark x1="43321" y1="24085" x2="39982" y2="25634"/>
                        <a14:foregroundMark x1="81408" y1="7183" x2="75361" y2="6901"/>
                        <a14:foregroundMark x1="56949" y1="88592" x2="68953" y2="89014"/>
                        <a14:foregroundMark x1="55686" y1="69155" x2="53339" y2="96761"/>
                        <a14:foregroundMark x1="64260" y1="64225" x2="73556" y2="97183"/>
                        <a14:foregroundMark x1="68592" y1="75352" x2="73556" y2="92394"/>
                        <a14:foregroundMark x1="71209" y1="79296" x2="70668" y2="94225"/>
                        <a14:foregroundMark x1="53520" y1="87324" x2="50632" y2="96620"/>
                        <a14:backgroundMark x1="16155" y1="24366" x2="20848" y2="26479"/>
                        <a14:backgroundMark x1="17509" y1="6479" x2="65072" y2="5775"/>
                      </a14:backgroundRemoval>
                    </a14:imgEffect>
                  </a14:imgLayer>
                </a14:imgProps>
              </a:ext>
            </a:extLst>
          </a:blip>
          <a:srcRect l="11525" r="4246"/>
          <a:stretch/>
        </p:blipFill>
        <p:spPr>
          <a:xfrm>
            <a:off x="2006548" y="1137598"/>
            <a:ext cx="5689600" cy="4328535"/>
          </a:xfrm>
          <a:prstGeom prst="rect">
            <a:avLst/>
          </a:prstGeom>
        </p:spPr>
      </p:pic>
      <p:grpSp>
        <p:nvGrpSpPr>
          <p:cNvPr id="8" name="グループ化 7">
            <a:extLst>
              <a:ext uri="{FF2B5EF4-FFF2-40B4-BE49-F238E27FC236}">
                <a16:creationId xmlns:a16="http://schemas.microsoft.com/office/drawing/2014/main" id="{D9B8FA43-132C-47FF-A3A0-367EBDE56288}"/>
              </a:ext>
            </a:extLst>
          </p:cNvPr>
          <p:cNvGrpSpPr/>
          <p:nvPr/>
        </p:nvGrpSpPr>
        <p:grpSpPr>
          <a:xfrm>
            <a:off x="2640765" y="2851468"/>
            <a:ext cx="1482692" cy="523715"/>
            <a:chOff x="2641366" y="2745718"/>
            <a:chExt cx="1482692" cy="523715"/>
          </a:xfrm>
        </p:grpSpPr>
        <p:sp>
          <p:nvSpPr>
            <p:cNvPr id="20" name="テキスト ボックス 19">
              <a:extLst>
                <a:ext uri="{FF2B5EF4-FFF2-40B4-BE49-F238E27FC236}">
                  <a16:creationId xmlns:a16="http://schemas.microsoft.com/office/drawing/2014/main" id="{52E2F426-6907-48B5-8998-25A1075AF9AD}"/>
                </a:ext>
              </a:extLst>
            </p:cNvPr>
            <p:cNvSpPr txBox="1"/>
            <p:nvPr/>
          </p:nvSpPr>
          <p:spPr>
            <a:xfrm>
              <a:off x="2641366" y="2745718"/>
              <a:ext cx="1481490" cy="523220"/>
            </a:xfrm>
            <a:prstGeom prst="rect">
              <a:avLst/>
            </a:prstGeom>
            <a:noFill/>
            <a:effectLst>
              <a:softEdge rad="127000"/>
            </a:effectLst>
          </p:spPr>
          <p:txBody>
            <a:bodyPr wrap="square" rtlCol="0">
              <a:spAutoFit/>
            </a:bodyPr>
            <a:lstStyle/>
            <a:p>
              <a:pPr algn="ctr"/>
              <a:r>
                <a:rPr kumimoji="1" lang="ja-JP" altLang="en-US" sz="2800" b="1" dirty="0">
                  <a:ln w="34925">
                    <a:solidFill>
                      <a:schemeClr val="bg1"/>
                    </a:solidFill>
                  </a:ln>
                  <a:solidFill>
                    <a:srgbClr val="FF0000"/>
                  </a:solidFill>
                  <a:latin typeface="メイリオ" panose="020B0604030504040204" pitchFamily="50" charset="-128"/>
                  <a:ea typeface="メイリオ" panose="020B0604030504040204" pitchFamily="50" charset="-128"/>
                </a:rPr>
                <a:t>副流煙</a:t>
              </a:r>
            </a:p>
          </p:txBody>
        </p:sp>
        <p:sp>
          <p:nvSpPr>
            <p:cNvPr id="2" name="テキスト ボックス 1">
              <a:extLst>
                <a:ext uri="{FF2B5EF4-FFF2-40B4-BE49-F238E27FC236}">
                  <a16:creationId xmlns:a16="http://schemas.microsoft.com/office/drawing/2014/main" id="{50D17110-605A-4B14-8034-49C88D9D50EC}"/>
                </a:ext>
              </a:extLst>
            </p:cNvPr>
            <p:cNvSpPr txBox="1"/>
            <p:nvPr/>
          </p:nvSpPr>
          <p:spPr>
            <a:xfrm>
              <a:off x="2642568" y="2746213"/>
              <a:ext cx="1481490" cy="523220"/>
            </a:xfrm>
            <a:prstGeom prst="rect">
              <a:avLst/>
            </a:prstGeom>
            <a:noFill/>
            <a:effectLst>
              <a:softEdge rad="127000"/>
            </a:effectLst>
          </p:spPr>
          <p:txBody>
            <a:bodyPr wrap="square" rtlCol="0">
              <a:spAutoFit/>
            </a:bodyP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副流煙</a:t>
              </a:r>
            </a:p>
          </p:txBody>
        </p:sp>
      </p:grpSp>
      <p:sp>
        <p:nvSpPr>
          <p:cNvPr id="11" name="円/楕円 17">
            <a:extLst>
              <a:ext uri="{FF2B5EF4-FFF2-40B4-BE49-F238E27FC236}">
                <a16:creationId xmlns:a16="http://schemas.microsoft.com/office/drawing/2014/main" id="{17EB45A4-9BE5-48D3-84CA-2C73E84F6B6D}"/>
              </a:ext>
            </a:extLst>
          </p:cNvPr>
          <p:cNvSpPr/>
          <p:nvPr/>
        </p:nvSpPr>
        <p:spPr>
          <a:xfrm>
            <a:off x="5784797" y="1104068"/>
            <a:ext cx="1733375" cy="1158875"/>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latin typeface="BIZ UDPゴシック" panose="020B0400000000000000" pitchFamily="50" charset="-128"/>
                <a:ea typeface="BIZ UDPゴシック" panose="020B0400000000000000" pitchFamily="50" charset="-128"/>
              </a:rPr>
              <a:t>タール</a:t>
            </a:r>
          </a:p>
          <a:p>
            <a:pPr algn="ctr" fontAlgn="auto">
              <a:spcBef>
                <a:spcPts val="0"/>
              </a:spcBef>
              <a:spcAft>
                <a:spcPts val="0"/>
              </a:spcAft>
              <a:defRPr/>
            </a:pPr>
            <a:r>
              <a:rPr lang="en-US" altLang="ja-JP" sz="2800" b="1" dirty="0">
                <a:solidFill>
                  <a:srgbClr val="FF0000"/>
                </a:solidFill>
                <a:latin typeface="メイリオ" panose="020B0604030504040204" pitchFamily="50" charset="-128"/>
                <a:ea typeface="メイリオ" panose="020B0604030504040204" pitchFamily="50" charset="-128"/>
              </a:rPr>
              <a:t>3.4</a:t>
            </a:r>
            <a:r>
              <a:rPr lang="ja-JP" altLang="en-US" sz="2400" dirty="0">
                <a:solidFill>
                  <a:schemeClr val="tx1"/>
                </a:solidFill>
                <a:latin typeface="BIZ UDPゴシック" panose="020B0400000000000000" pitchFamily="50" charset="-128"/>
                <a:ea typeface="BIZ UDPゴシック" panose="020B0400000000000000" pitchFamily="50" charset="-128"/>
              </a:rPr>
              <a:t>倍</a:t>
            </a:r>
          </a:p>
        </p:txBody>
      </p:sp>
      <p:sp>
        <p:nvSpPr>
          <p:cNvPr id="10" name="円/楕円 16">
            <a:extLst>
              <a:ext uri="{FF2B5EF4-FFF2-40B4-BE49-F238E27FC236}">
                <a16:creationId xmlns:a16="http://schemas.microsoft.com/office/drawing/2014/main" id="{FAE83D87-63F5-4472-B7F3-9E0E2D522DE6}"/>
              </a:ext>
            </a:extLst>
          </p:cNvPr>
          <p:cNvSpPr/>
          <p:nvPr/>
        </p:nvSpPr>
        <p:spPr>
          <a:xfrm>
            <a:off x="748734" y="1276736"/>
            <a:ext cx="2515627" cy="1157288"/>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latin typeface="メイリオ" panose="020B0604030504040204" pitchFamily="50" charset="-128"/>
                <a:ea typeface="メイリオ" panose="020B0604030504040204" pitchFamily="50" charset="-128"/>
              </a:rPr>
              <a:t>一酸化炭素</a:t>
            </a:r>
          </a:p>
          <a:p>
            <a:pPr algn="ctr" fontAlgn="auto">
              <a:spcBef>
                <a:spcPts val="0"/>
              </a:spcBef>
              <a:spcAft>
                <a:spcPts val="0"/>
              </a:spcAft>
              <a:defRPr/>
            </a:pPr>
            <a:r>
              <a:rPr lang="en-US" altLang="ja-JP" sz="2800" b="1" dirty="0">
                <a:solidFill>
                  <a:srgbClr val="FF0000"/>
                </a:solidFill>
                <a:latin typeface="メイリオ" panose="020B0604030504040204" pitchFamily="50" charset="-128"/>
                <a:ea typeface="メイリオ" panose="020B0604030504040204" pitchFamily="50" charset="-128"/>
              </a:rPr>
              <a:t>4.7</a:t>
            </a:r>
            <a:r>
              <a:rPr lang="ja-JP" altLang="en-US" sz="2400" dirty="0">
                <a:solidFill>
                  <a:schemeClr val="tx1"/>
                </a:solidFill>
                <a:latin typeface="メイリオ" panose="020B0604030504040204" pitchFamily="50" charset="-128"/>
                <a:ea typeface="メイリオ" panose="020B0604030504040204" pitchFamily="50" charset="-128"/>
              </a:rPr>
              <a:t>倍</a:t>
            </a:r>
          </a:p>
        </p:txBody>
      </p:sp>
      <p:sp>
        <p:nvSpPr>
          <p:cNvPr id="17" name="テキスト ボックス 16">
            <a:extLst>
              <a:ext uri="{FF2B5EF4-FFF2-40B4-BE49-F238E27FC236}">
                <a16:creationId xmlns:a16="http://schemas.microsoft.com/office/drawing/2014/main" id="{31AE6358-B768-4D75-9CA6-C7351D77E551}"/>
              </a:ext>
            </a:extLst>
          </p:cNvPr>
          <p:cNvSpPr txBox="1"/>
          <p:nvPr/>
        </p:nvSpPr>
        <p:spPr>
          <a:xfrm>
            <a:off x="534331" y="127878"/>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 りゅう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05D489B-47AB-4A85-B9F6-C42E918CB663}"/>
              </a:ext>
            </a:extLst>
          </p:cNvPr>
          <p:cNvSpPr txBox="1"/>
          <p:nvPr/>
        </p:nvSpPr>
        <p:spPr>
          <a:xfrm>
            <a:off x="2771800" y="88174"/>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しゅ りゅう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8281C30-0BA9-47E9-B854-4154AE767CB8}"/>
              </a:ext>
            </a:extLst>
          </p:cNvPr>
          <p:cNvSpPr txBox="1"/>
          <p:nvPr/>
        </p:nvSpPr>
        <p:spPr>
          <a:xfrm>
            <a:off x="5066838" y="91010"/>
            <a:ext cx="123335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ひ 　かく</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DC18866D-AF81-45F3-B456-F8A040172C4A}"/>
              </a:ext>
            </a:extLst>
          </p:cNvPr>
          <p:cNvSpPr txBox="1"/>
          <p:nvPr/>
        </p:nvSpPr>
        <p:spPr>
          <a:xfrm>
            <a:off x="1289145" y="5626778"/>
            <a:ext cx="1648296"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 りゅう えん</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C6FEEC6-7471-49F1-AB9A-5DBF3E54197D}"/>
              </a:ext>
            </a:extLst>
          </p:cNvPr>
          <p:cNvSpPr txBox="1"/>
          <p:nvPr/>
        </p:nvSpPr>
        <p:spPr>
          <a:xfrm>
            <a:off x="3347864" y="5626115"/>
            <a:ext cx="1648296" cy="323165"/>
          </a:xfrm>
          <a:prstGeom prst="rect">
            <a:avLst/>
          </a:prstGeom>
          <a:noFill/>
        </p:spPr>
        <p:txBody>
          <a:bodyPr wrap="square">
            <a:spAutoFit/>
          </a:bodyPr>
          <a:lstStyle/>
          <a:p>
            <a:pPr algn="ctr"/>
            <a:r>
              <a:rPr lang="ja-JP" altLang="en-US" sz="15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しゅ りゅう えん</a:t>
            </a:r>
            <a:endParaRPr lang="en-US" altLang="ja-JP" sz="15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1E1AB652-C55D-4998-B670-F8744DC2519E}"/>
              </a:ext>
            </a:extLst>
          </p:cNvPr>
          <p:cNvSpPr txBox="1"/>
          <p:nvPr/>
        </p:nvSpPr>
        <p:spPr>
          <a:xfrm>
            <a:off x="2557362" y="2650911"/>
            <a:ext cx="1648296" cy="261610"/>
          </a:xfrm>
          <a:prstGeom prst="rect">
            <a:avLst/>
          </a:prstGeom>
          <a:noFill/>
        </p:spPr>
        <p:txBody>
          <a:bodyPr wrap="square">
            <a:spAutoFit/>
          </a:bodyPr>
          <a:lstStyle/>
          <a:p>
            <a:pPr algn="ctr"/>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 りゅう えん</a:t>
            </a:r>
            <a:endParaRPr lang="en-US" altLang="ja-JP"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024CE598-77E3-4D67-98FD-77262A2636A8}"/>
              </a:ext>
            </a:extLst>
          </p:cNvPr>
          <p:cNvSpPr txBox="1"/>
          <p:nvPr/>
        </p:nvSpPr>
        <p:spPr>
          <a:xfrm>
            <a:off x="4644008" y="4627797"/>
            <a:ext cx="1648296" cy="246221"/>
          </a:xfrm>
          <a:prstGeom prst="rect">
            <a:avLst/>
          </a:prstGeom>
          <a:noFill/>
        </p:spPr>
        <p:txBody>
          <a:bodyPr wrap="square">
            <a:spAutoFit/>
          </a:bodyPr>
          <a:lstStyle/>
          <a:p>
            <a:pPr algn="ctr"/>
            <a:r>
              <a:rPr lang="ja-JP" altLang="en-US" sz="1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しゅりゅうえん</a:t>
            </a:r>
            <a:endParaRPr lang="en-US" altLang="ja-JP" sz="1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073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66972" y="30142"/>
            <a:ext cx="8939691" cy="1544490"/>
          </a:xfrm>
        </p:spPr>
        <p:txBody>
          <a:bodyPr>
            <a:noAutofit/>
          </a:bodyPr>
          <a:lstStyle/>
          <a:p>
            <a:pPr>
              <a:lnSpc>
                <a:spcPts val="4500"/>
              </a:lnSpc>
              <a:spcBef>
                <a:spcPts val="600"/>
              </a:spcBef>
            </a:pPr>
            <a:r>
              <a:rPr kumimoji="1" lang="ja-JP" altLang="en-US" sz="3200" dirty="0">
                <a:latin typeface="HGS創英角ｺﾞｼｯｸUB" panose="020B0A00000000000000" pitchFamily="50" charset="-128"/>
                <a:ea typeface="HGS創英角ｺﾞｼｯｸUB" panose="020B0A00000000000000" pitchFamily="50" charset="-128"/>
              </a:rPr>
              <a:t>問題：タバコを吸った人がいた部屋がタバコ</a:t>
            </a:r>
            <a:br>
              <a:rPr kumimoji="1" lang="en-US" altLang="ja-JP" sz="3200" dirty="0">
                <a:latin typeface="HGS創英角ｺﾞｼｯｸUB" panose="020B0A00000000000000" pitchFamily="50" charset="-128"/>
                <a:ea typeface="HGS創英角ｺﾞｼｯｸUB" panose="020B0A00000000000000" pitchFamily="50" charset="-128"/>
              </a:rPr>
            </a:br>
            <a:r>
              <a:rPr kumimoji="1" lang="ja-JP" altLang="en-US" sz="3200" dirty="0">
                <a:latin typeface="HGS創英角ｺﾞｼｯｸUB" panose="020B0A00000000000000" pitchFamily="50" charset="-128"/>
                <a:ea typeface="HGS創英角ｺﾞｼｯｸUB" panose="020B0A00000000000000" pitchFamily="50" charset="-128"/>
              </a:rPr>
              <a:t>　　臭かった！後から入った人に影響はある</a:t>
            </a:r>
            <a:r>
              <a:rPr lang="ja-JP" altLang="en-US" sz="3200" dirty="0">
                <a:latin typeface="HGS創英角ｺﾞｼｯｸUB" panose="020B0A00000000000000" pitchFamily="50" charset="-128"/>
                <a:ea typeface="HGS創英角ｺﾞｼｯｸUB" panose="020B0A00000000000000" pitchFamily="50" charset="-128"/>
              </a:rPr>
              <a:t>？</a:t>
            </a:r>
            <a:endParaRPr kumimoji="1" lang="ja-JP" altLang="en-US" sz="40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413103" y="1766699"/>
            <a:ext cx="8317794" cy="469506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202689" y="2441406"/>
            <a:ext cx="8841249" cy="1169551"/>
          </a:xfrm>
          <a:prstGeom prst="rect">
            <a:avLst/>
          </a:prstGeom>
          <a:noFill/>
        </p:spPr>
        <p:txBody>
          <a:bodyPr wrap="square">
            <a:spAutoFit/>
          </a:bodyPr>
          <a:lstStyle/>
          <a:p>
            <a:pPr algn="ctr"/>
            <a:r>
              <a:rPr lang="ja-JP" altLang="en-US" sz="3500" b="1" dirty="0">
                <a:solidFill>
                  <a:srgbClr val="FF0000"/>
                </a:solidFill>
                <a:latin typeface="メイリオ" panose="020B0604030504040204" pitchFamily="50" charset="-128"/>
                <a:ea typeface="メイリオ" panose="020B0604030504040204" pitchFamily="50" charset="-128"/>
              </a:rPr>
              <a:t>① 直接タバコの煙を吸っていない</a:t>
            </a:r>
            <a:endParaRPr lang="en-US" altLang="ja-JP" sz="3500" b="1" dirty="0">
              <a:solidFill>
                <a:srgbClr val="FF0000"/>
              </a:solidFill>
              <a:latin typeface="メイリオ" panose="020B0604030504040204" pitchFamily="50" charset="-128"/>
              <a:ea typeface="メイリオ" panose="020B0604030504040204" pitchFamily="50" charset="-128"/>
            </a:endParaRPr>
          </a:p>
          <a:p>
            <a:pPr algn="ctr"/>
            <a:r>
              <a:rPr lang="ja-JP" altLang="en-US" sz="3500" b="1" dirty="0">
                <a:solidFill>
                  <a:srgbClr val="FF0000"/>
                </a:solidFill>
                <a:latin typeface="メイリオ" panose="020B0604030504040204" pitchFamily="50" charset="-128"/>
                <a:ea typeface="メイリオ" panose="020B0604030504040204" pitchFamily="50" charset="-128"/>
              </a:rPr>
              <a:t>ので害はない</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568417" y="3910716"/>
            <a:ext cx="8160579" cy="1169551"/>
          </a:xfrm>
          <a:prstGeom prst="rect">
            <a:avLst/>
          </a:prstGeom>
          <a:noFill/>
        </p:spPr>
        <p:txBody>
          <a:bodyPr wrap="square">
            <a:spAutoFit/>
          </a:bodyPr>
          <a:lstStyle/>
          <a:p>
            <a:pPr algn="ctr"/>
            <a:r>
              <a:rPr lang="ja-JP" altLang="en-US" sz="3500" b="1" dirty="0">
                <a:solidFill>
                  <a:srgbClr val="FF0000"/>
                </a:solidFill>
                <a:latin typeface="メイリオ" panose="020B0604030504040204" pitchFamily="50" charset="-128"/>
                <a:ea typeface="メイリオ" panose="020B0604030504040204" pitchFamily="50" charset="-128"/>
              </a:rPr>
              <a:t>② 有害物質が部屋のいろんなところに付着しているので害がある</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347022" y="5403527"/>
            <a:ext cx="6911916" cy="630942"/>
          </a:xfrm>
          <a:prstGeom prst="rect">
            <a:avLst/>
          </a:prstGeom>
          <a:noFill/>
        </p:spPr>
        <p:txBody>
          <a:bodyPr wrap="square">
            <a:spAutoFit/>
          </a:bodyPr>
          <a:lstStyle/>
          <a:p>
            <a:pPr algn="ctr"/>
            <a:r>
              <a:rPr lang="ja-JP" altLang="en-US" sz="3500" b="1" dirty="0">
                <a:solidFill>
                  <a:srgbClr val="FF0000"/>
                </a:solidFill>
                <a:latin typeface="メイリオ" panose="020B0604030504040204" pitchFamily="50" charset="-128"/>
                <a:ea typeface="メイリオ" panose="020B0604030504040204" pitchFamily="50" charset="-128"/>
              </a:rPr>
              <a:t>③ 換気をすれば害はなくなる</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296118" y="3462738"/>
            <a:ext cx="8705176" cy="18206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993E52FD-272A-41D1-B839-D81AC1100A6D}"/>
              </a:ext>
            </a:extLst>
          </p:cNvPr>
          <p:cNvPicPr>
            <a:picLocks noChangeAspect="1"/>
          </p:cNvPicPr>
          <p:nvPr/>
        </p:nvPicPr>
        <p:blipFill rotWithShape="1">
          <a:blip r:embed="rId3">
            <a:extLst>
              <a:ext uri="{28A0092B-C50C-407E-A947-70E740481C1C}">
                <a14:useLocalDpi xmlns:a14="http://schemas.microsoft.com/office/drawing/2010/main" val="0"/>
              </a:ext>
            </a:extLst>
          </a:blip>
          <a:srcRect l="53705" t="32018"/>
          <a:stretch/>
        </p:blipFill>
        <p:spPr>
          <a:xfrm>
            <a:off x="7414252" y="4632289"/>
            <a:ext cx="1716343" cy="2166092"/>
          </a:xfrm>
          <a:prstGeom prst="rect">
            <a:avLst/>
          </a:prstGeom>
          <a:effectLst>
            <a:softEdge rad="12700"/>
          </a:effectLst>
        </p:spPr>
      </p:pic>
      <p:sp>
        <p:nvSpPr>
          <p:cNvPr id="11" name="テキスト ボックス 10">
            <a:extLst>
              <a:ext uri="{FF2B5EF4-FFF2-40B4-BE49-F238E27FC236}">
                <a16:creationId xmlns:a16="http://schemas.microsoft.com/office/drawing/2014/main" id="{4CDC61C1-2277-4870-9370-E855F0CCEACF}"/>
              </a:ext>
            </a:extLst>
          </p:cNvPr>
          <p:cNvSpPr txBox="1"/>
          <p:nvPr/>
        </p:nvSpPr>
        <p:spPr>
          <a:xfrm>
            <a:off x="939436" y="692726"/>
            <a:ext cx="449162" cy="261610"/>
          </a:xfrm>
          <a:prstGeom prst="rect">
            <a:avLst/>
          </a:prstGeom>
          <a:noFill/>
        </p:spPr>
        <p:txBody>
          <a:bodyPr wrap="none" rtlCol="0">
            <a:spAutoFit/>
          </a:bodyPr>
          <a:lstStyle/>
          <a:p>
            <a:r>
              <a:rPr kumimoji="1" lang="ja-JP" altLang="en-US" sz="1100" b="1" dirty="0">
                <a:latin typeface="BIZ UDPゴシック" panose="020B0400000000000000" pitchFamily="50" charset="-128"/>
                <a:ea typeface="BIZ UDPゴシック" panose="020B0400000000000000" pitchFamily="50" charset="-128"/>
              </a:rPr>
              <a:t>くさ</a:t>
            </a:r>
          </a:p>
        </p:txBody>
      </p:sp>
      <p:sp>
        <p:nvSpPr>
          <p:cNvPr id="12" name="テキスト ボックス 11">
            <a:extLst>
              <a:ext uri="{FF2B5EF4-FFF2-40B4-BE49-F238E27FC236}">
                <a16:creationId xmlns:a16="http://schemas.microsoft.com/office/drawing/2014/main" id="{AE8C3675-6F2E-442E-B09F-7DE6B86452AB}"/>
              </a:ext>
            </a:extLst>
          </p:cNvPr>
          <p:cNvSpPr txBox="1"/>
          <p:nvPr/>
        </p:nvSpPr>
        <p:spPr>
          <a:xfrm>
            <a:off x="6156767" y="692726"/>
            <a:ext cx="990977" cy="261610"/>
          </a:xfrm>
          <a:prstGeom prst="rect">
            <a:avLst/>
          </a:prstGeom>
          <a:noFill/>
        </p:spPr>
        <p:txBody>
          <a:bodyPr wrap="none" rtlCol="0">
            <a:spAutoFit/>
          </a:bodyPr>
          <a:lstStyle/>
          <a:p>
            <a:r>
              <a:rPr kumimoji="1" lang="ja-JP" altLang="en-US" sz="1100" b="1" dirty="0">
                <a:latin typeface="BIZ UDPゴシック" panose="020B0400000000000000" pitchFamily="50" charset="-128"/>
                <a:ea typeface="BIZ UDPゴシック" panose="020B0400000000000000" pitchFamily="50" charset="-128"/>
              </a:rPr>
              <a:t>えい　 きょう</a:t>
            </a:r>
          </a:p>
        </p:txBody>
      </p:sp>
      <p:sp>
        <p:nvSpPr>
          <p:cNvPr id="18" name="テキスト ボックス 17">
            <a:extLst>
              <a:ext uri="{FF2B5EF4-FFF2-40B4-BE49-F238E27FC236}">
                <a16:creationId xmlns:a16="http://schemas.microsoft.com/office/drawing/2014/main" id="{191E6D54-5258-4E4E-BBAF-B0080A3E31E4}"/>
              </a:ext>
            </a:extLst>
          </p:cNvPr>
          <p:cNvSpPr txBox="1"/>
          <p:nvPr/>
        </p:nvSpPr>
        <p:spPr>
          <a:xfrm>
            <a:off x="1463385" y="5212281"/>
            <a:ext cx="790601" cy="261610"/>
          </a:xfrm>
          <a:prstGeom prst="rect">
            <a:avLst/>
          </a:prstGeom>
          <a:noFill/>
        </p:spPr>
        <p:txBody>
          <a:bodyPr wrap="none" rtlCol="0">
            <a:spAutoFit/>
          </a:bodyPr>
          <a:lstStyle/>
          <a:p>
            <a:r>
              <a:rPr lang="ja-JP" altLang="en-US" sz="1100" b="1" dirty="0">
                <a:solidFill>
                  <a:srgbClr val="FF0000"/>
                </a:solidFill>
                <a:latin typeface="BIZ UDPゴシック" panose="020B0400000000000000" pitchFamily="50" charset="-128"/>
                <a:ea typeface="BIZ UDPゴシック" panose="020B0400000000000000" pitchFamily="50" charset="-128"/>
              </a:rPr>
              <a:t>かん　　き</a:t>
            </a:r>
            <a:endParaRPr kumimoji="1" lang="ja-JP" altLang="en-US" sz="1100" b="1"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133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nodeType="withEffect">
                                  <p:stCondLst>
                                    <p:cond delay="0"/>
                                  </p:stCondLst>
                                  <p:childTnLst>
                                    <p:animClr clrSpc="rgb" dir="cw">
                                      <p:cBhvr override="childStyle">
                                        <p:cTn id="14" dur="2000" fill="hold"/>
                                        <p:tgtEl>
                                          <p:spTgt spid="15">
                                            <p:txEl>
                                              <p:pRg st="0" end="0"/>
                                            </p:txEl>
                                          </p:spTgt>
                                        </p:tgtEl>
                                        <p:attrNameLst>
                                          <p:attrName>style.color</p:attrName>
                                        </p:attrNameLst>
                                      </p:cBhvr>
                                      <p:to>
                                        <a:srgbClr val="FFCC99"/>
                                      </p:to>
                                    </p:animClr>
                                  </p:childTnLst>
                                </p:cTn>
                              </p:par>
                              <p:par>
                                <p:cTn id="15" presetID="3" presetClass="emph" presetSubtype="2" fill="hold" grpId="0" nodeType="withEffect">
                                  <p:stCondLst>
                                    <p:cond delay="0"/>
                                  </p:stCondLst>
                                  <p:childTnLst>
                                    <p:animClr clrSpc="rgb" dir="cw">
                                      <p:cBhvr override="childStyle">
                                        <p:cTn id="16" dur="2000" fill="hold"/>
                                        <p:tgtEl>
                                          <p:spTgt spid="18"/>
                                        </p:tgtEl>
                                        <p:attrNameLst>
                                          <p:attrName>style.color</p:attrName>
                                        </p:attrNameLst>
                                      </p:cBhvr>
                                      <p:to>
                                        <a:srgbClr val="FFCC99"/>
                                      </p:to>
                                    </p:animClr>
                                  </p:childTnLst>
                                </p:cTn>
                              </p:par>
                            </p:childTnLst>
                          </p:cTn>
                        </p:par>
                        <p:par>
                          <p:cTn id="17" fill="hold">
                            <p:stCondLst>
                              <p:cond delay="2000"/>
                            </p:stCondLst>
                            <p:childTnLst>
                              <p:par>
                                <p:cTn id="18" presetID="32" presetClass="emph" presetSubtype="0" repeatCount="2000" fill="hold" nodeType="after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4DCF63F9-E8BD-4EA0-A216-13C8EAB3C4BC}"/>
              </a:ext>
            </a:extLst>
          </p:cNvPr>
          <p:cNvSpPr/>
          <p:nvPr/>
        </p:nvSpPr>
        <p:spPr>
          <a:xfrm>
            <a:off x="391237" y="5647724"/>
            <a:ext cx="8531304" cy="112521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FDCFF1B3-41BB-4944-B68A-B6BFA4FF6220}"/>
              </a:ext>
            </a:extLst>
          </p:cNvPr>
          <p:cNvSpPr txBox="1">
            <a:spLocks/>
          </p:cNvSpPr>
          <p:nvPr/>
        </p:nvSpPr>
        <p:spPr>
          <a:xfrm>
            <a:off x="3062061" y="1116827"/>
            <a:ext cx="6254023" cy="1305338"/>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吸っている人がいないのに･･･</a:t>
            </a:r>
            <a:endParaRPr lang="en-US" altLang="ja-JP" sz="2800" b="1" kern="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タイトル 1">
            <a:extLst>
              <a:ext uri="{FF2B5EF4-FFF2-40B4-BE49-F238E27FC236}">
                <a16:creationId xmlns:a16="http://schemas.microsoft.com/office/drawing/2014/main" id="{AC3F5ECF-8E0D-44C5-9411-9B9C3D4CECD6}"/>
              </a:ext>
            </a:extLst>
          </p:cNvPr>
          <p:cNvSpPr txBox="1">
            <a:spLocks/>
          </p:cNvSpPr>
          <p:nvPr/>
        </p:nvSpPr>
        <p:spPr>
          <a:xfrm>
            <a:off x="611808" y="5733256"/>
            <a:ext cx="7920384" cy="884563"/>
          </a:xfrm>
          <a:prstGeom prst="rect">
            <a:avLst/>
          </a:prstGeom>
          <a:noFill/>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latin typeface="メイリオ" panose="020B0604030504040204" pitchFamily="50" charset="-128"/>
                <a:ea typeface="メイリオ" panose="020B0604030504040204" pitchFamily="50" charset="-128"/>
              </a:rPr>
              <a:t>タバコの火を消した後でも</a:t>
            </a:r>
            <a:endParaRPr lang="en-US" altLang="ja-JP" sz="2800" b="1" kern="0" dirty="0">
              <a:solidFill>
                <a:schemeClr val="tx1"/>
              </a:solidFill>
              <a:latin typeface="メイリオ" panose="020B0604030504040204" pitchFamily="50" charset="-128"/>
              <a:ea typeface="メイリオ" panose="020B0604030504040204" pitchFamily="50" charset="-128"/>
            </a:endParaRPr>
          </a:p>
          <a:p>
            <a:endParaRPr lang="en-US" altLang="ja-JP" sz="800" b="1" kern="0" dirty="0">
              <a:solidFill>
                <a:schemeClr val="tx1"/>
              </a:solidFill>
              <a:latin typeface="メイリオ" panose="020B0604030504040204" pitchFamily="50" charset="-128"/>
              <a:ea typeface="メイリオ" panose="020B0604030504040204" pitchFamily="50" charset="-128"/>
            </a:endParaRPr>
          </a:p>
          <a:p>
            <a:r>
              <a:rPr lang="ja-JP" altLang="en-US" sz="2800" b="1" kern="0" dirty="0">
                <a:solidFill>
                  <a:schemeClr val="tx1"/>
                </a:solidFill>
                <a:latin typeface="メイリオ" panose="020B0604030504040204" pitchFamily="50" charset="-128"/>
                <a:ea typeface="メイリオ" panose="020B0604030504040204" pitchFamily="50" charset="-128"/>
              </a:rPr>
              <a:t>有害物質が</a:t>
            </a:r>
            <a:r>
              <a:rPr lang="ja-JP" altLang="en-US" sz="2800" b="1" kern="0" dirty="0">
                <a:solidFill>
                  <a:srgbClr val="FF0000"/>
                </a:solidFill>
                <a:latin typeface="メイリオ" panose="020B0604030504040204" pitchFamily="50" charset="-128"/>
                <a:ea typeface="メイリオ" panose="020B0604030504040204" pitchFamily="50" charset="-128"/>
              </a:rPr>
              <a:t>その場に残り受動喫煙が起こる</a:t>
            </a:r>
            <a:endParaRPr lang="en-US" altLang="ja-JP" sz="2800" b="1" kern="0" dirty="0">
              <a:solidFill>
                <a:srgbClr val="FF0000"/>
              </a:solidFill>
              <a:latin typeface="メイリオ" panose="020B0604030504040204" pitchFamily="50" charset="-128"/>
              <a:ea typeface="メイリオ" panose="020B0604030504040204" pitchFamily="50" charset="-128"/>
            </a:endParaRPr>
          </a:p>
        </p:txBody>
      </p:sp>
      <p:sp>
        <p:nvSpPr>
          <p:cNvPr id="11" name="タイトル 1">
            <a:extLst>
              <a:ext uri="{FF2B5EF4-FFF2-40B4-BE49-F238E27FC236}">
                <a16:creationId xmlns:a16="http://schemas.microsoft.com/office/drawing/2014/main" id="{F02B7088-8D83-4FDA-8328-5DC92A5B05C8}"/>
              </a:ext>
            </a:extLst>
          </p:cNvPr>
          <p:cNvSpPr txBox="1">
            <a:spLocks/>
          </p:cNvSpPr>
          <p:nvPr/>
        </p:nvSpPr>
        <p:spPr>
          <a:xfrm>
            <a:off x="466243" y="5017845"/>
            <a:ext cx="2488686" cy="69375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kern="0" dirty="0">
                <a:solidFill>
                  <a:schemeClr val="tx1"/>
                </a:solidFill>
                <a:latin typeface="メイリオ" panose="020B0604030504040204" pitchFamily="50" charset="-128"/>
                <a:ea typeface="メイリオ" panose="020B0604030504040204" pitchFamily="50" charset="-128"/>
              </a:rPr>
              <a:t>タバコを吸った後</a:t>
            </a:r>
            <a:endParaRPr lang="en-US" altLang="ja-JP" sz="1600" kern="0" dirty="0">
              <a:solidFill>
                <a:schemeClr val="tx1"/>
              </a:solidFill>
              <a:latin typeface="メイリオ" panose="020B0604030504040204" pitchFamily="50" charset="-128"/>
              <a:ea typeface="メイリオ" panose="020B0604030504040204" pitchFamily="50" charset="-128"/>
            </a:endParaRPr>
          </a:p>
          <a:p>
            <a:r>
              <a:rPr lang="ja-JP" altLang="en-US" sz="1600" kern="0" dirty="0">
                <a:solidFill>
                  <a:schemeClr val="tx1"/>
                </a:solidFill>
                <a:latin typeface="メイリオ" panose="020B0604030504040204" pitchFamily="50" charset="-128"/>
                <a:ea typeface="メイリオ" panose="020B0604030504040204" pitchFamily="50" charset="-128"/>
              </a:rPr>
              <a:t>すぐに近づいてはダメ！</a:t>
            </a:r>
            <a:endParaRPr lang="en-US" altLang="ja-JP" sz="1600" kern="0" dirty="0">
              <a:solidFill>
                <a:schemeClr val="tx1"/>
              </a:solidFill>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2FDFE1FD-D0E2-4488-9DFC-041F763A1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85" y="1268638"/>
            <a:ext cx="2051944" cy="1947696"/>
          </a:xfrm>
          <a:prstGeom prst="rect">
            <a:avLst/>
          </a:prstGeom>
        </p:spPr>
      </p:pic>
      <p:sp>
        <p:nvSpPr>
          <p:cNvPr id="21" name="テキスト ボックス 20">
            <a:extLst>
              <a:ext uri="{FF2B5EF4-FFF2-40B4-BE49-F238E27FC236}">
                <a16:creationId xmlns:a16="http://schemas.microsoft.com/office/drawing/2014/main" id="{F5C2589B-D7F8-4CA0-9F7F-A99E003A3A1B}"/>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サードハンドスモーク</a:t>
            </a:r>
            <a:r>
              <a:rPr kumimoji="1" lang="ja-JP" altLang="en-US" sz="3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（三次喫煙）</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58F1E361-76D0-4071-BC43-15CF69D7664A}"/>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タイトル 1">
            <a:extLst>
              <a:ext uri="{FF2B5EF4-FFF2-40B4-BE49-F238E27FC236}">
                <a16:creationId xmlns:a16="http://schemas.microsoft.com/office/drawing/2014/main" id="{38D423AD-0BA8-4C11-BFE6-AB0BD6276EEB}"/>
              </a:ext>
            </a:extLst>
          </p:cNvPr>
          <p:cNvSpPr txBox="1">
            <a:spLocks/>
          </p:cNvSpPr>
          <p:nvPr/>
        </p:nvSpPr>
        <p:spPr>
          <a:xfrm>
            <a:off x="151090" y="1087265"/>
            <a:ext cx="3281371" cy="373977"/>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kern="0" dirty="0">
                <a:solidFill>
                  <a:schemeClr val="tx1"/>
                </a:solidFill>
                <a:latin typeface="メイリオ" panose="020B0604030504040204" pitchFamily="50" charset="-128"/>
                <a:ea typeface="メイリオ" panose="020B0604030504040204" pitchFamily="50" charset="-128"/>
              </a:rPr>
              <a:t>たとえベランダで吸っても</a:t>
            </a:r>
            <a:r>
              <a:rPr lang="en-US" altLang="ja-JP" sz="1600" kern="0" dirty="0">
                <a:solidFill>
                  <a:schemeClr val="tx1"/>
                </a:solidFill>
                <a:latin typeface="メイリオ" panose="020B0604030504040204" pitchFamily="50" charset="-128"/>
                <a:ea typeface="メイリオ" panose="020B0604030504040204" pitchFamily="50" charset="-128"/>
              </a:rPr>
              <a:t>…</a:t>
            </a:r>
          </a:p>
        </p:txBody>
      </p:sp>
      <p:sp>
        <p:nvSpPr>
          <p:cNvPr id="10" name="矢印: 下 9">
            <a:extLst>
              <a:ext uri="{FF2B5EF4-FFF2-40B4-BE49-F238E27FC236}">
                <a16:creationId xmlns:a16="http://schemas.microsoft.com/office/drawing/2014/main" id="{3FFBD0A9-BD77-41A0-8B23-C1101DE11310}"/>
              </a:ext>
            </a:extLst>
          </p:cNvPr>
          <p:cNvSpPr/>
          <p:nvPr/>
        </p:nvSpPr>
        <p:spPr>
          <a:xfrm>
            <a:off x="1280713" y="2892668"/>
            <a:ext cx="832342" cy="69375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1BED0D2-106D-431C-8213-413F791CA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733" y="1619739"/>
            <a:ext cx="5982604" cy="4006976"/>
          </a:xfrm>
          <a:prstGeom prst="rect">
            <a:avLst/>
          </a:prstGeom>
        </p:spPr>
      </p:pic>
      <p:pic>
        <p:nvPicPr>
          <p:cNvPr id="16" name="図 15">
            <a:extLst>
              <a:ext uri="{FF2B5EF4-FFF2-40B4-BE49-F238E27FC236}">
                <a16:creationId xmlns:a16="http://schemas.microsoft.com/office/drawing/2014/main" id="{37612F0E-EFB1-4572-A3D8-AEB0D8886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733" y="1618731"/>
            <a:ext cx="5982604" cy="4006977"/>
          </a:xfrm>
          <a:prstGeom prst="rect">
            <a:avLst/>
          </a:prstGeom>
        </p:spPr>
      </p:pic>
      <p:pic>
        <p:nvPicPr>
          <p:cNvPr id="8" name="図 7">
            <a:extLst>
              <a:ext uri="{FF2B5EF4-FFF2-40B4-BE49-F238E27FC236}">
                <a16:creationId xmlns:a16="http://schemas.microsoft.com/office/drawing/2014/main" id="{EE730FDD-0CC9-4C91-BD27-EE2EE75AF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0000">
            <a:off x="5053870" y="4902539"/>
            <a:ext cx="436656" cy="441606"/>
          </a:xfrm>
          <a:prstGeom prst="rect">
            <a:avLst/>
          </a:prstGeom>
        </p:spPr>
      </p:pic>
      <p:pic>
        <p:nvPicPr>
          <p:cNvPr id="18" name="図 17">
            <a:extLst>
              <a:ext uri="{FF2B5EF4-FFF2-40B4-BE49-F238E27FC236}">
                <a16:creationId xmlns:a16="http://schemas.microsoft.com/office/drawing/2014/main" id="{593C71CF-9E4B-40FA-919A-1803BD5D5A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3413242" y="1751417"/>
            <a:ext cx="436656" cy="441606"/>
          </a:xfrm>
          <a:prstGeom prst="rect">
            <a:avLst/>
          </a:prstGeom>
        </p:spPr>
      </p:pic>
      <p:pic>
        <p:nvPicPr>
          <p:cNvPr id="19" name="図 18">
            <a:extLst>
              <a:ext uri="{FF2B5EF4-FFF2-40B4-BE49-F238E27FC236}">
                <a16:creationId xmlns:a16="http://schemas.microsoft.com/office/drawing/2014/main" id="{66034E6F-CAEC-4A2B-B437-047D28E750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00000">
            <a:off x="5986775" y="2499764"/>
            <a:ext cx="296538" cy="299900"/>
          </a:xfrm>
          <a:prstGeom prst="rect">
            <a:avLst/>
          </a:prstGeom>
        </p:spPr>
      </p:pic>
      <p:pic>
        <p:nvPicPr>
          <p:cNvPr id="20" name="図 19">
            <a:extLst>
              <a:ext uri="{FF2B5EF4-FFF2-40B4-BE49-F238E27FC236}">
                <a16:creationId xmlns:a16="http://schemas.microsoft.com/office/drawing/2014/main" id="{0BD0A6F8-CE13-4E5A-8E47-09F45BF7DA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69652">
            <a:off x="6716531" y="1738504"/>
            <a:ext cx="656029" cy="663466"/>
          </a:xfrm>
          <a:prstGeom prst="rect">
            <a:avLst/>
          </a:prstGeom>
        </p:spPr>
      </p:pic>
      <p:pic>
        <p:nvPicPr>
          <p:cNvPr id="25" name="図 24">
            <a:extLst>
              <a:ext uri="{FF2B5EF4-FFF2-40B4-BE49-F238E27FC236}">
                <a16:creationId xmlns:a16="http://schemas.microsoft.com/office/drawing/2014/main" id="{5D1130B8-8EBD-40FA-B9E5-3E0F97AC39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0000">
            <a:off x="7246131" y="3444050"/>
            <a:ext cx="436656" cy="441606"/>
          </a:xfrm>
          <a:prstGeom prst="rect">
            <a:avLst/>
          </a:prstGeom>
        </p:spPr>
      </p:pic>
      <p:pic>
        <p:nvPicPr>
          <p:cNvPr id="26" name="図 25">
            <a:extLst>
              <a:ext uri="{FF2B5EF4-FFF2-40B4-BE49-F238E27FC236}">
                <a16:creationId xmlns:a16="http://schemas.microsoft.com/office/drawing/2014/main" id="{E5029188-7EA1-48CB-8415-1A56DB1FD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0000">
            <a:off x="4438561" y="3444051"/>
            <a:ext cx="436656" cy="441606"/>
          </a:xfrm>
          <a:prstGeom prst="rect">
            <a:avLst/>
          </a:prstGeom>
        </p:spPr>
      </p:pic>
      <p:pic>
        <p:nvPicPr>
          <p:cNvPr id="27" name="図 26">
            <a:extLst>
              <a:ext uri="{FF2B5EF4-FFF2-40B4-BE49-F238E27FC236}">
                <a16:creationId xmlns:a16="http://schemas.microsoft.com/office/drawing/2014/main" id="{1A1F5D81-9245-43AC-BB2D-8BFDBC97F0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4506685" y="2224307"/>
            <a:ext cx="303095" cy="306531"/>
          </a:xfrm>
          <a:prstGeom prst="rect">
            <a:avLst/>
          </a:prstGeom>
        </p:spPr>
      </p:pic>
      <p:pic>
        <p:nvPicPr>
          <p:cNvPr id="13" name="図 12">
            <a:extLst>
              <a:ext uri="{FF2B5EF4-FFF2-40B4-BE49-F238E27FC236}">
                <a16:creationId xmlns:a16="http://schemas.microsoft.com/office/drawing/2014/main" id="{E927F8D7-E449-40F8-8907-EFB60B070A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6073">
            <a:off x="5859661" y="4095935"/>
            <a:ext cx="1250504" cy="1264678"/>
          </a:xfrm>
          <a:prstGeom prst="rect">
            <a:avLst/>
          </a:prstGeom>
        </p:spPr>
      </p:pic>
      <p:pic>
        <p:nvPicPr>
          <p:cNvPr id="28" name="図 27">
            <a:extLst>
              <a:ext uri="{FF2B5EF4-FFF2-40B4-BE49-F238E27FC236}">
                <a16:creationId xmlns:a16="http://schemas.microsoft.com/office/drawing/2014/main" id="{D214B616-C358-45B3-A577-5033E71744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6073">
            <a:off x="8241398" y="3035800"/>
            <a:ext cx="777587" cy="786401"/>
          </a:xfrm>
          <a:prstGeom prst="rect">
            <a:avLst/>
          </a:prstGeom>
        </p:spPr>
      </p:pic>
      <p:pic>
        <p:nvPicPr>
          <p:cNvPr id="29" name="図 28">
            <a:extLst>
              <a:ext uri="{FF2B5EF4-FFF2-40B4-BE49-F238E27FC236}">
                <a16:creationId xmlns:a16="http://schemas.microsoft.com/office/drawing/2014/main" id="{4948F137-989D-4E60-8083-7D80D33D25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922684">
            <a:off x="5602220" y="3195150"/>
            <a:ext cx="659640" cy="667117"/>
          </a:xfrm>
          <a:prstGeom prst="rect">
            <a:avLst/>
          </a:prstGeom>
        </p:spPr>
      </p:pic>
      <p:pic>
        <p:nvPicPr>
          <p:cNvPr id="30" name="図 29">
            <a:extLst>
              <a:ext uri="{FF2B5EF4-FFF2-40B4-BE49-F238E27FC236}">
                <a16:creationId xmlns:a16="http://schemas.microsoft.com/office/drawing/2014/main" id="{B991CCD1-2759-467A-997A-7B2D04678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68751">
            <a:off x="3242351" y="2764251"/>
            <a:ext cx="659640" cy="667117"/>
          </a:xfrm>
          <a:prstGeom prst="rect">
            <a:avLst/>
          </a:prstGeom>
        </p:spPr>
      </p:pic>
      <p:pic>
        <p:nvPicPr>
          <p:cNvPr id="31" name="図 30">
            <a:extLst>
              <a:ext uri="{FF2B5EF4-FFF2-40B4-BE49-F238E27FC236}">
                <a16:creationId xmlns:a16="http://schemas.microsoft.com/office/drawing/2014/main" id="{189C8D75-C0EC-41B9-A45C-90C490ADD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97888">
            <a:off x="7710403" y="4362965"/>
            <a:ext cx="436656" cy="441606"/>
          </a:xfrm>
          <a:prstGeom prst="rect">
            <a:avLst/>
          </a:prstGeom>
        </p:spPr>
      </p:pic>
      <p:pic>
        <p:nvPicPr>
          <p:cNvPr id="4" name="図 3">
            <a:extLst>
              <a:ext uri="{FF2B5EF4-FFF2-40B4-BE49-F238E27FC236}">
                <a16:creationId xmlns:a16="http://schemas.microsoft.com/office/drawing/2014/main" id="{632EC165-F12F-4D18-BCB3-C668EA4A3A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004" y="3302346"/>
            <a:ext cx="2021759" cy="1737582"/>
          </a:xfrm>
          <a:prstGeom prst="rect">
            <a:avLst/>
          </a:prstGeom>
        </p:spPr>
      </p:pic>
      <p:sp>
        <p:nvSpPr>
          <p:cNvPr id="32" name="テキスト ボックス 31">
            <a:extLst>
              <a:ext uri="{FF2B5EF4-FFF2-40B4-BE49-F238E27FC236}">
                <a16:creationId xmlns:a16="http://schemas.microsoft.com/office/drawing/2014/main" id="{FA9137F0-2651-4ED7-8D3A-7591897A1C7F}"/>
              </a:ext>
            </a:extLst>
          </p:cNvPr>
          <p:cNvSpPr txBox="1"/>
          <p:nvPr/>
        </p:nvSpPr>
        <p:spPr>
          <a:xfrm>
            <a:off x="6502101" y="128348"/>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さん  じ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EEA49F60-1DC0-4581-BDDA-7460DD853DAA}"/>
              </a:ext>
            </a:extLst>
          </p:cNvPr>
          <p:cNvSpPr txBox="1">
            <a:spLocks/>
          </p:cNvSpPr>
          <p:nvPr/>
        </p:nvSpPr>
        <p:spPr>
          <a:xfrm>
            <a:off x="4225292" y="6010339"/>
            <a:ext cx="3239167" cy="381695"/>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381695"/>
                      <a:gd name="connsiteX1" fmla="*/ 151991 w 3239167"/>
                      <a:gd name="connsiteY1" fmla="*/ 0 h 381695"/>
                      <a:gd name="connsiteX2" fmla="*/ 401158 w 3239167"/>
                      <a:gd name="connsiteY2" fmla="*/ 0 h 381695"/>
                      <a:gd name="connsiteX3" fmla="*/ 585541 w 3239167"/>
                      <a:gd name="connsiteY3" fmla="*/ 0 h 381695"/>
                      <a:gd name="connsiteX4" fmla="*/ 802316 w 3239167"/>
                      <a:gd name="connsiteY4" fmla="*/ 0 h 381695"/>
                      <a:gd name="connsiteX5" fmla="*/ 1083875 w 3239167"/>
                      <a:gd name="connsiteY5" fmla="*/ 0 h 381695"/>
                      <a:gd name="connsiteX6" fmla="*/ 1268258 w 3239167"/>
                      <a:gd name="connsiteY6" fmla="*/ 0 h 381695"/>
                      <a:gd name="connsiteX7" fmla="*/ 1549816 w 3239167"/>
                      <a:gd name="connsiteY7" fmla="*/ 0 h 381695"/>
                      <a:gd name="connsiteX8" fmla="*/ 1798983 w 3239167"/>
                      <a:gd name="connsiteY8" fmla="*/ 0 h 381695"/>
                      <a:gd name="connsiteX9" fmla="*/ 2080541 w 3239167"/>
                      <a:gd name="connsiteY9" fmla="*/ 0 h 381695"/>
                      <a:gd name="connsiteX10" fmla="*/ 2329708 w 3239167"/>
                      <a:gd name="connsiteY10" fmla="*/ 0 h 381695"/>
                      <a:gd name="connsiteX11" fmla="*/ 2546483 w 3239167"/>
                      <a:gd name="connsiteY11" fmla="*/ 0 h 381695"/>
                      <a:gd name="connsiteX12" fmla="*/ 2795650 w 3239167"/>
                      <a:gd name="connsiteY12" fmla="*/ 0 h 381695"/>
                      <a:gd name="connsiteX13" fmla="*/ 2947642 w 3239167"/>
                      <a:gd name="connsiteY13" fmla="*/ 0 h 381695"/>
                      <a:gd name="connsiteX14" fmla="*/ 3239167 w 3239167"/>
                      <a:gd name="connsiteY14" fmla="*/ 0 h 381695"/>
                      <a:gd name="connsiteX15" fmla="*/ 3239167 w 3239167"/>
                      <a:gd name="connsiteY15" fmla="*/ 179396 h 381695"/>
                      <a:gd name="connsiteX16" fmla="*/ 3239167 w 3239167"/>
                      <a:gd name="connsiteY16" fmla="*/ 381695 h 381695"/>
                      <a:gd name="connsiteX17" fmla="*/ 2990000 w 3239167"/>
                      <a:gd name="connsiteY17" fmla="*/ 381695 h 381695"/>
                      <a:gd name="connsiteX18" fmla="*/ 2773225 w 3239167"/>
                      <a:gd name="connsiteY18" fmla="*/ 381695 h 381695"/>
                      <a:gd name="connsiteX19" fmla="*/ 2459275 w 3239167"/>
                      <a:gd name="connsiteY19" fmla="*/ 381695 h 381695"/>
                      <a:gd name="connsiteX20" fmla="*/ 2145325 w 3239167"/>
                      <a:gd name="connsiteY20" fmla="*/ 381695 h 381695"/>
                      <a:gd name="connsiteX21" fmla="*/ 1831375 w 3239167"/>
                      <a:gd name="connsiteY21" fmla="*/ 381695 h 381695"/>
                      <a:gd name="connsiteX22" fmla="*/ 1614600 w 3239167"/>
                      <a:gd name="connsiteY22" fmla="*/ 381695 h 381695"/>
                      <a:gd name="connsiteX23" fmla="*/ 1300650 w 3239167"/>
                      <a:gd name="connsiteY23" fmla="*/ 381695 h 381695"/>
                      <a:gd name="connsiteX24" fmla="*/ 1116266 w 3239167"/>
                      <a:gd name="connsiteY24" fmla="*/ 381695 h 381695"/>
                      <a:gd name="connsiteX25" fmla="*/ 964275 w 3239167"/>
                      <a:gd name="connsiteY25" fmla="*/ 381695 h 381695"/>
                      <a:gd name="connsiteX26" fmla="*/ 715108 w 3239167"/>
                      <a:gd name="connsiteY26" fmla="*/ 381695 h 381695"/>
                      <a:gd name="connsiteX27" fmla="*/ 401158 w 3239167"/>
                      <a:gd name="connsiteY27" fmla="*/ 381695 h 381695"/>
                      <a:gd name="connsiteX28" fmla="*/ 0 w 3239167"/>
                      <a:gd name="connsiteY28" fmla="*/ 381695 h 381695"/>
                      <a:gd name="connsiteX29" fmla="*/ 0 w 3239167"/>
                      <a:gd name="connsiteY29" fmla="*/ 183213 h 381695"/>
                      <a:gd name="connsiteX30" fmla="*/ 0 w 3239167"/>
                      <a:gd name="connsiteY30" fmla="*/ 0 h 381695"/>
                      <a:gd name="connsiteX0" fmla="*/ 0 w 3239167"/>
                      <a:gd name="connsiteY0" fmla="*/ 0 h 381695"/>
                      <a:gd name="connsiteX1" fmla="*/ 249166 w 3239167"/>
                      <a:gd name="connsiteY1" fmla="*/ 0 h 381695"/>
                      <a:gd name="connsiteX2" fmla="*/ 401158 w 3239167"/>
                      <a:gd name="connsiteY2" fmla="*/ 0 h 381695"/>
                      <a:gd name="connsiteX3" fmla="*/ 617933 w 3239167"/>
                      <a:gd name="connsiteY3" fmla="*/ 0 h 381695"/>
                      <a:gd name="connsiteX4" fmla="*/ 802316 w 3239167"/>
                      <a:gd name="connsiteY4" fmla="*/ 0 h 381695"/>
                      <a:gd name="connsiteX5" fmla="*/ 954308 w 3239167"/>
                      <a:gd name="connsiteY5" fmla="*/ 0 h 381695"/>
                      <a:gd name="connsiteX6" fmla="*/ 1138691 w 3239167"/>
                      <a:gd name="connsiteY6" fmla="*/ 0 h 381695"/>
                      <a:gd name="connsiteX7" fmla="*/ 1387858 w 3239167"/>
                      <a:gd name="connsiteY7" fmla="*/ 0 h 381695"/>
                      <a:gd name="connsiteX8" fmla="*/ 1604633 w 3239167"/>
                      <a:gd name="connsiteY8" fmla="*/ 0 h 381695"/>
                      <a:gd name="connsiteX9" fmla="*/ 1789016 w 3239167"/>
                      <a:gd name="connsiteY9" fmla="*/ 0 h 381695"/>
                      <a:gd name="connsiteX10" fmla="*/ 2005791 w 3239167"/>
                      <a:gd name="connsiteY10" fmla="*/ 0 h 381695"/>
                      <a:gd name="connsiteX11" fmla="*/ 2254958 w 3239167"/>
                      <a:gd name="connsiteY11" fmla="*/ 0 h 381695"/>
                      <a:gd name="connsiteX12" fmla="*/ 2536516 w 3239167"/>
                      <a:gd name="connsiteY12" fmla="*/ 0 h 381695"/>
                      <a:gd name="connsiteX13" fmla="*/ 2688508 w 3239167"/>
                      <a:gd name="connsiteY13" fmla="*/ 0 h 381695"/>
                      <a:gd name="connsiteX14" fmla="*/ 2937675 w 3239167"/>
                      <a:gd name="connsiteY14" fmla="*/ 0 h 381695"/>
                      <a:gd name="connsiteX15" fmla="*/ 3239167 w 3239167"/>
                      <a:gd name="connsiteY15" fmla="*/ 0 h 381695"/>
                      <a:gd name="connsiteX16" fmla="*/ 3239167 w 3239167"/>
                      <a:gd name="connsiteY16" fmla="*/ 187030 h 381695"/>
                      <a:gd name="connsiteX17" fmla="*/ 3239167 w 3239167"/>
                      <a:gd name="connsiteY17" fmla="*/ 381695 h 381695"/>
                      <a:gd name="connsiteX18" fmla="*/ 3087175 w 3239167"/>
                      <a:gd name="connsiteY18" fmla="*/ 381695 h 381695"/>
                      <a:gd name="connsiteX19" fmla="*/ 2805617 w 3239167"/>
                      <a:gd name="connsiteY19" fmla="*/ 381695 h 381695"/>
                      <a:gd name="connsiteX20" fmla="*/ 2588841 w 3239167"/>
                      <a:gd name="connsiteY20" fmla="*/ 381695 h 381695"/>
                      <a:gd name="connsiteX21" fmla="*/ 2307283 w 3239167"/>
                      <a:gd name="connsiteY21" fmla="*/ 381695 h 381695"/>
                      <a:gd name="connsiteX22" fmla="*/ 2058116 w 3239167"/>
                      <a:gd name="connsiteY22" fmla="*/ 381695 h 381695"/>
                      <a:gd name="connsiteX23" fmla="*/ 1808950 w 3239167"/>
                      <a:gd name="connsiteY23" fmla="*/ 381695 h 381695"/>
                      <a:gd name="connsiteX24" fmla="*/ 1559783 w 3239167"/>
                      <a:gd name="connsiteY24" fmla="*/ 381695 h 381695"/>
                      <a:gd name="connsiteX25" fmla="*/ 1343008 w 3239167"/>
                      <a:gd name="connsiteY25" fmla="*/ 381695 h 381695"/>
                      <a:gd name="connsiteX26" fmla="*/ 1191016 w 3239167"/>
                      <a:gd name="connsiteY26" fmla="*/ 381695 h 381695"/>
                      <a:gd name="connsiteX27" fmla="*/ 1039025 w 3239167"/>
                      <a:gd name="connsiteY27" fmla="*/ 381695 h 381695"/>
                      <a:gd name="connsiteX28" fmla="*/ 887033 w 3239167"/>
                      <a:gd name="connsiteY28" fmla="*/ 381695 h 381695"/>
                      <a:gd name="connsiteX29" fmla="*/ 735041 w 3239167"/>
                      <a:gd name="connsiteY29" fmla="*/ 381695 h 381695"/>
                      <a:gd name="connsiteX30" fmla="*/ 453483 w 3239167"/>
                      <a:gd name="connsiteY30" fmla="*/ 381695 h 381695"/>
                      <a:gd name="connsiteX31" fmla="*/ 269100 w 3239167"/>
                      <a:gd name="connsiteY31" fmla="*/ 381695 h 381695"/>
                      <a:gd name="connsiteX32" fmla="*/ 0 w 3239167"/>
                      <a:gd name="connsiteY32" fmla="*/ 381695 h 381695"/>
                      <a:gd name="connsiteX33" fmla="*/ 0 w 3239167"/>
                      <a:gd name="connsiteY33" fmla="*/ 194664 h 381695"/>
                      <a:gd name="connsiteX34" fmla="*/ 0 w 3239167"/>
                      <a:gd name="connsiteY34" fmla="*/ 0 h 38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381695" fill="none" extrusionOk="0">
                        <a:moveTo>
                          <a:pt x="0" y="0"/>
                        </a:moveTo>
                        <a:cubicBezTo>
                          <a:pt x="41533" y="-609"/>
                          <a:pt x="102218" y="5383"/>
                          <a:pt x="151991" y="0"/>
                        </a:cubicBezTo>
                        <a:cubicBezTo>
                          <a:pt x="201534" y="21887"/>
                          <a:pt x="294632" y="-14962"/>
                          <a:pt x="401158" y="0"/>
                        </a:cubicBezTo>
                        <a:cubicBezTo>
                          <a:pt x="499745" y="-7153"/>
                          <a:pt x="494901" y="-5968"/>
                          <a:pt x="585541" y="0"/>
                        </a:cubicBezTo>
                        <a:cubicBezTo>
                          <a:pt x="677860" y="6784"/>
                          <a:pt x="754745" y="9989"/>
                          <a:pt x="802316" y="0"/>
                        </a:cubicBezTo>
                        <a:cubicBezTo>
                          <a:pt x="842493" y="-4379"/>
                          <a:pt x="1010521" y="-482"/>
                          <a:pt x="1083875" y="0"/>
                        </a:cubicBezTo>
                        <a:cubicBezTo>
                          <a:pt x="1150536" y="1661"/>
                          <a:pt x="1218432" y="-5578"/>
                          <a:pt x="1268258" y="0"/>
                        </a:cubicBezTo>
                        <a:cubicBezTo>
                          <a:pt x="1335550" y="1308"/>
                          <a:pt x="1481239" y="-3277"/>
                          <a:pt x="1549816" y="0"/>
                        </a:cubicBezTo>
                        <a:cubicBezTo>
                          <a:pt x="1615343" y="-6124"/>
                          <a:pt x="1738407" y="5125"/>
                          <a:pt x="1798983" y="0"/>
                        </a:cubicBezTo>
                        <a:cubicBezTo>
                          <a:pt x="1860965" y="-1890"/>
                          <a:pt x="1997169" y="16289"/>
                          <a:pt x="2080541" y="0"/>
                        </a:cubicBezTo>
                        <a:cubicBezTo>
                          <a:pt x="2174160" y="392"/>
                          <a:pt x="2233371" y="-17187"/>
                          <a:pt x="2329708" y="0"/>
                        </a:cubicBezTo>
                        <a:cubicBezTo>
                          <a:pt x="2422514" y="19188"/>
                          <a:pt x="2477181" y="1629"/>
                          <a:pt x="2546483" y="0"/>
                        </a:cubicBezTo>
                        <a:cubicBezTo>
                          <a:pt x="2621201" y="-1499"/>
                          <a:pt x="2677451" y="4319"/>
                          <a:pt x="2795650" y="0"/>
                        </a:cubicBezTo>
                        <a:cubicBezTo>
                          <a:pt x="2903862" y="9564"/>
                          <a:pt x="2914748" y="-1830"/>
                          <a:pt x="2947642" y="0"/>
                        </a:cubicBezTo>
                        <a:cubicBezTo>
                          <a:pt x="2985067" y="-3952"/>
                          <a:pt x="3084377" y="3371"/>
                          <a:pt x="3239167" y="0"/>
                        </a:cubicBezTo>
                        <a:cubicBezTo>
                          <a:pt x="3239004" y="38451"/>
                          <a:pt x="3239469" y="95842"/>
                          <a:pt x="3239167" y="179396"/>
                        </a:cubicBezTo>
                        <a:cubicBezTo>
                          <a:pt x="3234154" y="260036"/>
                          <a:pt x="3245324" y="293387"/>
                          <a:pt x="3239167" y="381695"/>
                        </a:cubicBezTo>
                        <a:cubicBezTo>
                          <a:pt x="3164391" y="373673"/>
                          <a:pt x="3091700" y="392095"/>
                          <a:pt x="2990000" y="381695"/>
                        </a:cubicBezTo>
                        <a:cubicBezTo>
                          <a:pt x="2894339" y="380405"/>
                          <a:pt x="2830311" y="383527"/>
                          <a:pt x="2773225" y="381695"/>
                        </a:cubicBezTo>
                        <a:cubicBezTo>
                          <a:pt x="2740712" y="389226"/>
                          <a:pt x="2607332" y="394769"/>
                          <a:pt x="2459275" y="381695"/>
                        </a:cubicBezTo>
                        <a:cubicBezTo>
                          <a:pt x="2314433" y="363707"/>
                          <a:pt x="2280097" y="390616"/>
                          <a:pt x="2145325" y="381695"/>
                        </a:cubicBezTo>
                        <a:cubicBezTo>
                          <a:pt x="2025712" y="372621"/>
                          <a:pt x="1985074" y="381115"/>
                          <a:pt x="1831375" y="381695"/>
                        </a:cubicBezTo>
                        <a:cubicBezTo>
                          <a:pt x="1676325" y="384929"/>
                          <a:pt x="1662381" y="375022"/>
                          <a:pt x="1614600" y="381695"/>
                        </a:cubicBezTo>
                        <a:cubicBezTo>
                          <a:pt x="1567183" y="399763"/>
                          <a:pt x="1362447" y="388204"/>
                          <a:pt x="1300650" y="381695"/>
                        </a:cubicBezTo>
                        <a:cubicBezTo>
                          <a:pt x="1224661" y="374033"/>
                          <a:pt x="1173087" y="382706"/>
                          <a:pt x="1116266" y="381695"/>
                        </a:cubicBezTo>
                        <a:cubicBezTo>
                          <a:pt x="1064735" y="379638"/>
                          <a:pt x="1008144" y="378797"/>
                          <a:pt x="964275" y="381695"/>
                        </a:cubicBezTo>
                        <a:cubicBezTo>
                          <a:pt x="912783" y="381741"/>
                          <a:pt x="842070" y="376997"/>
                          <a:pt x="715108" y="381695"/>
                        </a:cubicBezTo>
                        <a:cubicBezTo>
                          <a:pt x="588467" y="368631"/>
                          <a:pt x="532973" y="392597"/>
                          <a:pt x="401158" y="381695"/>
                        </a:cubicBezTo>
                        <a:cubicBezTo>
                          <a:pt x="289449" y="372272"/>
                          <a:pt x="95957" y="382474"/>
                          <a:pt x="0" y="381695"/>
                        </a:cubicBezTo>
                        <a:cubicBezTo>
                          <a:pt x="-10613" y="316393"/>
                          <a:pt x="7216" y="224899"/>
                          <a:pt x="0" y="183213"/>
                        </a:cubicBezTo>
                        <a:cubicBezTo>
                          <a:pt x="3151" y="141930"/>
                          <a:pt x="-7225" y="47704"/>
                          <a:pt x="0" y="0"/>
                        </a:cubicBezTo>
                        <a:close/>
                      </a:path>
                      <a:path w="3239167" h="381695" stroke="0" extrusionOk="0">
                        <a:moveTo>
                          <a:pt x="0" y="0"/>
                        </a:moveTo>
                        <a:cubicBezTo>
                          <a:pt x="74435" y="-1345"/>
                          <a:pt x="177024" y="14615"/>
                          <a:pt x="249166" y="0"/>
                        </a:cubicBezTo>
                        <a:cubicBezTo>
                          <a:pt x="324661" y="-9201"/>
                          <a:pt x="346480" y="1517"/>
                          <a:pt x="401158" y="0"/>
                        </a:cubicBezTo>
                        <a:cubicBezTo>
                          <a:pt x="459155" y="-1883"/>
                          <a:pt x="525283" y="-8844"/>
                          <a:pt x="617933" y="0"/>
                        </a:cubicBezTo>
                        <a:cubicBezTo>
                          <a:pt x="715130" y="4131"/>
                          <a:pt x="749725" y="683"/>
                          <a:pt x="802316" y="0"/>
                        </a:cubicBezTo>
                        <a:cubicBezTo>
                          <a:pt x="851293" y="4434"/>
                          <a:pt x="884269" y="-7388"/>
                          <a:pt x="954308" y="0"/>
                        </a:cubicBezTo>
                        <a:cubicBezTo>
                          <a:pt x="1021727" y="14185"/>
                          <a:pt x="1102297" y="-191"/>
                          <a:pt x="1138691" y="0"/>
                        </a:cubicBezTo>
                        <a:cubicBezTo>
                          <a:pt x="1177846" y="-1858"/>
                          <a:pt x="1295339" y="-12574"/>
                          <a:pt x="1387858" y="0"/>
                        </a:cubicBezTo>
                        <a:cubicBezTo>
                          <a:pt x="1463051" y="23285"/>
                          <a:pt x="1535383" y="3560"/>
                          <a:pt x="1604633" y="0"/>
                        </a:cubicBezTo>
                        <a:cubicBezTo>
                          <a:pt x="1677107" y="5940"/>
                          <a:pt x="1735446" y="-3925"/>
                          <a:pt x="1789016" y="0"/>
                        </a:cubicBezTo>
                        <a:cubicBezTo>
                          <a:pt x="1852461" y="-5053"/>
                          <a:pt x="1906690" y="1182"/>
                          <a:pt x="2005791" y="0"/>
                        </a:cubicBezTo>
                        <a:cubicBezTo>
                          <a:pt x="2110540" y="1948"/>
                          <a:pt x="2154504" y="5675"/>
                          <a:pt x="2254958" y="0"/>
                        </a:cubicBezTo>
                        <a:cubicBezTo>
                          <a:pt x="2346984" y="-910"/>
                          <a:pt x="2478662" y="3247"/>
                          <a:pt x="2536516" y="0"/>
                        </a:cubicBezTo>
                        <a:cubicBezTo>
                          <a:pt x="2598469" y="-977"/>
                          <a:pt x="2637947" y="5045"/>
                          <a:pt x="2688508" y="0"/>
                        </a:cubicBezTo>
                        <a:cubicBezTo>
                          <a:pt x="2742153" y="6808"/>
                          <a:pt x="2877251" y="-18650"/>
                          <a:pt x="2937675" y="0"/>
                        </a:cubicBezTo>
                        <a:cubicBezTo>
                          <a:pt x="3019108" y="5288"/>
                          <a:pt x="3085127" y="-10127"/>
                          <a:pt x="3239167" y="0"/>
                        </a:cubicBezTo>
                        <a:cubicBezTo>
                          <a:pt x="3237456" y="26924"/>
                          <a:pt x="3240642" y="131982"/>
                          <a:pt x="3239167" y="187030"/>
                        </a:cubicBezTo>
                        <a:cubicBezTo>
                          <a:pt x="3229683" y="247663"/>
                          <a:pt x="3228165" y="333536"/>
                          <a:pt x="3239167" y="381695"/>
                        </a:cubicBezTo>
                        <a:cubicBezTo>
                          <a:pt x="3175914" y="381809"/>
                          <a:pt x="3148198" y="375952"/>
                          <a:pt x="3087175" y="381695"/>
                        </a:cubicBezTo>
                        <a:cubicBezTo>
                          <a:pt x="3026901" y="376820"/>
                          <a:pt x="2939577" y="388721"/>
                          <a:pt x="2805617" y="381695"/>
                        </a:cubicBezTo>
                        <a:cubicBezTo>
                          <a:pt x="2677732" y="390646"/>
                          <a:pt x="2691178" y="388431"/>
                          <a:pt x="2588841" y="381695"/>
                        </a:cubicBezTo>
                        <a:cubicBezTo>
                          <a:pt x="2496401" y="374445"/>
                          <a:pt x="2413931" y="408613"/>
                          <a:pt x="2307283" y="381695"/>
                        </a:cubicBezTo>
                        <a:cubicBezTo>
                          <a:pt x="2196604" y="365842"/>
                          <a:pt x="2117751" y="375160"/>
                          <a:pt x="2058116" y="381695"/>
                        </a:cubicBezTo>
                        <a:cubicBezTo>
                          <a:pt x="1998798" y="412313"/>
                          <a:pt x="1893794" y="400772"/>
                          <a:pt x="1808950" y="381695"/>
                        </a:cubicBezTo>
                        <a:cubicBezTo>
                          <a:pt x="1722865" y="387119"/>
                          <a:pt x="1650342" y="406337"/>
                          <a:pt x="1559783" y="381695"/>
                        </a:cubicBezTo>
                        <a:cubicBezTo>
                          <a:pt x="1474650" y="369709"/>
                          <a:pt x="1396677" y="389526"/>
                          <a:pt x="1343008" y="381695"/>
                        </a:cubicBezTo>
                        <a:cubicBezTo>
                          <a:pt x="1287880" y="377224"/>
                          <a:pt x="1225664" y="390474"/>
                          <a:pt x="1191016" y="381695"/>
                        </a:cubicBezTo>
                        <a:cubicBezTo>
                          <a:pt x="1154803" y="371051"/>
                          <a:pt x="1111349" y="383494"/>
                          <a:pt x="1039025" y="381695"/>
                        </a:cubicBezTo>
                        <a:cubicBezTo>
                          <a:pt x="965579" y="382615"/>
                          <a:pt x="943011" y="381047"/>
                          <a:pt x="887033" y="381695"/>
                        </a:cubicBezTo>
                        <a:cubicBezTo>
                          <a:pt x="830751" y="371488"/>
                          <a:pt x="808656" y="374239"/>
                          <a:pt x="735041" y="381695"/>
                        </a:cubicBezTo>
                        <a:cubicBezTo>
                          <a:pt x="657725" y="392886"/>
                          <a:pt x="552853" y="377075"/>
                          <a:pt x="453483" y="381695"/>
                        </a:cubicBezTo>
                        <a:cubicBezTo>
                          <a:pt x="364668" y="378856"/>
                          <a:pt x="339362" y="383139"/>
                          <a:pt x="269100" y="381695"/>
                        </a:cubicBezTo>
                        <a:cubicBezTo>
                          <a:pt x="195406" y="380065"/>
                          <a:pt x="117857" y="379279"/>
                          <a:pt x="0" y="381695"/>
                        </a:cubicBezTo>
                        <a:cubicBezTo>
                          <a:pt x="11448" y="309200"/>
                          <a:pt x="-1959" y="287233"/>
                          <a:pt x="0" y="194664"/>
                        </a:cubicBezTo>
                        <a:cubicBezTo>
                          <a:pt x="-4108" y="104650"/>
                          <a:pt x="-10300" y="79365"/>
                          <a:pt x="0" y="0"/>
                        </a:cubicBezTo>
                        <a:close/>
                      </a:path>
                      <a:path w="3239167" h="381695" fill="none" stroke="0" extrusionOk="0">
                        <a:moveTo>
                          <a:pt x="0" y="0"/>
                        </a:moveTo>
                        <a:cubicBezTo>
                          <a:pt x="51733" y="5583"/>
                          <a:pt x="105540" y="1038"/>
                          <a:pt x="151991" y="0"/>
                        </a:cubicBezTo>
                        <a:cubicBezTo>
                          <a:pt x="176899" y="1861"/>
                          <a:pt x="300111" y="-1165"/>
                          <a:pt x="401158" y="0"/>
                        </a:cubicBezTo>
                        <a:cubicBezTo>
                          <a:pt x="499671" y="-7426"/>
                          <a:pt x="495024" y="-5213"/>
                          <a:pt x="585541" y="0"/>
                        </a:cubicBezTo>
                        <a:cubicBezTo>
                          <a:pt x="683899" y="14155"/>
                          <a:pt x="757023" y="16546"/>
                          <a:pt x="802316" y="0"/>
                        </a:cubicBezTo>
                        <a:cubicBezTo>
                          <a:pt x="846205" y="-10952"/>
                          <a:pt x="1020047" y="6895"/>
                          <a:pt x="1083875" y="0"/>
                        </a:cubicBezTo>
                        <a:cubicBezTo>
                          <a:pt x="1146406" y="-2576"/>
                          <a:pt x="1213307" y="-1126"/>
                          <a:pt x="1268258" y="0"/>
                        </a:cubicBezTo>
                        <a:cubicBezTo>
                          <a:pt x="1335174" y="-6851"/>
                          <a:pt x="1488252" y="-109"/>
                          <a:pt x="1549816" y="0"/>
                        </a:cubicBezTo>
                        <a:cubicBezTo>
                          <a:pt x="1596401" y="-9853"/>
                          <a:pt x="1739112" y="3571"/>
                          <a:pt x="1798983" y="0"/>
                        </a:cubicBezTo>
                        <a:cubicBezTo>
                          <a:pt x="1846886" y="1239"/>
                          <a:pt x="1979269" y="-15799"/>
                          <a:pt x="2080541" y="0"/>
                        </a:cubicBezTo>
                        <a:cubicBezTo>
                          <a:pt x="2161462" y="5135"/>
                          <a:pt x="2236549" y="-19437"/>
                          <a:pt x="2329708" y="0"/>
                        </a:cubicBezTo>
                        <a:cubicBezTo>
                          <a:pt x="2410952" y="6691"/>
                          <a:pt x="2462730" y="-7485"/>
                          <a:pt x="2546483" y="0"/>
                        </a:cubicBezTo>
                        <a:cubicBezTo>
                          <a:pt x="2618114" y="73"/>
                          <a:pt x="2694232" y="-13145"/>
                          <a:pt x="2795650" y="0"/>
                        </a:cubicBezTo>
                        <a:cubicBezTo>
                          <a:pt x="2902911" y="12179"/>
                          <a:pt x="2910857" y="1300"/>
                          <a:pt x="2947642" y="0"/>
                        </a:cubicBezTo>
                        <a:cubicBezTo>
                          <a:pt x="2970750" y="8503"/>
                          <a:pt x="3108643" y="1673"/>
                          <a:pt x="3239167" y="0"/>
                        </a:cubicBezTo>
                        <a:cubicBezTo>
                          <a:pt x="3228089" y="44003"/>
                          <a:pt x="3231750" y="86468"/>
                          <a:pt x="3239167" y="179396"/>
                        </a:cubicBezTo>
                        <a:cubicBezTo>
                          <a:pt x="3245002" y="258778"/>
                          <a:pt x="3242503" y="290108"/>
                          <a:pt x="3239167" y="381695"/>
                        </a:cubicBezTo>
                        <a:cubicBezTo>
                          <a:pt x="3190295" y="386215"/>
                          <a:pt x="3091944" y="378577"/>
                          <a:pt x="2990000" y="381695"/>
                        </a:cubicBezTo>
                        <a:cubicBezTo>
                          <a:pt x="2894641" y="377158"/>
                          <a:pt x="2832035" y="383763"/>
                          <a:pt x="2773225" y="381695"/>
                        </a:cubicBezTo>
                        <a:cubicBezTo>
                          <a:pt x="2705906" y="391846"/>
                          <a:pt x="2577040" y="402063"/>
                          <a:pt x="2459275" y="381695"/>
                        </a:cubicBezTo>
                        <a:cubicBezTo>
                          <a:pt x="2318569" y="364588"/>
                          <a:pt x="2273256" y="398508"/>
                          <a:pt x="2145325" y="381695"/>
                        </a:cubicBezTo>
                        <a:cubicBezTo>
                          <a:pt x="2023332" y="371147"/>
                          <a:pt x="1982147" y="382112"/>
                          <a:pt x="1831375" y="381695"/>
                        </a:cubicBezTo>
                        <a:cubicBezTo>
                          <a:pt x="1678574" y="380942"/>
                          <a:pt x="1658836" y="375014"/>
                          <a:pt x="1614600" y="381695"/>
                        </a:cubicBezTo>
                        <a:cubicBezTo>
                          <a:pt x="1575338" y="393770"/>
                          <a:pt x="1356005" y="390114"/>
                          <a:pt x="1300650" y="381695"/>
                        </a:cubicBezTo>
                        <a:cubicBezTo>
                          <a:pt x="1235365" y="378725"/>
                          <a:pt x="1178096" y="383550"/>
                          <a:pt x="1116266" y="381695"/>
                        </a:cubicBezTo>
                        <a:cubicBezTo>
                          <a:pt x="1060737" y="382180"/>
                          <a:pt x="1005072" y="385038"/>
                          <a:pt x="964275" y="381695"/>
                        </a:cubicBezTo>
                        <a:cubicBezTo>
                          <a:pt x="933491" y="392567"/>
                          <a:pt x="824172" y="370673"/>
                          <a:pt x="715108" y="381695"/>
                        </a:cubicBezTo>
                        <a:cubicBezTo>
                          <a:pt x="595109" y="365120"/>
                          <a:pt x="517371" y="403210"/>
                          <a:pt x="401158" y="381695"/>
                        </a:cubicBezTo>
                        <a:cubicBezTo>
                          <a:pt x="281582" y="367606"/>
                          <a:pt x="86282" y="396103"/>
                          <a:pt x="0" y="381695"/>
                        </a:cubicBezTo>
                        <a:cubicBezTo>
                          <a:pt x="22" y="300686"/>
                          <a:pt x="1435" y="223642"/>
                          <a:pt x="0" y="183213"/>
                        </a:cubicBezTo>
                        <a:cubicBezTo>
                          <a:pt x="1230" y="140501"/>
                          <a:pt x="-12211" y="46405"/>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300" b="1" kern="0" dirty="0">
                <a:solidFill>
                  <a:srgbClr val="FF0000"/>
                </a:solidFill>
                <a:latin typeface="メイリオ" panose="020B0604030504040204" pitchFamily="50" charset="-128"/>
                <a:ea typeface="メイリオ" panose="020B0604030504040204" pitchFamily="50" charset="-128"/>
              </a:rPr>
              <a:t>じゅどう きつえん</a:t>
            </a:r>
            <a:endParaRPr lang="en-US" altLang="ja-JP" sz="1300" b="1" kern="0" dirty="0">
              <a:solidFill>
                <a:schemeClr val="tx1"/>
              </a:solidFill>
              <a:latin typeface="メイリオ" panose="020B0604030504040204" pitchFamily="50" charset="-128"/>
              <a:ea typeface="メイリオ" panose="020B0604030504040204" pitchFamily="50" charset="-128"/>
            </a:endParaRPr>
          </a:p>
        </p:txBody>
      </p:sp>
      <p:sp>
        <p:nvSpPr>
          <p:cNvPr id="34" name="タイトル 1">
            <a:extLst>
              <a:ext uri="{FF2B5EF4-FFF2-40B4-BE49-F238E27FC236}">
                <a16:creationId xmlns:a16="http://schemas.microsoft.com/office/drawing/2014/main" id="{46FD8E58-08C8-4FD7-96F1-557DF8393FCF}"/>
              </a:ext>
            </a:extLst>
          </p:cNvPr>
          <p:cNvSpPr txBox="1">
            <a:spLocks/>
          </p:cNvSpPr>
          <p:nvPr/>
        </p:nvSpPr>
        <p:spPr>
          <a:xfrm>
            <a:off x="324721" y="6021288"/>
            <a:ext cx="3239167" cy="381695"/>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381695"/>
                      <a:gd name="connsiteX1" fmla="*/ 151991 w 3239167"/>
                      <a:gd name="connsiteY1" fmla="*/ 0 h 381695"/>
                      <a:gd name="connsiteX2" fmla="*/ 401158 w 3239167"/>
                      <a:gd name="connsiteY2" fmla="*/ 0 h 381695"/>
                      <a:gd name="connsiteX3" fmla="*/ 585541 w 3239167"/>
                      <a:gd name="connsiteY3" fmla="*/ 0 h 381695"/>
                      <a:gd name="connsiteX4" fmla="*/ 802316 w 3239167"/>
                      <a:gd name="connsiteY4" fmla="*/ 0 h 381695"/>
                      <a:gd name="connsiteX5" fmla="*/ 1083875 w 3239167"/>
                      <a:gd name="connsiteY5" fmla="*/ 0 h 381695"/>
                      <a:gd name="connsiteX6" fmla="*/ 1268258 w 3239167"/>
                      <a:gd name="connsiteY6" fmla="*/ 0 h 381695"/>
                      <a:gd name="connsiteX7" fmla="*/ 1549816 w 3239167"/>
                      <a:gd name="connsiteY7" fmla="*/ 0 h 381695"/>
                      <a:gd name="connsiteX8" fmla="*/ 1798983 w 3239167"/>
                      <a:gd name="connsiteY8" fmla="*/ 0 h 381695"/>
                      <a:gd name="connsiteX9" fmla="*/ 2080541 w 3239167"/>
                      <a:gd name="connsiteY9" fmla="*/ 0 h 381695"/>
                      <a:gd name="connsiteX10" fmla="*/ 2329708 w 3239167"/>
                      <a:gd name="connsiteY10" fmla="*/ 0 h 381695"/>
                      <a:gd name="connsiteX11" fmla="*/ 2546483 w 3239167"/>
                      <a:gd name="connsiteY11" fmla="*/ 0 h 381695"/>
                      <a:gd name="connsiteX12" fmla="*/ 2795650 w 3239167"/>
                      <a:gd name="connsiteY12" fmla="*/ 0 h 381695"/>
                      <a:gd name="connsiteX13" fmla="*/ 2947642 w 3239167"/>
                      <a:gd name="connsiteY13" fmla="*/ 0 h 381695"/>
                      <a:gd name="connsiteX14" fmla="*/ 3239167 w 3239167"/>
                      <a:gd name="connsiteY14" fmla="*/ 0 h 381695"/>
                      <a:gd name="connsiteX15" fmla="*/ 3239167 w 3239167"/>
                      <a:gd name="connsiteY15" fmla="*/ 179396 h 381695"/>
                      <a:gd name="connsiteX16" fmla="*/ 3239167 w 3239167"/>
                      <a:gd name="connsiteY16" fmla="*/ 381695 h 381695"/>
                      <a:gd name="connsiteX17" fmla="*/ 2990000 w 3239167"/>
                      <a:gd name="connsiteY17" fmla="*/ 381695 h 381695"/>
                      <a:gd name="connsiteX18" fmla="*/ 2773225 w 3239167"/>
                      <a:gd name="connsiteY18" fmla="*/ 381695 h 381695"/>
                      <a:gd name="connsiteX19" fmla="*/ 2459275 w 3239167"/>
                      <a:gd name="connsiteY19" fmla="*/ 381695 h 381695"/>
                      <a:gd name="connsiteX20" fmla="*/ 2145325 w 3239167"/>
                      <a:gd name="connsiteY20" fmla="*/ 381695 h 381695"/>
                      <a:gd name="connsiteX21" fmla="*/ 1831375 w 3239167"/>
                      <a:gd name="connsiteY21" fmla="*/ 381695 h 381695"/>
                      <a:gd name="connsiteX22" fmla="*/ 1614600 w 3239167"/>
                      <a:gd name="connsiteY22" fmla="*/ 381695 h 381695"/>
                      <a:gd name="connsiteX23" fmla="*/ 1300650 w 3239167"/>
                      <a:gd name="connsiteY23" fmla="*/ 381695 h 381695"/>
                      <a:gd name="connsiteX24" fmla="*/ 1116266 w 3239167"/>
                      <a:gd name="connsiteY24" fmla="*/ 381695 h 381695"/>
                      <a:gd name="connsiteX25" fmla="*/ 964275 w 3239167"/>
                      <a:gd name="connsiteY25" fmla="*/ 381695 h 381695"/>
                      <a:gd name="connsiteX26" fmla="*/ 715108 w 3239167"/>
                      <a:gd name="connsiteY26" fmla="*/ 381695 h 381695"/>
                      <a:gd name="connsiteX27" fmla="*/ 401158 w 3239167"/>
                      <a:gd name="connsiteY27" fmla="*/ 381695 h 381695"/>
                      <a:gd name="connsiteX28" fmla="*/ 0 w 3239167"/>
                      <a:gd name="connsiteY28" fmla="*/ 381695 h 381695"/>
                      <a:gd name="connsiteX29" fmla="*/ 0 w 3239167"/>
                      <a:gd name="connsiteY29" fmla="*/ 183213 h 381695"/>
                      <a:gd name="connsiteX30" fmla="*/ 0 w 3239167"/>
                      <a:gd name="connsiteY30" fmla="*/ 0 h 381695"/>
                      <a:gd name="connsiteX0" fmla="*/ 0 w 3239167"/>
                      <a:gd name="connsiteY0" fmla="*/ 0 h 381695"/>
                      <a:gd name="connsiteX1" fmla="*/ 249166 w 3239167"/>
                      <a:gd name="connsiteY1" fmla="*/ 0 h 381695"/>
                      <a:gd name="connsiteX2" fmla="*/ 401158 w 3239167"/>
                      <a:gd name="connsiteY2" fmla="*/ 0 h 381695"/>
                      <a:gd name="connsiteX3" fmla="*/ 617933 w 3239167"/>
                      <a:gd name="connsiteY3" fmla="*/ 0 h 381695"/>
                      <a:gd name="connsiteX4" fmla="*/ 802316 w 3239167"/>
                      <a:gd name="connsiteY4" fmla="*/ 0 h 381695"/>
                      <a:gd name="connsiteX5" fmla="*/ 954308 w 3239167"/>
                      <a:gd name="connsiteY5" fmla="*/ 0 h 381695"/>
                      <a:gd name="connsiteX6" fmla="*/ 1138691 w 3239167"/>
                      <a:gd name="connsiteY6" fmla="*/ 0 h 381695"/>
                      <a:gd name="connsiteX7" fmla="*/ 1387858 w 3239167"/>
                      <a:gd name="connsiteY7" fmla="*/ 0 h 381695"/>
                      <a:gd name="connsiteX8" fmla="*/ 1604633 w 3239167"/>
                      <a:gd name="connsiteY8" fmla="*/ 0 h 381695"/>
                      <a:gd name="connsiteX9" fmla="*/ 1789016 w 3239167"/>
                      <a:gd name="connsiteY9" fmla="*/ 0 h 381695"/>
                      <a:gd name="connsiteX10" fmla="*/ 2005791 w 3239167"/>
                      <a:gd name="connsiteY10" fmla="*/ 0 h 381695"/>
                      <a:gd name="connsiteX11" fmla="*/ 2254958 w 3239167"/>
                      <a:gd name="connsiteY11" fmla="*/ 0 h 381695"/>
                      <a:gd name="connsiteX12" fmla="*/ 2536516 w 3239167"/>
                      <a:gd name="connsiteY12" fmla="*/ 0 h 381695"/>
                      <a:gd name="connsiteX13" fmla="*/ 2688508 w 3239167"/>
                      <a:gd name="connsiteY13" fmla="*/ 0 h 381695"/>
                      <a:gd name="connsiteX14" fmla="*/ 2937675 w 3239167"/>
                      <a:gd name="connsiteY14" fmla="*/ 0 h 381695"/>
                      <a:gd name="connsiteX15" fmla="*/ 3239167 w 3239167"/>
                      <a:gd name="connsiteY15" fmla="*/ 0 h 381695"/>
                      <a:gd name="connsiteX16" fmla="*/ 3239167 w 3239167"/>
                      <a:gd name="connsiteY16" fmla="*/ 187030 h 381695"/>
                      <a:gd name="connsiteX17" fmla="*/ 3239167 w 3239167"/>
                      <a:gd name="connsiteY17" fmla="*/ 381695 h 381695"/>
                      <a:gd name="connsiteX18" fmla="*/ 3087175 w 3239167"/>
                      <a:gd name="connsiteY18" fmla="*/ 381695 h 381695"/>
                      <a:gd name="connsiteX19" fmla="*/ 2805617 w 3239167"/>
                      <a:gd name="connsiteY19" fmla="*/ 381695 h 381695"/>
                      <a:gd name="connsiteX20" fmla="*/ 2588841 w 3239167"/>
                      <a:gd name="connsiteY20" fmla="*/ 381695 h 381695"/>
                      <a:gd name="connsiteX21" fmla="*/ 2307283 w 3239167"/>
                      <a:gd name="connsiteY21" fmla="*/ 381695 h 381695"/>
                      <a:gd name="connsiteX22" fmla="*/ 2058116 w 3239167"/>
                      <a:gd name="connsiteY22" fmla="*/ 381695 h 381695"/>
                      <a:gd name="connsiteX23" fmla="*/ 1808950 w 3239167"/>
                      <a:gd name="connsiteY23" fmla="*/ 381695 h 381695"/>
                      <a:gd name="connsiteX24" fmla="*/ 1559783 w 3239167"/>
                      <a:gd name="connsiteY24" fmla="*/ 381695 h 381695"/>
                      <a:gd name="connsiteX25" fmla="*/ 1343008 w 3239167"/>
                      <a:gd name="connsiteY25" fmla="*/ 381695 h 381695"/>
                      <a:gd name="connsiteX26" fmla="*/ 1191016 w 3239167"/>
                      <a:gd name="connsiteY26" fmla="*/ 381695 h 381695"/>
                      <a:gd name="connsiteX27" fmla="*/ 1039025 w 3239167"/>
                      <a:gd name="connsiteY27" fmla="*/ 381695 h 381695"/>
                      <a:gd name="connsiteX28" fmla="*/ 887033 w 3239167"/>
                      <a:gd name="connsiteY28" fmla="*/ 381695 h 381695"/>
                      <a:gd name="connsiteX29" fmla="*/ 735041 w 3239167"/>
                      <a:gd name="connsiteY29" fmla="*/ 381695 h 381695"/>
                      <a:gd name="connsiteX30" fmla="*/ 453483 w 3239167"/>
                      <a:gd name="connsiteY30" fmla="*/ 381695 h 381695"/>
                      <a:gd name="connsiteX31" fmla="*/ 269100 w 3239167"/>
                      <a:gd name="connsiteY31" fmla="*/ 381695 h 381695"/>
                      <a:gd name="connsiteX32" fmla="*/ 0 w 3239167"/>
                      <a:gd name="connsiteY32" fmla="*/ 381695 h 381695"/>
                      <a:gd name="connsiteX33" fmla="*/ 0 w 3239167"/>
                      <a:gd name="connsiteY33" fmla="*/ 194664 h 381695"/>
                      <a:gd name="connsiteX34" fmla="*/ 0 w 3239167"/>
                      <a:gd name="connsiteY34" fmla="*/ 0 h 38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381695" fill="none" extrusionOk="0">
                        <a:moveTo>
                          <a:pt x="0" y="0"/>
                        </a:moveTo>
                        <a:cubicBezTo>
                          <a:pt x="41533" y="-609"/>
                          <a:pt x="102218" y="5383"/>
                          <a:pt x="151991" y="0"/>
                        </a:cubicBezTo>
                        <a:cubicBezTo>
                          <a:pt x="201534" y="21887"/>
                          <a:pt x="294632" y="-14962"/>
                          <a:pt x="401158" y="0"/>
                        </a:cubicBezTo>
                        <a:cubicBezTo>
                          <a:pt x="499745" y="-7153"/>
                          <a:pt x="494901" y="-5968"/>
                          <a:pt x="585541" y="0"/>
                        </a:cubicBezTo>
                        <a:cubicBezTo>
                          <a:pt x="677860" y="6784"/>
                          <a:pt x="754745" y="9989"/>
                          <a:pt x="802316" y="0"/>
                        </a:cubicBezTo>
                        <a:cubicBezTo>
                          <a:pt x="842493" y="-4379"/>
                          <a:pt x="1010521" y="-482"/>
                          <a:pt x="1083875" y="0"/>
                        </a:cubicBezTo>
                        <a:cubicBezTo>
                          <a:pt x="1150536" y="1661"/>
                          <a:pt x="1218432" y="-5578"/>
                          <a:pt x="1268258" y="0"/>
                        </a:cubicBezTo>
                        <a:cubicBezTo>
                          <a:pt x="1335550" y="1308"/>
                          <a:pt x="1481239" y="-3277"/>
                          <a:pt x="1549816" y="0"/>
                        </a:cubicBezTo>
                        <a:cubicBezTo>
                          <a:pt x="1615343" y="-6124"/>
                          <a:pt x="1738407" y="5125"/>
                          <a:pt x="1798983" y="0"/>
                        </a:cubicBezTo>
                        <a:cubicBezTo>
                          <a:pt x="1860965" y="-1890"/>
                          <a:pt x="1997169" y="16289"/>
                          <a:pt x="2080541" y="0"/>
                        </a:cubicBezTo>
                        <a:cubicBezTo>
                          <a:pt x="2174160" y="392"/>
                          <a:pt x="2233371" y="-17187"/>
                          <a:pt x="2329708" y="0"/>
                        </a:cubicBezTo>
                        <a:cubicBezTo>
                          <a:pt x="2422514" y="19188"/>
                          <a:pt x="2477181" y="1629"/>
                          <a:pt x="2546483" y="0"/>
                        </a:cubicBezTo>
                        <a:cubicBezTo>
                          <a:pt x="2621201" y="-1499"/>
                          <a:pt x="2677451" y="4319"/>
                          <a:pt x="2795650" y="0"/>
                        </a:cubicBezTo>
                        <a:cubicBezTo>
                          <a:pt x="2903862" y="9564"/>
                          <a:pt x="2914748" y="-1830"/>
                          <a:pt x="2947642" y="0"/>
                        </a:cubicBezTo>
                        <a:cubicBezTo>
                          <a:pt x="2985067" y="-3952"/>
                          <a:pt x="3084377" y="3371"/>
                          <a:pt x="3239167" y="0"/>
                        </a:cubicBezTo>
                        <a:cubicBezTo>
                          <a:pt x="3239004" y="38451"/>
                          <a:pt x="3239469" y="95842"/>
                          <a:pt x="3239167" y="179396"/>
                        </a:cubicBezTo>
                        <a:cubicBezTo>
                          <a:pt x="3234154" y="260036"/>
                          <a:pt x="3245324" y="293387"/>
                          <a:pt x="3239167" y="381695"/>
                        </a:cubicBezTo>
                        <a:cubicBezTo>
                          <a:pt x="3164391" y="373673"/>
                          <a:pt x="3091700" y="392095"/>
                          <a:pt x="2990000" y="381695"/>
                        </a:cubicBezTo>
                        <a:cubicBezTo>
                          <a:pt x="2894339" y="380405"/>
                          <a:pt x="2830311" y="383527"/>
                          <a:pt x="2773225" y="381695"/>
                        </a:cubicBezTo>
                        <a:cubicBezTo>
                          <a:pt x="2740712" y="389226"/>
                          <a:pt x="2607332" y="394769"/>
                          <a:pt x="2459275" y="381695"/>
                        </a:cubicBezTo>
                        <a:cubicBezTo>
                          <a:pt x="2314433" y="363707"/>
                          <a:pt x="2280097" y="390616"/>
                          <a:pt x="2145325" y="381695"/>
                        </a:cubicBezTo>
                        <a:cubicBezTo>
                          <a:pt x="2025712" y="372621"/>
                          <a:pt x="1985074" y="381115"/>
                          <a:pt x="1831375" y="381695"/>
                        </a:cubicBezTo>
                        <a:cubicBezTo>
                          <a:pt x="1676325" y="384929"/>
                          <a:pt x="1662381" y="375022"/>
                          <a:pt x="1614600" y="381695"/>
                        </a:cubicBezTo>
                        <a:cubicBezTo>
                          <a:pt x="1567183" y="399763"/>
                          <a:pt x="1362447" y="388204"/>
                          <a:pt x="1300650" y="381695"/>
                        </a:cubicBezTo>
                        <a:cubicBezTo>
                          <a:pt x="1224661" y="374033"/>
                          <a:pt x="1173087" y="382706"/>
                          <a:pt x="1116266" y="381695"/>
                        </a:cubicBezTo>
                        <a:cubicBezTo>
                          <a:pt x="1064735" y="379638"/>
                          <a:pt x="1008144" y="378797"/>
                          <a:pt x="964275" y="381695"/>
                        </a:cubicBezTo>
                        <a:cubicBezTo>
                          <a:pt x="912783" y="381741"/>
                          <a:pt x="842070" y="376997"/>
                          <a:pt x="715108" y="381695"/>
                        </a:cubicBezTo>
                        <a:cubicBezTo>
                          <a:pt x="588467" y="368631"/>
                          <a:pt x="532973" y="392597"/>
                          <a:pt x="401158" y="381695"/>
                        </a:cubicBezTo>
                        <a:cubicBezTo>
                          <a:pt x="289449" y="372272"/>
                          <a:pt x="95957" y="382474"/>
                          <a:pt x="0" y="381695"/>
                        </a:cubicBezTo>
                        <a:cubicBezTo>
                          <a:pt x="-10613" y="316393"/>
                          <a:pt x="7216" y="224899"/>
                          <a:pt x="0" y="183213"/>
                        </a:cubicBezTo>
                        <a:cubicBezTo>
                          <a:pt x="3151" y="141930"/>
                          <a:pt x="-7225" y="47704"/>
                          <a:pt x="0" y="0"/>
                        </a:cubicBezTo>
                        <a:close/>
                      </a:path>
                      <a:path w="3239167" h="381695" stroke="0" extrusionOk="0">
                        <a:moveTo>
                          <a:pt x="0" y="0"/>
                        </a:moveTo>
                        <a:cubicBezTo>
                          <a:pt x="74435" y="-1345"/>
                          <a:pt x="177024" y="14615"/>
                          <a:pt x="249166" y="0"/>
                        </a:cubicBezTo>
                        <a:cubicBezTo>
                          <a:pt x="324661" y="-9201"/>
                          <a:pt x="346480" y="1517"/>
                          <a:pt x="401158" y="0"/>
                        </a:cubicBezTo>
                        <a:cubicBezTo>
                          <a:pt x="459155" y="-1883"/>
                          <a:pt x="525283" y="-8844"/>
                          <a:pt x="617933" y="0"/>
                        </a:cubicBezTo>
                        <a:cubicBezTo>
                          <a:pt x="715130" y="4131"/>
                          <a:pt x="749725" y="683"/>
                          <a:pt x="802316" y="0"/>
                        </a:cubicBezTo>
                        <a:cubicBezTo>
                          <a:pt x="851293" y="4434"/>
                          <a:pt x="884269" y="-7388"/>
                          <a:pt x="954308" y="0"/>
                        </a:cubicBezTo>
                        <a:cubicBezTo>
                          <a:pt x="1021727" y="14185"/>
                          <a:pt x="1102297" y="-191"/>
                          <a:pt x="1138691" y="0"/>
                        </a:cubicBezTo>
                        <a:cubicBezTo>
                          <a:pt x="1177846" y="-1858"/>
                          <a:pt x="1295339" y="-12574"/>
                          <a:pt x="1387858" y="0"/>
                        </a:cubicBezTo>
                        <a:cubicBezTo>
                          <a:pt x="1463051" y="23285"/>
                          <a:pt x="1535383" y="3560"/>
                          <a:pt x="1604633" y="0"/>
                        </a:cubicBezTo>
                        <a:cubicBezTo>
                          <a:pt x="1677107" y="5940"/>
                          <a:pt x="1735446" y="-3925"/>
                          <a:pt x="1789016" y="0"/>
                        </a:cubicBezTo>
                        <a:cubicBezTo>
                          <a:pt x="1852461" y="-5053"/>
                          <a:pt x="1906690" y="1182"/>
                          <a:pt x="2005791" y="0"/>
                        </a:cubicBezTo>
                        <a:cubicBezTo>
                          <a:pt x="2110540" y="1948"/>
                          <a:pt x="2154504" y="5675"/>
                          <a:pt x="2254958" y="0"/>
                        </a:cubicBezTo>
                        <a:cubicBezTo>
                          <a:pt x="2346984" y="-910"/>
                          <a:pt x="2478662" y="3247"/>
                          <a:pt x="2536516" y="0"/>
                        </a:cubicBezTo>
                        <a:cubicBezTo>
                          <a:pt x="2598469" y="-977"/>
                          <a:pt x="2637947" y="5045"/>
                          <a:pt x="2688508" y="0"/>
                        </a:cubicBezTo>
                        <a:cubicBezTo>
                          <a:pt x="2742153" y="6808"/>
                          <a:pt x="2877251" y="-18650"/>
                          <a:pt x="2937675" y="0"/>
                        </a:cubicBezTo>
                        <a:cubicBezTo>
                          <a:pt x="3019108" y="5288"/>
                          <a:pt x="3085127" y="-10127"/>
                          <a:pt x="3239167" y="0"/>
                        </a:cubicBezTo>
                        <a:cubicBezTo>
                          <a:pt x="3237456" y="26924"/>
                          <a:pt x="3240642" y="131982"/>
                          <a:pt x="3239167" y="187030"/>
                        </a:cubicBezTo>
                        <a:cubicBezTo>
                          <a:pt x="3229683" y="247663"/>
                          <a:pt x="3228165" y="333536"/>
                          <a:pt x="3239167" y="381695"/>
                        </a:cubicBezTo>
                        <a:cubicBezTo>
                          <a:pt x="3175914" y="381809"/>
                          <a:pt x="3148198" y="375952"/>
                          <a:pt x="3087175" y="381695"/>
                        </a:cubicBezTo>
                        <a:cubicBezTo>
                          <a:pt x="3026901" y="376820"/>
                          <a:pt x="2939577" y="388721"/>
                          <a:pt x="2805617" y="381695"/>
                        </a:cubicBezTo>
                        <a:cubicBezTo>
                          <a:pt x="2677732" y="390646"/>
                          <a:pt x="2691178" y="388431"/>
                          <a:pt x="2588841" y="381695"/>
                        </a:cubicBezTo>
                        <a:cubicBezTo>
                          <a:pt x="2496401" y="374445"/>
                          <a:pt x="2413931" y="408613"/>
                          <a:pt x="2307283" y="381695"/>
                        </a:cubicBezTo>
                        <a:cubicBezTo>
                          <a:pt x="2196604" y="365842"/>
                          <a:pt x="2117751" y="375160"/>
                          <a:pt x="2058116" y="381695"/>
                        </a:cubicBezTo>
                        <a:cubicBezTo>
                          <a:pt x="1998798" y="412313"/>
                          <a:pt x="1893794" y="400772"/>
                          <a:pt x="1808950" y="381695"/>
                        </a:cubicBezTo>
                        <a:cubicBezTo>
                          <a:pt x="1722865" y="387119"/>
                          <a:pt x="1650342" y="406337"/>
                          <a:pt x="1559783" y="381695"/>
                        </a:cubicBezTo>
                        <a:cubicBezTo>
                          <a:pt x="1474650" y="369709"/>
                          <a:pt x="1396677" y="389526"/>
                          <a:pt x="1343008" y="381695"/>
                        </a:cubicBezTo>
                        <a:cubicBezTo>
                          <a:pt x="1287880" y="377224"/>
                          <a:pt x="1225664" y="390474"/>
                          <a:pt x="1191016" y="381695"/>
                        </a:cubicBezTo>
                        <a:cubicBezTo>
                          <a:pt x="1154803" y="371051"/>
                          <a:pt x="1111349" y="383494"/>
                          <a:pt x="1039025" y="381695"/>
                        </a:cubicBezTo>
                        <a:cubicBezTo>
                          <a:pt x="965579" y="382615"/>
                          <a:pt x="943011" y="381047"/>
                          <a:pt x="887033" y="381695"/>
                        </a:cubicBezTo>
                        <a:cubicBezTo>
                          <a:pt x="830751" y="371488"/>
                          <a:pt x="808656" y="374239"/>
                          <a:pt x="735041" y="381695"/>
                        </a:cubicBezTo>
                        <a:cubicBezTo>
                          <a:pt x="657725" y="392886"/>
                          <a:pt x="552853" y="377075"/>
                          <a:pt x="453483" y="381695"/>
                        </a:cubicBezTo>
                        <a:cubicBezTo>
                          <a:pt x="364668" y="378856"/>
                          <a:pt x="339362" y="383139"/>
                          <a:pt x="269100" y="381695"/>
                        </a:cubicBezTo>
                        <a:cubicBezTo>
                          <a:pt x="195406" y="380065"/>
                          <a:pt x="117857" y="379279"/>
                          <a:pt x="0" y="381695"/>
                        </a:cubicBezTo>
                        <a:cubicBezTo>
                          <a:pt x="11448" y="309200"/>
                          <a:pt x="-1959" y="287233"/>
                          <a:pt x="0" y="194664"/>
                        </a:cubicBezTo>
                        <a:cubicBezTo>
                          <a:pt x="-4108" y="104650"/>
                          <a:pt x="-10300" y="79365"/>
                          <a:pt x="0" y="0"/>
                        </a:cubicBezTo>
                        <a:close/>
                      </a:path>
                      <a:path w="3239167" h="381695" fill="none" stroke="0" extrusionOk="0">
                        <a:moveTo>
                          <a:pt x="0" y="0"/>
                        </a:moveTo>
                        <a:cubicBezTo>
                          <a:pt x="51733" y="5583"/>
                          <a:pt x="105540" y="1038"/>
                          <a:pt x="151991" y="0"/>
                        </a:cubicBezTo>
                        <a:cubicBezTo>
                          <a:pt x="176899" y="1861"/>
                          <a:pt x="300111" y="-1165"/>
                          <a:pt x="401158" y="0"/>
                        </a:cubicBezTo>
                        <a:cubicBezTo>
                          <a:pt x="499671" y="-7426"/>
                          <a:pt x="495024" y="-5213"/>
                          <a:pt x="585541" y="0"/>
                        </a:cubicBezTo>
                        <a:cubicBezTo>
                          <a:pt x="683899" y="14155"/>
                          <a:pt x="757023" y="16546"/>
                          <a:pt x="802316" y="0"/>
                        </a:cubicBezTo>
                        <a:cubicBezTo>
                          <a:pt x="846205" y="-10952"/>
                          <a:pt x="1020047" y="6895"/>
                          <a:pt x="1083875" y="0"/>
                        </a:cubicBezTo>
                        <a:cubicBezTo>
                          <a:pt x="1146406" y="-2576"/>
                          <a:pt x="1213307" y="-1126"/>
                          <a:pt x="1268258" y="0"/>
                        </a:cubicBezTo>
                        <a:cubicBezTo>
                          <a:pt x="1335174" y="-6851"/>
                          <a:pt x="1488252" y="-109"/>
                          <a:pt x="1549816" y="0"/>
                        </a:cubicBezTo>
                        <a:cubicBezTo>
                          <a:pt x="1596401" y="-9853"/>
                          <a:pt x="1739112" y="3571"/>
                          <a:pt x="1798983" y="0"/>
                        </a:cubicBezTo>
                        <a:cubicBezTo>
                          <a:pt x="1846886" y="1239"/>
                          <a:pt x="1979269" y="-15799"/>
                          <a:pt x="2080541" y="0"/>
                        </a:cubicBezTo>
                        <a:cubicBezTo>
                          <a:pt x="2161462" y="5135"/>
                          <a:pt x="2236549" y="-19437"/>
                          <a:pt x="2329708" y="0"/>
                        </a:cubicBezTo>
                        <a:cubicBezTo>
                          <a:pt x="2410952" y="6691"/>
                          <a:pt x="2462730" y="-7485"/>
                          <a:pt x="2546483" y="0"/>
                        </a:cubicBezTo>
                        <a:cubicBezTo>
                          <a:pt x="2618114" y="73"/>
                          <a:pt x="2694232" y="-13145"/>
                          <a:pt x="2795650" y="0"/>
                        </a:cubicBezTo>
                        <a:cubicBezTo>
                          <a:pt x="2902911" y="12179"/>
                          <a:pt x="2910857" y="1300"/>
                          <a:pt x="2947642" y="0"/>
                        </a:cubicBezTo>
                        <a:cubicBezTo>
                          <a:pt x="2970750" y="8503"/>
                          <a:pt x="3108643" y="1673"/>
                          <a:pt x="3239167" y="0"/>
                        </a:cubicBezTo>
                        <a:cubicBezTo>
                          <a:pt x="3228089" y="44003"/>
                          <a:pt x="3231750" y="86468"/>
                          <a:pt x="3239167" y="179396"/>
                        </a:cubicBezTo>
                        <a:cubicBezTo>
                          <a:pt x="3245002" y="258778"/>
                          <a:pt x="3242503" y="290108"/>
                          <a:pt x="3239167" y="381695"/>
                        </a:cubicBezTo>
                        <a:cubicBezTo>
                          <a:pt x="3190295" y="386215"/>
                          <a:pt x="3091944" y="378577"/>
                          <a:pt x="2990000" y="381695"/>
                        </a:cubicBezTo>
                        <a:cubicBezTo>
                          <a:pt x="2894641" y="377158"/>
                          <a:pt x="2832035" y="383763"/>
                          <a:pt x="2773225" y="381695"/>
                        </a:cubicBezTo>
                        <a:cubicBezTo>
                          <a:pt x="2705906" y="391846"/>
                          <a:pt x="2577040" y="402063"/>
                          <a:pt x="2459275" y="381695"/>
                        </a:cubicBezTo>
                        <a:cubicBezTo>
                          <a:pt x="2318569" y="364588"/>
                          <a:pt x="2273256" y="398508"/>
                          <a:pt x="2145325" y="381695"/>
                        </a:cubicBezTo>
                        <a:cubicBezTo>
                          <a:pt x="2023332" y="371147"/>
                          <a:pt x="1982147" y="382112"/>
                          <a:pt x="1831375" y="381695"/>
                        </a:cubicBezTo>
                        <a:cubicBezTo>
                          <a:pt x="1678574" y="380942"/>
                          <a:pt x="1658836" y="375014"/>
                          <a:pt x="1614600" y="381695"/>
                        </a:cubicBezTo>
                        <a:cubicBezTo>
                          <a:pt x="1575338" y="393770"/>
                          <a:pt x="1356005" y="390114"/>
                          <a:pt x="1300650" y="381695"/>
                        </a:cubicBezTo>
                        <a:cubicBezTo>
                          <a:pt x="1235365" y="378725"/>
                          <a:pt x="1178096" y="383550"/>
                          <a:pt x="1116266" y="381695"/>
                        </a:cubicBezTo>
                        <a:cubicBezTo>
                          <a:pt x="1060737" y="382180"/>
                          <a:pt x="1005072" y="385038"/>
                          <a:pt x="964275" y="381695"/>
                        </a:cubicBezTo>
                        <a:cubicBezTo>
                          <a:pt x="933491" y="392567"/>
                          <a:pt x="824172" y="370673"/>
                          <a:pt x="715108" y="381695"/>
                        </a:cubicBezTo>
                        <a:cubicBezTo>
                          <a:pt x="595109" y="365120"/>
                          <a:pt x="517371" y="403210"/>
                          <a:pt x="401158" y="381695"/>
                        </a:cubicBezTo>
                        <a:cubicBezTo>
                          <a:pt x="281582" y="367606"/>
                          <a:pt x="86282" y="396103"/>
                          <a:pt x="0" y="381695"/>
                        </a:cubicBezTo>
                        <a:cubicBezTo>
                          <a:pt x="22" y="300686"/>
                          <a:pt x="1435" y="223642"/>
                          <a:pt x="0" y="183213"/>
                        </a:cubicBezTo>
                        <a:cubicBezTo>
                          <a:pt x="1230" y="140501"/>
                          <a:pt x="-12211" y="46405"/>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300" b="1" kern="0" dirty="0">
                <a:solidFill>
                  <a:schemeClr val="tx1"/>
                </a:solidFill>
                <a:latin typeface="メイリオ" panose="020B0604030504040204" pitchFamily="50" charset="-128"/>
                <a:ea typeface="メイリオ" panose="020B0604030504040204" pitchFamily="50" charset="-128"/>
              </a:rPr>
              <a:t>ゆうがい ぶっしつ</a:t>
            </a:r>
            <a:endParaRPr lang="en-US" altLang="ja-JP" sz="1300" b="1"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261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163101" y="102449"/>
            <a:ext cx="9215152" cy="1325563"/>
          </a:xfrm>
        </p:spPr>
        <p:txBody>
          <a:bodyPr>
            <a:noAutofit/>
          </a:bodyPr>
          <a:lstStyle/>
          <a:p>
            <a:r>
              <a:rPr kumimoji="1" lang="ja-JP" altLang="en-US" sz="3200" dirty="0">
                <a:latin typeface="HGS創英角ｺﾞｼｯｸUB" panose="020B0A00000000000000" pitchFamily="50" charset="-128"/>
                <a:ea typeface="HGS創英角ｺﾞｼｯｸUB" panose="020B0A00000000000000" pitchFamily="50" charset="-128"/>
              </a:rPr>
              <a:t>問題：レストランなどのお店にある喫煙室に</a:t>
            </a:r>
            <a:br>
              <a:rPr kumimoji="1" lang="en-US" altLang="ja-JP" sz="3200" dirty="0">
                <a:latin typeface="HGS創英角ｺﾞｼｯｸUB" panose="020B0A00000000000000" pitchFamily="50" charset="-128"/>
                <a:ea typeface="HGS創英角ｺﾞｼｯｸUB" panose="020B0A00000000000000" pitchFamily="50" charset="-128"/>
              </a:rPr>
            </a:br>
            <a:r>
              <a:rPr kumimoji="1" lang="ja-JP" altLang="en-US" sz="3200" dirty="0">
                <a:latin typeface="HGS創英角ｺﾞｼｯｸUB" panose="020B0A00000000000000" pitchFamily="50" charset="-128"/>
                <a:ea typeface="HGS創英角ｺﾞｼｯｸUB" panose="020B0A00000000000000" pitchFamily="50" charset="-128"/>
              </a:rPr>
              <a:t>　　</a:t>
            </a:r>
            <a:r>
              <a:rPr kumimoji="1" lang="en-US" altLang="ja-JP" sz="3200" dirty="0">
                <a:latin typeface="HGS創英角ｺﾞｼｯｸUB" panose="020B0A00000000000000" pitchFamily="50" charset="-128"/>
                <a:ea typeface="HGS創英角ｺﾞｼｯｸUB" panose="020B0A00000000000000" pitchFamily="50" charset="-128"/>
              </a:rPr>
              <a:t>20</a:t>
            </a:r>
            <a:r>
              <a:rPr kumimoji="1" lang="ja-JP" altLang="en-US" sz="3200" dirty="0">
                <a:latin typeface="HGS創英角ｺﾞｼｯｸUB" panose="020B0A00000000000000" pitchFamily="50" charset="-128"/>
                <a:ea typeface="HGS創英角ｺﾞｼｯｸUB" panose="020B0A00000000000000" pitchFamily="50" charset="-128"/>
              </a:rPr>
              <a:t>歳未満の人は入れるでしょうか？</a:t>
            </a:r>
            <a:endParaRPr kumimoji="1" lang="ja-JP" altLang="en-US" sz="40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607476" y="1733322"/>
            <a:ext cx="8317794" cy="469506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94053" y="2973886"/>
            <a:ext cx="8841249" cy="630942"/>
          </a:xfrm>
          <a:prstGeom prst="rect">
            <a:avLst/>
          </a:prstGeom>
          <a:noFill/>
        </p:spPr>
        <p:txBody>
          <a:bodyPr wrap="square">
            <a:spAutoFit/>
          </a:bodyPr>
          <a:lstStyle/>
          <a:p>
            <a:pPr algn="ctr"/>
            <a:r>
              <a:rPr lang="ja-JP" altLang="en-US" sz="3500" b="1" dirty="0">
                <a:solidFill>
                  <a:srgbClr val="FF0000"/>
                </a:solidFill>
                <a:latin typeface="メイリオ" panose="020B0604030504040204" pitchFamily="50" charset="-128"/>
                <a:ea typeface="メイリオ" panose="020B0604030504040204" pitchFamily="50" charset="-128"/>
              </a:rPr>
              <a:t>① お家の人と一緒なら入ってもいい</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486336" y="3916913"/>
            <a:ext cx="8526127" cy="630942"/>
          </a:xfrm>
          <a:prstGeom prst="rect">
            <a:avLst/>
          </a:prstGeom>
          <a:noFill/>
        </p:spPr>
        <p:txBody>
          <a:bodyPr wrap="square">
            <a:spAutoFit/>
          </a:bodyPr>
          <a:lstStyle/>
          <a:p>
            <a:pPr algn="ctr"/>
            <a:r>
              <a:rPr lang="ja-JP" altLang="en-US" sz="3500" b="1" dirty="0">
                <a:solidFill>
                  <a:srgbClr val="FF0000"/>
                </a:solidFill>
                <a:latin typeface="メイリオ" panose="020B0604030504040204" pitchFamily="50" charset="-128"/>
                <a:ea typeface="メイリオ" panose="020B0604030504040204" pitchFamily="50" charset="-128"/>
              </a:rPr>
              <a:t>② お店で働いている人なら入ってもいい</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421036" y="4927858"/>
            <a:ext cx="8786401" cy="1169551"/>
          </a:xfrm>
          <a:prstGeom prst="rect">
            <a:avLst/>
          </a:prstGeom>
          <a:noFill/>
        </p:spPr>
        <p:txBody>
          <a:bodyPr wrap="square">
            <a:spAutoFit/>
          </a:bodyPr>
          <a:lstStyle/>
          <a:p>
            <a:pPr algn="ctr"/>
            <a:r>
              <a:rPr lang="ja-JP" altLang="en-US" sz="3500" b="1" dirty="0">
                <a:solidFill>
                  <a:srgbClr val="FF0000"/>
                </a:solidFill>
                <a:latin typeface="メイリオ" panose="020B0604030504040204" pitchFamily="50" charset="-128"/>
                <a:ea typeface="メイリオ" panose="020B0604030504040204" pitchFamily="50" charset="-128"/>
              </a:rPr>
              <a:t>③ </a:t>
            </a:r>
            <a:r>
              <a:rPr lang="en-US" altLang="ja-JP" sz="3500" b="1" dirty="0">
                <a:solidFill>
                  <a:srgbClr val="FF0000"/>
                </a:solidFill>
                <a:latin typeface="メイリオ" panose="020B0604030504040204" pitchFamily="50" charset="-128"/>
                <a:ea typeface="メイリオ" panose="020B0604030504040204" pitchFamily="50" charset="-128"/>
              </a:rPr>
              <a:t>20</a:t>
            </a:r>
            <a:r>
              <a:rPr lang="ja-JP" altLang="en-US" sz="3500" b="1" dirty="0">
                <a:solidFill>
                  <a:srgbClr val="FF0000"/>
                </a:solidFill>
                <a:latin typeface="メイリオ" panose="020B0604030504040204" pitchFamily="50" charset="-128"/>
                <a:ea typeface="メイリオ" panose="020B0604030504040204" pitchFamily="50" charset="-128"/>
              </a:rPr>
              <a:t>歳未満の人はどんな理由が</a:t>
            </a:r>
            <a:endParaRPr lang="en-US" altLang="ja-JP" sz="3500" b="1" dirty="0">
              <a:solidFill>
                <a:srgbClr val="FF0000"/>
              </a:solidFill>
              <a:latin typeface="メイリオ" panose="020B0604030504040204" pitchFamily="50" charset="-128"/>
              <a:ea typeface="メイリオ" panose="020B0604030504040204" pitchFamily="50" charset="-128"/>
            </a:endParaRPr>
          </a:p>
          <a:p>
            <a:pPr algn="ctr"/>
            <a:r>
              <a:rPr lang="ja-JP" altLang="en-US" sz="3500" b="1" dirty="0">
                <a:solidFill>
                  <a:srgbClr val="FF0000"/>
                </a:solidFill>
                <a:latin typeface="メイリオ" panose="020B0604030504040204" pitchFamily="50" charset="-128"/>
                <a:ea typeface="メイリオ" panose="020B0604030504040204" pitchFamily="50" charset="-128"/>
              </a:rPr>
              <a:t>　　　あっても絶対に入ってはいけない</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141823" y="4453744"/>
            <a:ext cx="8526127" cy="20482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AD823909-DB30-4DD0-AE3B-CA452AD90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04" y="1232333"/>
            <a:ext cx="1856402" cy="1747078"/>
          </a:xfrm>
          <a:prstGeom prst="rect">
            <a:avLst/>
          </a:prstGeom>
        </p:spPr>
      </p:pic>
      <p:grpSp>
        <p:nvGrpSpPr>
          <p:cNvPr id="12" name="グループ化 11">
            <a:extLst>
              <a:ext uri="{FF2B5EF4-FFF2-40B4-BE49-F238E27FC236}">
                <a16:creationId xmlns:a16="http://schemas.microsoft.com/office/drawing/2014/main" id="{5F913857-ED07-4B04-A50A-D139B552A1EF}"/>
              </a:ext>
            </a:extLst>
          </p:cNvPr>
          <p:cNvGrpSpPr/>
          <p:nvPr/>
        </p:nvGrpSpPr>
        <p:grpSpPr>
          <a:xfrm>
            <a:off x="7431287" y="1341516"/>
            <a:ext cx="1620764" cy="2405588"/>
            <a:chOff x="7431287" y="1341516"/>
            <a:chExt cx="1620764" cy="2405588"/>
          </a:xfrm>
        </p:grpSpPr>
        <p:pic>
          <p:nvPicPr>
            <p:cNvPr id="8" name="図 7">
              <a:extLst>
                <a:ext uri="{FF2B5EF4-FFF2-40B4-BE49-F238E27FC236}">
                  <a16:creationId xmlns:a16="http://schemas.microsoft.com/office/drawing/2014/main" id="{97A6B8E4-A255-4BB1-852D-3BCBBB6A1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287" y="1341516"/>
              <a:ext cx="1620764" cy="2405588"/>
            </a:xfrm>
            <a:prstGeom prst="rect">
              <a:avLst/>
            </a:prstGeom>
          </p:spPr>
        </p:pic>
        <p:sp>
          <p:nvSpPr>
            <p:cNvPr id="9" name="楕円 8">
              <a:extLst>
                <a:ext uri="{FF2B5EF4-FFF2-40B4-BE49-F238E27FC236}">
                  <a16:creationId xmlns:a16="http://schemas.microsoft.com/office/drawing/2014/main" id="{1064A6F2-841C-4492-B4CF-02B948F042CD}"/>
                </a:ext>
              </a:extLst>
            </p:cNvPr>
            <p:cNvSpPr/>
            <p:nvPr/>
          </p:nvSpPr>
          <p:spPr>
            <a:xfrm>
              <a:off x="8399033" y="2171701"/>
              <a:ext cx="348163" cy="324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endParaRPr>
            </a:p>
          </p:txBody>
        </p:sp>
        <p:sp>
          <p:nvSpPr>
            <p:cNvPr id="11" name="テキスト ボックス 10">
              <a:extLst>
                <a:ext uri="{FF2B5EF4-FFF2-40B4-BE49-F238E27FC236}">
                  <a16:creationId xmlns:a16="http://schemas.microsoft.com/office/drawing/2014/main" id="{09CACA00-C402-41CC-8EAB-0A18318A19EE}"/>
                </a:ext>
              </a:extLst>
            </p:cNvPr>
            <p:cNvSpPr txBox="1"/>
            <p:nvPr/>
          </p:nvSpPr>
          <p:spPr>
            <a:xfrm>
              <a:off x="8365365" y="2221208"/>
              <a:ext cx="415498" cy="230832"/>
            </a:xfrm>
            <a:prstGeom prst="rect">
              <a:avLst/>
            </a:prstGeom>
            <a:noFill/>
          </p:spPr>
          <p:txBody>
            <a:bodyPr wrap="none" rtlCol="0">
              <a:spAutoFit/>
            </a:bodyPr>
            <a:lstStyle/>
            <a:p>
              <a:r>
                <a:rPr lang="en-US" altLang="ja-JP" sz="900" b="1" dirty="0"/>
                <a:t>18</a:t>
              </a:r>
              <a:r>
                <a:rPr lang="ja-JP" altLang="en-US" sz="900" b="1" dirty="0"/>
                <a:t>歳</a:t>
              </a:r>
              <a:endParaRPr kumimoji="1" lang="ja-JP" altLang="en-US" sz="900" b="1" dirty="0"/>
            </a:p>
          </p:txBody>
        </p:sp>
      </p:grpSp>
      <p:pic>
        <p:nvPicPr>
          <p:cNvPr id="21" name="図 20">
            <a:extLst>
              <a:ext uri="{FF2B5EF4-FFF2-40B4-BE49-F238E27FC236}">
                <a16:creationId xmlns:a16="http://schemas.microsoft.com/office/drawing/2014/main" id="{E105C248-3A8A-4578-9DB5-10534E4F9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405" y="2060295"/>
            <a:ext cx="771315" cy="771315"/>
          </a:xfrm>
          <a:prstGeom prst="rect">
            <a:avLst/>
          </a:prstGeom>
        </p:spPr>
      </p:pic>
      <p:pic>
        <p:nvPicPr>
          <p:cNvPr id="4" name="図 3">
            <a:extLst>
              <a:ext uri="{FF2B5EF4-FFF2-40B4-BE49-F238E27FC236}">
                <a16:creationId xmlns:a16="http://schemas.microsoft.com/office/drawing/2014/main" id="{7D087713-2B7C-4BE7-B174-7F7BFED56430}"/>
              </a:ext>
            </a:extLst>
          </p:cNvPr>
          <p:cNvPicPr>
            <a:picLocks noChangeAspect="1"/>
          </p:cNvPicPr>
          <p:nvPr/>
        </p:nvPicPr>
        <p:blipFill rotWithShape="1">
          <a:blip r:embed="rId6">
            <a:extLst>
              <a:ext uri="{28A0092B-C50C-407E-A947-70E740481C1C}">
                <a14:useLocalDpi xmlns:a14="http://schemas.microsoft.com/office/drawing/2010/main" val="0"/>
              </a:ext>
            </a:extLst>
          </a:blip>
          <a:srcRect l="6245" t="8492" r="5438" b="13504"/>
          <a:stretch/>
        </p:blipFill>
        <p:spPr>
          <a:xfrm>
            <a:off x="3494964" y="1361821"/>
            <a:ext cx="2439550" cy="3046222"/>
          </a:xfrm>
          <a:prstGeom prst="rect">
            <a:avLst/>
          </a:prstGeom>
        </p:spPr>
      </p:pic>
      <p:sp>
        <p:nvSpPr>
          <p:cNvPr id="25" name="テキスト ボックス 24">
            <a:extLst>
              <a:ext uri="{FF2B5EF4-FFF2-40B4-BE49-F238E27FC236}">
                <a16:creationId xmlns:a16="http://schemas.microsoft.com/office/drawing/2014/main" id="{015A3CA8-D008-4961-969B-05028C5E26AE}"/>
              </a:ext>
            </a:extLst>
          </p:cNvPr>
          <p:cNvSpPr txBox="1"/>
          <p:nvPr/>
        </p:nvSpPr>
        <p:spPr>
          <a:xfrm>
            <a:off x="3616636" y="3999086"/>
            <a:ext cx="2246189" cy="338554"/>
          </a:xfrm>
          <a:prstGeom prst="rect">
            <a:avLst/>
          </a:prstGeom>
          <a:noFill/>
        </p:spPr>
        <p:txBody>
          <a:bodyPr wrap="square" rtlCol="0">
            <a:spAutoFit/>
          </a:bodyPr>
          <a:lstStyle/>
          <a:p>
            <a:pPr algn="ctr"/>
            <a:r>
              <a:rPr kumimoji="1" lang="en-US" altLang="ja-JP" sz="900" b="1" dirty="0">
                <a:latin typeface="BIZ UDPゴシック" panose="020B0400000000000000" pitchFamily="50" charset="-128"/>
                <a:ea typeface="BIZ UDPゴシック" panose="020B0400000000000000" pitchFamily="50" charset="-128"/>
              </a:rPr>
              <a:t>20</a:t>
            </a:r>
            <a:r>
              <a:rPr kumimoji="1" lang="ja-JP" altLang="en-US" sz="900" b="1" dirty="0">
                <a:latin typeface="BIZ UDPゴシック" panose="020B0400000000000000" pitchFamily="50" charset="-128"/>
                <a:ea typeface="BIZ UDPゴシック" panose="020B0400000000000000" pitchFamily="50" charset="-128"/>
              </a:rPr>
              <a:t>歳未満の方は立ち入れません。</a:t>
            </a:r>
            <a:endParaRPr kumimoji="1" lang="en-US" altLang="ja-JP" sz="900" b="1" dirty="0">
              <a:latin typeface="BIZ UDPゴシック" panose="020B0400000000000000" pitchFamily="50" charset="-128"/>
              <a:ea typeface="BIZ UDPゴシック" panose="020B0400000000000000" pitchFamily="50" charset="-128"/>
            </a:endParaRPr>
          </a:p>
          <a:p>
            <a:pPr algn="ctr"/>
            <a:r>
              <a:rPr lang="ja-JP" altLang="en-US" sz="700" b="1" dirty="0">
                <a:latin typeface="BIZ UDPゴシック" panose="020B0400000000000000" pitchFamily="50" charset="-128"/>
                <a:ea typeface="BIZ UDPゴシック" panose="020B0400000000000000" pitchFamily="50" charset="-128"/>
              </a:rPr>
              <a:t>「喫煙」には、加熱式たばこを吸うことが含まれます。</a:t>
            </a:r>
            <a:endParaRPr kumimoji="1" lang="ja-JP" altLang="en-US" sz="700" b="1"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59B4CAE5-876C-4A3F-88DD-722D99CCBC4D}"/>
              </a:ext>
            </a:extLst>
          </p:cNvPr>
          <p:cNvSpPr txBox="1"/>
          <p:nvPr/>
        </p:nvSpPr>
        <p:spPr>
          <a:xfrm>
            <a:off x="6865460" y="116975"/>
            <a:ext cx="1285010" cy="261610"/>
          </a:xfrm>
          <a:prstGeom prst="rect">
            <a:avLst/>
          </a:prstGeom>
          <a:noFill/>
        </p:spPr>
        <p:txBody>
          <a:bodyPr wrap="square" rtlCol="0">
            <a:spAutoFit/>
          </a:bodyPr>
          <a:lstStyle/>
          <a:p>
            <a:r>
              <a:rPr kumimoji="1" lang="ja-JP" altLang="en-US" sz="1100" b="1" dirty="0">
                <a:latin typeface="BIZ UDPゴシック" panose="020B0400000000000000" pitchFamily="50" charset="-128"/>
                <a:ea typeface="BIZ UDPゴシック" panose="020B0400000000000000" pitchFamily="50" charset="-128"/>
              </a:rPr>
              <a:t>きつ 　えん</a:t>
            </a:r>
            <a:r>
              <a:rPr lang="ja-JP" altLang="en-US" sz="1100" b="1" dirty="0">
                <a:latin typeface="BIZ UDPゴシック" panose="020B0400000000000000" pitchFamily="50" charset="-128"/>
                <a:ea typeface="BIZ UDPゴシック" panose="020B0400000000000000" pitchFamily="50" charset="-128"/>
              </a:rPr>
              <a:t>  し</a:t>
            </a:r>
            <a:r>
              <a:rPr kumimoji="1" lang="ja-JP" altLang="en-US" sz="1100" b="1" dirty="0">
                <a:latin typeface="BIZ UDPゴシック" panose="020B0400000000000000" pitchFamily="50" charset="-128"/>
                <a:ea typeface="BIZ UDPゴシック" panose="020B0400000000000000" pitchFamily="50" charset="-128"/>
              </a:rPr>
              <a:t>つ</a:t>
            </a:r>
          </a:p>
        </p:txBody>
      </p:sp>
    </p:spTree>
    <p:extLst>
      <p:ext uri="{BB962C8B-B14F-4D97-AF65-F5344CB8AC3E}">
        <p14:creationId xmlns:p14="http://schemas.microsoft.com/office/powerpoint/2010/main" val="42337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nodeType="withEffect">
                                  <p:stCondLst>
                                    <p:cond delay="0"/>
                                  </p:stCondLst>
                                  <p:childTnLst>
                                    <p:animClr clrSpc="rgb" dir="cw">
                                      <p:cBhvr override="childStyle">
                                        <p:cTn id="14" dur="2000" fill="hold"/>
                                        <p:tgtEl>
                                          <p:spTgt spid="14">
                                            <p:txEl>
                                              <p:pRg st="0" end="0"/>
                                            </p:txEl>
                                          </p:spTgt>
                                        </p:tgtEl>
                                        <p:attrNameLst>
                                          <p:attrName>style.color</p:attrName>
                                        </p:attrNameLst>
                                      </p:cBhvr>
                                      <p:to>
                                        <a:srgbClr val="FFCC99"/>
                                      </p:to>
                                    </p:animClr>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par>
                          <p:cTn id="24" fill="hold">
                            <p:stCondLst>
                              <p:cond delay="2500"/>
                            </p:stCondLst>
                            <p:childTnLst>
                              <p:par>
                                <p:cTn id="25" presetID="6" presetClass="emph" presetSubtype="0" fill="hold" grpId="0" nodeType="afterEffect">
                                  <p:stCondLst>
                                    <p:cond delay="0"/>
                                  </p:stCondLst>
                                  <p:childTnLst>
                                    <p:animScale>
                                      <p:cBhvr>
                                        <p:cTn id="26" dur="2000" fill="hold"/>
                                        <p:tgtEl>
                                          <p:spTgt spid="25"/>
                                        </p:tgtEl>
                                      </p:cBhvr>
                                      <p:by x="200000" y="200000"/>
                                    </p:animScale>
                                  </p:childTnLst>
                                </p:cTn>
                              </p:par>
                            </p:childTnLst>
                          </p:cTn>
                        </p:par>
                        <p:par>
                          <p:cTn id="27" fill="hold">
                            <p:stCondLst>
                              <p:cond delay="4500"/>
                            </p:stCondLst>
                            <p:childTnLst>
                              <p:par>
                                <p:cTn id="28" presetID="3" presetClass="emph" presetSubtype="1" grpId="2" nodeType="afterEffect">
                                  <p:stCondLst>
                                    <p:cond delay="0"/>
                                  </p:stCondLst>
                                  <p:childTnLst>
                                    <p:set>
                                      <p:cBhvr override="childStyle">
                                        <p:cTn id="29" dur="indefinite"/>
                                        <p:tgtEl>
                                          <p:spTgt spid="25"/>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25" grpId="0" animBg="1"/>
      <p:bldP spid="25" grpId="1"/>
      <p:bldP spid="25"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3DCAD784-60EC-41C1-8C1D-4AD60F5C105B}"/>
              </a:ext>
            </a:extLst>
          </p:cNvPr>
          <p:cNvSpPr/>
          <p:nvPr/>
        </p:nvSpPr>
        <p:spPr>
          <a:xfrm>
            <a:off x="306348" y="1545488"/>
            <a:ext cx="8531304" cy="112521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EE889CD-0F88-46E3-A211-BB5557E7026C}"/>
              </a:ext>
            </a:extLst>
          </p:cNvPr>
          <p:cNvSpPr txBox="1">
            <a:spLocks/>
          </p:cNvSpPr>
          <p:nvPr/>
        </p:nvSpPr>
        <p:spPr>
          <a:xfrm>
            <a:off x="0" y="1732622"/>
            <a:ext cx="9144000" cy="1120314"/>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latin typeface="メイリオ" panose="020B0604030504040204" pitchFamily="50" charset="-128"/>
                <a:ea typeface="メイリオ" panose="020B0604030504040204" pitchFamily="50" charset="-128"/>
              </a:rPr>
              <a:t>受動喫煙をなくすため、喫煙できる場所についての</a:t>
            </a:r>
            <a:endParaRPr lang="en-US" altLang="ja-JP" sz="2800" b="1" kern="0" dirty="0">
              <a:solidFill>
                <a:schemeClr val="tx1"/>
              </a:solidFill>
              <a:latin typeface="メイリオ" panose="020B0604030504040204" pitchFamily="50" charset="-128"/>
              <a:ea typeface="メイリオ" panose="020B0604030504040204" pitchFamily="50" charset="-128"/>
            </a:endParaRPr>
          </a:p>
          <a:p>
            <a:r>
              <a:rPr lang="ja-JP" altLang="en-US" sz="2800" b="1" kern="0" dirty="0">
                <a:solidFill>
                  <a:schemeClr val="tx1"/>
                </a:solidFill>
                <a:latin typeface="メイリオ" panose="020B0604030504040204" pitchFamily="50" charset="-128"/>
                <a:ea typeface="メイリオ" panose="020B0604030504040204" pitchFamily="50" charset="-128"/>
              </a:rPr>
              <a:t>ルールが法律で定められている</a:t>
            </a:r>
            <a:endParaRPr lang="en-US" altLang="ja-JP" sz="2800" b="1" kern="0" dirty="0">
              <a:solidFill>
                <a:schemeClr val="tx1"/>
              </a:solidFill>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6399F04D-34F2-45C0-8C93-F1139ADA59CD}"/>
              </a:ext>
            </a:extLst>
          </p:cNvPr>
          <p:cNvSpPr txBox="1">
            <a:spLocks/>
          </p:cNvSpPr>
          <p:nvPr/>
        </p:nvSpPr>
        <p:spPr>
          <a:xfrm>
            <a:off x="4088725" y="2737034"/>
            <a:ext cx="1933074" cy="68179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l"/>
            <a:r>
              <a:rPr lang="ja-JP" altLang="en-US" sz="2800" kern="0" dirty="0">
                <a:solidFill>
                  <a:schemeClr val="tx1"/>
                </a:solidFill>
                <a:latin typeface="メイリオ" panose="020B0604030504040204" pitchFamily="50" charset="-128"/>
                <a:ea typeface="メイリオ" panose="020B0604030504040204" pitchFamily="50" charset="-128"/>
              </a:rPr>
              <a:t>昔は</a:t>
            </a:r>
            <a:r>
              <a:rPr lang="en-US" altLang="ja-JP" sz="2800" kern="0" dirty="0">
                <a:solidFill>
                  <a:schemeClr val="tx1"/>
                </a:solidFill>
                <a:latin typeface="メイリオ" panose="020B0604030504040204" pitchFamily="50" charset="-128"/>
                <a:ea typeface="メイリオ" panose="020B0604030504040204" pitchFamily="50" charset="-128"/>
              </a:rPr>
              <a:t>…</a:t>
            </a:r>
          </a:p>
        </p:txBody>
      </p:sp>
      <p:sp>
        <p:nvSpPr>
          <p:cNvPr id="12" name="テキスト ボックス 11">
            <a:extLst>
              <a:ext uri="{FF2B5EF4-FFF2-40B4-BE49-F238E27FC236}">
                <a16:creationId xmlns:a16="http://schemas.microsoft.com/office/drawing/2014/main" id="{E9AF41F4-C3D9-4636-924E-B4E8AA8C540D}"/>
              </a:ext>
            </a:extLst>
          </p:cNvPr>
          <p:cNvSpPr txBox="1"/>
          <p:nvPr/>
        </p:nvSpPr>
        <p:spPr>
          <a:xfrm>
            <a:off x="407804" y="188640"/>
            <a:ext cx="8736196" cy="2062103"/>
          </a:xfrm>
          <a:prstGeom prst="rect">
            <a:avLst/>
          </a:prstGeom>
          <a:noFill/>
        </p:spPr>
        <p:txBody>
          <a:bodyPr wrap="square" rtlCol="0">
            <a:spAutoFit/>
          </a:bodyPr>
          <a:lstStyle/>
          <a:p>
            <a:pPr algn="ct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受動喫煙をなくすためのルール</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kumimoji="1" lang="ja-JP" altLang="en-US" sz="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～健康増進法の改正～</a:t>
            </a:r>
          </a:p>
          <a:p>
            <a:pPr algn="ct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4A992ED0-B56E-402A-BB9B-446515D4883A}"/>
              </a:ext>
            </a:extLst>
          </p:cNvPr>
          <p:cNvSpPr/>
          <p:nvPr/>
        </p:nvSpPr>
        <p:spPr>
          <a:xfrm>
            <a:off x="447161" y="1412776"/>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C53339F0-5889-4CAF-B65B-317A6ED51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571" y="3190223"/>
            <a:ext cx="2830009" cy="3248048"/>
          </a:xfrm>
          <a:prstGeom prst="rect">
            <a:avLst/>
          </a:prstGeom>
        </p:spPr>
      </p:pic>
      <p:pic>
        <p:nvPicPr>
          <p:cNvPr id="18" name="図 17">
            <a:extLst>
              <a:ext uri="{FF2B5EF4-FFF2-40B4-BE49-F238E27FC236}">
                <a16:creationId xmlns:a16="http://schemas.microsoft.com/office/drawing/2014/main" id="{4E2C005B-0EA9-4A23-8B84-948134E5DE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59" y="2684104"/>
            <a:ext cx="3928643" cy="3729050"/>
          </a:xfrm>
          <a:prstGeom prst="rect">
            <a:avLst/>
          </a:prstGeom>
        </p:spPr>
      </p:pic>
      <p:sp>
        <p:nvSpPr>
          <p:cNvPr id="11" name="タイトル 1">
            <a:extLst>
              <a:ext uri="{FF2B5EF4-FFF2-40B4-BE49-F238E27FC236}">
                <a16:creationId xmlns:a16="http://schemas.microsoft.com/office/drawing/2014/main" id="{CCA90974-FD94-4D29-9AE9-EE3B8DBA3226}"/>
              </a:ext>
            </a:extLst>
          </p:cNvPr>
          <p:cNvSpPr txBox="1">
            <a:spLocks/>
          </p:cNvSpPr>
          <p:nvPr/>
        </p:nvSpPr>
        <p:spPr>
          <a:xfrm>
            <a:off x="738457" y="6485286"/>
            <a:ext cx="5637958" cy="395667"/>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r"/>
            <a:r>
              <a:rPr lang="en-US" altLang="ja-JP" sz="1800" kern="0" dirty="0">
                <a:solidFill>
                  <a:schemeClr val="tx1"/>
                </a:solidFill>
                <a:latin typeface="メイリオ" panose="020B0604030504040204" pitchFamily="50" charset="-128"/>
                <a:ea typeface="メイリオ" panose="020B0604030504040204" pitchFamily="50" charset="-128"/>
              </a:rPr>
              <a:t>※</a:t>
            </a:r>
            <a:r>
              <a:rPr lang="ja-JP" altLang="en-US" sz="1800" kern="0" dirty="0">
                <a:solidFill>
                  <a:schemeClr val="tx1"/>
                </a:solidFill>
                <a:latin typeface="メイリオ" panose="020B0604030504040204" pitchFamily="50" charset="-128"/>
                <a:ea typeface="メイリオ" panose="020B0604030504040204" pitchFamily="50" charset="-128"/>
              </a:rPr>
              <a:t>喫煙室には、</a:t>
            </a:r>
            <a:r>
              <a:rPr lang="en-US" altLang="ja-JP" sz="1800" kern="0" dirty="0">
                <a:solidFill>
                  <a:schemeClr val="tx1"/>
                </a:solidFill>
                <a:latin typeface="メイリオ" panose="020B0604030504040204" pitchFamily="50" charset="-128"/>
                <a:ea typeface="メイリオ" panose="020B0604030504040204" pitchFamily="50" charset="-128"/>
              </a:rPr>
              <a:t>20</a:t>
            </a:r>
            <a:r>
              <a:rPr lang="ja-JP" altLang="en-US" sz="1800" kern="0" dirty="0">
                <a:solidFill>
                  <a:schemeClr val="tx1"/>
                </a:solidFill>
                <a:latin typeface="メイリオ" panose="020B0604030504040204" pitchFamily="50" charset="-128"/>
                <a:ea typeface="メイリオ" panose="020B0604030504040204" pitchFamily="50" charset="-128"/>
              </a:rPr>
              <a:t>歳未満の人は入ってはいけない</a:t>
            </a:r>
            <a:endParaRPr lang="en-US" altLang="ja-JP" sz="1800" kern="0" dirty="0">
              <a:solidFill>
                <a:schemeClr val="tx1"/>
              </a:solidFill>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5A972C9F-5FF6-4D7E-8B32-9D5D819AFF37}"/>
              </a:ext>
            </a:extLst>
          </p:cNvPr>
          <p:cNvGrpSpPr/>
          <p:nvPr/>
        </p:nvGrpSpPr>
        <p:grpSpPr>
          <a:xfrm>
            <a:off x="1612607" y="5670569"/>
            <a:ext cx="2485264" cy="681791"/>
            <a:chOff x="2641366" y="2745718"/>
            <a:chExt cx="1486962" cy="954107"/>
          </a:xfrm>
        </p:grpSpPr>
        <p:sp>
          <p:nvSpPr>
            <p:cNvPr id="20" name="テキスト ボックス 19">
              <a:extLst>
                <a:ext uri="{FF2B5EF4-FFF2-40B4-BE49-F238E27FC236}">
                  <a16:creationId xmlns:a16="http://schemas.microsoft.com/office/drawing/2014/main" id="{3B551505-C43B-4117-83C3-EC346E55B91F}"/>
                </a:ext>
              </a:extLst>
            </p:cNvPr>
            <p:cNvSpPr txBox="1"/>
            <p:nvPr/>
          </p:nvSpPr>
          <p:spPr>
            <a:xfrm>
              <a:off x="2641366" y="2745718"/>
              <a:ext cx="1481490" cy="954107"/>
            </a:xfrm>
            <a:prstGeom prst="rect">
              <a:avLst/>
            </a:prstGeom>
            <a:noFill/>
            <a:effectLst>
              <a:softEdge rad="127000"/>
            </a:effectLst>
          </p:spPr>
          <p:txBody>
            <a:bodyPr wrap="square" rtlCol="0">
              <a:spAutoFit/>
            </a:bodyPr>
            <a:lstStyle/>
            <a:p>
              <a:pPr algn="ctr"/>
              <a:r>
                <a:rPr kumimoji="1" lang="ja-JP" altLang="en-US" sz="2800" b="1" dirty="0">
                  <a:ln w="38100">
                    <a:solidFill>
                      <a:schemeClr val="bg1"/>
                    </a:solidFill>
                  </a:ln>
                  <a:solidFill>
                    <a:schemeClr val="bg1"/>
                  </a:solidFill>
                  <a:latin typeface="メイリオ" panose="020B0604030504040204" pitchFamily="50" charset="-128"/>
                  <a:ea typeface="メイリオ" panose="020B0604030504040204" pitchFamily="50" charset="-128"/>
                </a:rPr>
                <a:t>レストラン</a:t>
              </a:r>
            </a:p>
          </p:txBody>
        </p:sp>
        <p:sp>
          <p:nvSpPr>
            <p:cNvPr id="21" name="テキスト ボックス 20">
              <a:extLst>
                <a:ext uri="{FF2B5EF4-FFF2-40B4-BE49-F238E27FC236}">
                  <a16:creationId xmlns:a16="http://schemas.microsoft.com/office/drawing/2014/main" id="{B3418574-0353-4A14-9965-E40BA27145F5}"/>
                </a:ext>
              </a:extLst>
            </p:cNvPr>
            <p:cNvSpPr txBox="1"/>
            <p:nvPr/>
          </p:nvSpPr>
          <p:spPr>
            <a:xfrm>
              <a:off x="2646838" y="2745718"/>
              <a:ext cx="1481490" cy="523220"/>
            </a:xfrm>
            <a:prstGeom prst="rect">
              <a:avLst/>
            </a:prstGeom>
            <a:noFill/>
            <a:effectLst>
              <a:softEdge rad="127000"/>
            </a:effectLst>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レストラン</a:t>
              </a:r>
            </a:p>
          </p:txBody>
        </p:sp>
      </p:grpSp>
      <p:grpSp>
        <p:nvGrpSpPr>
          <p:cNvPr id="22" name="グループ化 21">
            <a:extLst>
              <a:ext uri="{FF2B5EF4-FFF2-40B4-BE49-F238E27FC236}">
                <a16:creationId xmlns:a16="http://schemas.microsoft.com/office/drawing/2014/main" id="{7C1B9B8D-3377-4BA2-8F91-AD772A185F1C}"/>
              </a:ext>
            </a:extLst>
          </p:cNvPr>
          <p:cNvGrpSpPr/>
          <p:nvPr/>
        </p:nvGrpSpPr>
        <p:grpSpPr>
          <a:xfrm>
            <a:off x="5619177" y="5663217"/>
            <a:ext cx="2476118" cy="523220"/>
            <a:chOff x="2641366" y="2745718"/>
            <a:chExt cx="1481490" cy="732201"/>
          </a:xfrm>
        </p:grpSpPr>
        <p:sp>
          <p:nvSpPr>
            <p:cNvPr id="23" name="テキスト ボックス 22">
              <a:extLst>
                <a:ext uri="{FF2B5EF4-FFF2-40B4-BE49-F238E27FC236}">
                  <a16:creationId xmlns:a16="http://schemas.microsoft.com/office/drawing/2014/main" id="{4C0BDFF1-4209-471A-A09C-AAFC4188A421}"/>
                </a:ext>
              </a:extLst>
            </p:cNvPr>
            <p:cNvSpPr txBox="1"/>
            <p:nvPr/>
          </p:nvSpPr>
          <p:spPr>
            <a:xfrm>
              <a:off x="2641366" y="2745718"/>
              <a:ext cx="1481490" cy="732201"/>
            </a:xfrm>
            <a:prstGeom prst="rect">
              <a:avLst/>
            </a:prstGeom>
            <a:noFill/>
            <a:effectLst>
              <a:softEdge rad="127000"/>
            </a:effectLst>
          </p:spPr>
          <p:txBody>
            <a:bodyPr wrap="square" rtlCol="0">
              <a:spAutoFit/>
            </a:bodyPr>
            <a:lstStyle/>
            <a:p>
              <a:pPr algn="ctr"/>
              <a:r>
                <a:rPr kumimoji="1" lang="ja-JP" altLang="en-US" sz="2800" b="1" dirty="0">
                  <a:ln w="38100">
                    <a:solidFill>
                      <a:schemeClr val="bg1"/>
                    </a:solidFill>
                  </a:ln>
                  <a:solidFill>
                    <a:schemeClr val="bg1"/>
                  </a:solidFill>
                  <a:latin typeface="メイリオ" panose="020B0604030504040204" pitchFamily="50" charset="-128"/>
                  <a:ea typeface="メイリオ" panose="020B0604030504040204" pitchFamily="50" charset="-128"/>
                </a:rPr>
                <a:t>乗り物</a:t>
              </a:r>
            </a:p>
          </p:txBody>
        </p:sp>
        <p:sp>
          <p:nvSpPr>
            <p:cNvPr id="24" name="テキスト ボックス 23">
              <a:extLst>
                <a:ext uri="{FF2B5EF4-FFF2-40B4-BE49-F238E27FC236}">
                  <a16:creationId xmlns:a16="http://schemas.microsoft.com/office/drawing/2014/main" id="{08E50816-659E-44AD-8E53-C04F4E701B39}"/>
                </a:ext>
              </a:extLst>
            </p:cNvPr>
            <p:cNvSpPr txBox="1"/>
            <p:nvPr/>
          </p:nvSpPr>
          <p:spPr>
            <a:xfrm>
              <a:off x="2641366" y="2745718"/>
              <a:ext cx="1481490" cy="732201"/>
            </a:xfrm>
            <a:prstGeom prst="rect">
              <a:avLst/>
            </a:prstGeom>
            <a:noFill/>
            <a:effectLst>
              <a:softEdge rad="127000"/>
            </a:effectLst>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乗り物</a:t>
              </a:r>
            </a:p>
          </p:txBody>
        </p:sp>
      </p:grpSp>
      <p:sp>
        <p:nvSpPr>
          <p:cNvPr id="9" name="タイトル 1">
            <a:extLst>
              <a:ext uri="{FF2B5EF4-FFF2-40B4-BE49-F238E27FC236}">
                <a16:creationId xmlns:a16="http://schemas.microsoft.com/office/drawing/2014/main" id="{F17493EA-6133-4140-AEEF-1A7B3BB76494}"/>
              </a:ext>
            </a:extLst>
          </p:cNvPr>
          <p:cNvSpPr txBox="1">
            <a:spLocks/>
          </p:cNvSpPr>
          <p:nvPr/>
        </p:nvSpPr>
        <p:spPr>
          <a:xfrm>
            <a:off x="1522235" y="2891225"/>
            <a:ext cx="6510349" cy="68179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l"/>
            <a:r>
              <a:rPr lang="en-US" altLang="ja-JP" sz="2800" b="1" kern="0" dirty="0">
                <a:solidFill>
                  <a:srgbClr val="FF0000"/>
                </a:solidFill>
                <a:latin typeface="メイリオ" panose="020B0604030504040204" pitchFamily="50" charset="-128"/>
                <a:ea typeface="メイリオ" panose="020B0604030504040204" pitchFamily="50" charset="-128"/>
              </a:rPr>
              <a:t>2020</a:t>
            </a:r>
            <a:r>
              <a:rPr lang="ja-JP" altLang="en-US" sz="2800" b="1" kern="0" dirty="0">
                <a:solidFill>
                  <a:srgbClr val="FF0000"/>
                </a:solidFill>
                <a:latin typeface="メイリオ" panose="020B0604030504040204" pitchFamily="50" charset="-128"/>
                <a:ea typeface="メイリオ" panose="020B0604030504040204" pitchFamily="50" charset="-128"/>
              </a:rPr>
              <a:t>年４月から原則「屋内禁煙」に</a:t>
            </a:r>
            <a:endParaRPr lang="en-US" altLang="ja-JP" sz="2800" b="1" kern="0" dirty="0">
              <a:solidFill>
                <a:srgbClr val="FF000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456FED4E-AB09-4053-B942-D90EB72627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74" b="56877" l="16870" r="82261">
                        <a14:foregroundMark x1="49043" y1="9742" x2="48000" y2="53152"/>
                        <a14:foregroundMark x1="37565" y1="14040" x2="73217" y2="41834"/>
                        <a14:foregroundMark x1="63826" y1="13324" x2="25913" y2="38682"/>
                        <a14:foregroundMark x1="70261" y1="18338" x2="47478" y2="53582"/>
                        <a14:foregroundMark x1="54261" y1="11175" x2="65565" y2="48567"/>
                        <a14:foregroundMark x1="33217" y1="15759" x2="71304" y2="43266"/>
                        <a14:foregroundMark x1="36348" y1="14040" x2="45217" y2="23926"/>
                        <a14:foregroundMark x1="58957" y1="12321" x2="74435" y2="39112"/>
                        <a14:foregroundMark x1="66435" y1="28080" x2="66435" y2="33811"/>
                        <a14:foregroundMark x1="72870" y1="22206" x2="61565" y2="43410"/>
                        <a14:foregroundMark x1="60696" y1="41404" x2="51130" y2="53438"/>
                        <a14:foregroundMark x1="44870" y1="41834" x2="61217" y2="48997"/>
                        <a14:foregroundMark x1="43304" y1="45702" x2="34087" y2="28797"/>
                        <a14:foregroundMark x1="33739" y1="24499" x2="31130" y2="28510"/>
                        <a14:foregroundMark x1="26435" y1="23926" x2="44696" y2="34527"/>
                        <a14:foregroundMark x1="29391" y1="19771" x2="42609" y2="32808"/>
                        <a14:foregroundMark x1="36000" y1="37393" x2="31304" y2="47994"/>
                        <a14:foregroundMark x1="37565" y1="38395" x2="42435" y2="52292"/>
                      </a14:backgroundRemoval>
                    </a14:imgEffect>
                  </a14:imgLayer>
                </a14:imgProps>
              </a:ext>
            </a:extLst>
          </a:blip>
          <a:srcRect l="13504" t="4859" r="14756" b="42085"/>
          <a:stretch/>
        </p:blipFill>
        <p:spPr>
          <a:xfrm>
            <a:off x="1510691" y="3478797"/>
            <a:ext cx="2413407" cy="2166655"/>
          </a:xfrm>
          <a:prstGeom prst="rect">
            <a:avLst/>
          </a:prstGeom>
        </p:spPr>
      </p:pic>
      <p:pic>
        <p:nvPicPr>
          <p:cNvPr id="27" name="図 26">
            <a:extLst>
              <a:ext uri="{FF2B5EF4-FFF2-40B4-BE49-F238E27FC236}">
                <a16:creationId xmlns:a16="http://schemas.microsoft.com/office/drawing/2014/main" id="{6079AF98-DEBD-40A3-84BD-EACBC96E8D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74" b="56877" l="16870" r="82261">
                        <a14:foregroundMark x1="49043" y1="9742" x2="48000" y2="53152"/>
                        <a14:foregroundMark x1="37565" y1="14040" x2="73217" y2="41834"/>
                        <a14:foregroundMark x1="63826" y1="13324" x2="25913" y2="38682"/>
                        <a14:foregroundMark x1="70261" y1="18338" x2="47478" y2="53582"/>
                        <a14:foregroundMark x1="54261" y1="11175" x2="65565" y2="48567"/>
                        <a14:foregroundMark x1="33217" y1="15759" x2="71304" y2="43266"/>
                        <a14:foregroundMark x1="36348" y1="14040" x2="45217" y2="23926"/>
                        <a14:foregroundMark x1="58957" y1="12321" x2="74435" y2="39112"/>
                        <a14:foregroundMark x1="66435" y1="28080" x2="66435" y2="33811"/>
                        <a14:foregroundMark x1="72870" y1="22206" x2="61565" y2="43410"/>
                        <a14:foregroundMark x1="60696" y1="41404" x2="51130" y2="53438"/>
                        <a14:foregroundMark x1="44870" y1="41834" x2="61217" y2="48997"/>
                        <a14:foregroundMark x1="43304" y1="45702" x2="34087" y2="28797"/>
                        <a14:foregroundMark x1="33739" y1="24499" x2="31130" y2="28510"/>
                        <a14:foregroundMark x1="26435" y1="23926" x2="44696" y2="34527"/>
                        <a14:foregroundMark x1="29391" y1="19771" x2="42609" y2="32808"/>
                        <a14:foregroundMark x1="36000" y1="37393" x2="31304" y2="47994"/>
                        <a14:foregroundMark x1="37565" y1="38395" x2="42435" y2="52292"/>
                      </a14:backgroundRemoval>
                    </a14:imgEffect>
                  </a14:imgLayer>
                </a14:imgProps>
              </a:ext>
            </a:extLst>
          </a:blip>
          <a:srcRect l="13504" t="4859" r="14756" b="42085"/>
          <a:stretch/>
        </p:blipFill>
        <p:spPr>
          <a:xfrm>
            <a:off x="5619177" y="3494434"/>
            <a:ext cx="2413407" cy="2166655"/>
          </a:xfrm>
          <a:prstGeom prst="rect">
            <a:avLst/>
          </a:prstGeom>
        </p:spPr>
      </p:pic>
      <p:pic>
        <p:nvPicPr>
          <p:cNvPr id="4" name="図 3">
            <a:extLst>
              <a:ext uri="{FF2B5EF4-FFF2-40B4-BE49-F238E27FC236}">
                <a16:creationId xmlns:a16="http://schemas.microsoft.com/office/drawing/2014/main" id="{B023F136-E9F3-45C7-93E8-A91297DD19E2}"/>
              </a:ext>
            </a:extLst>
          </p:cNvPr>
          <p:cNvPicPr>
            <a:picLocks noChangeAspect="1"/>
          </p:cNvPicPr>
          <p:nvPr/>
        </p:nvPicPr>
        <p:blipFill>
          <a:blip r:embed="rId7"/>
          <a:stretch>
            <a:fillRect/>
          </a:stretch>
        </p:blipFill>
        <p:spPr>
          <a:xfrm>
            <a:off x="64008" y="5312512"/>
            <a:ext cx="1060891" cy="1505070"/>
          </a:xfrm>
          <a:prstGeom prst="rect">
            <a:avLst/>
          </a:prstGeom>
        </p:spPr>
      </p:pic>
      <p:sp>
        <p:nvSpPr>
          <p:cNvPr id="26" name="テキスト ボックス 25">
            <a:extLst>
              <a:ext uri="{FF2B5EF4-FFF2-40B4-BE49-F238E27FC236}">
                <a16:creationId xmlns:a16="http://schemas.microsoft.com/office/drawing/2014/main" id="{150A68AD-0ADC-4874-A774-84FBDC734AD8}"/>
              </a:ext>
            </a:extLst>
          </p:cNvPr>
          <p:cNvSpPr txBox="1"/>
          <p:nvPr/>
        </p:nvSpPr>
        <p:spPr>
          <a:xfrm>
            <a:off x="847259" y="-27384"/>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じゅ  どう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8AE2E30F-60A6-48DE-94BC-90B1AC7ED4EA}"/>
              </a:ext>
            </a:extLst>
          </p:cNvPr>
          <p:cNvSpPr txBox="1"/>
          <p:nvPr/>
        </p:nvSpPr>
        <p:spPr>
          <a:xfrm>
            <a:off x="3131840" y="777786"/>
            <a:ext cx="2933911" cy="307777"/>
          </a:xfrm>
          <a:prstGeom prst="rect">
            <a:avLst/>
          </a:prstGeom>
          <a:noFill/>
        </p:spPr>
        <p:txBody>
          <a:bodyPr wrap="square" rtlCol="0">
            <a:spAutoFit/>
          </a:bodyPr>
          <a:lstStyle/>
          <a:p>
            <a:r>
              <a:rPr lang="ja-JP" altLang="en-US"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けんこう  ぞうしん ほう　</a:t>
            </a:r>
            <a:endParaRPr kumimoji="1" lang="en-US" altLang="ja-JP"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D0AD0197-2809-4C40-B3BC-11B4E1AE525D}"/>
              </a:ext>
            </a:extLst>
          </p:cNvPr>
          <p:cNvSpPr txBox="1"/>
          <p:nvPr/>
        </p:nvSpPr>
        <p:spPr>
          <a:xfrm>
            <a:off x="5508104" y="764646"/>
            <a:ext cx="1152128" cy="307777"/>
          </a:xfrm>
          <a:prstGeom prst="rect">
            <a:avLst/>
          </a:prstGeom>
          <a:noFill/>
        </p:spPr>
        <p:txBody>
          <a:bodyPr wrap="square" rtlCol="0">
            <a:spAutoFit/>
          </a:bodyPr>
          <a:lstStyle/>
          <a:p>
            <a:r>
              <a:rPr lang="ja-JP" altLang="en-US"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かい せい　</a:t>
            </a:r>
            <a:endParaRPr kumimoji="1" lang="en-US" altLang="ja-JP"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0" name="タイトル 1">
            <a:extLst>
              <a:ext uri="{FF2B5EF4-FFF2-40B4-BE49-F238E27FC236}">
                <a16:creationId xmlns:a16="http://schemas.microsoft.com/office/drawing/2014/main" id="{2DEC772D-7190-41C3-BAE7-F12BD5CCF207}"/>
              </a:ext>
            </a:extLst>
          </p:cNvPr>
          <p:cNvSpPr txBox="1">
            <a:spLocks/>
          </p:cNvSpPr>
          <p:nvPr/>
        </p:nvSpPr>
        <p:spPr>
          <a:xfrm>
            <a:off x="-388501" y="1458564"/>
            <a:ext cx="3239167" cy="706866"/>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706866"/>
                      <a:gd name="connsiteX1" fmla="*/ 151991 w 3239167"/>
                      <a:gd name="connsiteY1" fmla="*/ 0 h 706866"/>
                      <a:gd name="connsiteX2" fmla="*/ 401158 w 3239167"/>
                      <a:gd name="connsiteY2" fmla="*/ 0 h 706866"/>
                      <a:gd name="connsiteX3" fmla="*/ 585541 w 3239167"/>
                      <a:gd name="connsiteY3" fmla="*/ 0 h 706866"/>
                      <a:gd name="connsiteX4" fmla="*/ 802316 w 3239167"/>
                      <a:gd name="connsiteY4" fmla="*/ 0 h 706866"/>
                      <a:gd name="connsiteX5" fmla="*/ 1083875 w 3239167"/>
                      <a:gd name="connsiteY5" fmla="*/ 0 h 706866"/>
                      <a:gd name="connsiteX6" fmla="*/ 1268258 w 3239167"/>
                      <a:gd name="connsiteY6" fmla="*/ 0 h 706866"/>
                      <a:gd name="connsiteX7" fmla="*/ 1549816 w 3239167"/>
                      <a:gd name="connsiteY7" fmla="*/ 0 h 706866"/>
                      <a:gd name="connsiteX8" fmla="*/ 1798983 w 3239167"/>
                      <a:gd name="connsiteY8" fmla="*/ 0 h 706866"/>
                      <a:gd name="connsiteX9" fmla="*/ 2080541 w 3239167"/>
                      <a:gd name="connsiteY9" fmla="*/ 0 h 706866"/>
                      <a:gd name="connsiteX10" fmla="*/ 2329708 w 3239167"/>
                      <a:gd name="connsiteY10" fmla="*/ 0 h 706866"/>
                      <a:gd name="connsiteX11" fmla="*/ 2546483 w 3239167"/>
                      <a:gd name="connsiteY11" fmla="*/ 0 h 706866"/>
                      <a:gd name="connsiteX12" fmla="*/ 2795650 w 3239167"/>
                      <a:gd name="connsiteY12" fmla="*/ 0 h 706866"/>
                      <a:gd name="connsiteX13" fmla="*/ 2947642 w 3239167"/>
                      <a:gd name="connsiteY13" fmla="*/ 0 h 706866"/>
                      <a:gd name="connsiteX14" fmla="*/ 3239167 w 3239167"/>
                      <a:gd name="connsiteY14" fmla="*/ 0 h 706866"/>
                      <a:gd name="connsiteX15" fmla="*/ 3239167 w 3239167"/>
                      <a:gd name="connsiteY15" fmla="*/ 332226 h 706866"/>
                      <a:gd name="connsiteX16" fmla="*/ 3239167 w 3239167"/>
                      <a:gd name="connsiteY16" fmla="*/ 706866 h 706866"/>
                      <a:gd name="connsiteX17" fmla="*/ 2990000 w 3239167"/>
                      <a:gd name="connsiteY17" fmla="*/ 706866 h 706866"/>
                      <a:gd name="connsiteX18" fmla="*/ 2773225 w 3239167"/>
                      <a:gd name="connsiteY18" fmla="*/ 706866 h 706866"/>
                      <a:gd name="connsiteX19" fmla="*/ 2459275 w 3239167"/>
                      <a:gd name="connsiteY19" fmla="*/ 706866 h 706866"/>
                      <a:gd name="connsiteX20" fmla="*/ 2145325 w 3239167"/>
                      <a:gd name="connsiteY20" fmla="*/ 706866 h 706866"/>
                      <a:gd name="connsiteX21" fmla="*/ 1831375 w 3239167"/>
                      <a:gd name="connsiteY21" fmla="*/ 706866 h 706866"/>
                      <a:gd name="connsiteX22" fmla="*/ 1614600 w 3239167"/>
                      <a:gd name="connsiteY22" fmla="*/ 706866 h 706866"/>
                      <a:gd name="connsiteX23" fmla="*/ 1300650 w 3239167"/>
                      <a:gd name="connsiteY23" fmla="*/ 706866 h 706866"/>
                      <a:gd name="connsiteX24" fmla="*/ 1116266 w 3239167"/>
                      <a:gd name="connsiteY24" fmla="*/ 706866 h 706866"/>
                      <a:gd name="connsiteX25" fmla="*/ 964275 w 3239167"/>
                      <a:gd name="connsiteY25" fmla="*/ 706866 h 706866"/>
                      <a:gd name="connsiteX26" fmla="*/ 715108 w 3239167"/>
                      <a:gd name="connsiteY26" fmla="*/ 706866 h 706866"/>
                      <a:gd name="connsiteX27" fmla="*/ 401158 w 3239167"/>
                      <a:gd name="connsiteY27" fmla="*/ 706866 h 706866"/>
                      <a:gd name="connsiteX28" fmla="*/ 0 w 3239167"/>
                      <a:gd name="connsiteY28" fmla="*/ 706866 h 706866"/>
                      <a:gd name="connsiteX29" fmla="*/ 0 w 3239167"/>
                      <a:gd name="connsiteY29" fmla="*/ 339295 h 706866"/>
                      <a:gd name="connsiteX30" fmla="*/ 0 w 3239167"/>
                      <a:gd name="connsiteY30" fmla="*/ 0 h 706866"/>
                      <a:gd name="connsiteX0" fmla="*/ 0 w 3239167"/>
                      <a:gd name="connsiteY0" fmla="*/ 0 h 706866"/>
                      <a:gd name="connsiteX1" fmla="*/ 249166 w 3239167"/>
                      <a:gd name="connsiteY1" fmla="*/ 0 h 706866"/>
                      <a:gd name="connsiteX2" fmla="*/ 401158 w 3239167"/>
                      <a:gd name="connsiteY2" fmla="*/ 0 h 706866"/>
                      <a:gd name="connsiteX3" fmla="*/ 617933 w 3239167"/>
                      <a:gd name="connsiteY3" fmla="*/ 0 h 706866"/>
                      <a:gd name="connsiteX4" fmla="*/ 802316 w 3239167"/>
                      <a:gd name="connsiteY4" fmla="*/ 0 h 706866"/>
                      <a:gd name="connsiteX5" fmla="*/ 954308 w 3239167"/>
                      <a:gd name="connsiteY5" fmla="*/ 0 h 706866"/>
                      <a:gd name="connsiteX6" fmla="*/ 1138691 w 3239167"/>
                      <a:gd name="connsiteY6" fmla="*/ 0 h 706866"/>
                      <a:gd name="connsiteX7" fmla="*/ 1387858 w 3239167"/>
                      <a:gd name="connsiteY7" fmla="*/ 0 h 706866"/>
                      <a:gd name="connsiteX8" fmla="*/ 1604633 w 3239167"/>
                      <a:gd name="connsiteY8" fmla="*/ 0 h 706866"/>
                      <a:gd name="connsiteX9" fmla="*/ 1789016 w 3239167"/>
                      <a:gd name="connsiteY9" fmla="*/ 0 h 706866"/>
                      <a:gd name="connsiteX10" fmla="*/ 2005791 w 3239167"/>
                      <a:gd name="connsiteY10" fmla="*/ 0 h 706866"/>
                      <a:gd name="connsiteX11" fmla="*/ 2254958 w 3239167"/>
                      <a:gd name="connsiteY11" fmla="*/ 0 h 706866"/>
                      <a:gd name="connsiteX12" fmla="*/ 2536516 w 3239167"/>
                      <a:gd name="connsiteY12" fmla="*/ 0 h 706866"/>
                      <a:gd name="connsiteX13" fmla="*/ 2688508 w 3239167"/>
                      <a:gd name="connsiteY13" fmla="*/ 0 h 706866"/>
                      <a:gd name="connsiteX14" fmla="*/ 2937675 w 3239167"/>
                      <a:gd name="connsiteY14" fmla="*/ 0 h 706866"/>
                      <a:gd name="connsiteX15" fmla="*/ 3239167 w 3239167"/>
                      <a:gd name="connsiteY15" fmla="*/ 0 h 706866"/>
                      <a:gd name="connsiteX16" fmla="*/ 3239167 w 3239167"/>
                      <a:gd name="connsiteY16" fmla="*/ 346364 h 706866"/>
                      <a:gd name="connsiteX17" fmla="*/ 3239167 w 3239167"/>
                      <a:gd name="connsiteY17" fmla="*/ 706866 h 706866"/>
                      <a:gd name="connsiteX18" fmla="*/ 3087175 w 3239167"/>
                      <a:gd name="connsiteY18" fmla="*/ 706866 h 706866"/>
                      <a:gd name="connsiteX19" fmla="*/ 2805617 w 3239167"/>
                      <a:gd name="connsiteY19" fmla="*/ 706866 h 706866"/>
                      <a:gd name="connsiteX20" fmla="*/ 2588841 w 3239167"/>
                      <a:gd name="connsiteY20" fmla="*/ 706866 h 706866"/>
                      <a:gd name="connsiteX21" fmla="*/ 2307283 w 3239167"/>
                      <a:gd name="connsiteY21" fmla="*/ 706866 h 706866"/>
                      <a:gd name="connsiteX22" fmla="*/ 2058116 w 3239167"/>
                      <a:gd name="connsiteY22" fmla="*/ 706866 h 706866"/>
                      <a:gd name="connsiteX23" fmla="*/ 1808950 w 3239167"/>
                      <a:gd name="connsiteY23" fmla="*/ 706866 h 706866"/>
                      <a:gd name="connsiteX24" fmla="*/ 1559783 w 3239167"/>
                      <a:gd name="connsiteY24" fmla="*/ 706866 h 706866"/>
                      <a:gd name="connsiteX25" fmla="*/ 1343008 w 3239167"/>
                      <a:gd name="connsiteY25" fmla="*/ 706866 h 706866"/>
                      <a:gd name="connsiteX26" fmla="*/ 1191016 w 3239167"/>
                      <a:gd name="connsiteY26" fmla="*/ 706866 h 706866"/>
                      <a:gd name="connsiteX27" fmla="*/ 1039025 w 3239167"/>
                      <a:gd name="connsiteY27" fmla="*/ 706866 h 706866"/>
                      <a:gd name="connsiteX28" fmla="*/ 887033 w 3239167"/>
                      <a:gd name="connsiteY28" fmla="*/ 706866 h 706866"/>
                      <a:gd name="connsiteX29" fmla="*/ 735041 w 3239167"/>
                      <a:gd name="connsiteY29" fmla="*/ 706866 h 706866"/>
                      <a:gd name="connsiteX30" fmla="*/ 453483 w 3239167"/>
                      <a:gd name="connsiteY30" fmla="*/ 706866 h 706866"/>
                      <a:gd name="connsiteX31" fmla="*/ 269100 w 3239167"/>
                      <a:gd name="connsiteY31" fmla="*/ 706866 h 706866"/>
                      <a:gd name="connsiteX32" fmla="*/ 0 w 3239167"/>
                      <a:gd name="connsiteY32" fmla="*/ 706866 h 706866"/>
                      <a:gd name="connsiteX33" fmla="*/ 0 w 3239167"/>
                      <a:gd name="connsiteY33" fmla="*/ 360501 h 706866"/>
                      <a:gd name="connsiteX34" fmla="*/ 0 w 3239167"/>
                      <a:gd name="connsiteY34" fmla="*/ 0 h 7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706866" fill="none" extrusionOk="0">
                        <a:moveTo>
                          <a:pt x="0" y="0"/>
                        </a:moveTo>
                        <a:cubicBezTo>
                          <a:pt x="46110" y="3523"/>
                          <a:pt x="102605" y="2186"/>
                          <a:pt x="151991" y="0"/>
                        </a:cubicBezTo>
                        <a:cubicBezTo>
                          <a:pt x="201278" y="19845"/>
                          <a:pt x="301326" y="10614"/>
                          <a:pt x="401158" y="0"/>
                        </a:cubicBezTo>
                        <a:cubicBezTo>
                          <a:pt x="499606" y="-13040"/>
                          <a:pt x="494623" y="-11372"/>
                          <a:pt x="585541" y="0"/>
                        </a:cubicBezTo>
                        <a:cubicBezTo>
                          <a:pt x="685285" y="15655"/>
                          <a:pt x="754719" y="15482"/>
                          <a:pt x="802316" y="0"/>
                        </a:cubicBezTo>
                        <a:cubicBezTo>
                          <a:pt x="846101" y="-11238"/>
                          <a:pt x="1015061" y="5978"/>
                          <a:pt x="1083875" y="0"/>
                        </a:cubicBezTo>
                        <a:cubicBezTo>
                          <a:pt x="1150660" y="-2917"/>
                          <a:pt x="1217771" y="-8718"/>
                          <a:pt x="1268258" y="0"/>
                        </a:cubicBezTo>
                        <a:cubicBezTo>
                          <a:pt x="1336902" y="4048"/>
                          <a:pt x="1480393" y="1681"/>
                          <a:pt x="1549816" y="0"/>
                        </a:cubicBezTo>
                        <a:cubicBezTo>
                          <a:pt x="1620818" y="-11299"/>
                          <a:pt x="1733904" y="10372"/>
                          <a:pt x="1798983" y="0"/>
                        </a:cubicBezTo>
                        <a:cubicBezTo>
                          <a:pt x="1858873" y="-11327"/>
                          <a:pt x="1991155" y="7050"/>
                          <a:pt x="2080541" y="0"/>
                        </a:cubicBezTo>
                        <a:cubicBezTo>
                          <a:pt x="2182960" y="7097"/>
                          <a:pt x="2233310" y="-24456"/>
                          <a:pt x="2329708" y="0"/>
                        </a:cubicBezTo>
                        <a:cubicBezTo>
                          <a:pt x="2422047" y="23166"/>
                          <a:pt x="2476678" y="-4693"/>
                          <a:pt x="2546483" y="0"/>
                        </a:cubicBezTo>
                        <a:cubicBezTo>
                          <a:pt x="2622870" y="-4568"/>
                          <a:pt x="2682059" y="-12070"/>
                          <a:pt x="2795650" y="0"/>
                        </a:cubicBezTo>
                        <a:cubicBezTo>
                          <a:pt x="2904291" y="18407"/>
                          <a:pt x="2915583" y="-2625"/>
                          <a:pt x="2947642" y="0"/>
                        </a:cubicBezTo>
                        <a:cubicBezTo>
                          <a:pt x="2997232" y="-22323"/>
                          <a:pt x="3072626" y="5995"/>
                          <a:pt x="3239167" y="0"/>
                        </a:cubicBezTo>
                        <a:cubicBezTo>
                          <a:pt x="3246770" y="71436"/>
                          <a:pt x="3249793" y="179578"/>
                          <a:pt x="3239167" y="332226"/>
                        </a:cubicBezTo>
                        <a:cubicBezTo>
                          <a:pt x="3232106" y="483262"/>
                          <a:pt x="3246257" y="543394"/>
                          <a:pt x="3239167" y="706866"/>
                        </a:cubicBezTo>
                        <a:cubicBezTo>
                          <a:pt x="3170036" y="689297"/>
                          <a:pt x="3091759" y="711556"/>
                          <a:pt x="2990000" y="706866"/>
                        </a:cubicBezTo>
                        <a:cubicBezTo>
                          <a:pt x="2892448" y="712175"/>
                          <a:pt x="2829638" y="708920"/>
                          <a:pt x="2773225" y="706866"/>
                        </a:cubicBezTo>
                        <a:cubicBezTo>
                          <a:pt x="2743726" y="714898"/>
                          <a:pt x="2606657" y="727042"/>
                          <a:pt x="2459275" y="706866"/>
                        </a:cubicBezTo>
                        <a:cubicBezTo>
                          <a:pt x="2320938" y="689588"/>
                          <a:pt x="2277105" y="722034"/>
                          <a:pt x="2145325" y="706866"/>
                        </a:cubicBezTo>
                        <a:cubicBezTo>
                          <a:pt x="2026117" y="691042"/>
                          <a:pt x="1983689" y="705734"/>
                          <a:pt x="1831375" y="706866"/>
                        </a:cubicBezTo>
                        <a:cubicBezTo>
                          <a:pt x="1676327" y="711371"/>
                          <a:pt x="1663374" y="694132"/>
                          <a:pt x="1614600" y="706866"/>
                        </a:cubicBezTo>
                        <a:cubicBezTo>
                          <a:pt x="1567229" y="731042"/>
                          <a:pt x="1360559" y="721768"/>
                          <a:pt x="1300650" y="706866"/>
                        </a:cubicBezTo>
                        <a:cubicBezTo>
                          <a:pt x="1234793" y="702440"/>
                          <a:pt x="1171918" y="707739"/>
                          <a:pt x="1116266" y="706866"/>
                        </a:cubicBezTo>
                        <a:cubicBezTo>
                          <a:pt x="1065566" y="702839"/>
                          <a:pt x="1014526" y="702157"/>
                          <a:pt x="964275" y="706866"/>
                        </a:cubicBezTo>
                        <a:cubicBezTo>
                          <a:pt x="918712" y="711763"/>
                          <a:pt x="844721" y="701228"/>
                          <a:pt x="715108" y="706866"/>
                        </a:cubicBezTo>
                        <a:cubicBezTo>
                          <a:pt x="589219" y="693350"/>
                          <a:pt x="542131" y="726610"/>
                          <a:pt x="401158" y="706866"/>
                        </a:cubicBezTo>
                        <a:cubicBezTo>
                          <a:pt x="289135" y="687635"/>
                          <a:pt x="103414" y="708638"/>
                          <a:pt x="0" y="706866"/>
                        </a:cubicBezTo>
                        <a:cubicBezTo>
                          <a:pt x="-5469" y="570255"/>
                          <a:pt x="9665" y="419505"/>
                          <a:pt x="0" y="339295"/>
                        </a:cubicBezTo>
                        <a:cubicBezTo>
                          <a:pt x="3146" y="259719"/>
                          <a:pt x="-10489" y="88274"/>
                          <a:pt x="0" y="0"/>
                        </a:cubicBezTo>
                        <a:close/>
                      </a:path>
                      <a:path w="3239167" h="706866" stroke="0" extrusionOk="0">
                        <a:moveTo>
                          <a:pt x="0" y="0"/>
                        </a:moveTo>
                        <a:cubicBezTo>
                          <a:pt x="71413" y="-10018"/>
                          <a:pt x="174386" y="17543"/>
                          <a:pt x="249166" y="0"/>
                        </a:cubicBezTo>
                        <a:cubicBezTo>
                          <a:pt x="324745" y="-15880"/>
                          <a:pt x="345308" y="1472"/>
                          <a:pt x="401158" y="0"/>
                        </a:cubicBezTo>
                        <a:cubicBezTo>
                          <a:pt x="457176" y="-6251"/>
                          <a:pt x="528954" y="-16205"/>
                          <a:pt x="617933" y="0"/>
                        </a:cubicBezTo>
                        <a:cubicBezTo>
                          <a:pt x="715117" y="7573"/>
                          <a:pt x="746815" y="202"/>
                          <a:pt x="802316" y="0"/>
                        </a:cubicBezTo>
                        <a:cubicBezTo>
                          <a:pt x="852693" y="-3363"/>
                          <a:pt x="882570" y="-13422"/>
                          <a:pt x="954308" y="0"/>
                        </a:cubicBezTo>
                        <a:cubicBezTo>
                          <a:pt x="1021740" y="17973"/>
                          <a:pt x="1100547" y="-10570"/>
                          <a:pt x="1138691" y="0"/>
                        </a:cubicBezTo>
                        <a:cubicBezTo>
                          <a:pt x="1178496" y="-6086"/>
                          <a:pt x="1300714" y="-18721"/>
                          <a:pt x="1387858" y="0"/>
                        </a:cubicBezTo>
                        <a:cubicBezTo>
                          <a:pt x="1464021" y="26537"/>
                          <a:pt x="1536012" y="7426"/>
                          <a:pt x="1604633" y="0"/>
                        </a:cubicBezTo>
                        <a:cubicBezTo>
                          <a:pt x="1683432" y="14376"/>
                          <a:pt x="1731288" y="838"/>
                          <a:pt x="1789016" y="0"/>
                        </a:cubicBezTo>
                        <a:cubicBezTo>
                          <a:pt x="1854022" y="-7954"/>
                          <a:pt x="1911285" y="2310"/>
                          <a:pt x="2005791" y="0"/>
                        </a:cubicBezTo>
                        <a:cubicBezTo>
                          <a:pt x="2114023" y="9762"/>
                          <a:pt x="2153579" y="10594"/>
                          <a:pt x="2254958" y="0"/>
                        </a:cubicBezTo>
                        <a:cubicBezTo>
                          <a:pt x="2346162" y="-8625"/>
                          <a:pt x="2482222" y="4129"/>
                          <a:pt x="2536516" y="0"/>
                        </a:cubicBezTo>
                        <a:cubicBezTo>
                          <a:pt x="2597338" y="-6340"/>
                          <a:pt x="2637228" y="1566"/>
                          <a:pt x="2688508" y="0"/>
                        </a:cubicBezTo>
                        <a:cubicBezTo>
                          <a:pt x="2744905" y="16167"/>
                          <a:pt x="2872547" y="-24480"/>
                          <a:pt x="2937675" y="0"/>
                        </a:cubicBezTo>
                        <a:cubicBezTo>
                          <a:pt x="3026341" y="8620"/>
                          <a:pt x="3073706" y="-20264"/>
                          <a:pt x="3239167" y="0"/>
                        </a:cubicBezTo>
                        <a:cubicBezTo>
                          <a:pt x="3237441" y="61081"/>
                          <a:pt x="3248288" y="245171"/>
                          <a:pt x="3239167" y="346364"/>
                        </a:cubicBezTo>
                        <a:cubicBezTo>
                          <a:pt x="3229826" y="453992"/>
                          <a:pt x="3218599" y="625939"/>
                          <a:pt x="3239167" y="706866"/>
                        </a:cubicBezTo>
                        <a:cubicBezTo>
                          <a:pt x="3175924" y="706560"/>
                          <a:pt x="3147062" y="706467"/>
                          <a:pt x="3087175" y="706866"/>
                        </a:cubicBezTo>
                        <a:cubicBezTo>
                          <a:pt x="3024519" y="688060"/>
                          <a:pt x="2937481" y="699600"/>
                          <a:pt x="2805617" y="706866"/>
                        </a:cubicBezTo>
                        <a:cubicBezTo>
                          <a:pt x="2680465" y="723033"/>
                          <a:pt x="2691263" y="719127"/>
                          <a:pt x="2588841" y="706866"/>
                        </a:cubicBezTo>
                        <a:cubicBezTo>
                          <a:pt x="2500682" y="694263"/>
                          <a:pt x="2413277" y="739556"/>
                          <a:pt x="2307283" y="706866"/>
                        </a:cubicBezTo>
                        <a:cubicBezTo>
                          <a:pt x="2192496" y="679016"/>
                          <a:pt x="2109875" y="702511"/>
                          <a:pt x="2058116" y="706866"/>
                        </a:cubicBezTo>
                        <a:cubicBezTo>
                          <a:pt x="1996841" y="726706"/>
                          <a:pt x="1894263" y="726578"/>
                          <a:pt x="1808950" y="706866"/>
                        </a:cubicBezTo>
                        <a:cubicBezTo>
                          <a:pt x="1723661" y="717436"/>
                          <a:pt x="1647117" y="732504"/>
                          <a:pt x="1559783" y="706866"/>
                        </a:cubicBezTo>
                        <a:cubicBezTo>
                          <a:pt x="1468948" y="676994"/>
                          <a:pt x="1395533" y="720911"/>
                          <a:pt x="1343008" y="706866"/>
                        </a:cubicBezTo>
                        <a:cubicBezTo>
                          <a:pt x="1290097" y="704468"/>
                          <a:pt x="1223224" y="721617"/>
                          <a:pt x="1191016" y="706866"/>
                        </a:cubicBezTo>
                        <a:cubicBezTo>
                          <a:pt x="1154996" y="691924"/>
                          <a:pt x="1110998" y="702776"/>
                          <a:pt x="1039025" y="706866"/>
                        </a:cubicBezTo>
                        <a:cubicBezTo>
                          <a:pt x="965600" y="712098"/>
                          <a:pt x="942798" y="711802"/>
                          <a:pt x="887033" y="706866"/>
                        </a:cubicBezTo>
                        <a:cubicBezTo>
                          <a:pt x="831866" y="697020"/>
                          <a:pt x="807498" y="693214"/>
                          <a:pt x="735041" y="706866"/>
                        </a:cubicBezTo>
                        <a:cubicBezTo>
                          <a:pt x="655793" y="728112"/>
                          <a:pt x="547740" y="701626"/>
                          <a:pt x="453483" y="706866"/>
                        </a:cubicBezTo>
                        <a:cubicBezTo>
                          <a:pt x="365963" y="709313"/>
                          <a:pt x="339410" y="709938"/>
                          <a:pt x="269100" y="706866"/>
                        </a:cubicBezTo>
                        <a:cubicBezTo>
                          <a:pt x="188987" y="704808"/>
                          <a:pt x="117761" y="697033"/>
                          <a:pt x="0" y="706866"/>
                        </a:cubicBezTo>
                        <a:cubicBezTo>
                          <a:pt x="10585" y="569700"/>
                          <a:pt x="-450" y="527853"/>
                          <a:pt x="0" y="360501"/>
                        </a:cubicBezTo>
                        <a:cubicBezTo>
                          <a:pt x="-4722" y="194139"/>
                          <a:pt x="-9088" y="144762"/>
                          <a:pt x="0" y="0"/>
                        </a:cubicBezTo>
                        <a:close/>
                      </a:path>
                      <a:path w="3239167" h="706866" fill="none" stroke="0" extrusionOk="0">
                        <a:moveTo>
                          <a:pt x="0" y="0"/>
                        </a:moveTo>
                        <a:cubicBezTo>
                          <a:pt x="53890" y="10324"/>
                          <a:pt x="107018" y="2047"/>
                          <a:pt x="151991" y="0"/>
                        </a:cubicBezTo>
                        <a:cubicBezTo>
                          <a:pt x="189971" y="3361"/>
                          <a:pt x="295949" y="-10044"/>
                          <a:pt x="401158" y="0"/>
                        </a:cubicBezTo>
                        <a:cubicBezTo>
                          <a:pt x="499061" y="-13525"/>
                          <a:pt x="494800" y="-10868"/>
                          <a:pt x="585541" y="0"/>
                        </a:cubicBezTo>
                        <a:cubicBezTo>
                          <a:pt x="679424" y="14521"/>
                          <a:pt x="756983" y="14703"/>
                          <a:pt x="802316" y="0"/>
                        </a:cubicBezTo>
                        <a:cubicBezTo>
                          <a:pt x="846633" y="-15067"/>
                          <a:pt x="1018679" y="8927"/>
                          <a:pt x="1083875" y="0"/>
                        </a:cubicBezTo>
                        <a:cubicBezTo>
                          <a:pt x="1147892" y="-6256"/>
                          <a:pt x="1212368" y="-4818"/>
                          <a:pt x="1268258" y="0"/>
                        </a:cubicBezTo>
                        <a:cubicBezTo>
                          <a:pt x="1331677" y="2328"/>
                          <a:pt x="1486713" y="640"/>
                          <a:pt x="1549816" y="0"/>
                        </a:cubicBezTo>
                        <a:cubicBezTo>
                          <a:pt x="1600442" y="-14843"/>
                          <a:pt x="1737168" y="9629"/>
                          <a:pt x="1798983" y="0"/>
                        </a:cubicBezTo>
                        <a:cubicBezTo>
                          <a:pt x="1843307" y="247"/>
                          <a:pt x="1982058" y="-8978"/>
                          <a:pt x="2080541" y="0"/>
                        </a:cubicBezTo>
                        <a:cubicBezTo>
                          <a:pt x="2168428" y="-2026"/>
                          <a:pt x="2235916" y="-30210"/>
                          <a:pt x="2329708" y="0"/>
                        </a:cubicBezTo>
                        <a:cubicBezTo>
                          <a:pt x="2406580" y="13102"/>
                          <a:pt x="2466772" y="-12308"/>
                          <a:pt x="2546483" y="0"/>
                        </a:cubicBezTo>
                        <a:cubicBezTo>
                          <a:pt x="2618211" y="5762"/>
                          <a:pt x="2702435" y="-24803"/>
                          <a:pt x="2795650" y="0"/>
                        </a:cubicBezTo>
                        <a:cubicBezTo>
                          <a:pt x="2901982" y="21646"/>
                          <a:pt x="2911958" y="579"/>
                          <a:pt x="2947642" y="0"/>
                        </a:cubicBezTo>
                        <a:cubicBezTo>
                          <a:pt x="2965127" y="12588"/>
                          <a:pt x="3105943" y="6528"/>
                          <a:pt x="3239167" y="0"/>
                        </a:cubicBezTo>
                        <a:cubicBezTo>
                          <a:pt x="3216408" y="88308"/>
                          <a:pt x="3225383" y="158599"/>
                          <a:pt x="3239167" y="332226"/>
                        </a:cubicBezTo>
                        <a:cubicBezTo>
                          <a:pt x="3241975" y="486019"/>
                          <a:pt x="3237346" y="537419"/>
                          <a:pt x="3239167" y="706866"/>
                        </a:cubicBezTo>
                        <a:cubicBezTo>
                          <a:pt x="3191554" y="705448"/>
                          <a:pt x="3091692" y="699840"/>
                          <a:pt x="2990000" y="706866"/>
                        </a:cubicBezTo>
                        <a:cubicBezTo>
                          <a:pt x="2891499" y="711418"/>
                          <a:pt x="2831560" y="709360"/>
                          <a:pt x="2773225" y="706866"/>
                        </a:cubicBezTo>
                        <a:cubicBezTo>
                          <a:pt x="2706716" y="715700"/>
                          <a:pt x="2587601" y="728300"/>
                          <a:pt x="2459275" y="706866"/>
                        </a:cubicBezTo>
                        <a:cubicBezTo>
                          <a:pt x="2318501" y="682208"/>
                          <a:pt x="2273500" y="735010"/>
                          <a:pt x="2145325" y="706866"/>
                        </a:cubicBezTo>
                        <a:cubicBezTo>
                          <a:pt x="2019654" y="691449"/>
                          <a:pt x="1982073" y="707086"/>
                          <a:pt x="1831375" y="706866"/>
                        </a:cubicBezTo>
                        <a:cubicBezTo>
                          <a:pt x="1679079" y="706098"/>
                          <a:pt x="1656539" y="697428"/>
                          <a:pt x="1614600" y="706866"/>
                        </a:cubicBezTo>
                        <a:cubicBezTo>
                          <a:pt x="1571847" y="722217"/>
                          <a:pt x="1359809" y="713438"/>
                          <a:pt x="1300650" y="706866"/>
                        </a:cubicBezTo>
                        <a:cubicBezTo>
                          <a:pt x="1233915" y="701603"/>
                          <a:pt x="1183416" y="710103"/>
                          <a:pt x="1116266" y="706866"/>
                        </a:cubicBezTo>
                        <a:cubicBezTo>
                          <a:pt x="1062738" y="708150"/>
                          <a:pt x="1005052" y="706509"/>
                          <a:pt x="964275" y="706866"/>
                        </a:cubicBezTo>
                        <a:cubicBezTo>
                          <a:pt x="939316" y="725088"/>
                          <a:pt x="825720" y="699405"/>
                          <a:pt x="715108" y="706866"/>
                        </a:cubicBezTo>
                        <a:cubicBezTo>
                          <a:pt x="595012" y="692851"/>
                          <a:pt x="516978" y="738538"/>
                          <a:pt x="401158" y="706866"/>
                        </a:cubicBezTo>
                        <a:cubicBezTo>
                          <a:pt x="286933" y="680912"/>
                          <a:pt x="85335" y="741834"/>
                          <a:pt x="0" y="706866"/>
                        </a:cubicBezTo>
                        <a:cubicBezTo>
                          <a:pt x="6538" y="552791"/>
                          <a:pt x="4541" y="415257"/>
                          <a:pt x="0" y="339295"/>
                        </a:cubicBezTo>
                        <a:cubicBezTo>
                          <a:pt x="236" y="258886"/>
                          <a:pt x="-18068" y="85699"/>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chemeClr val="tx1"/>
                </a:solidFill>
                <a:latin typeface="メイリオ" panose="020B0604030504040204" pitchFamily="50" charset="-128"/>
                <a:ea typeface="メイリオ" panose="020B0604030504040204" pitchFamily="50" charset="-128"/>
              </a:rPr>
              <a:t>じゅどうきつえん</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31" name="タイトル 1">
            <a:extLst>
              <a:ext uri="{FF2B5EF4-FFF2-40B4-BE49-F238E27FC236}">
                <a16:creationId xmlns:a16="http://schemas.microsoft.com/office/drawing/2014/main" id="{C19C0CC9-2507-4DDD-805A-402082682095}"/>
              </a:ext>
            </a:extLst>
          </p:cNvPr>
          <p:cNvSpPr txBox="1">
            <a:spLocks/>
          </p:cNvSpPr>
          <p:nvPr/>
        </p:nvSpPr>
        <p:spPr>
          <a:xfrm>
            <a:off x="4207741" y="1458564"/>
            <a:ext cx="1136322" cy="37520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136322"/>
                      <a:gd name="connsiteY0" fmla="*/ 0 h 375200"/>
                      <a:gd name="connsiteX1" fmla="*/ 53319 w 1136322"/>
                      <a:gd name="connsiteY1" fmla="*/ 0 h 375200"/>
                      <a:gd name="connsiteX2" fmla="*/ 140729 w 1136322"/>
                      <a:gd name="connsiteY2" fmla="*/ 0 h 375200"/>
                      <a:gd name="connsiteX3" fmla="*/ 205412 w 1136322"/>
                      <a:gd name="connsiteY3" fmla="*/ 0 h 375200"/>
                      <a:gd name="connsiteX4" fmla="*/ 281458 w 1136322"/>
                      <a:gd name="connsiteY4" fmla="*/ 0 h 375200"/>
                      <a:gd name="connsiteX5" fmla="*/ 380230 w 1136322"/>
                      <a:gd name="connsiteY5" fmla="*/ 0 h 375200"/>
                      <a:gd name="connsiteX6" fmla="*/ 444913 w 1136322"/>
                      <a:gd name="connsiteY6" fmla="*/ 0 h 375200"/>
                      <a:gd name="connsiteX7" fmla="*/ 543686 w 1136322"/>
                      <a:gd name="connsiteY7" fmla="*/ 0 h 375200"/>
                      <a:gd name="connsiteX8" fmla="*/ 631095 w 1136322"/>
                      <a:gd name="connsiteY8" fmla="*/ 0 h 375200"/>
                      <a:gd name="connsiteX9" fmla="*/ 729868 w 1136322"/>
                      <a:gd name="connsiteY9" fmla="*/ 0 h 375200"/>
                      <a:gd name="connsiteX10" fmla="*/ 817277 w 1136322"/>
                      <a:gd name="connsiteY10" fmla="*/ 0 h 375200"/>
                      <a:gd name="connsiteX11" fmla="*/ 893323 w 1136322"/>
                      <a:gd name="connsiteY11" fmla="*/ 0 h 375200"/>
                      <a:gd name="connsiteX12" fmla="*/ 980733 w 1136322"/>
                      <a:gd name="connsiteY12" fmla="*/ 0 h 375200"/>
                      <a:gd name="connsiteX13" fmla="*/ 1034053 w 1136322"/>
                      <a:gd name="connsiteY13" fmla="*/ 0 h 375200"/>
                      <a:gd name="connsiteX14" fmla="*/ 1136322 w 1136322"/>
                      <a:gd name="connsiteY14" fmla="*/ 0 h 375200"/>
                      <a:gd name="connsiteX15" fmla="*/ 1136322 w 1136322"/>
                      <a:gd name="connsiteY15" fmla="*/ 176343 h 375200"/>
                      <a:gd name="connsiteX16" fmla="*/ 1136322 w 1136322"/>
                      <a:gd name="connsiteY16" fmla="*/ 375200 h 375200"/>
                      <a:gd name="connsiteX17" fmla="*/ 1048912 w 1136322"/>
                      <a:gd name="connsiteY17" fmla="*/ 375200 h 375200"/>
                      <a:gd name="connsiteX18" fmla="*/ 972866 w 1136322"/>
                      <a:gd name="connsiteY18" fmla="*/ 375200 h 375200"/>
                      <a:gd name="connsiteX19" fmla="*/ 862730 w 1136322"/>
                      <a:gd name="connsiteY19" fmla="*/ 375200 h 375200"/>
                      <a:gd name="connsiteX20" fmla="*/ 752594 w 1136322"/>
                      <a:gd name="connsiteY20" fmla="*/ 375200 h 375200"/>
                      <a:gd name="connsiteX21" fmla="*/ 642458 w 1136322"/>
                      <a:gd name="connsiteY21" fmla="*/ 375200 h 375200"/>
                      <a:gd name="connsiteX22" fmla="*/ 566412 w 1136322"/>
                      <a:gd name="connsiteY22" fmla="*/ 375200 h 375200"/>
                      <a:gd name="connsiteX23" fmla="*/ 456277 w 1136322"/>
                      <a:gd name="connsiteY23" fmla="*/ 375200 h 375200"/>
                      <a:gd name="connsiteX24" fmla="*/ 391594 w 1136322"/>
                      <a:gd name="connsiteY24" fmla="*/ 375200 h 375200"/>
                      <a:gd name="connsiteX25" fmla="*/ 338274 w 1136322"/>
                      <a:gd name="connsiteY25" fmla="*/ 375200 h 375200"/>
                      <a:gd name="connsiteX26" fmla="*/ 250864 w 1136322"/>
                      <a:gd name="connsiteY26" fmla="*/ 375200 h 375200"/>
                      <a:gd name="connsiteX27" fmla="*/ 140729 w 1136322"/>
                      <a:gd name="connsiteY27" fmla="*/ 375200 h 375200"/>
                      <a:gd name="connsiteX28" fmla="*/ 0 w 1136322"/>
                      <a:gd name="connsiteY28" fmla="*/ 375200 h 375200"/>
                      <a:gd name="connsiteX29" fmla="*/ 0 w 1136322"/>
                      <a:gd name="connsiteY29" fmla="*/ 180095 h 375200"/>
                      <a:gd name="connsiteX30" fmla="*/ 0 w 1136322"/>
                      <a:gd name="connsiteY30" fmla="*/ 0 h 375200"/>
                      <a:gd name="connsiteX0" fmla="*/ 0 w 1136322"/>
                      <a:gd name="connsiteY0" fmla="*/ 0 h 375200"/>
                      <a:gd name="connsiteX1" fmla="*/ 87409 w 1136322"/>
                      <a:gd name="connsiteY1" fmla="*/ 0 h 375200"/>
                      <a:gd name="connsiteX2" fmla="*/ 140729 w 1136322"/>
                      <a:gd name="connsiteY2" fmla="*/ 0 h 375200"/>
                      <a:gd name="connsiteX3" fmla="*/ 216775 w 1136322"/>
                      <a:gd name="connsiteY3" fmla="*/ 0 h 375200"/>
                      <a:gd name="connsiteX4" fmla="*/ 281458 w 1136322"/>
                      <a:gd name="connsiteY4" fmla="*/ 0 h 375200"/>
                      <a:gd name="connsiteX5" fmla="*/ 334777 w 1136322"/>
                      <a:gd name="connsiteY5" fmla="*/ 0 h 375200"/>
                      <a:gd name="connsiteX6" fmla="*/ 399460 w 1136322"/>
                      <a:gd name="connsiteY6" fmla="*/ 0 h 375200"/>
                      <a:gd name="connsiteX7" fmla="*/ 486870 w 1136322"/>
                      <a:gd name="connsiteY7" fmla="*/ 0 h 375200"/>
                      <a:gd name="connsiteX8" fmla="*/ 562916 w 1136322"/>
                      <a:gd name="connsiteY8" fmla="*/ 0 h 375200"/>
                      <a:gd name="connsiteX9" fmla="*/ 627599 w 1136322"/>
                      <a:gd name="connsiteY9" fmla="*/ 0 h 375200"/>
                      <a:gd name="connsiteX10" fmla="*/ 703645 w 1136322"/>
                      <a:gd name="connsiteY10" fmla="*/ 0 h 375200"/>
                      <a:gd name="connsiteX11" fmla="*/ 791054 w 1136322"/>
                      <a:gd name="connsiteY11" fmla="*/ 0 h 375200"/>
                      <a:gd name="connsiteX12" fmla="*/ 889827 w 1136322"/>
                      <a:gd name="connsiteY12" fmla="*/ 0 h 375200"/>
                      <a:gd name="connsiteX13" fmla="*/ 943147 w 1136322"/>
                      <a:gd name="connsiteY13" fmla="*/ 0 h 375200"/>
                      <a:gd name="connsiteX14" fmla="*/ 1030556 w 1136322"/>
                      <a:gd name="connsiteY14" fmla="*/ 0 h 375200"/>
                      <a:gd name="connsiteX15" fmla="*/ 1136322 w 1136322"/>
                      <a:gd name="connsiteY15" fmla="*/ 0 h 375200"/>
                      <a:gd name="connsiteX16" fmla="*/ 1136322 w 1136322"/>
                      <a:gd name="connsiteY16" fmla="*/ 183847 h 375200"/>
                      <a:gd name="connsiteX17" fmla="*/ 1136322 w 1136322"/>
                      <a:gd name="connsiteY17" fmla="*/ 375200 h 375200"/>
                      <a:gd name="connsiteX18" fmla="*/ 1083002 w 1136322"/>
                      <a:gd name="connsiteY18" fmla="*/ 375200 h 375200"/>
                      <a:gd name="connsiteX19" fmla="*/ 984229 w 1136322"/>
                      <a:gd name="connsiteY19" fmla="*/ 375200 h 375200"/>
                      <a:gd name="connsiteX20" fmla="*/ 908183 w 1136322"/>
                      <a:gd name="connsiteY20" fmla="*/ 375200 h 375200"/>
                      <a:gd name="connsiteX21" fmla="*/ 809410 w 1136322"/>
                      <a:gd name="connsiteY21" fmla="*/ 375200 h 375200"/>
                      <a:gd name="connsiteX22" fmla="*/ 722001 w 1136322"/>
                      <a:gd name="connsiteY22" fmla="*/ 375200 h 375200"/>
                      <a:gd name="connsiteX23" fmla="*/ 634592 w 1136322"/>
                      <a:gd name="connsiteY23" fmla="*/ 375200 h 375200"/>
                      <a:gd name="connsiteX24" fmla="*/ 547182 w 1136322"/>
                      <a:gd name="connsiteY24" fmla="*/ 375200 h 375200"/>
                      <a:gd name="connsiteX25" fmla="*/ 471136 w 1136322"/>
                      <a:gd name="connsiteY25" fmla="*/ 375200 h 375200"/>
                      <a:gd name="connsiteX26" fmla="*/ 417816 w 1136322"/>
                      <a:gd name="connsiteY26" fmla="*/ 375200 h 375200"/>
                      <a:gd name="connsiteX27" fmla="*/ 364497 w 1136322"/>
                      <a:gd name="connsiteY27" fmla="*/ 375200 h 375200"/>
                      <a:gd name="connsiteX28" fmla="*/ 311177 w 1136322"/>
                      <a:gd name="connsiteY28" fmla="*/ 375200 h 375200"/>
                      <a:gd name="connsiteX29" fmla="*/ 257857 w 1136322"/>
                      <a:gd name="connsiteY29" fmla="*/ 375200 h 375200"/>
                      <a:gd name="connsiteX30" fmla="*/ 159085 w 1136322"/>
                      <a:gd name="connsiteY30" fmla="*/ 375200 h 375200"/>
                      <a:gd name="connsiteX31" fmla="*/ 94402 w 1136322"/>
                      <a:gd name="connsiteY31" fmla="*/ 375200 h 375200"/>
                      <a:gd name="connsiteX32" fmla="*/ 0 w 1136322"/>
                      <a:gd name="connsiteY32" fmla="*/ 375200 h 375200"/>
                      <a:gd name="connsiteX33" fmla="*/ 0 w 1136322"/>
                      <a:gd name="connsiteY33" fmla="*/ 191352 h 375200"/>
                      <a:gd name="connsiteX34" fmla="*/ 0 w 1136322"/>
                      <a:gd name="connsiteY34" fmla="*/ 0 h 3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6322" h="375200" fill="none" extrusionOk="0">
                        <a:moveTo>
                          <a:pt x="0" y="0"/>
                        </a:moveTo>
                        <a:cubicBezTo>
                          <a:pt x="13715" y="1071"/>
                          <a:pt x="36046" y="-57"/>
                          <a:pt x="53319" y="0"/>
                        </a:cubicBezTo>
                        <a:cubicBezTo>
                          <a:pt x="70658" y="8245"/>
                          <a:pt x="103738" y="583"/>
                          <a:pt x="140729" y="0"/>
                        </a:cubicBezTo>
                        <a:cubicBezTo>
                          <a:pt x="175272" y="-7100"/>
                          <a:pt x="173512" y="-6052"/>
                          <a:pt x="205412" y="0"/>
                        </a:cubicBezTo>
                        <a:cubicBezTo>
                          <a:pt x="239637" y="7180"/>
                          <a:pt x="265083" y="7041"/>
                          <a:pt x="281458" y="0"/>
                        </a:cubicBezTo>
                        <a:cubicBezTo>
                          <a:pt x="294740" y="-5264"/>
                          <a:pt x="354002" y="1914"/>
                          <a:pt x="380230" y="0"/>
                        </a:cubicBezTo>
                        <a:cubicBezTo>
                          <a:pt x="403731" y="-3057"/>
                          <a:pt x="426741" y="-4254"/>
                          <a:pt x="444913" y="0"/>
                        </a:cubicBezTo>
                        <a:cubicBezTo>
                          <a:pt x="467358" y="3305"/>
                          <a:pt x="521870" y="5745"/>
                          <a:pt x="543686" y="0"/>
                        </a:cubicBezTo>
                        <a:cubicBezTo>
                          <a:pt x="569121" y="-6205"/>
                          <a:pt x="609148" y="7131"/>
                          <a:pt x="631095" y="0"/>
                        </a:cubicBezTo>
                        <a:cubicBezTo>
                          <a:pt x="654821" y="-4727"/>
                          <a:pt x="698728" y="3645"/>
                          <a:pt x="729868" y="0"/>
                        </a:cubicBezTo>
                        <a:cubicBezTo>
                          <a:pt x="762386" y="-1637"/>
                          <a:pt x="783984" y="-10481"/>
                          <a:pt x="817277" y="0"/>
                        </a:cubicBezTo>
                        <a:cubicBezTo>
                          <a:pt x="849530" y="9976"/>
                          <a:pt x="868081" y="-5252"/>
                          <a:pt x="893323" y="0"/>
                        </a:cubicBezTo>
                        <a:cubicBezTo>
                          <a:pt x="920025" y="953"/>
                          <a:pt x="940828" y="-7526"/>
                          <a:pt x="980733" y="0"/>
                        </a:cubicBezTo>
                        <a:cubicBezTo>
                          <a:pt x="1017718" y="9349"/>
                          <a:pt x="1022058" y="-204"/>
                          <a:pt x="1034053" y="0"/>
                        </a:cubicBezTo>
                        <a:cubicBezTo>
                          <a:pt x="1047855" y="-2407"/>
                          <a:pt x="1077866" y="3730"/>
                          <a:pt x="1136322" y="0"/>
                        </a:cubicBezTo>
                        <a:cubicBezTo>
                          <a:pt x="1136641" y="37606"/>
                          <a:pt x="1146427" y="96298"/>
                          <a:pt x="1136322" y="176343"/>
                        </a:cubicBezTo>
                        <a:cubicBezTo>
                          <a:pt x="1135364" y="258090"/>
                          <a:pt x="1136652" y="288402"/>
                          <a:pt x="1136322" y="375200"/>
                        </a:cubicBezTo>
                        <a:cubicBezTo>
                          <a:pt x="1113358" y="365413"/>
                          <a:pt x="1084465" y="377355"/>
                          <a:pt x="1048912" y="375200"/>
                        </a:cubicBezTo>
                        <a:cubicBezTo>
                          <a:pt x="1014671" y="378939"/>
                          <a:pt x="994190" y="377016"/>
                          <a:pt x="972866" y="375200"/>
                        </a:cubicBezTo>
                        <a:cubicBezTo>
                          <a:pt x="956386" y="375544"/>
                          <a:pt x="920769" y="387774"/>
                          <a:pt x="862730" y="375200"/>
                        </a:cubicBezTo>
                        <a:cubicBezTo>
                          <a:pt x="813255" y="365075"/>
                          <a:pt x="798825" y="383137"/>
                          <a:pt x="752594" y="375200"/>
                        </a:cubicBezTo>
                        <a:cubicBezTo>
                          <a:pt x="708259" y="367426"/>
                          <a:pt x="693893" y="374225"/>
                          <a:pt x="642458" y="375200"/>
                        </a:cubicBezTo>
                        <a:cubicBezTo>
                          <a:pt x="588067" y="376521"/>
                          <a:pt x="583944" y="368368"/>
                          <a:pt x="566412" y="375200"/>
                        </a:cubicBezTo>
                        <a:cubicBezTo>
                          <a:pt x="550024" y="385241"/>
                          <a:pt x="478162" y="377800"/>
                          <a:pt x="456277" y="375200"/>
                        </a:cubicBezTo>
                        <a:cubicBezTo>
                          <a:pt x="429846" y="371540"/>
                          <a:pt x="411192" y="376431"/>
                          <a:pt x="391594" y="375200"/>
                        </a:cubicBezTo>
                        <a:cubicBezTo>
                          <a:pt x="372021" y="372910"/>
                          <a:pt x="354853" y="372193"/>
                          <a:pt x="338274" y="375200"/>
                        </a:cubicBezTo>
                        <a:cubicBezTo>
                          <a:pt x="318771" y="376967"/>
                          <a:pt x="297892" y="372323"/>
                          <a:pt x="250864" y="375200"/>
                        </a:cubicBezTo>
                        <a:cubicBezTo>
                          <a:pt x="206610" y="369609"/>
                          <a:pt x="190775" y="385886"/>
                          <a:pt x="140729" y="375200"/>
                        </a:cubicBezTo>
                        <a:cubicBezTo>
                          <a:pt x="100129" y="364452"/>
                          <a:pt x="33312" y="380906"/>
                          <a:pt x="0" y="375200"/>
                        </a:cubicBezTo>
                        <a:cubicBezTo>
                          <a:pt x="-6321" y="308968"/>
                          <a:pt x="8838" y="221194"/>
                          <a:pt x="0" y="180095"/>
                        </a:cubicBezTo>
                        <a:cubicBezTo>
                          <a:pt x="1096" y="138781"/>
                          <a:pt x="-4378" y="46472"/>
                          <a:pt x="0" y="0"/>
                        </a:cubicBezTo>
                        <a:close/>
                      </a:path>
                      <a:path w="1136322" h="375200" stroke="0" extrusionOk="0">
                        <a:moveTo>
                          <a:pt x="0" y="0"/>
                        </a:moveTo>
                        <a:cubicBezTo>
                          <a:pt x="25376" y="-1287"/>
                          <a:pt x="63564" y="12274"/>
                          <a:pt x="87409" y="0"/>
                        </a:cubicBezTo>
                        <a:cubicBezTo>
                          <a:pt x="113339" y="-8812"/>
                          <a:pt x="122452" y="1010"/>
                          <a:pt x="140729" y="0"/>
                        </a:cubicBezTo>
                        <a:cubicBezTo>
                          <a:pt x="159833" y="-3435"/>
                          <a:pt x="185563" y="-7416"/>
                          <a:pt x="216775" y="0"/>
                        </a:cubicBezTo>
                        <a:cubicBezTo>
                          <a:pt x="250860" y="3775"/>
                          <a:pt x="261482" y="426"/>
                          <a:pt x="281458" y="0"/>
                        </a:cubicBezTo>
                        <a:cubicBezTo>
                          <a:pt x="298806" y="-634"/>
                          <a:pt x="309491" y="-6764"/>
                          <a:pt x="334777" y="0"/>
                        </a:cubicBezTo>
                        <a:cubicBezTo>
                          <a:pt x="358433" y="8370"/>
                          <a:pt x="386334" y="-5124"/>
                          <a:pt x="399460" y="0"/>
                        </a:cubicBezTo>
                        <a:cubicBezTo>
                          <a:pt x="413066" y="5319"/>
                          <a:pt x="453147" y="-10353"/>
                          <a:pt x="486870" y="0"/>
                        </a:cubicBezTo>
                        <a:cubicBezTo>
                          <a:pt x="513937" y="10714"/>
                          <a:pt x="538680" y="-535"/>
                          <a:pt x="562916" y="0"/>
                        </a:cubicBezTo>
                        <a:cubicBezTo>
                          <a:pt x="589785" y="5691"/>
                          <a:pt x="609027" y="-617"/>
                          <a:pt x="627599" y="0"/>
                        </a:cubicBezTo>
                        <a:cubicBezTo>
                          <a:pt x="649062" y="-1892"/>
                          <a:pt x="670190" y="818"/>
                          <a:pt x="703645" y="0"/>
                        </a:cubicBezTo>
                        <a:cubicBezTo>
                          <a:pt x="740764" y="1405"/>
                          <a:pt x="754414" y="5633"/>
                          <a:pt x="791054" y="0"/>
                        </a:cubicBezTo>
                        <a:cubicBezTo>
                          <a:pt x="823487" y="-3474"/>
                          <a:pt x="871496" y="2354"/>
                          <a:pt x="889827" y="0"/>
                        </a:cubicBezTo>
                        <a:cubicBezTo>
                          <a:pt x="911127" y="-3772"/>
                          <a:pt x="925347" y="1407"/>
                          <a:pt x="943147" y="0"/>
                        </a:cubicBezTo>
                        <a:cubicBezTo>
                          <a:pt x="961878" y="2161"/>
                          <a:pt x="1008081" y="-12181"/>
                          <a:pt x="1030556" y="0"/>
                        </a:cubicBezTo>
                        <a:cubicBezTo>
                          <a:pt x="1061471" y="6534"/>
                          <a:pt x="1076894" y="-10523"/>
                          <a:pt x="1136322" y="0"/>
                        </a:cubicBezTo>
                        <a:cubicBezTo>
                          <a:pt x="1136186" y="26414"/>
                          <a:pt x="1143504" y="130415"/>
                          <a:pt x="1136322" y="183847"/>
                        </a:cubicBezTo>
                        <a:cubicBezTo>
                          <a:pt x="1132911" y="240096"/>
                          <a:pt x="1130127" y="328716"/>
                          <a:pt x="1136322" y="375200"/>
                        </a:cubicBezTo>
                        <a:cubicBezTo>
                          <a:pt x="1114251" y="376693"/>
                          <a:pt x="1104321" y="373953"/>
                          <a:pt x="1083002" y="375200"/>
                        </a:cubicBezTo>
                        <a:cubicBezTo>
                          <a:pt x="1060685" y="366501"/>
                          <a:pt x="1031853" y="373850"/>
                          <a:pt x="984229" y="375200"/>
                        </a:cubicBezTo>
                        <a:cubicBezTo>
                          <a:pt x="940088" y="383964"/>
                          <a:pt x="944161" y="381830"/>
                          <a:pt x="908183" y="375200"/>
                        </a:cubicBezTo>
                        <a:cubicBezTo>
                          <a:pt x="873829" y="369720"/>
                          <a:pt x="846416" y="389319"/>
                          <a:pt x="809410" y="375200"/>
                        </a:cubicBezTo>
                        <a:cubicBezTo>
                          <a:pt x="771402" y="363513"/>
                          <a:pt x="742498" y="367741"/>
                          <a:pt x="722001" y="375200"/>
                        </a:cubicBezTo>
                        <a:cubicBezTo>
                          <a:pt x="701159" y="391320"/>
                          <a:pt x="664019" y="387057"/>
                          <a:pt x="634592" y="375200"/>
                        </a:cubicBezTo>
                        <a:cubicBezTo>
                          <a:pt x="604740" y="378171"/>
                          <a:pt x="579008" y="389981"/>
                          <a:pt x="547182" y="375200"/>
                        </a:cubicBezTo>
                        <a:cubicBezTo>
                          <a:pt x="517564" y="365406"/>
                          <a:pt x="487672" y="383811"/>
                          <a:pt x="471136" y="375200"/>
                        </a:cubicBezTo>
                        <a:cubicBezTo>
                          <a:pt x="451765" y="369654"/>
                          <a:pt x="430024" y="381176"/>
                          <a:pt x="417816" y="375200"/>
                        </a:cubicBezTo>
                        <a:cubicBezTo>
                          <a:pt x="405063" y="368612"/>
                          <a:pt x="389906" y="372829"/>
                          <a:pt x="364497" y="375200"/>
                        </a:cubicBezTo>
                        <a:cubicBezTo>
                          <a:pt x="338804" y="378810"/>
                          <a:pt x="330534" y="379863"/>
                          <a:pt x="311177" y="375200"/>
                        </a:cubicBezTo>
                        <a:cubicBezTo>
                          <a:pt x="291730" y="369676"/>
                          <a:pt x="284105" y="368671"/>
                          <a:pt x="257857" y="375200"/>
                        </a:cubicBezTo>
                        <a:cubicBezTo>
                          <a:pt x="230658" y="383441"/>
                          <a:pt x="195501" y="371982"/>
                          <a:pt x="159085" y="375200"/>
                        </a:cubicBezTo>
                        <a:cubicBezTo>
                          <a:pt x="127978" y="375608"/>
                          <a:pt x="119050" y="377374"/>
                          <a:pt x="94402" y="375200"/>
                        </a:cubicBezTo>
                        <a:cubicBezTo>
                          <a:pt x="65177" y="373919"/>
                          <a:pt x="41173" y="369088"/>
                          <a:pt x="0" y="375200"/>
                        </a:cubicBezTo>
                        <a:cubicBezTo>
                          <a:pt x="4761" y="302681"/>
                          <a:pt x="-2663" y="282297"/>
                          <a:pt x="0" y="191352"/>
                        </a:cubicBezTo>
                        <a:cubicBezTo>
                          <a:pt x="-3692" y="102787"/>
                          <a:pt x="-3341" y="78480"/>
                          <a:pt x="0" y="0"/>
                        </a:cubicBezTo>
                        <a:close/>
                      </a:path>
                      <a:path w="1136322" h="375200" fill="none" stroke="0" extrusionOk="0">
                        <a:moveTo>
                          <a:pt x="0" y="0"/>
                        </a:moveTo>
                        <a:cubicBezTo>
                          <a:pt x="19313" y="4965"/>
                          <a:pt x="37775" y="518"/>
                          <a:pt x="53319" y="0"/>
                        </a:cubicBezTo>
                        <a:cubicBezTo>
                          <a:pt x="63104" y="1789"/>
                          <a:pt x="103807" y="-1073"/>
                          <a:pt x="140729" y="0"/>
                        </a:cubicBezTo>
                        <a:cubicBezTo>
                          <a:pt x="174905" y="-7165"/>
                          <a:pt x="173699" y="-5663"/>
                          <a:pt x="205412" y="0"/>
                        </a:cubicBezTo>
                        <a:cubicBezTo>
                          <a:pt x="239904" y="8859"/>
                          <a:pt x="265569" y="9931"/>
                          <a:pt x="281458" y="0"/>
                        </a:cubicBezTo>
                        <a:cubicBezTo>
                          <a:pt x="295856" y="-10999"/>
                          <a:pt x="360112" y="6913"/>
                          <a:pt x="380230" y="0"/>
                        </a:cubicBezTo>
                        <a:cubicBezTo>
                          <a:pt x="402607" y="-3455"/>
                          <a:pt x="425183" y="-3020"/>
                          <a:pt x="444913" y="0"/>
                        </a:cubicBezTo>
                        <a:cubicBezTo>
                          <a:pt x="468256" y="230"/>
                          <a:pt x="521991" y="4015"/>
                          <a:pt x="543686" y="0"/>
                        </a:cubicBezTo>
                        <a:cubicBezTo>
                          <a:pt x="559920" y="-7865"/>
                          <a:pt x="611888" y="8479"/>
                          <a:pt x="631095" y="0"/>
                        </a:cubicBezTo>
                        <a:cubicBezTo>
                          <a:pt x="648037" y="-5534"/>
                          <a:pt x="695436" y="-2180"/>
                          <a:pt x="729868" y="0"/>
                        </a:cubicBezTo>
                        <a:cubicBezTo>
                          <a:pt x="757912" y="602"/>
                          <a:pt x="784495" y="-12709"/>
                          <a:pt x="817277" y="0"/>
                        </a:cubicBezTo>
                        <a:cubicBezTo>
                          <a:pt x="846389" y="7767"/>
                          <a:pt x="862896" y="-6687"/>
                          <a:pt x="893323" y="0"/>
                        </a:cubicBezTo>
                        <a:cubicBezTo>
                          <a:pt x="917753" y="1184"/>
                          <a:pt x="948702" y="-12333"/>
                          <a:pt x="980733" y="0"/>
                        </a:cubicBezTo>
                        <a:cubicBezTo>
                          <a:pt x="1018842" y="10275"/>
                          <a:pt x="1020711" y="745"/>
                          <a:pt x="1034053" y="0"/>
                        </a:cubicBezTo>
                        <a:cubicBezTo>
                          <a:pt x="1041088" y="3759"/>
                          <a:pt x="1091161" y="3521"/>
                          <a:pt x="1136322" y="0"/>
                        </a:cubicBezTo>
                        <a:cubicBezTo>
                          <a:pt x="1130523" y="41466"/>
                          <a:pt x="1128522" y="83174"/>
                          <a:pt x="1136322" y="176343"/>
                        </a:cubicBezTo>
                        <a:cubicBezTo>
                          <a:pt x="1140494" y="255165"/>
                          <a:pt x="1133169" y="285035"/>
                          <a:pt x="1136322" y="375200"/>
                        </a:cubicBezTo>
                        <a:cubicBezTo>
                          <a:pt x="1120083" y="372313"/>
                          <a:pt x="1082700" y="377182"/>
                          <a:pt x="1048912" y="375200"/>
                        </a:cubicBezTo>
                        <a:cubicBezTo>
                          <a:pt x="1015391" y="377227"/>
                          <a:pt x="993211" y="376266"/>
                          <a:pt x="972866" y="375200"/>
                        </a:cubicBezTo>
                        <a:cubicBezTo>
                          <a:pt x="946584" y="380680"/>
                          <a:pt x="909709" y="384434"/>
                          <a:pt x="862730" y="375200"/>
                        </a:cubicBezTo>
                        <a:cubicBezTo>
                          <a:pt x="814077" y="365500"/>
                          <a:pt x="797412" y="384891"/>
                          <a:pt x="752594" y="375200"/>
                        </a:cubicBezTo>
                        <a:cubicBezTo>
                          <a:pt x="710166" y="366356"/>
                          <a:pt x="693713" y="375444"/>
                          <a:pt x="642458" y="375200"/>
                        </a:cubicBezTo>
                        <a:cubicBezTo>
                          <a:pt x="589019" y="375017"/>
                          <a:pt x="581471" y="368895"/>
                          <a:pt x="566412" y="375200"/>
                        </a:cubicBezTo>
                        <a:cubicBezTo>
                          <a:pt x="551639" y="383240"/>
                          <a:pt x="475724" y="379204"/>
                          <a:pt x="456277" y="375200"/>
                        </a:cubicBezTo>
                        <a:cubicBezTo>
                          <a:pt x="432714" y="372698"/>
                          <a:pt x="413581" y="377308"/>
                          <a:pt x="391594" y="375200"/>
                        </a:cubicBezTo>
                        <a:cubicBezTo>
                          <a:pt x="373297" y="375540"/>
                          <a:pt x="352559" y="373166"/>
                          <a:pt x="338274" y="375200"/>
                        </a:cubicBezTo>
                        <a:cubicBezTo>
                          <a:pt x="325951" y="380076"/>
                          <a:pt x="290898" y="374700"/>
                          <a:pt x="250864" y="375200"/>
                        </a:cubicBezTo>
                        <a:cubicBezTo>
                          <a:pt x="208753" y="368735"/>
                          <a:pt x="181317" y="390173"/>
                          <a:pt x="140729" y="375200"/>
                        </a:cubicBezTo>
                        <a:cubicBezTo>
                          <a:pt x="97874" y="363368"/>
                          <a:pt x="29879" y="391011"/>
                          <a:pt x="0" y="375200"/>
                        </a:cubicBezTo>
                        <a:cubicBezTo>
                          <a:pt x="4817" y="292599"/>
                          <a:pt x="2180" y="221484"/>
                          <a:pt x="0" y="180095"/>
                        </a:cubicBezTo>
                        <a:cubicBezTo>
                          <a:pt x="-433" y="137389"/>
                          <a:pt x="-3886" y="44792"/>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chemeClr val="tx1"/>
                </a:solidFill>
                <a:latin typeface="メイリオ" panose="020B0604030504040204" pitchFamily="50" charset="-128"/>
                <a:ea typeface="メイリオ" panose="020B0604030504040204" pitchFamily="50" charset="-128"/>
              </a:rPr>
              <a:t>きつえん</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32" name="タイトル 1">
            <a:extLst>
              <a:ext uri="{FF2B5EF4-FFF2-40B4-BE49-F238E27FC236}">
                <a16:creationId xmlns:a16="http://schemas.microsoft.com/office/drawing/2014/main" id="{9ED89D91-2944-40A5-A2F9-FE35062C3C2A}"/>
              </a:ext>
            </a:extLst>
          </p:cNvPr>
          <p:cNvSpPr txBox="1">
            <a:spLocks/>
          </p:cNvSpPr>
          <p:nvPr/>
        </p:nvSpPr>
        <p:spPr>
          <a:xfrm>
            <a:off x="4097870" y="2621494"/>
            <a:ext cx="1220311" cy="395667"/>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220311"/>
                      <a:gd name="connsiteY0" fmla="*/ 0 h 395667"/>
                      <a:gd name="connsiteX1" fmla="*/ 57260 w 1220311"/>
                      <a:gd name="connsiteY1" fmla="*/ 0 h 395667"/>
                      <a:gd name="connsiteX2" fmla="*/ 151130 w 1220311"/>
                      <a:gd name="connsiteY2" fmla="*/ 0 h 395667"/>
                      <a:gd name="connsiteX3" fmla="*/ 220594 w 1220311"/>
                      <a:gd name="connsiteY3" fmla="*/ 0 h 395667"/>
                      <a:gd name="connsiteX4" fmla="*/ 302261 w 1220311"/>
                      <a:gd name="connsiteY4" fmla="*/ 0 h 395667"/>
                      <a:gd name="connsiteX5" fmla="*/ 408334 w 1220311"/>
                      <a:gd name="connsiteY5" fmla="*/ 0 h 395667"/>
                      <a:gd name="connsiteX6" fmla="*/ 477798 w 1220311"/>
                      <a:gd name="connsiteY6" fmla="*/ 0 h 395667"/>
                      <a:gd name="connsiteX7" fmla="*/ 583871 w 1220311"/>
                      <a:gd name="connsiteY7" fmla="*/ 0 h 395667"/>
                      <a:gd name="connsiteX8" fmla="*/ 677741 w 1220311"/>
                      <a:gd name="connsiteY8" fmla="*/ 0 h 395667"/>
                      <a:gd name="connsiteX9" fmla="*/ 783815 w 1220311"/>
                      <a:gd name="connsiteY9" fmla="*/ 0 h 395667"/>
                      <a:gd name="connsiteX10" fmla="*/ 877685 w 1220311"/>
                      <a:gd name="connsiteY10" fmla="*/ 0 h 395667"/>
                      <a:gd name="connsiteX11" fmla="*/ 959352 w 1220311"/>
                      <a:gd name="connsiteY11" fmla="*/ 0 h 395667"/>
                      <a:gd name="connsiteX12" fmla="*/ 1053222 w 1220311"/>
                      <a:gd name="connsiteY12" fmla="*/ 0 h 395667"/>
                      <a:gd name="connsiteX13" fmla="*/ 1110483 w 1220311"/>
                      <a:gd name="connsiteY13" fmla="*/ 0 h 395667"/>
                      <a:gd name="connsiteX14" fmla="*/ 1220311 w 1220311"/>
                      <a:gd name="connsiteY14" fmla="*/ 0 h 395667"/>
                      <a:gd name="connsiteX15" fmla="*/ 1220311 w 1220311"/>
                      <a:gd name="connsiteY15" fmla="*/ 185963 h 395667"/>
                      <a:gd name="connsiteX16" fmla="*/ 1220311 w 1220311"/>
                      <a:gd name="connsiteY16" fmla="*/ 395667 h 395667"/>
                      <a:gd name="connsiteX17" fmla="*/ 1126440 w 1220311"/>
                      <a:gd name="connsiteY17" fmla="*/ 395667 h 395667"/>
                      <a:gd name="connsiteX18" fmla="*/ 1044773 w 1220311"/>
                      <a:gd name="connsiteY18" fmla="*/ 395667 h 395667"/>
                      <a:gd name="connsiteX19" fmla="*/ 926497 w 1220311"/>
                      <a:gd name="connsiteY19" fmla="*/ 395667 h 395667"/>
                      <a:gd name="connsiteX20" fmla="*/ 808221 w 1220311"/>
                      <a:gd name="connsiteY20" fmla="*/ 395667 h 395667"/>
                      <a:gd name="connsiteX21" fmla="*/ 689945 w 1220311"/>
                      <a:gd name="connsiteY21" fmla="*/ 395667 h 395667"/>
                      <a:gd name="connsiteX22" fmla="*/ 608278 w 1220311"/>
                      <a:gd name="connsiteY22" fmla="*/ 395667 h 395667"/>
                      <a:gd name="connsiteX23" fmla="*/ 490001 w 1220311"/>
                      <a:gd name="connsiteY23" fmla="*/ 395667 h 395667"/>
                      <a:gd name="connsiteX24" fmla="*/ 420537 w 1220311"/>
                      <a:gd name="connsiteY24" fmla="*/ 395667 h 395667"/>
                      <a:gd name="connsiteX25" fmla="*/ 363277 w 1220311"/>
                      <a:gd name="connsiteY25" fmla="*/ 395667 h 395667"/>
                      <a:gd name="connsiteX26" fmla="*/ 269407 w 1220311"/>
                      <a:gd name="connsiteY26" fmla="*/ 395667 h 395667"/>
                      <a:gd name="connsiteX27" fmla="*/ 151130 w 1220311"/>
                      <a:gd name="connsiteY27" fmla="*/ 395667 h 395667"/>
                      <a:gd name="connsiteX28" fmla="*/ 0 w 1220311"/>
                      <a:gd name="connsiteY28" fmla="*/ 395667 h 395667"/>
                      <a:gd name="connsiteX29" fmla="*/ 0 w 1220311"/>
                      <a:gd name="connsiteY29" fmla="*/ 189920 h 395667"/>
                      <a:gd name="connsiteX30" fmla="*/ 0 w 1220311"/>
                      <a:gd name="connsiteY30" fmla="*/ 0 h 395667"/>
                      <a:gd name="connsiteX0" fmla="*/ 0 w 1220311"/>
                      <a:gd name="connsiteY0" fmla="*/ 0 h 395667"/>
                      <a:gd name="connsiteX1" fmla="*/ 93870 w 1220311"/>
                      <a:gd name="connsiteY1" fmla="*/ 0 h 395667"/>
                      <a:gd name="connsiteX2" fmla="*/ 151130 w 1220311"/>
                      <a:gd name="connsiteY2" fmla="*/ 0 h 395667"/>
                      <a:gd name="connsiteX3" fmla="*/ 232797 w 1220311"/>
                      <a:gd name="connsiteY3" fmla="*/ 0 h 395667"/>
                      <a:gd name="connsiteX4" fmla="*/ 302261 w 1220311"/>
                      <a:gd name="connsiteY4" fmla="*/ 0 h 395667"/>
                      <a:gd name="connsiteX5" fmla="*/ 359522 w 1220311"/>
                      <a:gd name="connsiteY5" fmla="*/ 0 h 395667"/>
                      <a:gd name="connsiteX6" fmla="*/ 428986 w 1220311"/>
                      <a:gd name="connsiteY6" fmla="*/ 0 h 395667"/>
                      <a:gd name="connsiteX7" fmla="*/ 522856 w 1220311"/>
                      <a:gd name="connsiteY7" fmla="*/ 0 h 395667"/>
                      <a:gd name="connsiteX8" fmla="*/ 604523 w 1220311"/>
                      <a:gd name="connsiteY8" fmla="*/ 0 h 395667"/>
                      <a:gd name="connsiteX9" fmla="*/ 673987 w 1220311"/>
                      <a:gd name="connsiteY9" fmla="*/ 0 h 395667"/>
                      <a:gd name="connsiteX10" fmla="*/ 755654 w 1220311"/>
                      <a:gd name="connsiteY10" fmla="*/ 0 h 395667"/>
                      <a:gd name="connsiteX11" fmla="*/ 849524 w 1220311"/>
                      <a:gd name="connsiteY11" fmla="*/ 0 h 395667"/>
                      <a:gd name="connsiteX12" fmla="*/ 955597 w 1220311"/>
                      <a:gd name="connsiteY12" fmla="*/ 0 h 395667"/>
                      <a:gd name="connsiteX13" fmla="*/ 1012858 w 1220311"/>
                      <a:gd name="connsiteY13" fmla="*/ 0 h 395667"/>
                      <a:gd name="connsiteX14" fmla="*/ 1106728 w 1220311"/>
                      <a:gd name="connsiteY14" fmla="*/ 0 h 395667"/>
                      <a:gd name="connsiteX15" fmla="*/ 1220311 w 1220311"/>
                      <a:gd name="connsiteY15" fmla="*/ 0 h 395667"/>
                      <a:gd name="connsiteX16" fmla="*/ 1220311 w 1220311"/>
                      <a:gd name="connsiteY16" fmla="*/ 193876 h 395667"/>
                      <a:gd name="connsiteX17" fmla="*/ 1220311 w 1220311"/>
                      <a:gd name="connsiteY17" fmla="*/ 395667 h 395667"/>
                      <a:gd name="connsiteX18" fmla="*/ 1163050 w 1220311"/>
                      <a:gd name="connsiteY18" fmla="*/ 395667 h 395667"/>
                      <a:gd name="connsiteX19" fmla="*/ 1056977 w 1220311"/>
                      <a:gd name="connsiteY19" fmla="*/ 395667 h 395667"/>
                      <a:gd name="connsiteX20" fmla="*/ 975310 w 1220311"/>
                      <a:gd name="connsiteY20" fmla="*/ 395667 h 395667"/>
                      <a:gd name="connsiteX21" fmla="*/ 869236 w 1220311"/>
                      <a:gd name="connsiteY21" fmla="*/ 395667 h 395667"/>
                      <a:gd name="connsiteX22" fmla="*/ 775366 w 1220311"/>
                      <a:gd name="connsiteY22" fmla="*/ 395667 h 395667"/>
                      <a:gd name="connsiteX23" fmla="*/ 681496 w 1220311"/>
                      <a:gd name="connsiteY23" fmla="*/ 395667 h 395667"/>
                      <a:gd name="connsiteX24" fmla="*/ 587626 w 1220311"/>
                      <a:gd name="connsiteY24" fmla="*/ 395667 h 395667"/>
                      <a:gd name="connsiteX25" fmla="*/ 505959 w 1220311"/>
                      <a:gd name="connsiteY25" fmla="*/ 395667 h 395667"/>
                      <a:gd name="connsiteX26" fmla="*/ 448698 w 1220311"/>
                      <a:gd name="connsiteY26" fmla="*/ 395667 h 395667"/>
                      <a:gd name="connsiteX27" fmla="*/ 391438 w 1220311"/>
                      <a:gd name="connsiteY27" fmla="*/ 395667 h 395667"/>
                      <a:gd name="connsiteX28" fmla="*/ 334177 w 1220311"/>
                      <a:gd name="connsiteY28" fmla="*/ 395667 h 395667"/>
                      <a:gd name="connsiteX29" fmla="*/ 276916 w 1220311"/>
                      <a:gd name="connsiteY29" fmla="*/ 395667 h 395667"/>
                      <a:gd name="connsiteX30" fmla="*/ 170843 w 1220311"/>
                      <a:gd name="connsiteY30" fmla="*/ 395667 h 395667"/>
                      <a:gd name="connsiteX31" fmla="*/ 101379 w 1220311"/>
                      <a:gd name="connsiteY31" fmla="*/ 395667 h 395667"/>
                      <a:gd name="connsiteX32" fmla="*/ 0 w 1220311"/>
                      <a:gd name="connsiteY32" fmla="*/ 395667 h 395667"/>
                      <a:gd name="connsiteX33" fmla="*/ 0 w 1220311"/>
                      <a:gd name="connsiteY33" fmla="*/ 201790 h 395667"/>
                      <a:gd name="connsiteX34" fmla="*/ 0 w 1220311"/>
                      <a:gd name="connsiteY34" fmla="*/ 0 h 39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0311" h="395667" fill="none" extrusionOk="0">
                        <a:moveTo>
                          <a:pt x="0" y="0"/>
                        </a:moveTo>
                        <a:cubicBezTo>
                          <a:pt x="16937" y="2026"/>
                          <a:pt x="38631" y="315"/>
                          <a:pt x="57260" y="0"/>
                        </a:cubicBezTo>
                        <a:cubicBezTo>
                          <a:pt x="75861" y="8553"/>
                          <a:pt x="111524" y="825"/>
                          <a:pt x="151130" y="0"/>
                        </a:cubicBezTo>
                        <a:cubicBezTo>
                          <a:pt x="188173" y="-7288"/>
                          <a:pt x="186675" y="-6216"/>
                          <a:pt x="220594" y="0"/>
                        </a:cubicBezTo>
                        <a:cubicBezTo>
                          <a:pt x="255493" y="6693"/>
                          <a:pt x="283861" y="8759"/>
                          <a:pt x="302261" y="0"/>
                        </a:cubicBezTo>
                        <a:cubicBezTo>
                          <a:pt x="313657" y="-4411"/>
                          <a:pt x="379762" y="1698"/>
                          <a:pt x="408334" y="0"/>
                        </a:cubicBezTo>
                        <a:cubicBezTo>
                          <a:pt x="433354" y="-923"/>
                          <a:pt x="456011" y="-4125"/>
                          <a:pt x="477798" y="0"/>
                        </a:cubicBezTo>
                        <a:cubicBezTo>
                          <a:pt x="506111" y="1896"/>
                          <a:pt x="560806" y="6445"/>
                          <a:pt x="583871" y="0"/>
                        </a:cubicBezTo>
                        <a:cubicBezTo>
                          <a:pt x="607712" y="-6996"/>
                          <a:pt x="656607" y="8810"/>
                          <a:pt x="677741" y="0"/>
                        </a:cubicBezTo>
                        <a:cubicBezTo>
                          <a:pt x="698518" y="-8816"/>
                          <a:pt x="753228" y="9187"/>
                          <a:pt x="783815" y="0"/>
                        </a:cubicBezTo>
                        <a:cubicBezTo>
                          <a:pt x="821099" y="613"/>
                          <a:pt x="840981" y="-12728"/>
                          <a:pt x="877685" y="0"/>
                        </a:cubicBezTo>
                        <a:cubicBezTo>
                          <a:pt x="912886" y="14397"/>
                          <a:pt x="934130" y="-1696"/>
                          <a:pt x="959352" y="0"/>
                        </a:cubicBezTo>
                        <a:cubicBezTo>
                          <a:pt x="987093" y="5593"/>
                          <a:pt x="1009209" y="-5945"/>
                          <a:pt x="1053222" y="0"/>
                        </a:cubicBezTo>
                        <a:cubicBezTo>
                          <a:pt x="1092324" y="9577"/>
                          <a:pt x="1099188" y="-1737"/>
                          <a:pt x="1110483" y="0"/>
                        </a:cubicBezTo>
                        <a:cubicBezTo>
                          <a:pt x="1129097" y="-8308"/>
                          <a:pt x="1161324" y="4411"/>
                          <a:pt x="1220311" y="0"/>
                        </a:cubicBezTo>
                        <a:cubicBezTo>
                          <a:pt x="1229367" y="40242"/>
                          <a:pt x="1228950" y="101088"/>
                          <a:pt x="1220311" y="185963"/>
                        </a:cubicBezTo>
                        <a:cubicBezTo>
                          <a:pt x="1215266" y="270045"/>
                          <a:pt x="1216566" y="304064"/>
                          <a:pt x="1220311" y="395667"/>
                        </a:cubicBezTo>
                        <a:cubicBezTo>
                          <a:pt x="1196843" y="385210"/>
                          <a:pt x="1164675" y="397205"/>
                          <a:pt x="1126440" y="395667"/>
                        </a:cubicBezTo>
                        <a:cubicBezTo>
                          <a:pt x="1089744" y="399503"/>
                          <a:pt x="1069683" y="398731"/>
                          <a:pt x="1044773" y="395667"/>
                        </a:cubicBezTo>
                        <a:cubicBezTo>
                          <a:pt x="1034978" y="398936"/>
                          <a:pt x="983810" y="406941"/>
                          <a:pt x="926497" y="395667"/>
                        </a:cubicBezTo>
                        <a:cubicBezTo>
                          <a:pt x="872975" y="384474"/>
                          <a:pt x="860484" y="404425"/>
                          <a:pt x="808221" y="395667"/>
                        </a:cubicBezTo>
                        <a:cubicBezTo>
                          <a:pt x="761334" y="387355"/>
                          <a:pt x="747182" y="395122"/>
                          <a:pt x="689945" y="395667"/>
                        </a:cubicBezTo>
                        <a:cubicBezTo>
                          <a:pt x="631532" y="397096"/>
                          <a:pt x="626984" y="388443"/>
                          <a:pt x="608278" y="395667"/>
                        </a:cubicBezTo>
                        <a:cubicBezTo>
                          <a:pt x="590780" y="405906"/>
                          <a:pt x="513057" y="400070"/>
                          <a:pt x="490001" y="395667"/>
                        </a:cubicBezTo>
                        <a:cubicBezTo>
                          <a:pt x="464030" y="392886"/>
                          <a:pt x="439755" y="393584"/>
                          <a:pt x="420537" y="395667"/>
                        </a:cubicBezTo>
                        <a:cubicBezTo>
                          <a:pt x="402470" y="393401"/>
                          <a:pt x="381576" y="392594"/>
                          <a:pt x="363277" y="395667"/>
                        </a:cubicBezTo>
                        <a:cubicBezTo>
                          <a:pt x="346338" y="398766"/>
                          <a:pt x="315439" y="397096"/>
                          <a:pt x="269407" y="395667"/>
                        </a:cubicBezTo>
                        <a:cubicBezTo>
                          <a:pt x="220528" y="387345"/>
                          <a:pt x="199858" y="407431"/>
                          <a:pt x="151130" y="395667"/>
                        </a:cubicBezTo>
                        <a:cubicBezTo>
                          <a:pt x="108434" y="384468"/>
                          <a:pt x="35717" y="401686"/>
                          <a:pt x="0" y="395667"/>
                        </a:cubicBezTo>
                        <a:cubicBezTo>
                          <a:pt x="-2374" y="319361"/>
                          <a:pt x="5942" y="234840"/>
                          <a:pt x="0" y="189920"/>
                        </a:cubicBezTo>
                        <a:cubicBezTo>
                          <a:pt x="1171" y="148347"/>
                          <a:pt x="-4955" y="49207"/>
                          <a:pt x="0" y="0"/>
                        </a:cubicBezTo>
                        <a:close/>
                      </a:path>
                      <a:path w="1220311" h="395667" stroke="0" extrusionOk="0">
                        <a:moveTo>
                          <a:pt x="0" y="0"/>
                        </a:moveTo>
                        <a:cubicBezTo>
                          <a:pt x="26869" y="-2869"/>
                          <a:pt x="67506" y="11930"/>
                          <a:pt x="93870" y="0"/>
                        </a:cubicBezTo>
                        <a:cubicBezTo>
                          <a:pt x="121297" y="-9738"/>
                          <a:pt x="129817" y="592"/>
                          <a:pt x="151130" y="0"/>
                        </a:cubicBezTo>
                        <a:cubicBezTo>
                          <a:pt x="170956" y="-5103"/>
                          <a:pt x="200510" y="-8853"/>
                          <a:pt x="232797" y="0"/>
                        </a:cubicBezTo>
                        <a:cubicBezTo>
                          <a:pt x="269414" y="4914"/>
                          <a:pt x="281800" y="1266"/>
                          <a:pt x="302261" y="0"/>
                        </a:cubicBezTo>
                        <a:cubicBezTo>
                          <a:pt x="320973" y="-971"/>
                          <a:pt x="331529" y="-7621"/>
                          <a:pt x="359522" y="0"/>
                        </a:cubicBezTo>
                        <a:cubicBezTo>
                          <a:pt x="384931" y="8273"/>
                          <a:pt x="415337" y="-4121"/>
                          <a:pt x="428986" y="0"/>
                        </a:cubicBezTo>
                        <a:cubicBezTo>
                          <a:pt x="443843" y="1945"/>
                          <a:pt x="490833" y="-9849"/>
                          <a:pt x="522856" y="0"/>
                        </a:cubicBezTo>
                        <a:cubicBezTo>
                          <a:pt x="551215" y="14489"/>
                          <a:pt x="578758" y="2482"/>
                          <a:pt x="604523" y="0"/>
                        </a:cubicBezTo>
                        <a:cubicBezTo>
                          <a:pt x="633912" y="6475"/>
                          <a:pt x="652383" y="701"/>
                          <a:pt x="673987" y="0"/>
                        </a:cubicBezTo>
                        <a:cubicBezTo>
                          <a:pt x="699990" y="-5080"/>
                          <a:pt x="720637" y="1062"/>
                          <a:pt x="755654" y="0"/>
                        </a:cubicBezTo>
                        <a:cubicBezTo>
                          <a:pt x="796170" y="3014"/>
                          <a:pt x="814676" y="5989"/>
                          <a:pt x="849524" y="0"/>
                        </a:cubicBezTo>
                        <a:cubicBezTo>
                          <a:pt x="885197" y="-760"/>
                          <a:pt x="936064" y="2315"/>
                          <a:pt x="955597" y="0"/>
                        </a:cubicBezTo>
                        <a:cubicBezTo>
                          <a:pt x="979836" y="-2114"/>
                          <a:pt x="993614" y="906"/>
                          <a:pt x="1012858" y="0"/>
                        </a:cubicBezTo>
                        <a:cubicBezTo>
                          <a:pt x="1032927" y="2165"/>
                          <a:pt x="1079574" y="-11100"/>
                          <a:pt x="1106728" y="0"/>
                        </a:cubicBezTo>
                        <a:cubicBezTo>
                          <a:pt x="1141751" y="5492"/>
                          <a:pt x="1161039" y="-10305"/>
                          <a:pt x="1220311" y="0"/>
                        </a:cubicBezTo>
                        <a:cubicBezTo>
                          <a:pt x="1219758" y="34789"/>
                          <a:pt x="1232553" y="138097"/>
                          <a:pt x="1220311" y="193876"/>
                        </a:cubicBezTo>
                        <a:cubicBezTo>
                          <a:pt x="1216566" y="253277"/>
                          <a:pt x="1211049" y="349603"/>
                          <a:pt x="1220311" y="395667"/>
                        </a:cubicBezTo>
                        <a:cubicBezTo>
                          <a:pt x="1196622" y="397500"/>
                          <a:pt x="1185958" y="394263"/>
                          <a:pt x="1163050" y="395667"/>
                        </a:cubicBezTo>
                        <a:cubicBezTo>
                          <a:pt x="1139137" y="386633"/>
                          <a:pt x="1108197" y="394627"/>
                          <a:pt x="1056977" y="395667"/>
                        </a:cubicBezTo>
                        <a:cubicBezTo>
                          <a:pt x="1008757" y="405073"/>
                          <a:pt x="1013895" y="402058"/>
                          <a:pt x="975310" y="395667"/>
                        </a:cubicBezTo>
                        <a:cubicBezTo>
                          <a:pt x="941938" y="389166"/>
                          <a:pt x="909785" y="414669"/>
                          <a:pt x="869236" y="395667"/>
                        </a:cubicBezTo>
                        <a:cubicBezTo>
                          <a:pt x="825695" y="381361"/>
                          <a:pt x="795488" y="390194"/>
                          <a:pt x="775366" y="395667"/>
                        </a:cubicBezTo>
                        <a:cubicBezTo>
                          <a:pt x="752642" y="409587"/>
                          <a:pt x="714037" y="401886"/>
                          <a:pt x="681496" y="395667"/>
                        </a:cubicBezTo>
                        <a:cubicBezTo>
                          <a:pt x="649039" y="394437"/>
                          <a:pt x="621832" y="411422"/>
                          <a:pt x="587626" y="395667"/>
                        </a:cubicBezTo>
                        <a:cubicBezTo>
                          <a:pt x="553923" y="382078"/>
                          <a:pt x="526431" y="402442"/>
                          <a:pt x="505959" y="395667"/>
                        </a:cubicBezTo>
                        <a:cubicBezTo>
                          <a:pt x="485306" y="390317"/>
                          <a:pt x="462646" y="401307"/>
                          <a:pt x="448698" y="395667"/>
                        </a:cubicBezTo>
                        <a:cubicBezTo>
                          <a:pt x="435361" y="388057"/>
                          <a:pt x="418271" y="391137"/>
                          <a:pt x="391438" y="395667"/>
                        </a:cubicBezTo>
                        <a:cubicBezTo>
                          <a:pt x="364367" y="400268"/>
                          <a:pt x="355117" y="399652"/>
                          <a:pt x="334177" y="395667"/>
                        </a:cubicBezTo>
                        <a:cubicBezTo>
                          <a:pt x="313363" y="390124"/>
                          <a:pt x="304878" y="388659"/>
                          <a:pt x="276916" y="395667"/>
                        </a:cubicBezTo>
                        <a:cubicBezTo>
                          <a:pt x="246489" y="407214"/>
                          <a:pt x="207757" y="392715"/>
                          <a:pt x="170843" y="395667"/>
                        </a:cubicBezTo>
                        <a:cubicBezTo>
                          <a:pt x="137740" y="396906"/>
                          <a:pt x="127935" y="396855"/>
                          <a:pt x="101379" y="395667"/>
                        </a:cubicBezTo>
                        <a:cubicBezTo>
                          <a:pt x="73433" y="393376"/>
                          <a:pt x="44351" y="388954"/>
                          <a:pt x="0" y="395667"/>
                        </a:cubicBezTo>
                        <a:cubicBezTo>
                          <a:pt x="6125" y="319881"/>
                          <a:pt x="-2782" y="297679"/>
                          <a:pt x="0" y="201790"/>
                        </a:cubicBezTo>
                        <a:cubicBezTo>
                          <a:pt x="-1469" y="108844"/>
                          <a:pt x="-3347" y="81917"/>
                          <a:pt x="0" y="0"/>
                        </a:cubicBezTo>
                        <a:close/>
                      </a:path>
                      <a:path w="1220311" h="395667" fill="none" stroke="0" extrusionOk="0">
                        <a:moveTo>
                          <a:pt x="0" y="0"/>
                        </a:moveTo>
                        <a:cubicBezTo>
                          <a:pt x="18925" y="3157"/>
                          <a:pt x="41397" y="2018"/>
                          <a:pt x="57260" y="0"/>
                        </a:cubicBezTo>
                        <a:cubicBezTo>
                          <a:pt x="73534" y="1871"/>
                          <a:pt x="113594" y="6466"/>
                          <a:pt x="151130" y="0"/>
                        </a:cubicBezTo>
                        <a:cubicBezTo>
                          <a:pt x="187919" y="-7595"/>
                          <a:pt x="186540" y="-5961"/>
                          <a:pt x="220594" y="0"/>
                        </a:cubicBezTo>
                        <a:cubicBezTo>
                          <a:pt x="255680" y="7256"/>
                          <a:pt x="285194" y="9760"/>
                          <a:pt x="302261" y="0"/>
                        </a:cubicBezTo>
                        <a:cubicBezTo>
                          <a:pt x="317658" y="-11898"/>
                          <a:pt x="386521" y="7162"/>
                          <a:pt x="408334" y="0"/>
                        </a:cubicBezTo>
                        <a:cubicBezTo>
                          <a:pt x="431593" y="-3426"/>
                          <a:pt x="458825" y="-2123"/>
                          <a:pt x="477798" y="0"/>
                        </a:cubicBezTo>
                        <a:cubicBezTo>
                          <a:pt x="503467" y="-845"/>
                          <a:pt x="561156" y="6139"/>
                          <a:pt x="583871" y="0"/>
                        </a:cubicBezTo>
                        <a:cubicBezTo>
                          <a:pt x="603619" y="-7790"/>
                          <a:pt x="654131" y="6417"/>
                          <a:pt x="677741" y="0"/>
                        </a:cubicBezTo>
                        <a:cubicBezTo>
                          <a:pt x="696575" y="-6968"/>
                          <a:pt x="745425" y="-4847"/>
                          <a:pt x="783815" y="0"/>
                        </a:cubicBezTo>
                        <a:cubicBezTo>
                          <a:pt x="814042" y="609"/>
                          <a:pt x="843021" y="-10406"/>
                          <a:pt x="877685" y="0"/>
                        </a:cubicBezTo>
                        <a:cubicBezTo>
                          <a:pt x="909858" y="8338"/>
                          <a:pt x="928190" y="-6882"/>
                          <a:pt x="959352" y="0"/>
                        </a:cubicBezTo>
                        <a:cubicBezTo>
                          <a:pt x="986261" y="3833"/>
                          <a:pt x="1015219" y="-11732"/>
                          <a:pt x="1053222" y="0"/>
                        </a:cubicBezTo>
                        <a:cubicBezTo>
                          <a:pt x="1092998" y="11846"/>
                          <a:pt x="1095731" y="1078"/>
                          <a:pt x="1110483" y="0"/>
                        </a:cubicBezTo>
                        <a:cubicBezTo>
                          <a:pt x="1115971" y="5540"/>
                          <a:pt x="1172718" y="3458"/>
                          <a:pt x="1220311" y="0"/>
                        </a:cubicBezTo>
                        <a:cubicBezTo>
                          <a:pt x="1208763" y="49198"/>
                          <a:pt x="1214777" y="91623"/>
                          <a:pt x="1220311" y="185963"/>
                        </a:cubicBezTo>
                        <a:cubicBezTo>
                          <a:pt x="1222680" y="271063"/>
                          <a:pt x="1219013" y="301603"/>
                          <a:pt x="1220311" y="395667"/>
                        </a:cubicBezTo>
                        <a:cubicBezTo>
                          <a:pt x="1200870" y="388124"/>
                          <a:pt x="1162726" y="397901"/>
                          <a:pt x="1126440" y="395667"/>
                        </a:cubicBezTo>
                        <a:cubicBezTo>
                          <a:pt x="1090519" y="397632"/>
                          <a:pt x="1067516" y="397124"/>
                          <a:pt x="1044773" y="395667"/>
                        </a:cubicBezTo>
                        <a:cubicBezTo>
                          <a:pt x="1023103" y="395754"/>
                          <a:pt x="976006" y="405982"/>
                          <a:pt x="926497" y="395667"/>
                        </a:cubicBezTo>
                        <a:cubicBezTo>
                          <a:pt x="873901" y="384544"/>
                          <a:pt x="856342" y="405736"/>
                          <a:pt x="808221" y="395667"/>
                        </a:cubicBezTo>
                        <a:cubicBezTo>
                          <a:pt x="761121" y="387078"/>
                          <a:pt x="745304" y="395885"/>
                          <a:pt x="689945" y="395667"/>
                        </a:cubicBezTo>
                        <a:cubicBezTo>
                          <a:pt x="632643" y="395427"/>
                          <a:pt x="624662" y="388711"/>
                          <a:pt x="608278" y="395667"/>
                        </a:cubicBezTo>
                        <a:cubicBezTo>
                          <a:pt x="592360" y="404117"/>
                          <a:pt x="510675" y="400118"/>
                          <a:pt x="490001" y="395667"/>
                        </a:cubicBezTo>
                        <a:cubicBezTo>
                          <a:pt x="465553" y="393510"/>
                          <a:pt x="444769" y="397813"/>
                          <a:pt x="420537" y="395667"/>
                        </a:cubicBezTo>
                        <a:cubicBezTo>
                          <a:pt x="400058" y="394909"/>
                          <a:pt x="378634" y="394140"/>
                          <a:pt x="363277" y="395667"/>
                        </a:cubicBezTo>
                        <a:cubicBezTo>
                          <a:pt x="353330" y="403305"/>
                          <a:pt x="310030" y="392338"/>
                          <a:pt x="269407" y="395667"/>
                        </a:cubicBezTo>
                        <a:cubicBezTo>
                          <a:pt x="224103" y="392313"/>
                          <a:pt x="196641" y="409607"/>
                          <a:pt x="151130" y="395667"/>
                        </a:cubicBezTo>
                        <a:cubicBezTo>
                          <a:pt x="109375" y="381503"/>
                          <a:pt x="32327" y="409036"/>
                          <a:pt x="0" y="395667"/>
                        </a:cubicBezTo>
                        <a:cubicBezTo>
                          <a:pt x="3462" y="310864"/>
                          <a:pt x="5006" y="229925"/>
                          <a:pt x="0" y="189920"/>
                        </a:cubicBezTo>
                        <a:cubicBezTo>
                          <a:pt x="-893" y="145797"/>
                          <a:pt x="-11788" y="48278"/>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rgbClr val="FF0000"/>
                </a:solidFill>
                <a:latin typeface="メイリオ" panose="020B0604030504040204" pitchFamily="50" charset="-128"/>
                <a:ea typeface="メイリオ" panose="020B0604030504040204" pitchFamily="50" charset="-128"/>
              </a:rPr>
              <a:t>げんそく</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AD36FB49-FCAA-46F4-AA84-374019785DA6}"/>
              </a:ext>
            </a:extLst>
          </p:cNvPr>
          <p:cNvSpPr txBox="1">
            <a:spLocks/>
          </p:cNvSpPr>
          <p:nvPr/>
        </p:nvSpPr>
        <p:spPr>
          <a:xfrm>
            <a:off x="5262521" y="2624178"/>
            <a:ext cx="1815395" cy="395667"/>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815395"/>
                      <a:gd name="connsiteY0" fmla="*/ 0 h 395667"/>
                      <a:gd name="connsiteX1" fmla="*/ 85183 w 1815395"/>
                      <a:gd name="connsiteY1" fmla="*/ 0 h 395667"/>
                      <a:gd name="connsiteX2" fmla="*/ 224829 w 1815395"/>
                      <a:gd name="connsiteY2" fmla="*/ 0 h 395667"/>
                      <a:gd name="connsiteX3" fmla="*/ 328167 w 1815395"/>
                      <a:gd name="connsiteY3" fmla="*/ 0 h 395667"/>
                      <a:gd name="connsiteX4" fmla="*/ 449659 w 1815395"/>
                      <a:gd name="connsiteY4" fmla="*/ 0 h 395667"/>
                      <a:gd name="connsiteX5" fmla="*/ 607459 w 1815395"/>
                      <a:gd name="connsiteY5" fmla="*/ 0 h 395667"/>
                      <a:gd name="connsiteX6" fmla="*/ 710796 w 1815395"/>
                      <a:gd name="connsiteY6" fmla="*/ 0 h 395667"/>
                      <a:gd name="connsiteX7" fmla="*/ 868596 w 1815395"/>
                      <a:gd name="connsiteY7" fmla="*/ 0 h 395667"/>
                      <a:gd name="connsiteX8" fmla="*/ 1008242 w 1815395"/>
                      <a:gd name="connsiteY8" fmla="*/ 0 h 395667"/>
                      <a:gd name="connsiteX9" fmla="*/ 1166042 w 1815395"/>
                      <a:gd name="connsiteY9" fmla="*/ 0 h 395667"/>
                      <a:gd name="connsiteX10" fmla="*/ 1305688 w 1815395"/>
                      <a:gd name="connsiteY10" fmla="*/ 0 h 395667"/>
                      <a:gd name="connsiteX11" fmla="*/ 1427179 w 1815395"/>
                      <a:gd name="connsiteY11" fmla="*/ 0 h 395667"/>
                      <a:gd name="connsiteX12" fmla="*/ 1566825 w 1815395"/>
                      <a:gd name="connsiteY12" fmla="*/ 0 h 395667"/>
                      <a:gd name="connsiteX13" fmla="*/ 1652009 w 1815395"/>
                      <a:gd name="connsiteY13" fmla="*/ 0 h 395667"/>
                      <a:gd name="connsiteX14" fmla="*/ 1815395 w 1815395"/>
                      <a:gd name="connsiteY14" fmla="*/ 0 h 395667"/>
                      <a:gd name="connsiteX15" fmla="*/ 1815395 w 1815395"/>
                      <a:gd name="connsiteY15" fmla="*/ 185963 h 395667"/>
                      <a:gd name="connsiteX16" fmla="*/ 1815395 w 1815395"/>
                      <a:gd name="connsiteY16" fmla="*/ 395667 h 395667"/>
                      <a:gd name="connsiteX17" fmla="*/ 1675749 w 1815395"/>
                      <a:gd name="connsiteY17" fmla="*/ 395667 h 395667"/>
                      <a:gd name="connsiteX18" fmla="*/ 1554257 w 1815395"/>
                      <a:gd name="connsiteY18" fmla="*/ 395667 h 395667"/>
                      <a:gd name="connsiteX19" fmla="*/ 1378303 w 1815395"/>
                      <a:gd name="connsiteY19" fmla="*/ 395667 h 395667"/>
                      <a:gd name="connsiteX20" fmla="*/ 1202350 w 1815395"/>
                      <a:gd name="connsiteY20" fmla="*/ 395667 h 395667"/>
                      <a:gd name="connsiteX21" fmla="*/ 1026396 w 1815395"/>
                      <a:gd name="connsiteY21" fmla="*/ 395667 h 395667"/>
                      <a:gd name="connsiteX22" fmla="*/ 904904 w 1815395"/>
                      <a:gd name="connsiteY22" fmla="*/ 395667 h 395667"/>
                      <a:gd name="connsiteX23" fmla="*/ 728950 w 1815395"/>
                      <a:gd name="connsiteY23" fmla="*/ 395667 h 395667"/>
                      <a:gd name="connsiteX24" fmla="*/ 625613 w 1815395"/>
                      <a:gd name="connsiteY24" fmla="*/ 395667 h 395667"/>
                      <a:gd name="connsiteX25" fmla="*/ 540429 w 1815395"/>
                      <a:gd name="connsiteY25" fmla="*/ 395667 h 395667"/>
                      <a:gd name="connsiteX26" fmla="*/ 400783 w 1815395"/>
                      <a:gd name="connsiteY26" fmla="*/ 395667 h 395667"/>
                      <a:gd name="connsiteX27" fmla="*/ 224829 w 1815395"/>
                      <a:gd name="connsiteY27" fmla="*/ 395667 h 395667"/>
                      <a:gd name="connsiteX28" fmla="*/ 0 w 1815395"/>
                      <a:gd name="connsiteY28" fmla="*/ 395667 h 395667"/>
                      <a:gd name="connsiteX29" fmla="*/ 0 w 1815395"/>
                      <a:gd name="connsiteY29" fmla="*/ 189920 h 395667"/>
                      <a:gd name="connsiteX30" fmla="*/ 0 w 1815395"/>
                      <a:gd name="connsiteY30" fmla="*/ 0 h 395667"/>
                      <a:gd name="connsiteX0" fmla="*/ 0 w 1815395"/>
                      <a:gd name="connsiteY0" fmla="*/ 0 h 395667"/>
                      <a:gd name="connsiteX1" fmla="*/ 139645 w 1815395"/>
                      <a:gd name="connsiteY1" fmla="*/ 0 h 395667"/>
                      <a:gd name="connsiteX2" fmla="*/ 224829 w 1815395"/>
                      <a:gd name="connsiteY2" fmla="*/ 0 h 395667"/>
                      <a:gd name="connsiteX3" fmla="*/ 346321 w 1815395"/>
                      <a:gd name="connsiteY3" fmla="*/ 0 h 395667"/>
                      <a:gd name="connsiteX4" fmla="*/ 449659 w 1815395"/>
                      <a:gd name="connsiteY4" fmla="*/ 0 h 395667"/>
                      <a:gd name="connsiteX5" fmla="*/ 534843 w 1815395"/>
                      <a:gd name="connsiteY5" fmla="*/ 0 h 395667"/>
                      <a:gd name="connsiteX6" fmla="*/ 638181 w 1815395"/>
                      <a:gd name="connsiteY6" fmla="*/ 0 h 395667"/>
                      <a:gd name="connsiteX7" fmla="*/ 777827 w 1815395"/>
                      <a:gd name="connsiteY7" fmla="*/ 0 h 395667"/>
                      <a:gd name="connsiteX8" fmla="*/ 899318 w 1815395"/>
                      <a:gd name="connsiteY8" fmla="*/ 0 h 395667"/>
                      <a:gd name="connsiteX9" fmla="*/ 1002656 w 1815395"/>
                      <a:gd name="connsiteY9" fmla="*/ 0 h 395667"/>
                      <a:gd name="connsiteX10" fmla="*/ 1124148 w 1815395"/>
                      <a:gd name="connsiteY10" fmla="*/ 0 h 395667"/>
                      <a:gd name="connsiteX11" fmla="*/ 1263794 w 1815395"/>
                      <a:gd name="connsiteY11" fmla="*/ 0 h 395667"/>
                      <a:gd name="connsiteX12" fmla="*/ 1421593 w 1815395"/>
                      <a:gd name="connsiteY12" fmla="*/ 0 h 395667"/>
                      <a:gd name="connsiteX13" fmla="*/ 1506777 w 1815395"/>
                      <a:gd name="connsiteY13" fmla="*/ 0 h 395667"/>
                      <a:gd name="connsiteX14" fmla="*/ 1646423 w 1815395"/>
                      <a:gd name="connsiteY14" fmla="*/ 0 h 395667"/>
                      <a:gd name="connsiteX15" fmla="*/ 1815395 w 1815395"/>
                      <a:gd name="connsiteY15" fmla="*/ 0 h 395667"/>
                      <a:gd name="connsiteX16" fmla="*/ 1815395 w 1815395"/>
                      <a:gd name="connsiteY16" fmla="*/ 193876 h 395667"/>
                      <a:gd name="connsiteX17" fmla="*/ 1815395 w 1815395"/>
                      <a:gd name="connsiteY17" fmla="*/ 395667 h 395667"/>
                      <a:gd name="connsiteX18" fmla="*/ 1730211 w 1815395"/>
                      <a:gd name="connsiteY18" fmla="*/ 395667 h 395667"/>
                      <a:gd name="connsiteX19" fmla="*/ 1572411 w 1815395"/>
                      <a:gd name="connsiteY19" fmla="*/ 395667 h 395667"/>
                      <a:gd name="connsiteX20" fmla="*/ 1450919 w 1815395"/>
                      <a:gd name="connsiteY20" fmla="*/ 395667 h 395667"/>
                      <a:gd name="connsiteX21" fmla="*/ 1293119 w 1815395"/>
                      <a:gd name="connsiteY21" fmla="*/ 395667 h 395667"/>
                      <a:gd name="connsiteX22" fmla="*/ 1153474 w 1815395"/>
                      <a:gd name="connsiteY22" fmla="*/ 395667 h 395667"/>
                      <a:gd name="connsiteX23" fmla="*/ 1013828 w 1815395"/>
                      <a:gd name="connsiteY23" fmla="*/ 395667 h 395667"/>
                      <a:gd name="connsiteX24" fmla="*/ 874182 w 1815395"/>
                      <a:gd name="connsiteY24" fmla="*/ 395667 h 395667"/>
                      <a:gd name="connsiteX25" fmla="*/ 752690 w 1815395"/>
                      <a:gd name="connsiteY25" fmla="*/ 395667 h 395667"/>
                      <a:gd name="connsiteX26" fmla="*/ 667506 w 1815395"/>
                      <a:gd name="connsiteY26" fmla="*/ 395667 h 395667"/>
                      <a:gd name="connsiteX27" fmla="*/ 582322 w 1815395"/>
                      <a:gd name="connsiteY27" fmla="*/ 395667 h 395667"/>
                      <a:gd name="connsiteX28" fmla="*/ 497138 w 1815395"/>
                      <a:gd name="connsiteY28" fmla="*/ 395667 h 395667"/>
                      <a:gd name="connsiteX29" fmla="*/ 411955 w 1815395"/>
                      <a:gd name="connsiteY29" fmla="*/ 395667 h 395667"/>
                      <a:gd name="connsiteX30" fmla="*/ 254155 w 1815395"/>
                      <a:gd name="connsiteY30" fmla="*/ 395667 h 395667"/>
                      <a:gd name="connsiteX31" fmla="*/ 150817 w 1815395"/>
                      <a:gd name="connsiteY31" fmla="*/ 395667 h 395667"/>
                      <a:gd name="connsiteX32" fmla="*/ 0 w 1815395"/>
                      <a:gd name="connsiteY32" fmla="*/ 395667 h 395667"/>
                      <a:gd name="connsiteX33" fmla="*/ 0 w 1815395"/>
                      <a:gd name="connsiteY33" fmla="*/ 201790 h 395667"/>
                      <a:gd name="connsiteX34" fmla="*/ 0 w 1815395"/>
                      <a:gd name="connsiteY34" fmla="*/ 0 h 39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5395" h="395667" fill="none" extrusionOk="0">
                        <a:moveTo>
                          <a:pt x="0" y="0"/>
                        </a:moveTo>
                        <a:cubicBezTo>
                          <a:pt x="24074" y="1230"/>
                          <a:pt x="57594" y="843"/>
                          <a:pt x="85183" y="0"/>
                        </a:cubicBezTo>
                        <a:cubicBezTo>
                          <a:pt x="112852" y="11765"/>
                          <a:pt x="166045" y="-2178"/>
                          <a:pt x="224829" y="0"/>
                        </a:cubicBezTo>
                        <a:cubicBezTo>
                          <a:pt x="280112" y="-7692"/>
                          <a:pt x="277384" y="-6281"/>
                          <a:pt x="328167" y="0"/>
                        </a:cubicBezTo>
                        <a:cubicBezTo>
                          <a:pt x="382670" y="8087"/>
                          <a:pt x="422574" y="9329"/>
                          <a:pt x="449659" y="0"/>
                        </a:cubicBezTo>
                        <a:cubicBezTo>
                          <a:pt x="468445" y="-4043"/>
                          <a:pt x="568916" y="3363"/>
                          <a:pt x="607459" y="0"/>
                        </a:cubicBezTo>
                        <a:cubicBezTo>
                          <a:pt x="644832" y="-1042"/>
                          <a:pt x="680357" y="-4531"/>
                          <a:pt x="710796" y="0"/>
                        </a:cubicBezTo>
                        <a:cubicBezTo>
                          <a:pt x="751479" y="1433"/>
                          <a:pt x="831963" y="3483"/>
                          <a:pt x="868596" y="0"/>
                        </a:cubicBezTo>
                        <a:cubicBezTo>
                          <a:pt x="906303" y="-6603"/>
                          <a:pt x="972657" y="6284"/>
                          <a:pt x="1008242" y="0"/>
                        </a:cubicBezTo>
                        <a:cubicBezTo>
                          <a:pt x="1043371" y="-5036"/>
                          <a:pt x="1120276" y="12012"/>
                          <a:pt x="1166042" y="0"/>
                        </a:cubicBezTo>
                        <a:cubicBezTo>
                          <a:pt x="1219037" y="-357"/>
                          <a:pt x="1251307" y="-14303"/>
                          <a:pt x="1305688" y="0"/>
                        </a:cubicBezTo>
                        <a:cubicBezTo>
                          <a:pt x="1357467" y="13164"/>
                          <a:pt x="1387479" y="-3795"/>
                          <a:pt x="1427179" y="0"/>
                        </a:cubicBezTo>
                        <a:cubicBezTo>
                          <a:pt x="1469333" y="732"/>
                          <a:pt x="1504731" y="-9384"/>
                          <a:pt x="1566825" y="0"/>
                        </a:cubicBezTo>
                        <a:cubicBezTo>
                          <a:pt x="1625967" y="9537"/>
                          <a:pt x="1633425" y="-881"/>
                          <a:pt x="1652009" y="0"/>
                        </a:cubicBezTo>
                        <a:cubicBezTo>
                          <a:pt x="1680078" y="-12928"/>
                          <a:pt x="1729191" y="4291"/>
                          <a:pt x="1815395" y="0"/>
                        </a:cubicBezTo>
                        <a:cubicBezTo>
                          <a:pt x="1815994" y="39742"/>
                          <a:pt x="1819698" y="100139"/>
                          <a:pt x="1815395" y="185963"/>
                        </a:cubicBezTo>
                        <a:cubicBezTo>
                          <a:pt x="1809974" y="269732"/>
                          <a:pt x="1815358" y="304096"/>
                          <a:pt x="1815395" y="395667"/>
                        </a:cubicBezTo>
                        <a:cubicBezTo>
                          <a:pt x="1780603" y="385352"/>
                          <a:pt x="1733071" y="393562"/>
                          <a:pt x="1675749" y="395667"/>
                        </a:cubicBezTo>
                        <a:cubicBezTo>
                          <a:pt x="1623707" y="396062"/>
                          <a:pt x="1586605" y="397227"/>
                          <a:pt x="1554257" y="395667"/>
                        </a:cubicBezTo>
                        <a:cubicBezTo>
                          <a:pt x="1539041" y="400650"/>
                          <a:pt x="1465875" y="409010"/>
                          <a:pt x="1378303" y="395667"/>
                        </a:cubicBezTo>
                        <a:cubicBezTo>
                          <a:pt x="1297872" y="382387"/>
                          <a:pt x="1275870" y="404107"/>
                          <a:pt x="1202350" y="395667"/>
                        </a:cubicBezTo>
                        <a:cubicBezTo>
                          <a:pt x="1134276" y="387007"/>
                          <a:pt x="1108713" y="394276"/>
                          <a:pt x="1026396" y="395667"/>
                        </a:cubicBezTo>
                        <a:cubicBezTo>
                          <a:pt x="939497" y="396673"/>
                          <a:pt x="931125" y="388282"/>
                          <a:pt x="904904" y="395667"/>
                        </a:cubicBezTo>
                        <a:cubicBezTo>
                          <a:pt x="878232" y="409689"/>
                          <a:pt x="763136" y="401775"/>
                          <a:pt x="728950" y="395667"/>
                        </a:cubicBezTo>
                        <a:cubicBezTo>
                          <a:pt x="691889" y="393119"/>
                          <a:pt x="656965" y="396451"/>
                          <a:pt x="625613" y="395667"/>
                        </a:cubicBezTo>
                        <a:cubicBezTo>
                          <a:pt x="596847" y="393395"/>
                          <a:pt x="566960" y="392735"/>
                          <a:pt x="540429" y="395667"/>
                        </a:cubicBezTo>
                        <a:cubicBezTo>
                          <a:pt x="507069" y="395930"/>
                          <a:pt x="474132" y="391784"/>
                          <a:pt x="400783" y="395667"/>
                        </a:cubicBezTo>
                        <a:cubicBezTo>
                          <a:pt x="332044" y="391256"/>
                          <a:pt x="300158" y="407088"/>
                          <a:pt x="224829" y="395667"/>
                        </a:cubicBezTo>
                        <a:cubicBezTo>
                          <a:pt x="158701" y="384436"/>
                          <a:pt x="55875" y="398312"/>
                          <a:pt x="0" y="395667"/>
                        </a:cubicBezTo>
                        <a:cubicBezTo>
                          <a:pt x="-3483" y="319824"/>
                          <a:pt x="-378" y="237539"/>
                          <a:pt x="0" y="189920"/>
                        </a:cubicBezTo>
                        <a:cubicBezTo>
                          <a:pt x="1736" y="153292"/>
                          <a:pt x="-4016" y="48231"/>
                          <a:pt x="0" y="0"/>
                        </a:cubicBezTo>
                        <a:close/>
                      </a:path>
                      <a:path w="1815395" h="395667" stroke="0" extrusionOk="0">
                        <a:moveTo>
                          <a:pt x="0" y="0"/>
                        </a:moveTo>
                        <a:cubicBezTo>
                          <a:pt x="41030" y="-1862"/>
                          <a:pt x="98636" y="11132"/>
                          <a:pt x="139645" y="0"/>
                        </a:cubicBezTo>
                        <a:cubicBezTo>
                          <a:pt x="180618" y="-10299"/>
                          <a:pt x="194327" y="1055"/>
                          <a:pt x="224829" y="0"/>
                        </a:cubicBezTo>
                        <a:cubicBezTo>
                          <a:pt x="255423" y="-5154"/>
                          <a:pt x="292673" y="-6049"/>
                          <a:pt x="346321" y="0"/>
                        </a:cubicBezTo>
                        <a:cubicBezTo>
                          <a:pt x="400753" y="1369"/>
                          <a:pt x="417881" y="-468"/>
                          <a:pt x="449659" y="0"/>
                        </a:cubicBezTo>
                        <a:cubicBezTo>
                          <a:pt x="477836" y="-1650"/>
                          <a:pt x="494322" y="-7692"/>
                          <a:pt x="534843" y="0"/>
                        </a:cubicBezTo>
                        <a:cubicBezTo>
                          <a:pt x="572665" y="7060"/>
                          <a:pt x="617479" y="-4010"/>
                          <a:pt x="638181" y="0"/>
                        </a:cubicBezTo>
                        <a:cubicBezTo>
                          <a:pt x="660055" y="3049"/>
                          <a:pt x="724852" y="-11567"/>
                          <a:pt x="777827" y="0"/>
                        </a:cubicBezTo>
                        <a:cubicBezTo>
                          <a:pt x="820217" y="16171"/>
                          <a:pt x="860691" y="2246"/>
                          <a:pt x="899318" y="0"/>
                        </a:cubicBezTo>
                        <a:cubicBezTo>
                          <a:pt x="942184" y="6993"/>
                          <a:pt x="971794" y="-784"/>
                          <a:pt x="1002656" y="0"/>
                        </a:cubicBezTo>
                        <a:cubicBezTo>
                          <a:pt x="1037180" y="-2468"/>
                          <a:pt x="1068289" y="697"/>
                          <a:pt x="1124148" y="0"/>
                        </a:cubicBezTo>
                        <a:cubicBezTo>
                          <a:pt x="1183162" y="1699"/>
                          <a:pt x="1209657" y="5959"/>
                          <a:pt x="1263794" y="0"/>
                        </a:cubicBezTo>
                        <a:cubicBezTo>
                          <a:pt x="1315214" y="-3793"/>
                          <a:pt x="1392427" y="1262"/>
                          <a:pt x="1421593" y="0"/>
                        </a:cubicBezTo>
                        <a:cubicBezTo>
                          <a:pt x="1457422" y="-1187"/>
                          <a:pt x="1477952" y="474"/>
                          <a:pt x="1506777" y="0"/>
                        </a:cubicBezTo>
                        <a:cubicBezTo>
                          <a:pt x="1536374" y="2287"/>
                          <a:pt x="1612661" y="-15330"/>
                          <a:pt x="1646423" y="0"/>
                        </a:cubicBezTo>
                        <a:cubicBezTo>
                          <a:pt x="1690475" y="8940"/>
                          <a:pt x="1721404" y="-11570"/>
                          <a:pt x="1815395" y="0"/>
                        </a:cubicBezTo>
                        <a:cubicBezTo>
                          <a:pt x="1814117" y="39647"/>
                          <a:pt x="1826645" y="137982"/>
                          <a:pt x="1815395" y="193876"/>
                        </a:cubicBezTo>
                        <a:cubicBezTo>
                          <a:pt x="1809715" y="254371"/>
                          <a:pt x="1805214" y="348887"/>
                          <a:pt x="1815395" y="395667"/>
                        </a:cubicBezTo>
                        <a:cubicBezTo>
                          <a:pt x="1779987" y="396092"/>
                          <a:pt x="1764178" y="393732"/>
                          <a:pt x="1730211" y="395667"/>
                        </a:cubicBezTo>
                        <a:cubicBezTo>
                          <a:pt x="1695775" y="388953"/>
                          <a:pt x="1645300" y="388454"/>
                          <a:pt x="1572411" y="395667"/>
                        </a:cubicBezTo>
                        <a:cubicBezTo>
                          <a:pt x="1501103" y="404956"/>
                          <a:pt x="1508276" y="401976"/>
                          <a:pt x="1450919" y="395667"/>
                        </a:cubicBezTo>
                        <a:cubicBezTo>
                          <a:pt x="1395664" y="389797"/>
                          <a:pt x="1351793" y="410316"/>
                          <a:pt x="1293119" y="395667"/>
                        </a:cubicBezTo>
                        <a:cubicBezTo>
                          <a:pt x="1231770" y="382214"/>
                          <a:pt x="1185249" y="389775"/>
                          <a:pt x="1153474" y="395667"/>
                        </a:cubicBezTo>
                        <a:cubicBezTo>
                          <a:pt x="1119682" y="411959"/>
                          <a:pt x="1061370" y="408574"/>
                          <a:pt x="1013828" y="395667"/>
                        </a:cubicBezTo>
                        <a:cubicBezTo>
                          <a:pt x="965681" y="397680"/>
                          <a:pt x="924861" y="413839"/>
                          <a:pt x="874182" y="395667"/>
                        </a:cubicBezTo>
                        <a:cubicBezTo>
                          <a:pt x="826852" y="385080"/>
                          <a:pt x="779158" y="406109"/>
                          <a:pt x="752690" y="395667"/>
                        </a:cubicBezTo>
                        <a:cubicBezTo>
                          <a:pt x="722125" y="391333"/>
                          <a:pt x="688432" y="401561"/>
                          <a:pt x="667506" y="395667"/>
                        </a:cubicBezTo>
                        <a:cubicBezTo>
                          <a:pt x="647557" y="386885"/>
                          <a:pt x="622477" y="392541"/>
                          <a:pt x="582322" y="395667"/>
                        </a:cubicBezTo>
                        <a:cubicBezTo>
                          <a:pt x="541166" y="398584"/>
                          <a:pt x="528225" y="399443"/>
                          <a:pt x="497138" y="395667"/>
                        </a:cubicBezTo>
                        <a:cubicBezTo>
                          <a:pt x="466136" y="389806"/>
                          <a:pt x="451751" y="387591"/>
                          <a:pt x="411955" y="395667"/>
                        </a:cubicBezTo>
                        <a:cubicBezTo>
                          <a:pt x="369083" y="403989"/>
                          <a:pt x="304027" y="393361"/>
                          <a:pt x="254155" y="395667"/>
                        </a:cubicBezTo>
                        <a:cubicBezTo>
                          <a:pt x="204108" y="394281"/>
                          <a:pt x="190359" y="395656"/>
                          <a:pt x="150817" y="395667"/>
                        </a:cubicBezTo>
                        <a:cubicBezTo>
                          <a:pt x="106385" y="394386"/>
                          <a:pt x="66145" y="389820"/>
                          <a:pt x="0" y="395667"/>
                        </a:cubicBezTo>
                        <a:cubicBezTo>
                          <a:pt x="6307" y="319135"/>
                          <a:pt x="-86" y="295305"/>
                          <a:pt x="0" y="201790"/>
                        </a:cubicBezTo>
                        <a:cubicBezTo>
                          <a:pt x="-5269" y="108185"/>
                          <a:pt x="-4562" y="79235"/>
                          <a:pt x="0" y="0"/>
                        </a:cubicBezTo>
                        <a:close/>
                      </a:path>
                      <a:path w="1815395" h="395667" fill="none" stroke="0" extrusionOk="0">
                        <a:moveTo>
                          <a:pt x="0" y="0"/>
                        </a:moveTo>
                        <a:cubicBezTo>
                          <a:pt x="28529" y="3822"/>
                          <a:pt x="60951" y="2823"/>
                          <a:pt x="85183" y="0"/>
                        </a:cubicBezTo>
                        <a:cubicBezTo>
                          <a:pt x="98500" y="1902"/>
                          <a:pt x="166040" y="-4997"/>
                          <a:pt x="224829" y="0"/>
                        </a:cubicBezTo>
                        <a:cubicBezTo>
                          <a:pt x="279752" y="-7596"/>
                          <a:pt x="277230" y="-6224"/>
                          <a:pt x="328167" y="0"/>
                        </a:cubicBezTo>
                        <a:cubicBezTo>
                          <a:pt x="380394" y="7704"/>
                          <a:pt x="424276" y="12656"/>
                          <a:pt x="449659" y="0"/>
                        </a:cubicBezTo>
                        <a:cubicBezTo>
                          <a:pt x="473167" y="-12582"/>
                          <a:pt x="573304" y="7163"/>
                          <a:pt x="607459" y="0"/>
                        </a:cubicBezTo>
                        <a:cubicBezTo>
                          <a:pt x="642775" y="-3348"/>
                          <a:pt x="681120" y="-1917"/>
                          <a:pt x="710796" y="0"/>
                        </a:cubicBezTo>
                        <a:cubicBezTo>
                          <a:pt x="746355" y="1275"/>
                          <a:pt x="834732" y="5383"/>
                          <a:pt x="868596" y="0"/>
                        </a:cubicBezTo>
                        <a:cubicBezTo>
                          <a:pt x="898266" y="-8017"/>
                          <a:pt x="974078" y="5789"/>
                          <a:pt x="1008242" y="0"/>
                        </a:cubicBezTo>
                        <a:cubicBezTo>
                          <a:pt x="1036904" y="-7004"/>
                          <a:pt x="1111970" y="-3078"/>
                          <a:pt x="1166042" y="0"/>
                        </a:cubicBezTo>
                        <a:cubicBezTo>
                          <a:pt x="1212151" y="1217"/>
                          <a:pt x="1252947" y="-17911"/>
                          <a:pt x="1305688" y="0"/>
                        </a:cubicBezTo>
                        <a:cubicBezTo>
                          <a:pt x="1354689" y="8350"/>
                          <a:pt x="1378607" y="-7354"/>
                          <a:pt x="1427179" y="0"/>
                        </a:cubicBezTo>
                        <a:cubicBezTo>
                          <a:pt x="1467663" y="4348"/>
                          <a:pt x="1506687" y="-10998"/>
                          <a:pt x="1566825" y="0"/>
                        </a:cubicBezTo>
                        <a:cubicBezTo>
                          <a:pt x="1627001" y="11610"/>
                          <a:pt x="1632130" y="246"/>
                          <a:pt x="1652009" y="0"/>
                        </a:cubicBezTo>
                        <a:cubicBezTo>
                          <a:pt x="1665690" y="4233"/>
                          <a:pt x="1748837" y="1593"/>
                          <a:pt x="1815395" y="0"/>
                        </a:cubicBezTo>
                        <a:cubicBezTo>
                          <a:pt x="1803481" y="48589"/>
                          <a:pt x="1812690" y="96038"/>
                          <a:pt x="1815395" y="185963"/>
                        </a:cubicBezTo>
                        <a:cubicBezTo>
                          <a:pt x="1819524" y="269565"/>
                          <a:pt x="1820030" y="303756"/>
                          <a:pt x="1815395" y="395667"/>
                        </a:cubicBezTo>
                        <a:cubicBezTo>
                          <a:pt x="1786031" y="388673"/>
                          <a:pt x="1732889" y="391246"/>
                          <a:pt x="1675749" y="395667"/>
                        </a:cubicBezTo>
                        <a:cubicBezTo>
                          <a:pt x="1622671" y="395273"/>
                          <a:pt x="1591610" y="398765"/>
                          <a:pt x="1554257" y="395667"/>
                        </a:cubicBezTo>
                        <a:cubicBezTo>
                          <a:pt x="1512572" y="404530"/>
                          <a:pt x="1449164" y="408302"/>
                          <a:pt x="1378303" y="395667"/>
                        </a:cubicBezTo>
                        <a:cubicBezTo>
                          <a:pt x="1300092" y="383581"/>
                          <a:pt x="1273920" y="406365"/>
                          <a:pt x="1202350" y="395667"/>
                        </a:cubicBezTo>
                        <a:cubicBezTo>
                          <a:pt x="1131682" y="387153"/>
                          <a:pt x="1112678" y="395509"/>
                          <a:pt x="1026396" y="395667"/>
                        </a:cubicBezTo>
                        <a:cubicBezTo>
                          <a:pt x="940929" y="395285"/>
                          <a:pt x="929653" y="388473"/>
                          <a:pt x="904904" y="395667"/>
                        </a:cubicBezTo>
                        <a:cubicBezTo>
                          <a:pt x="882016" y="405187"/>
                          <a:pt x="761544" y="399835"/>
                          <a:pt x="728950" y="395667"/>
                        </a:cubicBezTo>
                        <a:cubicBezTo>
                          <a:pt x="687335" y="390271"/>
                          <a:pt x="661401" y="397697"/>
                          <a:pt x="625613" y="395667"/>
                        </a:cubicBezTo>
                        <a:cubicBezTo>
                          <a:pt x="593915" y="394006"/>
                          <a:pt x="563335" y="397399"/>
                          <a:pt x="540429" y="395667"/>
                        </a:cubicBezTo>
                        <a:cubicBezTo>
                          <a:pt x="519920" y="400976"/>
                          <a:pt x="464400" y="393370"/>
                          <a:pt x="400783" y="395667"/>
                        </a:cubicBezTo>
                        <a:cubicBezTo>
                          <a:pt x="333413" y="390552"/>
                          <a:pt x="288682" y="414461"/>
                          <a:pt x="224829" y="395667"/>
                        </a:cubicBezTo>
                        <a:cubicBezTo>
                          <a:pt x="163991" y="379887"/>
                          <a:pt x="48124" y="410980"/>
                          <a:pt x="0" y="395667"/>
                        </a:cubicBezTo>
                        <a:cubicBezTo>
                          <a:pt x="40" y="314669"/>
                          <a:pt x="418" y="235269"/>
                          <a:pt x="0" y="189920"/>
                        </a:cubicBezTo>
                        <a:cubicBezTo>
                          <a:pt x="-2302" y="149760"/>
                          <a:pt x="-13163" y="48384"/>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rgbClr val="FF0000"/>
                </a:solidFill>
                <a:latin typeface="メイリオ" panose="020B0604030504040204" pitchFamily="50" charset="-128"/>
                <a:ea typeface="メイリオ" panose="020B0604030504040204" pitchFamily="50" charset="-128"/>
              </a:rPr>
              <a:t>おくないきんえん</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63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53" presetClass="entr" presetSubtype="16"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800" fill="hold"/>
                                        <p:tgtEl>
                                          <p:spTgt spid="27"/>
                                        </p:tgtEl>
                                        <p:attrNameLst>
                                          <p:attrName>ppt_w</p:attrName>
                                        </p:attrNameLst>
                                      </p:cBhvr>
                                      <p:tavLst>
                                        <p:tav tm="0">
                                          <p:val>
                                            <p:fltVal val="0"/>
                                          </p:val>
                                        </p:tav>
                                        <p:tav tm="100000">
                                          <p:val>
                                            <p:strVal val="#ppt_w"/>
                                          </p:val>
                                        </p:tav>
                                      </p:tavLst>
                                    </p:anim>
                                    <p:anim calcmode="lin" valueType="num">
                                      <p:cBhvr>
                                        <p:cTn id="20" dur="800" fill="hold"/>
                                        <p:tgtEl>
                                          <p:spTgt spid="27"/>
                                        </p:tgtEl>
                                        <p:attrNameLst>
                                          <p:attrName>ppt_h</p:attrName>
                                        </p:attrNameLst>
                                      </p:cBhvr>
                                      <p:tavLst>
                                        <p:tav tm="0">
                                          <p:val>
                                            <p:fltVal val="0"/>
                                          </p:val>
                                        </p:tav>
                                        <p:tav tm="100000">
                                          <p:val>
                                            <p:strVal val="#ppt_h"/>
                                          </p:val>
                                        </p:tav>
                                      </p:tavLst>
                                    </p:anim>
                                    <p:animEffect transition="in" filter="fade">
                                      <p:cBhvr>
                                        <p:cTn id="21" dur="800"/>
                                        <p:tgtEl>
                                          <p:spTgt spid="27"/>
                                        </p:tgtEl>
                                      </p:cBhvr>
                                    </p:animEffect>
                                  </p:childTnLst>
                                </p:cTn>
                              </p:par>
                              <p:par>
                                <p:cTn id="22" presetID="53" presetClass="entr" presetSubtype="16"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 calcmode="lin" valueType="num">
                                      <p:cBhvr>
                                        <p:cTn id="24" dur="800" fill="hold"/>
                                        <p:tgtEl>
                                          <p:spTgt spid="3"/>
                                        </p:tgtEl>
                                        <p:attrNameLst>
                                          <p:attrName>ppt_w</p:attrName>
                                        </p:attrNameLst>
                                      </p:cBhvr>
                                      <p:tavLst>
                                        <p:tav tm="0">
                                          <p:val>
                                            <p:fltVal val="0"/>
                                          </p:val>
                                        </p:tav>
                                        <p:tav tm="100000">
                                          <p:val>
                                            <p:strVal val="#ppt_w"/>
                                          </p:val>
                                        </p:tav>
                                      </p:tavLst>
                                    </p:anim>
                                    <p:anim calcmode="lin" valueType="num">
                                      <p:cBhvr>
                                        <p:cTn id="25" dur="800" fill="hold"/>
                                        <p:tgtEl>
                                          <p:spTgt spid="3"/>
                                        </p:tgtEl>
                                        <p:attrNameLst>
                                          <p:attrName>ppt_h</p:attrName>
                                        </p:attrNameLst>
                                      </p:cBhvr>
                                      <p:tavLst>
                                        <p:tav tm="0">
                                          <p:val>
                                            <p:fltVal val="0"/>
                                          </p:val>
                                        </p:tav>
                                        <p:tav tm="100000">
                                          <p:val>
                                            <p:strVal val="#ppt_h"/>
                                          </p:val>
                                        </p:tav>
                                      </p:tavLst>
                                    </p:anim>
                                    <p:animEffect transition="in" filter="fade">
                                      <p:cBhvr>
                                        <p:cTn id="26" dur="800"/>
                                        <p:tgtEl>
                                          <p:spTgt spid="3"/>
                                        </p:tgtEl>
                                      </p:cBhvr>
                                    </p:animEffect>
                                  </p:childTnLst>
                                </p:cTn>
                              </p:par>
                            </p:childTnLst>
                          </p:cTn>
                        </p:par>
                        <p:par>
                          <p:cTn id="27" fill="hold">
                            <p:stCondLst>
                              <p:cond delay="13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9"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65799B6D-ACB1-4B32-8858-F2913B56DF6F}"/>
              </a:ext>
            </a:extLst>
          </p:cNvPr>
          <p:cNvSpPr/>
          <p:nvPr/>
        </p:nvSpPr>
        <p:spPr>
          <a:xfrm>
            <a:off x="777137" y="1872767"/>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106681" y="323295"/>
            <a:ext cx="9357360" cy="1325563"/>
          </a:xfrm>
        </p:spPr>
        <p:txBody>
          <a:bodyPr>
            <a:noAutofit/>
          </a:bodyPr>
          <a:lstStyle/>
          <a:p>
            <a:r>
              <a:rPr kumimoji="1" lang="ja-JP" altLang="en-US" sz="4000" dirty="0">
                <a:latin typeface="HGS創英角ｺﾞｼｯｸUB" panose="020B0A00000000000000" pitchFamily="50" charset="-128"/>
                <a:ea typeface="HGS創英角ｺﾞｼｯｸUB" panose="020B0A00000000000000" pitchFamily="50" charset="-128"/>
              </a:rPr>
              <a:t>問題：日本は世界の中でもタバコ対策</a:t>
            </a:r>
            <a:br>
              <a:rPr kumimoji="1" lang="en-US" altLang="ja-JP" sz="4000" dirty="0">
                <a:latin typeface="HGS創英角ｺﾞｼｯｸUB" panose="020B0A00000000000000" pitchFamily="50" charset="-128"/>
                <a:ea typeface="HGS創英角ｺﾞｼｯｸUB" panose="020B0A00000000000000" pitchFamily="50" charset="-128"/>
              </a:rPr>
            </a:br>
            <a:r>
              <a:rPr kumimoji="1" lang="ja-JP" altLang="en-US" sz="4000" dirty="0">
                <a:latin typeface="HGS創英角ｺﾞｼｯｸUB" panose="020B0A00000000000000" pitchFamily="50" charset="-128"/>
                <a:ea typeface="HGS創英角ｺﾞｼｯｸUB" panose="020B0A00000000000000" pitchFamily="50" charset="-128"/>
              </a:rPr>
              <a:t>　　　が進んでいる国でしょうか？</a:t>
            </a:r>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777791" y="2504747"/>
            <a:ext cx="7669620" cy="1938992"/>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① 海外と比べて日本はタバコ</a:t>
            </a:r>
            <a:endParaRPr lang="en-US" altLang="ja-JP" sz="4000" b="1" dirty="0">
              <a:solidFill>
                <a:srgbClr val="FF0000"/>
              </a:solidFill>
              <a:latin typeface="メイリオ" panose="020B0604030504040204" pitchFamily="50" charset="-128"/>
              <a:ea typeface="メイリオ" panose="020B0604030504040204" pitchFamily="50" charset="-128"/>
            </a:endParaRPr>
          </a:p>
          <a:p>
            <a:pPr algn="ctr"/>
            <a:r>
              <a:rPr lang="ja-JP" altLang="en-US" sz="4000" b="1" dirty="0">
                <a:solidFill>
                  <a:srgbClr val="FF0000"/>
                </a:solidFill>
                <a:latin typeface="メイリオ" panose="020B0604030504040204" pitchFamily="50" charset="-128"/>
                <a:ea typeface="メイリオ" panose="020B0604030504040204" pitchFamily="50" charset="-128"/>
              </a:rPr>
              <a:t>　対策がとても進んでいる</a:t>
            </a:r>
            <a:endParaRPr lang="en-US" altLang="ja-JP" sz="4000" b="1" dirty="0">
              <a:solidFill>
                <a:srgbClr val="FF0000"/>
              </a:solidFill>
              <a:latin typeface="メイリオ" panose="020B0604030504040204" pitchFamily="50" charset="-128"/>
              <a:ea typeface="メイリオ" panose="020B0604030504040204" pitchFamily="50" charset="-128"/>
            </a:endParaRPr>
          </a:p>
          <a:p>
            <a:pPr algn="ctr"/>
            <a:endParaRPr lang="en-US" altLang="ja-JP" sz="4000" b="1" dirty="0">
              <a:solidFill>
                <a:srgbClr val="FF000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575850" y="4067952"/>
            <a:ext cx="8199131" cy="1938992"/>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②海外と比べて日本はタバコ</a:t>
            </a:r>
            <a:endParaRPr lang="en-US" altLang="ja-JP" sz="4000" b="1" dirty="0">
              <a:solidFill>
                <a:srgbClr val="FF0000"/>
              </a:solidFill>
              <a:latin typeface="メイリオ" panose="020B0604030504040204" pitchFamily="50" charset="-128"/>
              <a:ea typeface="メイリオ" panose="020B0604030504040204" pitchFamily="50" charset="-128"/>
            </a:endParaRPr>
          </a:p>
          <a:p>
            <a:pPr algn="ctr"/>
            <a:r>
              <a:rPr lang="ja-JP" altLang="en-US" sz="4000" b="1" dirty="0">
                <a:solidFill>
                  <a:srgbClr val="FF0000"/>
                </a:solidFill>
                <a:latin typeface="メイリオ" panose="020B0604030504040204" pitchFamily="50" charset="-128"/>
                <a:ea typeface="メイリオ" panose="020B0604030504040204" pitchFamily="50" charset="-128"/>
              </a:rPr>
              <a:t>　対策が大きく遅れている</a:t>
            </a:r>
            <a:endParaRPr lang="en-US" altLang="ja-JP" sz="4000" b="1" dirty="0">
              <a:solidFill>
                <a:srgbClr val="FF0000"/>
              </a:solidFill>
              <a:latin typeface="メイリオ" panose="020B0604030504040204" pitchFamily="50" charset="-128"/>
              <a:ea typeface="メイリオ" panose="020B0604030504040204" pitchFamily="50" charset="-128"/>
            </a:endParaRPr>
          </a:p>
          <a:p>
            <a:pPr algn="ctr"/>
            <a:endParaRPr lang="ja-JP" altLang="en-US" sz="4000" b="1" dirty="0">
              <a:solidFill>
                <a:srgbClr val="FF000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682718" y="1630483"/>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270074" y="3724475"/>
            <a:ext cx="8810685" cy="18863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AC81FC6-084F-449A-BA58-4C1185C89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24" y="4693920"/>
            <a:ext cx="2255611" cy="2255611"/>
          </a:xfrm>
          <a:prstGeom prst="rect">
            <a:avLst/>
          </a:prstGeom>
        </p:spPr>
      </p:pic>
      <p:pic>
        <p:nvPicPr>
          <p:cNvPr id="7" name="図 6">
            <a:extLst>
              <a:ext uri="{FF2B5EF4-FFF2-40B4-BE49-F238E27FC236}">
                <a16:creationId xmlns:a16="http://schemas.microsoft.com/office/drawing/2014/main" id="{E5790B1E-3B61-47E7-A2B7-8EBFF46AE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319" y="5037448"/>
            <a:ext cx="2778662" cy="2121750"/>
          </a:xfrm>
          <a:prstGeom prst="rect">
            <a:avLst/>
          </a:prstGeom>
        </p:spPr>
      </p:pic>
      <p:grpSp>
        <p:nvGrpSpPr>
          <p:cNvPr id="15" name="グループ化 14">
            <a:extLst>
              <a:ext uri="{FF2B5EF4-FFF2-40B4-BE49-F238E27FC236}">
                <a16:creationId xmlns:a16="http://schemas.microsoft.com/office/drawing/2014/main" id="{CBE86202-F065-4587-ADC6-1546B23DE52B}"/>
              </a:ext>
            </a:extLst>
          </p:cNvPr>
          <p:cNvGrpSpPr/>
          <p:nvPr/>
        </p:nvGrpSpPr>
        <p:grpSpPr>
          <a:xfrm>
            <a:off x="7895260" y="4846320"/>
            <a:ext cx="1104301" cy="1290671"/>
            <a:chOff x="7769622" y="4577749"/>
            <a:chExt cx="1259489" cy="1559242"/>
          </a:xfrm>
        </p:grpSpPr>
        <p:pic>
          <p:nvPicPr>
            <p:cNvPr id="9" name="図 8">
              <a:extLst>
                <a:ext uri="{FF2B5EF4-FFF2-40B4-BE49-F238E27FC236}">
                  <a16:creationId xmlns:a16="http://schemas.microsoft.com/office/drawing/2014/main" id="{6A31ABB0-3B33-437C-BE39-274919070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9622" y="4577749"/>
              <a:ext cx="1259489" cy="1559242"/>
            </a:xfrm>
            <a:prstGeom prst="rect">
              <a:avLst/>
            </a:prstGeom>
          </p:spPr>
        </p:pic>
        <p:sp>
          <p:nvSpPr>
            <p:cNvPr id="12" name="楕円 11">
              <a:extLst>
                <a:ext uri="{FF2B5EF4-FFF2-40B4-BE49-F238E27FC236}">
                  <a16:creationId xmlns:a16="http://schemas.microsoft.com/office/drawing/2014/main" id="{3728F284-B6FA-4888-957E-D888D2C7C10A}"/>
                </a:ext>
              </a:extLst>
            </p:cNvPr>
            <p:cNvSpPr/>
            <p:nvPr/>
          </p:nvSpPr>
          <p:spPr>
            <a:xfrm>
              <a:off x="8177708" y="4862119"/>
              <a:ext cx="484139" cy="4271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5103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anim calcmode="lin" valueType="num">
                                      <p:cBhvr>
                                        <p:cTn id="17" dur="2000" fill="hold"/>
                                        <p:tgtEl>
                                          <p:spTgt spid="15"/>
                                        </p:tgtEl>
                                        <p:attrNameLst>
                                          <p:attrName>ppt_x</p:attrName>
                                        </p:attrNameLst>
                                      </p:cBhvr>
                                      <p:tavLst>
                                        <p:tav tm="0">
                                          <p:val>
                                            <p:strVal val="#ppt_x"/>
                                          </p:val>
                                        </p:tav>
                                        <p:tav tm="100000">
                                          <p:val>
                                            <p:strVal val="#ppt_x"/>
                                          </p:val>
                                        </p:tav>
                                      </p:tavLst>
                                    </p:anim>
                                    <p:anim calcmode="lin" valueType="num">
                                      <p:cBhvr>
                                        <p:cTn id="18"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816364" y="1031574"/>
            <a:ext cx="3032094" cy="857250"/>
          </a:xfrm>
          <a:prstGeom prst="rect">
            <a:avLst/>
          </a:prstGeom>
        </p:spPr>
        <p:txBody>
          <a:bodyPr vert="horz" lIns="68568" tIns="34284" rIns="68568" bIns="34284"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300" dirty="0">
                <a:latin typeface="メイリオ" panose="020B0604030504040204" pitchFamily="50" charset="-128"/>
                <a:ea typeface="メイリオ" panose="020B0604030504040204" pitchFamily="50" charset="-128"/>
              </a:rPr>
              <a:t>【</a:t>
            </a:r>
            <a:r>
              <a:rPr lang="ja-JP" altLang="en-US" sz="3300" dirty="0">
                <a:latin typeface="メイリオ" panose="020B0604030504040204" pitchFamily="50" charset="-128"/>
                <a:ea typeface="メイリオ" panose="020B0604030504040204" pitchFamily="50" charset="-128"/>
              </a:rPr>
              <a:t>日本</a:t>
            </a:r>
            <a:r>
              <a:rPr lang="en-US" altLang="ja-JP" sz="3300" dirty="0">
                <a:latin typeface="メイリオ" panose="020B0604030504040204" pitchFamily="50" charset="-128"/>
                <a:ea typeface="メイリオ" panose="020B0604030504040204" pitchFamily="50" charset="-128"/>
              </a:rPr>
              <a:t>】</a:t>
            </a:r>
            <a:endParaRPr lang="ja-JP" altLang="en-US" sz="3300" dirty="0">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5231000" y="984612"/>
            <a:ext cx="3032094" cy="857250"/>
          </a:xfrm>
          <a:prstGeom prst="rect">
            <a:avLst/>
          </a:prstGeom>
        </p:spPr>
        <p:txBody>
          <a:bodyPr vert="horz" lIns="68568" tIns="34284" rIns="68568" bIns="34284"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300" dirty="0">
                <a:latin typeface="メイリオ" panose="020B0604030504040204" pitchFamily="50" charset="-128"/>
                <a:ea typeface="メイリオ" panose="020B0604030504040204" pitchFamily="50" charset="-128"/>
              </a:rPr>
              <a:t>【</a:t>
            </a:r>
            <a:r>
              <a:rPr lang="ja-JP" altLang="en-US" sz="3300" dirty="0">
                <a:latin typeface="メイリオ" panose="020B0604030504040204" pitchFamily="50" charset="-128"/>
                <a:ea typeface="メイリオ" panose="020B0604030504040204" pitchFamily="50" charset="-128"/>
              </a:rPr>
              <a:t>海外</a:t>
            </a:r>
            <a:r>
              <a:rPr lang="en-US" altLang="ja-JP" sz="3300" dirty="0">
                <a:latin typeface="メイリオ" panose="020B0604030504040204" pitchFamily="50" charset="-128"/>
                <a:ea typeface="メイリオ" panose="020B0604030504040204" pitchFamily="50" charset="-128"/>
              </a:rPr>
              <a:t>】</a:t>
            </a:r>
            <a:endParaRPr lang="ja-JP" altLang="en-US" sz="3300" dirty="0">
              <a:latin typeface="メイリオ" panose="020B0604030504040204" pitchFamily="50" charset="-128"/>
              <a:ea typeface="メイリオ" panose="020B0604030504040204" pitchFamily="50" charset="-128"/>
            </a:endParaRPr>
          </a:p>
        </p:txBody>
      </p:sp>
      <p:pic>
        <p:nvPicPr>
          <p:cNvPr id="101378" name="Picture 2" descr="C:\Users\三豊総合病院治験支援センター\Desktop\禁煙授業\画像\taba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349" y="1759861"/>
            <a:ext cx="3151287" cy="2484276"/>
          </a:xfrm>
          <a:prstGeom prst="rect">
            <a:avLst/>
          </a:prstGeom>
          <a:noFill/>
          <a:extLst>
            <a:ext uri="{909E8E84-426E-40DD-AFC4-6F175D3DCCD1}">
              <a14:hiddenFill xmlns:a14="http://schemas.microsoft.com/office/drawing/2010/main">
                <a:solidFill>
                  <a:srgbClr val="FFFFFF"/>
                </a:solidFill>
              </a14:hiddenFill>
            </a:ext>
          </a:extLst>
        </p:spPr>
      </p:pic>
      <p:pic>
        <p:nvPicPr>
          <p:cNvPr id="101379" name="Picture 3" descr="C:\Users\三豊総合病院治験支援センター\Desktop\禁煙授業\画像\079_01.jpg"/>
          <p:cNvPicPr>
            <a:picLocks noChangeAspect="1" noChangeArrowheads="1"/>
          </p:cNvPicPr>
          <p:nvPr/>
        </p:nvPicPr>
        <p:blipFill rotWithShape="1">
          <a:blip r:embed="rId4">
            <a:extLst>
              <a:ext uri="{28A0092B-C50C-407E-A947-70E740481C1C}">
                <a14:useLocalDpi xmlns:a14="http://schemas.microsoft.com/office/drawing/2010/main" val="0"/>
              </a:ext>
            </a:extLst>
          </a:blip>
          <a:srcRect t="-1" r="50000" b="-876"/>
          <a:stretch/>
        </p:blipFill>
        <p:spPr bwMode="auto">
          <a:xfrm>
            <a:off x="696567" y="1788616"/>
            <a:ext cx="1745663" cy="2567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三豊総合病院治験支援センター\Desktop\禁煙授業\画像\079_01.jpg"/>
          <p:cNvPicPr>
            <a:picLocks noChangeAspect="1" noChangeArrowheads="1"/>
          </p:cNvPicPr>
          <p:nvPr/>
        </p:nvPicPr>
        <p:blipFill rotWithShape="1">
          <a:blip r:embed="rId4">
            <a:extLst>
              <a:ext uri="{28A0092B-C50C-407E-A947-70E740481C1C}">
                <a14:useLocalDpi xmlns:a14="http://schemas.microsoft.com/office/drawing/2010/main" val="0"/>
              </a:ext>
            </a:extLst>
          </a:blip>
          <a:srcRect l="52768" t="-1013" r="2048" b="1013"/>
          <a:stretch/>
        </p:blipFill>
        <p:spPr bwMode="auto">
          <a:xfrm>
            <a:off x="2325602" y="1760659"/>
            <a:ext cx="1577507" cy="25451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4C7E84C5-69E5-4708-8E18-F1177D144EC1}"/>
              </a:ext>
            </a:extLst>
          </p:cNvPr>
          <p:cNvSpPr txBox="1"/>
          <p:nvPr/>
        </p:nvSpPr>
        <p:spPr>
          <a:xfrm>
            <a:off x="364958" y="215171"/>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タバコのパッケージ</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2F02C071-9D4F-4016-9230-04C9EE5E5F80}"/>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2EAA0A4-BAC3-40E1-8544-EF30957B1872}"/>
              </a:ext>
            </a:extLst>
          </p:cNvPr>
          <p:cNvSpPr txBox="1"/>
          <p:nvPr/>
        </p:nvSpPr>
        <p:spPr>
          <a:xfrm>
            <a:off x="1022379" y="4458431"/>
            <a:ext cx="2698175"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文字のみで警告</a:t>
            </a:r>
          </a:p>
        </p:txBody>
      </p:sp>
      <p:sp>
        <p:nvSpPr>
          <p:cNvPr id="11" name="テキスト ボックス 10">
            <a:extLst>
              <a:ext uri="{FF2B5EF4-FFF2-40B4-BE49-F238E27FC236}">
                <a16:creationId xmlns:a16="http://schemas.microsoft.com/office/drawing/2014/main" id="{32F4454C-E152-4206-BEB8-70FC558A2EB4}"/>
              </a:ext>
            </a:extLst>
          </p:cNvPr>
          <p:cNvSpPr txBox="1"/>
          <p:nvPr/>
        </p:nvSpPr>
        <p:spPr>
          <a:xfrm>
            <a:off x="5268533" y="4365104"/>
            <a:ext cx="3191899" cy="646331"/>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文字</a:t>
            </a:r>
            <a:r>
              <a:rPr kumimoji="1" lang="en-US" altLang="ja-JP" sz="2800"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写真</a:t>
            </a:r>
            <a:r>
              <a:rPr kumimoji="1" lang="ja-JP" altLang="en-US" sz="2800" dirty="0">
                <a:latin typeface="メイリオ" panose="020B0604030504040204" pitchFamily="50" charset="-128"/>
                <a:ea typeface="メイリオ" panose="020B0604030504040204" pitchFamily="50" charset="-128"/>
              </a:rPr>
              <a:t>で警告</a:t>
            </a:r>
          </a:p>
        </p:txBody>
      </p:sp>
      <p:sp>
        <p:nvSpPr>
          <p:cNvPr id="16" name="四角形: 角を丸くする 15">
            <a:extLst>
              <a:ext uri="{FF2B5EF4-FFF2-40B4-BE49-F238E27FC236}">
                <a16:creationId xmlns:a16="http://schemas.microsoft.com/office/drawing/2014/main" id="{63D95798-F76D-4210-A44C-2E2FCC06B4DE}"/>
              </a:ext>
            </a:extLst>
          </p:cNvPr>
          <p:cNvSpPr/>
          <p:nvPr/>
        </p:nvSpPr>
        <p:spPr>
          <a:xfrm>
            <a:off x="988329" y="5231403"/>
            <a:ext cx="7252029" cy="147995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9AC81FC6-084F-449A-BA58-4C1185C89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1" y="5112337"/>
            <a:ext cx="1745663" cy="1745663"/>
          </a:xfrm>
          <a:prstGeom prst="rect">
            <a:avLst/>
          </a:prstGeom>
        </p:spPr>
      </p:pic>
      <p:pic>
        <p:nvPicPr>
          <p:cNvPr id="18" name="図 17">
            <a:extLst>
              <a:ext uri="{FF2B5EF4-FFF2-40B4-BE49-F238E27FC236}">
                <a16:creationId xmlns:a16="http://schemas.microsoft.com/office/drawing/2014/main" id="{E5790B1E-3B61-47E7-A2B7-8EBFF46AE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177" y="5456469"/>
            <a:ext cx="1938161" cy="1479955"/>
          </a:xfrm>
          <a:prstGeom prst="rect">
            <a:avLst/>
          </a:prstGeom>
        </p:spPr>
      </p:pic>
      <p:sp>
        <p:nvSpPr>
          <p:cNvPr id="17" name="コンテンツ プレースホルダー 2">
            <a:extLst>
              <a:ext uri="{FF2B5EF4-FFF2-40B4-BE49-F238E27FC236}">
                <a16:creationId xmlns:a16="http://schemas.microsoft.com/office/drawing/2014/main" id="{5E732165-EA7E-44BF-8756-F3321B3E6034}"/>
              </a:ext>
            </a:extLst>
          </p:cNvPr>
          <p:cNvSpPr txBox="1">
            <a:spLocks/>
          </p:cNvSpPr>
          <p:nvPr/>
        </p:nvSpPr>
        <p:spPr>
          <a:xfrm>
            <a:off x="833328" y="5464657"/>
            <a:ext cx="7423175" cy="1066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日本のタバコ対策は、</a:t>
            </a:r>
            <a:endParaRPr lang="en-US" altLang="ja-JP"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2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海外と比べて</a:t>
            </a:r>
            <a:r>
              <a:rPr lang="ja-JP" altLang="en-US" sz="3200" b="1" dirty="0">
                <a:solidFill>
                  <a:srgbClr val="FF0000"/>
                </a:solidFill>
                <a:latin typeface="メイリオ" panose="020B0604030504040204" pitchFamily="50" charset="-128"/>
                <a:ea typeface="メイリオ" panose="020B0604030504040204" pitchFamily="50" charset="-128"/>
              </a:rPr>
              <a:t>大きく遅れている</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19" name="タイトル 1">
            <a:extLst>
              <a:ext uri="{FF2B5EF4-FFF2-40B4-BE49-F238E27FC236}">
                <a16:creationId xmlns:a16="http://schemas.microsoft.com/office/drawing/2014/main" id="{04FD6362-6567-4FBE-B63E-7D24219D251E}"/>
              </a:ext>
            </a:extLst>
          </p:cNvPr>
          <p:cNvSpPr txBox="1">
            <a:spLocks/>
          </p:cNvSpPr>
          <p:nvPr/>
        </p:nvSpPr>
        <p:spPr>
          <a:xfrm>
            <a:off x="4536554" y="5240672"/>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たいさく</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20" name="タイトル 1">
            <a:extLst>
              <a:ext uri="{FF2B5EF4-FFF2-40B4-BE49-F238E27FC236}">
                <a16:creationId xmlns:a16="http://schemas.microsoft.com/office/drawing/2014/main" id="{1BCA21F4-F663-43CA-B0E9-D6E54227A60E}"/>
              </a:ext>
            </a:extLst>
          </p:cNvPr>
          <p:cNvSpPr txBox="1">
            <a:spLocks/>
          </p:cNvSpPr>
          <p:nvPr/>
        </p:nvSpPr>
        <p:spPr>
          <a:xfrm>
            <a:off x="5031368" y="5873388"/>
            <a:ext cx="835682"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b="1" kern="0" dirty="0">
                <a:solidFill>
                  <a:srgbClr val="FF0000"/>
                </a:solidFill>
                <a:latin typeface="メイリオ" panose="020B0604030504040204" pitchFamily="50" charset="-128"/>
                <a:ea typeface="メイリオ" panose="020B0604030504040204" pitchFamily="50" charset="-128"/>
              </a:rPr>
              <a:t>おく</a:t>
            </a:r>
            <a:endParaRPr lang="en-US" altLang="ja-JP" sz="1600" b="1" kern="0" dirty="0">
              <a:solidFill>
                <a:schemeClr val="tx1"/>
              </a:solidFill>
              <a:latin typeface="メイリオ" panose="020B0604030504040204" pitchFamily="50" charset="-128"/>
              <a:ea typeface="メイリオ" panose="020B0604030504040204" pitchFamily="50" charset="-128"/>
            </a:endParaRPr>
          </a:p>
        </p:txBody>
      </p:sp>
      <p:sp>
        <p:nvSpPr>
          <p:cNvPr id="21" name="タイトル 1">
            <a:extLst>
              <a:ext uri="{FF2B5EF4-FFF2-40B4-BE49-F238E27FC236}">
                <a16:creationId xmlns:a16="http://schemas.microsoft.com/office/drawing/2014/main" id="{351DAD02-6028-4502-8E8B-FA1225F39504}"/>
              </a:ext>
            </a:extLst>
          </p:cNvPr>
          <p:cNvSpPr txBox="1">
            <a:spLocks/>
          </p:cNvSpPr>
          <p:nvPr/>
        </p:nvSpPr>
        <p:spPr>
          <a:xfrm>
            <a:off x="2511308" y="4286991"/>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200" kern="0" dirty="0">
                <a:solidFill>
                  <a:schemeClr val="tx1"/>
                </a:solidFill>
                <a:latin typeface="メイリオ" panose="020B0604030504040204" pitchFamily="50" charset="-128"/>
                <a:ea typeface="メイリオ" panose="020B0604030504040204" pitchFamily="50" charset="-128"/>
              </a:rPr>
              <a:t>けいこく</a:t>
            </a:r>
            <a:endParaRPr lang="en-US" altLang="ja-JP" sz="1200" kern="0" dirty="0">
              <a:solidFill>
                <a:schemeClr val="tx1"/>
              </a:solidFill>
              <a:latin typeface="メイリオ" panose="020B0604030504040204" pitchFamily="50" charset="-128"/>
              <a:ea typeface="メイリオ" panose="020B0604030504040204" pitchFamily="50" charset="-128"/>
            </a:endParaRPr>
          </a:p>
        </p:txBody>
      </p:sp>
      <p:sp>
        <p:nvSpPr>
          <p:cNvPr id="22" name="タイトル 1">
            <a:extLst>
              <a:ext uri="{FF2B5EF4-FFF2-40B4-BE49-F238E27FC236}">
                <a16:creationId xmlns:a16="http://schemas.microsoft.com/office/drawing/2014/main" id="{3E2E7C5E-F7FE-4B2A-A360-2084C6319DFF}"/>
              </a:ext>
            </a:extLst>
          </p:cNvPr>
          <p:cNvSpPr txBox="1">
            <a:spLocks/>
          </p:cNvSpPr>
          <p:nvPr/>
        </p:nvSpPr>
        <p:spPr>
          <a:xfrm>
            <a:off x="7268226" y="4279271"/>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200" kern="0" dirty="0">
                <a:solidFill>
                  <a:schemeClr val="tx1"/>
                </a:solidFill>
                <a:latin typeface="メイリオ" panose="020B0604030504040204" pitchFamily="50" charset="-128"/>
                <a:ea typeface="メイリオ" panose="020B0604030504040204" pitchFamily="50" charset="-128"/>
              </a:rPr>
              <a:t>けいこく</a:t>
            </a:r>
            <a:endParaRPr lang="en-US" altLang="ja-JP" sz="1200"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43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D19B4F43-4AF2-48AD-9F29-C714BD73686E}"/>
              </a:ext>
            </a:extLst>
          </p:cNvPr>
          <p:cNvSpPr/>
          <p:nvPr/>
        </p:nvSpPr>
        <p:spPr>
          <a:xfrm>
            <a:off x="721831" y="4659966"/>
            <a:ext cx="4796674" cy="193738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6A7E39-2E88-45C3-9534-1CFD6FB3E6CB}"/>
              </a:ext>
            </a:extLst>
          </p:cNvPr>
          <p:cNvSpPr txBox="1"/>
          <p:nvPr/>
        </p:nvSpPr>
        <p:spPr>
          <a:xfrm>
            <a:off x="364958" y="355303"/>
            <a:ext cx="7087362"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タバコによる依存性</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18B2506E-6A90-4FE8-A1D1-F314B69839E1}"/>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ABCA493-5485-49F9-B571-80CF5F8CF741}"/>
              </a:ext>
            </a:extLst>
          </p:cNvPr>
          <p:cNvSpPr txBox="1"/>
          <p:nvPr/>
        </p:nvSpPr>
        <p:spPr>
          <a:xfrm>
            <a:off x="29865" y="3310979"/>
            <a:ext cx="6120680"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ニコチンは</a:t>
            </a:r>
            <a:r>
              <a:rPr lang="ja-JP" altLang="en-US" sz="3200" b="1" dirty="0">
                <a:solidFill>
                  <a:srgbClr val="FF0000"/>
                </a:solidFill>
                <a:latin typeface="メイリオ" panose="020B0604030504040204" pitchFamily="50" charset="-128"/>
                <a:ea typeface="メイリオ" panose="020B0604030504040204" pitchFamily="50" charset="-128"/>
              </a:rPr>
              <a:t>脳に習慣性</a:t>
            </a:r>
            <a:r>
              <a:rPr lang="ja-JP" altLang="en-US" sz="3200" b="1" dirty="0">
                <a:latin typeface="メイリオ" panose="020B0604030504040204" pitchFamily="50" charset="-128"/>
                <a:ea typeface="メイリオ" panose="020B0604030504040204" pitchFamily="50" charset="-128"/>
              </a:rPr>
              <a:t>を生む</a:t>
            </a:r>
          </a:p>
        </p:txBody>
      </p:sp>
      <p:sp>
        <p:nvSpPr>
          <p:cNvPr id="10" name="テキスト ボックス 9">
            <a:extLst>
              <a:ext uri="{FF2B5EF4-FFF2-40B4-BE49-F238E27FC236}">
                <a16:creationId xmlns:a16="http://schemas.microsoft.com/office/drawing/2014/main" id="{C5AC5F02-68C8-4A89-A79A-8A9B4F227A20}"/>
              </a:ext>
            </a:extLst>
          </p:cNvPr>
          <p:cNvSpPr txBox="1"/>
          <p:nvPr/>
        </p:nvSpPr>
        <p:spPr>
          <a:xfrm>
            <a:off x="729451" y="4803000"/>
            <a:ext cx="4789054" cy="646331"/>
          </a:xfrm>
          <a:prstGeom prst="rect">
            <a:avLst/>
          </a:prstGeom>
          <a:noFill/>
        </p:spPr>
        <p:txBody>
          <a:bodyPr wrap="square">
            <a:spAutoFit/>
          </a:bodyPr>
          <a:lstStyle/>
          <a:p>
            <a:pPr algn="ctr"/>
            <a:r>
              <a:rPr lang="en-US" altLang="ja-JP"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ニコチン依存症</a:t>
            </a:r>
            <a:r>
              <a:rPr lang="en-US" altLang="ja-JP"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2" name="テキスト ボックス 11">
            <a:extLst>
              <a:ext uri="{FF2B5EF4-FFF2-40B4-BE49-F238E27FC236}">
                <a16:creationId xmlns:a16="http://schemas.microsoft.com/office/drawing/2014/main" id="{D286558B-A870-434D-A784-B4A878037B06}"/>
              </a:ext>
            </a:extLst>
          </p:cNvPr>
          <p:cNvSpPr txBox="1"/>
          <p:nvPr/>
        </p:nvSpPr>
        <p:spPr>
          <a:xfrm>
            <a:off x="774960" y="5403953"/>
            <a:ext cx="4633274" cy="1077218"/>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タバコをやめたくてもやめられなくなる病気</a:t>
            </a:r>
          </a:p>
        </p:txBody>
      </p:sp>
      <p:sp>
        <p:nvSpPr>
          <p:cNvPr id="14" name="矢印: 下 13">
            <a:extLst>
              <a:ext uri="{FF2B5EF4-FFF2-40B4-BE49-F238E27FC236}">
                <a16:creationId xmlns:a16="http://schemas.microsoft.com/office/drawing/2014/main" id="{FFA1906A-D07A-450B-A2EB-F59B0CE271F2}"/>
              </a:ext>
            </a:extLst>
          </p:cNvPr>
          <p:cNvSpPr/>
          <p:nvPr/>
        </p:nvSpPr>
        <p:spPr>
          <a:xfrm>
            <a:off x="2904144" y="3917748"/>
            <a:ext cx="432048" cy="5847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41CA678-6138-438E-8677-8CA8170D3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198" y="3799902"/>
            <a:ext cx="1933552" cy="1389438"/>
          </a:xfrm>
          <a:prstGeom prst="rect">
            <a:avLst/>
          </a:prstGeom>
          <a:effectLst>
            <a:softEdge rad="0"/>
          </a:effectLst>
        </p:spPr>
      </p:pic>
      <p:pic>
        <p:nvPicPr>
          <p:cNvPr id="8" name="図 7">
            <a:extLst>
              <a:ext uri="{FF2B5EF4-FFF2-40B4-BE49-F238E27FC236}">
                <a16:creationId xmlns:a16="http://schemas.microsoft.com/office/drawing/2014/main" id="{603AC5DD-7B17-478A-8A62-CC5BA1FE083C}"/>
              </a:ext>
            </a:extLst>
          </p:cNvPr>
          <p:cNvPicPr>
            <a:picLocks noChangeAspect="1"/>
          </p:cNvPicPr>
          <p:nvPr/>
        </p:nvPicPr>
        <p:blipFill rotWithShape="1">
          <a:blip r:embed="rId4"/>
          <a:srcRect l="-1" t="81208" r="44704" b="7933"/>
          <a:stretch/>
        </p:blipFill>
        <p:spPr>
          <a:xfrm>
            <a:off x="-23198" y="5061571"/>
            <a:ext cx="745029" cy="127769"/>
          </a:xfrm>
          <a:prstGeom prst="rect">
            <a:avLst/>
          </a:prstGeom>
        </p:spPr>
      </p:pic>
      <p:pic>
        <p:nvPicPr>
          <p:cNvPr id="15" name="図 14">
            <a:extLst>
              <a:ext uri="{FF2B5EF4-FFF2-40B4-BE49-F238E27FC236}">
                <a16:creationId xmlns:a16="http://schemas.microsoft.com/office/drawing/2014/main" id="{68A1535A-18D3-47C0-A921-742F562B10B5}"/>
              </a:ext>
            </a:extLst>
          </p:cNvPr>
          <p:cNvPicPr>
            <a:picLocks noChangeAspect="1"/>
          </p:cNvPicPr>
          <p:nvPr/>
        </p:nvPicPr>
        <p:blipFill rotWithShape="1">
          <a:blip r:embed="rId5"/>
          <a:srcRect l="53119" t="82070" r="12309" b="7071"/>
          <a:stretch/>
        </p:blipFill>
        <p:spPr>
          <a:xfrm>
            <a:off x="714211" y="5069191"/>
            <a:ext cx="465793" cy="127770"/>
          </a:xfrm>
          <a:prstGeom prst="rect">
            <a:avLst/>
          </a:prstGeom>
        </p:spPr>
      </p:pic>
      <p:sp>
        <p:nvSpPr>
          <p:cNvPr id="16" name="テキスト ボックス 15">
            <a:extLst>
              <a:ext uri="{FF2B5EF4-FFF2-40B4-BE49-F238E27FC236}">
                <a16:creationId xmlns:a16="http://schemas.microsoft.com/office/drawing/2014/main" id="{9B35C7D5-F4EB-40C2-BDDD-D6D049ABA644}"/>
              </a:ext>
            </a:extLst>
          </p:cNvPr>
          <p:cNvSpPr txBox="1"/>
          <p:nvPr/>
        </p:nvSpPr>
        <p:spPr>
          <a:xfrm>
            <a:off x="59828" y="1124744"/>
            <a:ext cx="6120680"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タバコを吸う</a:t>
            </a:r>
          </a:p>
        </p:txBody>
      </p:sp>
      <p:sp>
        <p:nvSpPr>
          <p:cNvPr id="17" name="テキスト ボックス 16">
            <a:extLst>
              <a:ext uri="{FF2B5EF4-FFF2-40B4-BE49-F238E27FC236}">
                <a16:creationId xmlns:a16="http://schemas.microsoft.com/office/drawing/2014/main" id="{1E87CDD0-3356-43A1-BBF1-0352FADA1CA3}"/>
              </a:ext>
            </a:extLst>
          </p:cNvPr>
          <p:cNvSpPr txBox="1"/>
          <p:nvPr/>
        </p:nvSpPr>
        <p:spPr>
          <a:xfrm>
            <a:off x="59828" y="2217623"/>
            <a:ext cx="6120680"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ニコチンが吸収される</a:t>
            </a:r>
          </a:p>
        </p:txBody>
      </p:sp>
      <p:sp>
        <p:nvSpPr>
          <p:cNvPr id="19" name="矢印: 下 18">
            <a:extLst>
              <a:ext uri="{FF2B5EF4-FFF2-40B4-BE49-F238E27FC236}">
                <a16:creationId xmlns:a16="http://schemas.microsoft.com/office/drawing/2014/main" id="{08B4A420-30F8-49F0-B29B-9E836BABCA8B}"/>
              </a:ext>
            </a:extLst>
          </p:cNvPr>
          <p:cNvSpPr/>
          <p:nvPr/>
        </p:nvSpPr>
        <p:spPr>
          <a:xfrm>
            <a:off x="2886384" y="2772758"/>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42BFE19C-65CF-4FCD-9FC2-4ADDD5842B36}"/>
              </a:ext>
            </a:extLst>
          </p:cNvPr>
          <p:cNvSpPr/>
          <p:nvPr/>
        </p:nvSpPr>
        <p:spPr>
          <a:xfrm>
            <a:off x="2886384" y="1667322"/>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FAE03D4-2356-4D64-B503-86D5C188A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5308" y="2708919"/>
            <a:ext cx="3634023" cy="4149081"/>
          </a:xfrm>
          <a:prstGeom prst="rect">
            <a:avLst/>
          </a:prstGeom>
        </p:spPr>
      </p:pic>
      <p:sp>
        <p:nvSpPr>
          <p:cNvPr id="18" name="テキスト ボックス 17">
            <a:extLst>
              <a:ext uri="{FF2B5EF4-FFF2-40B4-BE49-F238E27FC236}">
                <a16:creationId xmlns:a16="http://schemas.microsoft.com/office/drawing/2014/main" id="{BB69260B-AA72-42B6-A782-C3FCA8B8A999}"/>
              </a:ext>
            </a:extLst>
          </p:cNvPr>
          <p:cNvSpPr txBox="1"/>
          <p:nvPr/>
        </p:nvSpPr>
        <p:spPr>
          <a:xfrm>
            <a:off x="3908639" y="99120"/>
            <a:ext cx="1645822" cy="369332"/>
          </a:xfrm>
          <a:prstGeom prst="rect">
            <a:avLst/>
          </a:prstGeom>
          <a:noFill/>
        </p:spPr>
        <p:txBody>
          <a:bodyPr wrap="square" rtlCol="0">
            <a:spAutoFit/>
          </a:bodyPr>
          <a:lstStyle/>
          <a:p>
            <a:r>
              <a:rPr lang="ja-JP" altLang="en-US"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  ぞん  せい</a:t>
            </a:r>
            <a:r>
              <a:rPr kumimoji="1" lang="ja-JP" altLang="en-US"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endParaRPr kumimoji="1" lang="en-US" altLang="ja-JP"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DBD8B526-6000-40DE-AB4E-48C0315DB8CE}"/>
              </a:ext>
            </a:extLst>
          </p:cNvPr>
          <p:cNvSpPr txBox="1"/>
          <p:nvPr/>
        </p:nvSpPr>
        <p:spPr>
          <a:xfrm>
            <a:off x="2999100" y="3114833"/>
            <a:ext cx="1819077" cy="307777"/>
          </a:xfrm>
          <a:prstGeom prst="rect">
            <a:avLst/>
          </a:prstGeom>
          <a:noFill/>
        </p:spPr>
        <p:txBody>
          <a:bodyPr wrap="square">
            <a:spAutoFit/>
          </a:bodyPr>
          <a:lstStyle/>
          <a:p>
            <a:pPr algn="ctr"/>
            <a:r>
              <a:rPr lang="ja-JP" altLang="en-US" sz="1400" b="1" dirty="0">
                <a:solidFill>
                  <a:srgbClr val="FF0000"/>
                </a:solidFill>
                <a:latin typeface="メイリオ" panose="020B0604030504040204" pitchFamily="50" charset="-128"/>
                <a:ea typeface="メイリオ" panose="020B0604030504040204" pitchFamily="50" charset="-128"/>
              </a:rPr>
              <a:t>しゅうかんせい</a:t>
            </a:r>
          </a:p>
        </p:txBody>
      </p:sp>
      <p:sp>
        <p:nvSpPr>
          <p:cNvPr id="22" name="テキスト ボックス 21">
            <a:extLst>
              <a:ext uri="{FF2B5EF4-FFF2-40B4-BE49-F238E27FC236}">
                <a16:creationId xmlns:a16="http://schemas.microsoft.com/office/drawing/2014/main" id="{48067732-FCE7-449D-8B3B-423F213B4FBB}"/>
              </a:ext>
            </a:extLst>
          </p:cNvPr>
          <p:cNvSpPr txBox="1"/>
          <p:nvPr/>
        </p:nvSpPr>
        <p:spPr>
          <a:xfrm>
            <a:off x="3203848" y="4565093"/>
            <a:ext cx="1728192" cy="369332"/>
          </a:xfrm>
          <a:prstGeom prst="rect">
            <a:avLst/>
          </a:prstGeom>
          <a:noFill/>
        </p:spPr>
        <p:txBody>
          <a:bodyPr wrap="square">
            <a:spAutoFit/>
          </a:bodyPr>
          <a:lstStyle/>
          <a:p>
            <a:pPr algn="ctr"/>
            <a:r>
              <a:rPr lang="ja-JP" altLang="en-US"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いぞんしょう</a:t>
            </a:r>
            <a:endParaRPr lang="en-US" altLang="ja-JP"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1769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65799B6D-ACB1-4B32-8858-F2913B56DF6F}"/>
              </a:ext>
            </a:extLst>
          </p:cNvPr>
          <p:cNvSpPr/>
          <p:nvPr/>
        </p:nvSpPr>
        <p:spPr>
          <a:xfrm>
            <a:off x="794301" y="1909331"/>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238259" y="152836"/>
            <a:ext cx="9357360" cy="1325563"/>
          </a:xfrm>
        </p:spPr>
        <p:txBody>
          <a:bodyPr>
            <a:noAutofit/>
          </a:bodyPr>
          <a:lstStyle/>
          <a:p>
            <a:pPr algn="l"/>
            <a:r>
              <a:rPr kumimoji="1" lang="ja-JP" altLang="en-US" dirty="0">
                <a:latin typeface="HGS創英角ｺﾞｼｯｸUB" panose="020B0A00000000000000" pitchFamily="50" charset="-128"/>
                <a:ea typeface="HGS創英角ｺﾞｼｯｸUB" panose="020B0A00000000000000" pitchFamily="50" charset="-128"/>
              </a:rPr>
              <a:t>問題：タバコを</a:t>
            </a:r>
            <a:r>
              <a:rPr kumimoji="1" lang="en-US" altLang="ja-JP" dirty="0">
                <a:latin typeface="HGS創英角ｺﾞｼｯｸUB" panose="020B0A00000000000000" pitchFamily="50" charset="-128"/>
                <a:ea typeface="HGS創英角ｺﾞｼｯｸUB" panose="020B0A00000000000000" pitchFamily="50" charset="-128"/>
              </a:rPr>
              <a:t>1</a:t>
            </a:r>
            <a:r>
              <a:rPr kumimoji="1" lang="ja-JP" altLang="en-US" dirty="0">
                <a:latin typeface="HGS創英角ｺﾞｼｯｸUB" panose="020B0A00000000000000" pitchFamily="50" charset="-128"/>
                <a:ea typeface="HGS創英角ｺﾞｼｯｸUB" panose="020B0A00000000000000" pitchFamily="50" charset="-128"/>
              </a:rPr>
              <a:t>日</a:t>
            </a:r>
            <a:r>
              <a:rPr kumimoji="1" lang="en-US" altLang="ja-JP" dirty="0">
                <a:latin typeface="HGS創英角ｺﾞｼｯｸUB" panose="020B0A00000000000000" pitchFamily="50" charset="-128"/>
                <a:ea typeface="HGS創英角ｺﾞｼｯｸUB" panose="020B0A00000000000000" pitchFamily="50" charset="-128"/>
              </a:rPr>
              <a:t>1</a:t>
            </a:r>
            <a:r>
              <a:rPr kumimoji="1" lang="ja-JP" altLang="en-US" dirty="0">
                <a:latin typeface="HGS創英角ｺﾞｼｯｸUB" panose="020B0A00000000000000" pitchFamily="50" charset="-128"/>
                <a:ea typeface="HGS創英角ｺﾞｼｯｸUB" panose="020B0A00000000000000" pitchFamily="50" charset="-128"/>
              </a:rPr>
              <a:t>箱、</a:t>
            </a:r>
            <a:r>
              <a:rPr kumimoji="1" lang="en-US" altLang="ja-JP" dirty="0">
                <a:latin typeface="HGS創英角ｺﾞｼｯｸUB" panose="020B0A00000000000000" pitchFamily="50" charset="-128"/>
                <a:ea typeface="HGS創英角ｺﾞｼｯｸUB" panose="020B0A00000000000000" pitchFamily="50" charset="-128"/>
              </a:rPr>
              <a:t>1</a:t>
            </a:r>
            <a:r>
              <a:rPr kumimoji="1" lang="ja-JP" altLang="en-US" dirty="0">
                <a:latin typeface="HGS創英角ｺﾞｼｯｸUB" panose="020B0A00000000000000" pitchFamily="50" charset="-128"/>
                <a:ea typeface="HGS創英角ｺﾞｼｯｸUB" panose="020B0A00000000000000" pitchFamily="50" charset="-128"/>
              </a:rPr>
              <a:t>年間</a:t>
            </a:r>
            <a:br>
              <a:rPr kumimoji="1" lang="en-US" altLang="ja-JP" dirty="0">
                <a:latin typeface="HGS創英角ｺﾞｼｯｸUB" panose="020B0A00000000000000" pitchFamily="50" charset="-128"/>
                <a:ea typeface="HGS創英角ｺﾞｼｯｸUB" panose="020B0A00000000000000" pitchFamily="50" charset="-128"/>
              </a:rPr>
            </a:br>
            <a:r>
              <a:rPr kumimoji="1" lang="ja-JP" altLang="en-US" dirty="0">
                <a:latin typeface="HGS創英角ｺﾞｼｯｸUB" panose="020B0A00000000000000" pitchFamily="50" charset="-128"/>
                <a:ea typeface="HGS創英角ｺﾞｼｯｸUB" panose="020B0A00000000000000" pitchFamily="50" charset="-128"/>
              </a:rPr>
              <a:t>　　　禁煙したら何ができる？</a:t>
            </a:r>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167729" y="2591824"/>
            <a:ext cx="7669620"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① 家族で回転ずし食べ放題</a:t>
            </a:r>
            <a:endParaRPr lang="en-US" altLang="ja-JP" sz="4000" b="1" dirty="0">
              <a:solidFill>
                <a:srgbClr val="FF000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682718" y="1630483"/>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394552" y="4373711"/>
            <a:ext cx="7314861" cy="206940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670F57A-2ED4-4F6D-9104-74B5BF91946A}"/>
              </a:ext>
            </a:extLst>
          </p:cNvPr>
          <p:cNvSpPr txBox="1"/>
          <p:nvPr/>
        </p:nvSpPr>
        <p:spPr>
          <a:xfrm>
            <a:off x="794301" y="4806767"/>
            <a:ext cx="7011746" cy="1323439"/>
          </a:xfrm>
          <a:prstGeom prst="rect">
            <a:avLst/>
          </a:prstGeom>
          <a:noFill/>
        </p:spPr>
        <p:txBody>
          <a:bodyPr wrap="square">
            <a:spAutoFit/>
          </a:bodyPr>
          <a:lstStyle/>
          <a:p>
            <a:r>
              <a:rPr lang="ja-JP" altLang="en-US" sz="4000" b="1" dirty="0">
                <a:solidFill>
                  <a:srgbClr val="FF0000"/>
                </a:solidFill>
                <a:latin typeface="メイリオ" panose="020B0604030504040204" pitchFamily="50" charset="-128"/>
                <a:ea typeface="メイリオ" panose="020B0604030504040204" pitchFamily="50" charset="-128"/>
              </a:rPr>
              <a:t>③</a:t>
            </a:r>
            <a:r>
              <a:rPr lang="en-US" altLang="ja-JP" sz="4000" b="1" dirty="0">
                <a:solidFill>
                  <a:srgbClr val="FF0000"/>
                </a:solidFill>
                <a:latin typeface="メイリオ" panose="020B0604030504040204" pitchFamily="50" charset="-128"/>
                <a:ea typeface="メイリオ" panose="020B0604030504040204" pitchFamily="50" charset="-128"/>
              </a:rPr>
              <a:t>2</a:t>
            </a:r>
            <a:r>
              <a:rPr lang="ja-JP" altLang="en-US" sz="4000" b="1" dirty="0">
                <a:solidFill>
                  <a:srgbClr val="FF0000"/>
                </a:solidFill>
                <a:latin typeface="メイリオ" panose="020B0604030504040204" pitchFamily="50" charset="-128"/>
                <a:ea typeface="メイリオ" panose="020B0604030504040204" pitchFamily="50" charset="-128"/>
              </a:rPr>
              <a:t>泊</a:t>
            </a:r>
            <a:r>
              <a:rPr lang="en-US" altLang="ja-JP" sz="4000" b="1" dirty="0">
                <a:solidFill>
                  <a:srgbClr val="FF0000"/>
                </a:solidFill>
                <a:latin typeface="メイリオ" panose="020B0604030504040204" pitchFamily="50" charset="-128"/>
                <a:ea typeface="メイリオ" panose="020B0604030504040204" pitchFamily="50" charset="-128"/>
              </a:rPr>
              <a:t>3</a:t>
            </a:r>
            <a:r>
              <a:rPr lang="ja-JP" altLang="en-US" sz="4000" b="1" dirty="0">
                <a:solidFill>
                  <a:srgbClr val="FF0000"/>
                </a:solidFill>
                <a:latin typeface="メイリオ" panose="020B0604030504040204" pitchFamily="50" charset="-128"/>
                <a:ea typeface="メイリオ" panose="020B0604030504040204" pitchFamily="50" charset="-128"/>
              </a:rPr>
              <a:t>日豪華（</a:t>
            </a:r>
            <a:r>
              <a:rPr lang="en-US" altLang="ja-JP" sz="4000" b="1" dirty="0">
                <a:solidFill>
                  <a:srgbClr val="FF0000"/>
                </a:solidFill>
                <a:latin typeface="メイリオ" panose="020B0604030504040204" pitchFamily="50" charset="-128"/>
                <a:ea typeface="メイリオ" panose="020B0604030504040204" pitchFamily="50" charset="-128"/>
              </a:rPr>
              <a:t>3</a:t>
            </a:r>
            <a:r>
              <a:rPr lang="ja-JP" altLang="en-US" sz="4000" b="1" dirty="0">
                <a:solidFill>
                  <a:srgbClr val="FF0000"/>
                </a:solidFill>
                <a:latin typeface="メイリオ" panose="020B0604030504040204" pitchFamily="50" charset="-128"/>
                <a:ea typeface="メイリオ" panose="020B0604030504040204" pitchFamily="50" charset="-128"/>
              </a:rPr>
              <a:t>人分）</a:t>
            </a:r>
            <a:endParaRPr lang="en-US" altLang="ja-JP" sz="4000" b="1" dirty="0">
              <a:solidFill>
                <a:srgbClr val="FF0000"/>
              </a:solidFill>
              <a:latin typeface="メイリオ" panose="020B0604030504040204" pitchFamily="50" charset="-128"/>
              <a:ea typeface="メイリオ" panose="020B0604030504040204" pitchFamily="50" charset="-128"/>
            </a:endParaRPr>
          </a:p>
          <a:p>
            <a:r>
              <a:rPr lang="ja-JP" altLang="en-US" sz="4000" b="1" dirty="0">
                <a:solidFill>
                  <a:srgbClr val="FF0000"/>
                </a:solidFill>
                <a:latin typeface="メイリオ" panose="020B0604030504040204" pitchFamily="50" charset="-128"/>
                <a:ea typeface="メイリオ" panose="020B0604030504040204" pitchFamily="50" charset="-128"/>
              </a:rPr>
              <a:t>　　東京テーマパーク旅行</a:t>
            </a:r>
          </a:p>
        </p:txBody>
      </p:sp>
      <p:pic>
        <p:nvPicPr>
          <p:cNvPr id="4" name="図 3">
            <a:extLst>
              <a:ext uri="{FF2B5EF4-FFF2-40B4-BE49-F238E27FC236}">
                <a16:creationId xmlns:a16="http://schemas.microsoft.com/office/drawing/2014/main" id="{BDFCD6F1-D54F-4BFD-A6C7-82733D9D3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399" y="2037929"/>
            <a:ext cx="1832575" cy="1202578"/>
          </a:xfrm>
          <a:prstGeom prst="rect">
            <a:avLst/>
          </a:prstGeom>
        </p:spPr>
      </p:pic>
      <p:pic>
        <p:nvPicPr>
          <p:cNvPr id="6" name="図 5">
            <a:extLst>
              <a:ext uri="{FF2B5EF4-FFF2-40B4-BE49-F238E27FC236}">
                <a16:creationId xmlns:a16="http://schemas.microsoft.com/office/drawing/2014/main" id="{21DC8340-EA31-464F-9530-722139072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1660">
            <a:off x="7588121" y="4180415"/>
            <a:ext cx="1485846" cy="970014"/>
          </a:xfrm>
          <a:prstGeom prst="rect">
            <a:avLst/>
          </a:prstGeom>
        </p:spPr>
      </p:pic>
      <p:sp>
        <p:nvSpPr>
          <p:cNvPr id="14" name="テキスト ボックス 13">
            <a:extLst>
              <a:ext uri="{FF2B5EF4-FFF2-40B4-BE49-F238E27FC236}">
                <a16:creationId xmlns:a16="http://schemas.microsoft.com/office/drawing/2014/main" id="{8E43D7B3-17D8-4D66-8B5C-8D4DBC348BE7}"/>
              </a:ext>
            </a:extLst>
          </p:cNvPr>
          <p:cNvSpPr txBox="1"/>
          <p:nvPr/>
        </p:nvSpPr>
        <p:spPr>
          <a:xfrm>
            <a:off x="584642" y="3665825"/>
            <a:ext cx="8199131" cy="707886"/>
          </a:xfrm>
          <a:prstGeom prst="rect">
            <a:avLst/>
          </a:prstGeom>
          <a:noFill/>
        </p:spPr>
        <p:txBody>
          <a:bodyPr wrap="square">
            <a:spAutoFit/>
          </a:bodyPr>
          <a:lstStyle/>
          <a:p>
            <a:pPr algn="ctr"/>
            <a:r>
              <a:rPr lang="ja-JP" altLang="en-US" sz="4000" b="1" dirty="0">
                <a:solidFill>
                  <a:srgbClr val="FF0000"/>
                </a:solidFill>
                <a:latin typeface="メイリオ" panose="020B0604030504040204" pitchFamily="50" charset="-128"/>
                <a:ea typeface="メイリオ" panose="020B0604030504040204" pitchFamily="50" charset="-128"/>
              </a:rPr>
              <a:t>②人気ゲーム機とソフトが買える</a:t>
            </a:r>
          </a:p>
        </p:txBody>
      </p:sp>
      <p:pic>
        <p:nvPicPr>
          <p:cNvPr id="8" name="図 7">
            <a:extLst>
              <a:ext uri="{FF2B5EF4-FFF2-40B4-BE49-F238E27FC236}">
                <a16:creationId xmlns:a16="http://schemas.microsoft.com/office/drawing/2014/main" id="{AC516849-195B-443D-AA8E-2814FD541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39339" y="5098477"/>
            <a:ext cx="2612602" cy="1840731"/>
          </a:xfrm>
          <a:prstGeom prst="rect">
            <a:avLst/>
          </a:prstGeom>
        </p:spPr>
      </p:pic>
    </p:spTree>
    <p:extLst>
      <p:ext uri="{BB962C8B-B14F-4D97-AF65-F5344CB8AC3E}">
        <p14:creationId xmlns:p14="http://schemas.microsoft.com/office/powerpoint/2010/main" val="328166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grpId="0" nodeType="withEffect">
                                  <p:stCondLst>
                                    <p:cond delay="0"/>
                                  </p:stCondLst>
                                  <p:childTnLst>
                                    <p:animClr clrSpc="rgb" dir="cw">
                                      <p:cBhvr override="childStyle">
                                        <p:cTn id="14" dur="2000" fill="hold"/>
                                        <p:tgtEl>
                                          <p:spTgt spid="14"/>
                                        </p:tgtEl>
                                        <p:attrNameLst>
                                          <p:attrName>style.color</p:attrName>
                                        </p:attrNameLst>
                                      </p:cBhvr>
                                      <p:to>
                                        <a:srgbClr val="FFCC99"/>
                                      </p:to>
                                    </p:animClr>
                                  </p:childTnLst>
                                </p:cTn>
                              </p:par>
                              <p:par>
                                <p:cTn id="15" presetID="26" presetClass="emph" presetSubtype="0" repeatCount="3000" fill="hold" nodeType="withEffect">
                                  <p:stCondLst>
                                    <p:cond delay="0"/>
                                  </p:stCondLst>
                                  <p:childTnLst>
                                    <p:animEffect transition="out" filter="fade">
                                      <p:cBhvr>
                                        <p:cTn id="16" dur="1000" tmFilter="0, 0; .2, .5; .8, .5; 1, 0"/>
                                        <p:tgtEl>
                                          <p:spTgt spid="8"/>
                                        </p:tgtEl>
                                      </p:cBhvr>
                                    </p:animEffect>
                                    <p:animScale>
                                      <p:cBhvr>
                                        <p:cTn id="17" dur="500" autoRev="1" fill="hold"/>
                                        <p:tgtEl>
                                          <p:spTgt spid="8"/>
                                        </p:tgtEl>
                                      </p:cBhvr>
                                      <p:by x="105000" y="105000"/>
                                    </p:animScale>
                                  </p:childTnLst>
                                </p:cTn>
                              </p:par>
                              <p:par>
                                <p:cTn id="18" presetID="6" presetClass="emph" presetSubtype="0" fill="hold" nodeType="withEffect">
                                  <p:stCondLst>
                                    <p:cond delay="0"/>
                                  </p:stCondLst>
                                  <p:childTnLst>
                                    <p:animScale>
                                      <p:cBhvr>
                                        <p:cTn id="19" dur="2000" fill="hold"/>
                                        <p:tgtEl>
                                          <p:spTgt spid="4"/>
                                        </p:tgtEl>
                                      </p:cBhvr>
                                      <p:by x="25000" y="25000"/>
                                    </p:animScale>
                                  </p:childTnLst>
                                </p:cTn>
                              </p:par>
                              <p:par>
                                <p:cTn id="20" presetID="6" presetClass="emph" presetSubtype="0" fill="hold" nodeType="withEffect">
                                  <p:stCondLst>
                                    <p:cond delay="0"/>
                                  </p:stCondLst>
                                  <p:childTnLst>
                                    <p:animScale>
                                      <p:cBhvr>
                                        <p:cTn id="21" dur="200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D57D1B96-5A38-4549-ABEB-A3AB1A8A0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573" y="937627"/>
            <a:ext cx="4586928" cy="2753399"/>
          </a:xfrm>
          <a:prstGeom prst="rect">
            <a:avLst/>
          </a:prstGeom>
        </p:spPr>
      </p:pic>
      <p:sp>
        <p:nvSpPr>
          <p:cNvPr id="41" name="テキスト ボックス 40">
            <a:extLst>
              <a:ext uri="{FF2B5EF4-FFF2-40B4-BE49-F238E27FC236}">
                <a16:creationId xmlns:a16="http://schemas.microsoft.com/office/drawing/2014/main" id="{AA6CAE4A-FFED-422A-834C-E86CA7634766}"/>
              </a:ext>
            </a:extLst>
          </p:cNvPr>
          <p:cNvSpPr txBox="1"/>
          <p:nvPr/>
        </p:nvSpPr>
        <p:spPr>
          <a:xfrm>
            <a:off x="1707232" y="2253545"/>
            <a:ext cx="7816046" cy="1077218"/>
          </a:xfrm>
          <a:prstGeom prst="rect">
            <a:avLst/>
          </a:prstGeom>
          <a:noFill/>
        </p:spPr>
        <p:txBody>
          <a:bodyPr wrap="square">
            <a:spAutoFit/>
          </a:bodyPr>
          <a:lstStyle/>
          <a:p>
            <a:r>
              <a:rPr lang="ja-JP" altLang="en-US"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２泊３日豪華！</a:t>
            </a:r>
          </a:p>
          <a:p>
            <a:r>
              <a:rPr lang="ja-JP" altLang="en-US"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東京テーマパーク旅行（約</a:t>
            </a:r>
            <a:r>
              <a:rPr lang="en-US" altLang="ja-JP"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18</a:t>
            </a:r>
            <a:r>
              <a:rPr lang="ja-JP" altLang="en-US"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万円）</a:t>
            </a:r>
          </a:p>
        </p:txBody>
      </p:sp>
      <p:sp>
        <p:nvSpPr>
          <p:cNvPr id="5" name="正方形/長方形 4">
            <a:extLst>
              <a:ext uri="{FF2B5EF4-FFF2-40B4-BE49-F238E27FC236}">
                <a16:creationId xmlns:a16="http://schemas.microsoft.com/office/drawing/2014/main" id="{1A143814-E31E-4A38-BADB-4606EA93ED30}"/>
              </a:ext>
            </a:extLst>
          </p:cNvPr>
          <p:cNvSpPr/>
          <p:nvPr/>
        </p:nvSpPr>
        <p:spPr>
          <a:xfrm>
            <a:off x="107504" y="1124745"/>
            <a:ext cx="8856984" cy="69516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 2"/>
          <p:cNvSpPr>
            <a:spLocks noGrp="1"/>
          </p:cNvSpPr>
          <p:nvPr>
            <p:ph idx="1"/>
          </p:nvPr>
        </p:nvSpPr>
        <p:spPr>
          <a:xfrm>
            <a:off x="173104" y="1052736"/>
            <a:ext cx="8507288" cy="465617"/>
          </a:xfrm>
        </p:spPr>
        <p:txBody>
          <a:bodyPr>
            <a:noAutofit/>
          </a:bodyPr>
          <a:lstStyle/>
          <a:p>
            <a:pPr marL="0" indent="0">
              <a:buNone/>
            </a:pPr>
            <a:r>
              <a:rPr lang="ja-JP" altLang="en-US" sz="2400" b="1" dirty="0">
                <a:latin typeface="メイリオ" panose="020B0604030504040204" pitchFamily="50" charset="-128"/>
                <a:ea typeface="メイリオ" panose="020B0604030504040204" pitchFamily="50" charset="-128"/>
              </a:rPr>
              <a:t>　タバコを</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日</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箱、</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年間禁煙したら何ができる？　</a:t>
            </a:r>
          </a:p>
        </p:txBody>
      </p:sp>
      <p:sp>
        <p:nvSpPr>
          <p:cNvPr id="7" name="テキスト ボックス 6">
            <a:extLst>
              <a:ext uri="{FF2B5EF4-FFF2-40B4-BE49-F238E27FC236}">
                <a16:creationId xmlns:a16="http://schemas.microsoft.com/office/drawing/2014/main" id="{04FC9E58-DBF9-4F58-AF60-93854C7A100B}"/>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禁煙するとお得！</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1C26A944-76D9-4380-9777-3015B5361E9B}"/>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CF206EF-06B5-4CA2-9FE2-96F64D4DE3FC}"/>
              </a:ext>
            </a:extLst>
          </p:cNvPr>
          <p:cNvSpPr/>
          <p:nvPr/>
        </p:nvSpPr>
        <p:spPr>
          <a:xfrm>
            <a:off x="11871" y="5767719"/>
            <a:ext cx="9144000" cy="1097481"/>
          </a:xfrm>
          <a:prstGeom prst="rect">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67DE1B8-6147-4163-B085-5E1594B7DF96}"/>
              </a:ext>
            </a:extLst>
          </p:cNvPr>
          <p:cNvSpPr/>
          <p:nvPr/>
        </p:nvSpPr>
        <p:spPr>
          <a:xfrm>
            <a:off x="0" y="4628403"/>
            <a:ext cx="9144000" cy="1077850"/>
          </a:xfrm>
          <a:prstGeom prst="rect">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7F2CDEB-8C26-4901-8125-03E7A9EB7D3A}"/>
              </a:ext>
            </a:extLst>
          </p:cNvPr>
          <p:cNvSpPr/>
          <p:nvPr/>
        </p:nvSpPr>
        <p:spPr>
          <a:xfrm>
            <a:off x="0" y="3468297"/>
            <a:ext cx="9144000" cy="1077850"/>
          </a:xfrm>
          <a:prstGeom prst="rect">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F324F1D-D498-448F-9C2C-A3FF5130F9F9}"/>
              </a:ext>
            </a:extLst>
          </p:cNvPr>
          <p:cNvSpPr txBox="1"/>
          <p:nvPr/>
        </p:nvSpPr>
        <p:spPr>
          <a:xfrm>
            <a:off x="611560" y="3600387"/>
            <a:ext cx="1454579" cy="369332"/>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３年で</a:t>
            </a:r>
          </a:p>
        </p:txBody>
      </p:sp>
      <p:sp>
        <p:nvSpPr>
          <p:cNvPr id="17" name="二等辺三角形 16">
            <a:extLst>
              <a:ext uri="{FF2B5EF4-FFF2-40B4-BE49-F238E27FC236}">
                <a16:creationId xmlns:a16="http://schemas.microsoft.com/office/drawing/2014/main" id="{8F64C0F4-6D29-43E0-B2E5-4B407CF07377}"/>
              </a:ext>
            </a:extLst>
          </p:cNvPr>
          <p:cNvSpPr/>
          <p:nvPr/>
        </p:nvSpPr>
        <p:spPr>
          <a:xfrm rot="5400000">
            <a:off x="2741912" y="3834591"/>
            <a:ext cx="548967" cy="334897"/>
          </a:xfrm>
          <a:prstGeom prst="triangle">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40D81F4D-2371-4579-9782-D5FC92746D2C}"/>
              </a:ext>
            </a:extLst>
          </p:cNvPr>
          <p:cNvSpPr/>
          <p:nvPr/>
        </p:nvSpPr>
        <p:spPr>
          <a:xfrm rot="5400000">
            <a:off x="2741912" y="4999879"/>
            <a:ext cx="548967" cy="334897"/>
          </a:xfrm>
          <a:prstGeom prst="triangle">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0676E836-1474-4340-94A1-87F2107E3391}"/>
              </a:ext>
            </a:extLst>
          </p:cNvPr>
          <p:cNvSpPr/>
          <p:nvPr/>
        </p:nvSpPr>
        <p:spPr>
          <a:xfrm rot="5400000">
            <a:off x="2761916" y="6139196"/>
            <a:ext cx="548967" cy="334897"/>
          </a:xfrm>
          <a:prstGeom prst="triangle">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A9F05DFA-8118-49E9-BEF1-4DFEC84A8531}"/>
              </a:ext>
            </a:extLst>
          </p:cNvPr>
          <p:cNvSpPr txBox="1"/>
          <p:nvPr/>
        </p:nvSpPr>
        <p:spPr>
          <a:xfrm>
            <a:off x="611560" y="4708178"/>
            <a:ext cx="1454579" cy="369332"/>
          </a:xfrm>
          <a:prstGeom prst="rect">
            <a:avLst/>
          </a:prstGeom>
          <a:noFill/>
        </p:spPr>
        <p:txBody>
          <a:bodyPr wrap="square">
            <a:spAutoFit/>
          </a:bodyPr>
          <a:lstStyle/>
          <a:p>
            <a:pPr algn="ctr"/>
            <a:r>
              <a:rPr lang="en-US" altLang="ja-JP" sz="1800" b="1" dirty="0">
                <a:solidFill>
                  <a:srgbClr val="00B0F0"/>
                </a:solidFill>
                <a:latin typeface="メイリオ" panose="020B0604030504040204" pitchFamily="50" charset="-128"/>
                <a:ea typeface="メイリオ" panose="020B0604030504040204" pitchFamily="50" charset="-128"/>
              </a:rPr>
              <a:t>5</a:t>
            </a:r>
            <a:r>
              <a:rPr lang="ja-JP" altLang="en-US" sz="1800" b="1" dirty="0">
                <a:solidFill>
                  <a:srgbClr val="00B0F0"/>
                </a:solidFill>
                <a:latin typeface="メイリオ" panose="020B0604030504040204" pitchFamily="50" charset="-128"/>
                <a:ea typeface="メイリオ" panose="020B0604030504040204" pitchFamily="50" charset="-128"/>
              </a:rPr>
              <a:t>年で</a:t>
            </a:r>
          </a:p>
        </p:txBody>
      </p:sp>
      <p:sp>
        <p:nvSpPr>
          <p:cNvPr id="27" name="テキスト ボックス 26">
            <a:extLst>
              <a:ext uri="{FF2B5EF4-FFF2-40B4-BE49-F238E27FC236}">
                <a16:creationId xmlns:a16="http://schemas.microsoft.com/office/drawing/2014/main" id="{06ADD20A-688D-478D-B503-100364535AB8}"/>
              </a:ext>
            </a:extLst>
          </p:cNvPr>
          <p:cNvSpPr txBox="1"/>
          <p:nvPr/>
        </p:nvSpPr>
        <p:spPr>
          <a:xfrm>
            <a:off x="611559" y="5880372"/>
            <a:ext cx="1454579" cy="369332"/>
          </a:xfrm>
          <a:prstGeom prst="rect">
            <a:avLst/>
          </a:prstGeom>
          <a:noFill/>
        </p:spPr>
        <p:txBody>
          <a:bodyPr wrap="square">
            <a:spAutoFit/>
          </a:bodyPr>
          <a:lstStyle/>
          <a:p>
            <a:pPr algn="ctr"/>
            <a:r>
              <a:rPr lang="en-US" altLang="ja-JP" sz="1800" b="1" dirty="0">
                <a:solidFill>
                  <a:srgbClr val="00B0F0"/>
                </a:solidFill>
                <a:latin typeface="メイリオ" panose="020B0604030504040204" pitchFamily="50" charset="-128"/>
                <a:ea typeface="メイリオ" panose="020B0604030504040204" pitchFamily="50" charset="-128"/>
              </a:rPr>
              <a:t>10</a:t>
            </a:r>
            <a:r>
              <a:rPr lang="ja-JP" altLang="en-US" sz="1800" b="1" dirty="0">
                <a:solidFill>
                  <a:srgbClr val="00B0F0"/>
                </a:solidFill>
                <a:latin typeface="メイリオ" panose="020B0604030504040204" pitchFamily="50" charset="-128"/>
                <a:ea typeface="メイリオ" panose="020B0604030504040204" pitchFamily="50" charset="-128"/>
              </a:rPr>
              <a:t>年で</a:t>
            </a:r>
          </a:p>
        </p:txBody>
      </p:sp>
      <p:sp>
        <p:nvSpPr>
          <p:cNvPr id="28" name="テキスト ボックス 27">
            <a:extLst>
              <a:ext uri="{FF2B5EF4-FFF2-40B4-BE49-F238E27FC236}">
                <a16:creationId xmlns:a16="http://schemas.microsoft.com/office/drawing/2014/main" id="{E5829C03-9140-4DC6-A315-A2EE96524644}"/>
              </a:ext>
            </a:extLst>
          </p:cNvPr>
          <p:cNvSpPr txBox="1"/>
          <p:nvPr/>
        </p:nvSpPr>
        <p:spPr>
          <a:xfrm>
            <a:off x="325586" y="3947401"/>
            <a:ext cx="2153634" cy="461665"/>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約</a:t>
            </a:r>
            <a:r>
              <a:rPr lang="en-US" altLang="ja-JP" b="1" dirty="0">
                <a:solidFill>
                  <a:srgbClr val="00B0F0"/>
                </a:solidFill>
                <a:latin typeface="メイリオ" panose="020B0604030504040204" pitchFamily="50" charset="-128"/>
                <a:ea typeface="メイリオ" panose="020B0604030504040204" pitchFamily="50" charset="-128"/>
              </a:rPr>
              <a:t>550,000</a:t>
            </a:r>
            <a:r>
              <a:rPr lang="ja-JP" altLang="en-US" sz="1800" b="1" dirty="0">
                <a:solidFill>
                  <a:srgbClr val="00B0F0"/>
                </a:solidFill>
                <a:latin typeface="メイリオ" panose="020B0604030504040204" pitchFamily="50" charset="-128"/>
                <a:ea typeface="メイリオ" panose="020B0604030504040204" pitchFamily="50" charset="-128"/>
              </a:rPr>
              <a:t>円</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6E6DFEB2-E087-45E5-8A06-132F9B46F5A5}"/>
              </a:ext>
            </a:extLst>
          </p:cNvPr>
          <p:cNvSpPr txBox="1"/>
          <p:nvPr/>
        </p:nvSpPr>
        <p:spPr>
          <a:xfrm>
            <a:off x="347657" y="5082830"/>
            <a:ext cx="2153634" cy="461665"/>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約</a:t>
            </a:r>
            <a:r>
              <a:rPr lang="en-US" altLang="ja-JP" b="1" dirty="0">
                <a:solidFill>
                  <a:srgbClr val="00B0F0"/>
                </a:solidFill>
                <a:latin typeface="メイリオ" panose="020B0604030504040204" pitchFamily="50" charset="-128"/>
                <a:ea typeface="メイリオ" panose="020B0604030504040204" pitchFamily="50" charset="-128"/>
              </a:rPr>
              <a:t>910,000</a:t>
            </a:r>
            <a:r>
              <a:rPr lang="ja-JP" altLang="en-US" sz="1800" b="1" dirty="0">
                <a:solidFill>
                  <a:srgbClr val="00B0F0"/>
                </a:solidFill>
                <a:latin typeface="メイリオ" panose="020B0604030504040204" pitchFamily="50" charset="-128"/>
                <a:ea typeface="メイリオ" panose="020B0604030504040204" pitchFamily="50" charset="-128"/>
              </a:rPr>
              <a:t>円</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DF69592F-C9A7-4675-8803-87CD583524B3}"/>
              </a:ext>
            </a:extLst>
          </p:cNvPr>
          <p:cNvSpPr txBox="1"/>
          <p:nvPr/>
        </p:nvSpPr>
        <p:spPr>
          <a:xfrm>
            <a:off x="173104" y="6258813"/>
            <a:ext cx="2306116" cy="461665"/>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約</a:t>
            </a:r>
            <a:r>
              <a:rPr lang="en-US" altLang="ja-JP" b="1" dirty="0">
                <a:solidFill>
                  <a:srgbClr val="00B0F0"/>
                </a:solidFill>
                <a:latin typeface="メイリオ" panose="020B0604030504040204" pitchFamily="50" charset="-128"/>
                <a:ea typeface="メイリオ" panose="020B0604030504040204" pitchFamily="50" charset="-128"/>
              </a:rPr>
              <a:t>1,830,000</a:t>
            </a:r>
            <a:r>
              <a:rPr lang="ja-JP" altLang="en-US" sz="1800" b="1" dirty="0">
                <a:solidFill>
                  <a:srgbClr val="00B0F0"/>
                </a:solidFill>
                <a:latin typeface="メイリオ" panose="020B0604030504040204" pitchFamily="50" charset="-128"/>
                <a:ea typeface="メイリオ" panose="020B0604030504040204" pitchFamily="50" charset="-128"/>
              </a:rPr>
              <a:t>円</a:t>
            </a:r>
            <a:endParaRPr lang="ja-JP" altLang="en-US" b="1" dirty="0">
              <a:solidFill>
                <a:srgbClr val="00B0F0"/>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A16FD87F-DD77-4DCE-AD08-4434D8E1C5D5}"/>
              </a:ext>
            </a:extLst>
          </p:cNvPr>
          <p:cNvPicPr>
            <a:picLocks noChangeAspect="1"/>
          </p:cNvPicPr>
          <p:nvPr/>
        </p:nvPicPr>
        <p:blipFill rotWithShape="1">
          <a:blip r:embed="rId4"/>
          <a:srcRect t="4214" b="72414"/>
          <a:stretch/>
        </p:blipFill>
        <p:spPr>
          <a:xfrm>
            <a:off x="6400240" y="3463026"/>
            <a:ext cx="2755631" cy="1077218"/>
          </a:xfrm>
          <a:prstGeom prst="rect">
            <a:avLst/>
          </a:prstGeom>
        </p:spPr>
      </p:pic>
      <p:sp>
        <p:nvSpPr>
          <p:cNvPr id="32" name="テキスト ボックス 31">
            <a:extLst>
              <a:ext uri="{FF2B5EF4-FFF2-40B4-BE49-F238E27FC236}">
                <a16:creationId xmlns:a16="http://schemas.microsoft.com/office/drawing/2014/main" id="{4492E3C0-A11A-4836-94FD-AF63F69F1912}"/>
              </a:ext>
            </a:extLst>
          </p:cNvPr>
          <p:cNvSpPr txBox="1"/>
          <p:nvPr/>
        </p:nvSpPr>
        <p:spPr>
          <a:xfrm>
            <a:off x="3715225" y="3723553"/>
            <a:ext cx="2153634" cy="830997"/>
          </a:xfrm>
          <a:prstGeom prst="rect">
            <a:avLst/>
          </a:prstGeom>
          <a:noFill/>
        </p:spPr>
        <p:txBody>
          <a:bodyPr wrap="square">
            <a:spAutoFit/>
          </a:bodyPr>
          <a:lstStyle/>
          <a:p>
            <a:pPr algn="ctr"/>
            <a:r>
              <a:rPr lang="ja-JP" altLang="en-US" b="1" dirty="0">
                <a:solidFill>
                  <a:srgbClr val="00B0F0"/>
                </a:solidFill>
                <a:latin typeface="メイリオ" panose="020B0604030504040204" pitchFamily="50" charset="-128"/>
                <a:ea typeface="メイリオ" panose="020B0604030504040204" pitchFamily="50" charset="-128"/>
              </a:rPr>
              <a:t>家族で国内</a:t>
            </a:r>
            <a:endParaRPr lang="en-US" altLang="ja-JP" b="1" dirty="0">
              <a:solidFill>
                <a:srgbClr val="00B0F0"/>
              </a:solidFill>
              <a:latin typeface="メイリオ" panose="020B0604030504040204" pitchFamily="50" charset="-128"/>
              <a:ea typeface="メイリオ" panose="020B0604030504040204" pitchFamily="50" charset="-128"/>
            </a:endParaRPr>
          </a:p>
          <a:p>
            <a:pPr algn="ctr"/>
            <a:r>
              <a:rPr lang="ja-JP" altLang="en-US" b="1" dirty="0">
                <a:solidFill>
                  <a:srgbClr val="00B0F0"/>
                </a:solidFill>
                <a:latin typeface="メイリオ" panose="020B0604030504040204" pitchFamily="50" charset="-128"/>
                <a:ea typeface="メイリオ" panose="020B0604030504040204" pitchFamily="50" charset="-128"/>
              </a:rPr>
              <a:t>温泉旅行</a:t>
            </a:r>
            <a:endParaRPr lang="ja-JP" altLang="en-US" sz="3200" b="1" dirty="0">
              <a:solidFill>
                <a:srgbClr val="00B0F0"/>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6F806847-59C7-4C84-996C-45EB889846EB}"/>
              </a:ext>
            </a:extLst>
          </p:cNvPr>
          <p:cNvSpPr txBox="1"/>
          <p:nvPr/>
        </p:nvSpPr>
        <p:spPr>
          <a:xfrm>
            <a:off x="3699085" y="4870976"/>
            <a:ext cx="2153634" cy="830997"/>
          </a:xfrm>
          <a:prstGeom prst="rect">
            <a:avLst/>
          </a:prstGeom>
          <a:noFill/>
        </p:spPr>
        <p:txBody>
          <a:bodyPr wrap="square">
            <a:spAutoFit/>
          </a:bodyPr>
          <a:lstStyle/>
          <a:p>
            <a:pPr algn="ctr"/>
            <a:r>
              <a:rPr lang="ja-JP" altLang="en-US" b="1" dirty="0">
                <a:solidFill>
                  <a:srgbClr val="00B0F0"/>
                </a:solidFill>
                <a:latin typeface="メイリオ" panose="020B0604030504040204" pitchFamily="50" charset="-128"/>
                <a:ea typeface="メイリオ" panose="020B0604030504040204" pitchFamily="50" charset="-128"/>
              </a:rPr>
              <a:t>家族で海外</a:t>
            </a:r>
            <a:endParaRPr lang="en-US" altLang="ja-JP" b="1" dirty="0">
              <a:solidFill>
                <a:srgbClr val="00B0F0"/>
              </a:solidFill>
              <a:latin typeface="メイリオ" panose="020B0604030504040204" pitchFamily="50" charset="-128"/>
              <a:ea typeface="メイリオ" panose="020B0604030504040204" pitchFamily="50" charset="-128"/>
            </a:endParaRPr>
          </a:p>
          <a:p>
            <a:pPr algn="ctr"/>
            <a:r>
              <a:rPr lang="ja-JP" altLang="en-US" b="1" dirty="0">
                <a:solidFill>
                  <a:srgbClr val="00B0F0"/>
                </a:solidFill>
                <a:latin typeface="メイリオ" panose="020B0604030504040204" pitchFamily="50" charset="-128"/>
                <a:ea typeface="メイリオ" panose="020B0604030504040204" pitchFamily="50" charset="-128"/>
              </a:rPr>
              <a:t>レジャー旅行</a:t>
            </a:r>
            <a:endParaRPr lang="ja-JP" altLang="en-US" sz="3200" b="1" dirty="0">
              <a:solidFill>
                <a:srgbClr val="00B0F0"/>
              </a:solidFill>
              <a:latin typeface="メイリオ" panose="020B0604030504040204" pitchFamily="50" charset="-128"/>
              <a:ea typeface="メイリオ" panose="020B0604030504040204" pitchFamily="50" charset="-128"/>
            </a:endParaRPr>
          </a:p>
        </p:txBody>
      </p:sp>
      <p:pic>
        <p:nvPicPr>
          <p:cNvPr id="35" name="図 34">
            <a:extLst>
              <a:ext uri="{FF2B5EF4-FFF2-40B4-BE49-F238E27FC236}">
                <a16:creationId xmlns:a16="http://schemas.microsoft.com/office/drawing/2014/main" id="{07D02901-F014-48A1-8918-E0912FD2C5B4}"/>
              </a:ext>
            </a:extLst>
          </p:cNvPr>
          <p:cNvPicPr>
            <a:picLocks noChangeAspect="1"/>
          </p:cNvPicPr>
          <p:nvPr/>
        </p:nvPicPr>
        <p:blipFill rotWithShape="1">
          <a:blip r:embed="rId4"/>
          <a:srcRect l="20" t="38794" r="-20" b="37834"/>
          <a:stretch/>
        </p:blipFill>
        <p:spPr>
          <a:xfrm>
            <a:off x="6397917" y="4615239"/>
            <a:ext cx="2755631" cy="1077218"/>
          </a:xfrm>
          <a:prstGeom prst="rect">
            <a:avLst/>
          </a:prstGeom>
        </p:spPr>
      </p:pic>
      <p:pic>
        <p:nvPicPr>
          <p:cNvPr id="1026" name="Picture 2" descr="ソース画像を表示">
            <a:extLst>
              <a:ext uri="{FF2B5EF4-FFF2-40B4-BE49-F238E27FC236}">
                <a16:creationId xmlns:a16="http://schemas.microsoft.com/office/drawing/2014/main" id="{E37DC694-6A84-4959-92BB-5F80B7F09E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 t="31403" r="2306"/>
          <a:stretch/>
        </p:blipFill>
        <p:spPr bwMode="auto">
          <a:xfrm>
            <a:off x="6397917" y="5764220"/>
            <a:ext cx="2755631" cy="1100981"/>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41E383D4-5C6F-4F81-8811-C2ECE81983FC}"/>
              </a:ext>
            </a:extLst>
          </p:cNvPr>
          <p:cNvSpPr txBox="1"/>
          <p:nvPr/>
        </p:nvSpPr>
        <p:spPr>
          <a:xfrm>
            <a:off x="3715225" y="5976358"/>
            <a:ext cx="2153634" cy="830997"/>
          </a:xfrm>
          <a:prstGeom prst="rect">
            <a:avLst/>
          </a:prstGeom>
          <a:noFill/>
        </p:spPr>
        <p:txBody>
          <a:bodyPr wrap="square">
            <a:spAutoFit/>
          </a:bodyPr>
          <a:lstStyle/>
          <a:p>
            <a:pPr algn="ctr"/>
            <a:r>
              <a:rPr lang="ja-JP" altLang="en-US" b="1" dirty="0">
                <a:solidFill>
                  <a:srgbClr val="00B0F0"/>
                </a:solidFill>
                <a:latin typeface="メイリオ" panose="020B0604030504040204" pitchFamily="50" charset="-128"/>
                <a:ea typeface="メイリオ" panose="020B0604030504040204" pitchFamily="50" charset="-128"/>
              </a:rPr>
              <a:t>家族で</a:t>
            </a:r>
            <a:endParaRPr lang="en-US" altLang="ja-JP" b="1" dirty="0">
              <a:solidFill>
                <a:srgbClr val="00B0F0"/>
              </a:solidFill>
              <a:latin typeface="メイリオ" panose="020B0604030504040204" pitchFamily="50" charset="-128"/>
              <a:ea typeface="メイリオ" panose="020B0604030504040204" pitchFamily="50" charset="-128"/>
            </a:endParaRPr>
          </a:p>
          <a:p>
            <a:pPr algn="ctr"/>
            <a:r>
              <a:rPr lang="ja-JP" altLang="en-US" b="1" dirty="0">
                <a:solidFill>
                  <a:srgbClr val="00B0F0"/>
                </a:solidFill>
                <a:latin typeface="メイリオ" panose="020B0604030504040204" pitchFamily="50" charset="-128"/>
                <a:ea typeface="メイリオ" panose="020B0604030504040204" pitchFamily="50" charset="-128"/>
              </a:rPr>
              <a:t>豪華客船旅行</a:t>
            </a:r>
            <a:endParaRPr lang="ja-JP" altLang="en-US" sz="3200" b="1" dirty="0">
              <a:solidFill>
                <a:srgbClr val="00B0F0"/>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7969129C-CAC0-4319-AB15-4A6E3869A8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4" y="1519136"/>
            <a:ext cx="2071432" cy="1929360"/>
          </a:xfrm>
          <a:prstGeom prst="rect">
            <a:avLst/>
          </a:prstGeom>
        </p:spPr>
      </p:pic>
      <p:sp>
        <p:nvSpPr>
          <p:cNvPr id="11" name="テキスト ボックス 10">
            <a:extLst>
              <a:ext uri="{FF2B5EF4-FFF2-40B4-BE49-F238E27FC236}">
                <a16:creationId xmlns:a16="http://schemas.microsoft.com/office/drawing/2014/main" id="{F62F8002-0A04-4F1D-B93F-6C7B26BF68A9}"/>
              </a:ext>
            </a:extLst>
          </p:cNvPr>
          <p:cNvSpPr txBox="1"/>
          <p:nvPr/>
        </p:nvSpPr>
        <p:spPr>
          <a:xfrm>
            <a:off x="1707232" y="2272250"/>
            <a:ext cx="7816046" cy="1077218"/>
          </a:xfrm>
          <a:prstGeom prst="rect">
            <a:avLst/>
          </a:prstGeom>
          <a:noFill/>
        </p:spPr>
        <p:txBody>
          <a:bodyPr wrap="square">
            <a:spAutoFit/>
          </a:bodyPr>
          <a:lstStyle/>
          <a:p>
            <a:r>
              <a:rPr lang="ja-JP" altLang="en-US" sz="3200" b="1" dirty="0">
                <a:solidFill>
                  <a:srgbClr val="FF0000"/>
                </a:solidFill>
                <a:latin typeface="メイリオ" panose="020B0604030504040204" pitchFamily="50" charset="-128"/>
                <a:ea typeface="メイリオ" panose="020B0604030504040204" pitchFamily="50" charset="-128"/>
              </a:rPr>
              <a:t>２泊３日豪華！</a:t>
            </a:r>
          </a:p>
          <a:p>
            <a:r>
              <a:rPr lang="ja-JP" altLang="en-US" sz="3200" b="1" dirty="0">
                <a:solidFill>
                  <a:srgbClr val="FF0000"/>
                </a:solidFill>
                <a:latin typeface="メイリオ" panose="020B0604030504040204" pitchFamily="50" charset="-128"/>
                <a:ea typeface="メイリオ" panose="020B0604030504040204" pitchFamily="50" charset="-128"/>
              </a:rPr>
              <a:t>　　東京テーマパーク旅行（約</a:t>
            </a:r>
            <a:r>
              <a:rPr lang="en-US" altLang="ja-JP" sz="3200" b="1" dirty="0">
                <a:solidFill>
                  <a:srgbClr val="FF0000"/>
                </a:solidFill>
                <a:latin typeface="メイリオ" panose="020B0604030504040204" pitchFamily="50" charset="-128"/>
                <a:ea typeface="メイリオ" panose="020B0604030504040204" pitchFamily="50" charset="-128"/>
              </a:rPr>
              <a:t>18</a:t>
            </a:r>
            <a:r>
              <a:rPr lang="ja-JP" altLang="en-US" sz="3200" b="1" dirty="0">
                <a:solidFill>
                  <a:srgbClr val="FF0000"/>
                </a:solidFill>
                <a:latin typeface="メイリオ" panose="020B0604030504040204" pitchFamily="50" charset="-128"/>
                <a:ea typeface="メイリオ" panose="020B0604030504040204" pitchFamily="50" charset="-128"/>
              </a:rPr>
              <a:t>万円）</a:t>
            </a:r>
          </a:p>
        </p:txBody>
      </p:sp>
      <p:sp>
        <p:nvSpPr>
          <p:cNvPr id="36" name="コンテンツ プレースホルダ 2">
            <a:extLst>
              <a:ext uri="{FF2B5EF4-FFF2-40B4-BE49-F238E27FC236}">
                <a16:creationId xmlns:a16="http://schemas.microsoft.com/office/drawing/2014/main" id="{EB078D15-6E94-43B0-B226-A66FD9D83167}"/>
              </a:ext>
            </a:extLst>
          </p:cNvPr>
          <p:cNvSpPr txBox="1">
            <a:spLocks/>
          </p:cNvSpPr>
          <p:nvPr/>
        </p:nvSpPr>
        <p:spPr>
          <a:xfrm>
            <a:off x="-252536" y="1458566"/>
            <a:ext cx="3243006" cy="833045"/>
          </a:xfrm>
          <a:prstGeom prst="rect">
            <a:avLst/>
          </a:prstGeom>
        </p:spPr>
        <p:txBody>
          <a:bodyPr vert="horz" lIns="91424" tIns="45712" rIns="91424" bIns="45712" rtlCol="0">
            <a:noAutofit/>
          </a:bodyPr>
          <a:lstStyle>
            <a:lvl1pPr marL="342836" indent="-342836" algn="l" defTabSz="91423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14" indent="-285698" algn="l" defTabSz="91423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89" indent="-228558" algn="l" defTabSz="91423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04"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20"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136"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52"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68"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484"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20000"/>
              </a:lnSpc>
              <a:spcBef>
                <a:spcPts val="4200"/>
              </a:spcBef>
              <a:buNone/>
              <a:tabLst>
                <a:tab pos="3763963" algn="r"/>
              </a:tabLst>
            </a:pPr>
            <a:r>
              <a:rPr lang="en-US" altLang="ja-JP" dirty="0">
                <a:ln w="101600">
                  <a:solidFill>
                    <a:schemeClr val="bg1"/>
                  </a:solidFill>
                </a:ln>
                <a:solidFill>
                  <a:schemeClr val="bg1"/>
                </a:solidFill>
                <a:latin typeface="メイリオ" panose="020B0604030504040204" pitchFamily="50" charset="-128"/>
                <a:ea typeface="メイリオ" panose="020B0604030504040204" pitchFamily="50" charset="-128"/>
              </a:rPr>
              <a:t>【 </a:t>
            </a:r>
            <a:r>
              <a:rPr lang="ja-JP" altLang="en-US" dirty="0">
                <a:ln w="101600">
                  <a:solidFill>
                    <a:schemeClr val="bg1"/>
                  </a:solidFill>
                </a:ln>
                <a:solidFill>
                  <a:schemeClr val="bg1"/>
                </a:solidFill>
                <a:latin typeface="メイリオ" panose="020B0604030504040204" pitchFamily="50" charset="-128"/>
                <a:ea typeface="メイリオ" panose="020B0604030504040204" pitchFamily="50" charset="-128"/>
              </a:rPr>
              <a:t>正解 </a:t>
            </a:r>
            <a:r>
              <a:rPr lang="en-US" altLang="ja-JP" dirty="0">
                <a:ln w="101600">
                  <a:solidFill>
                    <a:schemeClr val="bg1"/>
                  </a:solidFill>
                </a:ln>
                <a:solidFill>
                  <a:schemeClr val="bg1"/>
                </a:solidFill>
                <a:latin typeface="メイリオ" panose="020B0604030504040204" pitchFamily="50" charset="-128"/>
                <a:ea typeface="メイリオ" panose="020B0604030504040204" pitchFamily="50" charset="-128"/>
              </a:rPr>
              <a:t>】</a:t>
            </a:r>
          </a:p>
        </p:txBody>
      </p:sp>
      <p:sp>
        <p:nvSpPr>
          <p:cNvPr id="38" name="テキスト ボックス 37">
            <a:extLst>
              <a:ext uri="{FF2B5EF4-FFF2-40B4-BE49-F238E27FC236}">
                <a16:creationId xmlns:a16="http://schemas.microsoft.com/office/drawing/2014/main" id="{5E0987CC-3CD2-47E1-9658-A0951C5B4727}"/>
              </a:ext>
            </a:extLst>
          </p:cNvPr>
          <p:cNvSpPr txBox="1"/>
          <p:nvPr/>
        </p:nvSpPr>
        <p:spPr>
          <a:xfrm>
            <a:off x="514217" y="42725"/>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3AB7C3A6-BDB8-43C0-9C55-A33400395FE3}"/>
              </a:ext>
            </a:extLst>
          </p:cNvPr>
          <p:cNvSpPr txBox="1"/>
          <p:nvPr/>
        </p:nvSpPr>
        <p:spPr>
          <a:xfrm>
            <a:off x="3857092" y="50278"/>
            <a:ext cx="648072" cy="346491"/>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とく</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0" name="タイトル 1">
            <a:extLst>
              <a:ext uri="{FF2B5EF4-FFF2-40B4-BE49-F238E27FC236}">
                <a16:creationId xmlns:a16="http://schemas.microsoft.com/office/drawing/2014/main" id="{A06FB3B1-B93F-470B-A31D-DD50A25806C7}"/>
              </a:ext>
            </a:extLst>
          </p:cNvPr>
          <p:cNvSpPr txBox="1">
            <a:spLocks/>
          </p:cNvSpPr>
          <p:nvPr/>
        </p:nvSpPr>
        <p:spPr>
          <a:xfrm>
            <a:off x="3113441" y="2041109"/>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rgbClr val="FF0000"/>
                </a:solidFill>
                <a:latin typeface="メイリオ" panose="020B0604030504040204" pitchFamily="50" charset="-128"/>
                <a:ea typeface="メイリオ" panose="020B0604030504040204" pitchFamily="50" charset="-128"/>
              </a:rPr>
              <a:t>ごう  か </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08187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202689" y="217147"/>
            <a:ext cx="9215152" cy="1325563"/>
          </a:xfrm>
        </p:spPr>
        <p:txBody>
          <a:bodyPr>
            <a:noAutofit/>
          </a:bodyPr>
          <a:lstStyle/>
          <a:p>
            <a:r>
              <a:rPr kumimoji="1" lang="ja-JP" altLang="en-US" sz="4000" dirty="0">
                <a:latin typeface="HGS創英角ｺﾞｼｯｸUB" panose="020B0A00000000000000" pitchFamily="50" charset="-128"/>
                <a:ea typeface="HGS創英角ｺﾞｼｯｸUB" panose="020B0A00000000000000" pitchFamily="50" charset="-128"/>
              </a:rPr>
              <a:t>問題：何歳までに禁煙すると健康に</a:t>
            </a:r>
            <a:br>
              <a:rPr kumimoji="1" lang="en-US" altLang="ja-JP" sz="4000" dirty="0">
                <a:latin typeface="HGS創英角ｺﾞｼｯｸUB" panose="020B0A00000000000000" pitchFamily="50" charset="-128"/>
                <a:ea typeface="HGS創英角ｺﾞｼｯｸUB" panose="020B0A00000000000000" pitchFamily="50" charset="-128"/>
              </a:rPr>
            </a:br>
            <a:r>
              <a:rPr kumimoji="1" lang="ja-JP" altLang="en-US" sz="4000" dirty="0">
                <a:latin typeface="HGS創英角ｺﾞｼｯｸUB" panose="020B0A00000000000000" pitchFamily="50" charset="-128"/>
                <a:ea typeface="HGS創英角ｺﾞｼｯｸUB" panose="020B0A00000000000000" pitchFamily="50" charset="-128"/>
              </a:rPr>
              <a:t>　　　良いことがあるでしょうか？</a:t>
            </a:r>
            <a:endParaRPr kumimoji="1" lang="ja-JP" altLang="en-US" sz="48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288718" y="1767840"/>
            <a:ext cx="8317794" cy="469506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236098" y="3998813"/>
            <a:ext cx="8423033" cy="677108"/>
          </a:xfrm>
          <a:prstGeom prst="rect">
            <a:avLst/>
          </a:prstGeom>
          <a:noFill/>
        </p:spPr>
        <p:txBody>
          <a:bodyPr wrap="square">
            <a:spAutoFit/>
          </a:bodyPr>
          <a:lstStyle/>
          <a:p>
            <a:pPr algn="ctr"/>
            <a:r>
              <a:rPr lang="ja-JP" altLang="en-US" sz="3800" b="1" dirty="0">
                <a:solidFill>
                  <a:srgbClr val="FF0000"/>
                </a:solidFill>
                <a:latin typeface="メイリオ" panose="020B0604030504040204" pitchFamily="50" charset="-128"/>
                <a:ea typeface="メイリオ" panose="020B0604030504040204" pitchFamily="50" charset="-128"/>
              </a:rPr>
              <a:t>② </a:t>
            </a:r>
            <a:r>
              <a:rPr lang="en-US" altLang="ja-JP" sz="3800" b="1" dirty="0">
                <a:solidFill>
                  <a:srgbClr val="FF0000"/>
                </a:solidFill>
                <a:latin typeface="メイリオ" panose="020B0604030504040204" pitchFamily="50" charset="-128"/>
                <a:ea typeface="メイリオ" panose="020B0604030504040204" pitchFamily="50" charset="-128"/>
              </a:rPr>
              <a:t>60</a:t>
            </a:r>
            <a:r>
              <a:rPr lang="ja-JP" altLang="en-US" sz="3800" b="1" dirty="0">
                <a:solidFill>
                  <a:srgbClr val="FF0000"/>
                </a:solidFill>
                <a:latin typeface="メイリオ" panose="020B0604030504040204" pitchFamily="50" charset="-128"/>
                <a:ea typeface="メイリオ" panose="020B0604030504040204" pitchFamily="50" charset="-128"/>
              </a:rPr>
              <a:t>歳までに禁煙しないといけない</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454930" y="5230857"/>
            <a:ext cx="8786401" cy="677108"/>
          </a:xfrm>
          <a:prstGeom prst="rect">
            <a:avLst/>
          </a:prstGeom>
          <a:noFill/>
        </p:spPr>
        <p:txBody>
          <a:bodyPr wrap="square">
            <a:spAutoFit/>
          </a:bodyPr>
          <a:lstStyle/>
          <a:p>
            <a:pPr algn="ctr"/>
            <a:r>
              <a:rPr lang="ja-JP" altLang="en-US" sz="3800" b="1" dirty="0">
                <a:solidFill>
                  <a:srgbClr val="FF0000"/>
                </a:solidFill>
                <a:latin typeface="メイリオ" panose="020B0604030504040204" pitchFamily="50" charset="-128"/>
                <a:ea typeface="メイリオ" panose="020B0604030504040204" pitchFamily="50" charset="-128"/>
              </a:rPr>
              <a:t>③ 何歳からでも禁煙するとよい</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751390" y="1746131"/>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139315" y="4725828"/>
            <a:ext cx="7957574" cy="147942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931A28F7-8105-4127-BBF7-D98FCE345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694" y="1432119"/>
            <a:ext cx="2690122" cy="2723416"/>
          </a:xfrm>
          <a:prstGeom prst="rect">
            <a:avLst/>
          </a:prstGeom>
        </p:spPr>
      </p:pic>
      <p:pic>
        <p:nvPicPr>
          <p:cNvPr id="6" name="図 5">
            <a:extLst>
              <a:ext uri="{FF2B5EF4-FFF2-40B4-BE49-F238E27FC236}">
                <a16:creationId xmlns:a16="http://schemas.microsoft.com/office/drawing/2014/main" id="{1FED2E6F-4446-48B6-826B-A8AE78CBB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98" y="949423"/>
            <a:ext cx="1601628" cy="1891320"/>
          </a:xfrm>
          <a:prstGeom prst="rect">
            <a:avLst/>
          </a:prstGeom>
        </p:spPr>
      </p:pic>
      <p:sp>
        <p:nvSpPr>
          <p:cNvPr id="13" name="テキスト ボックス 12">
            <a:extLst>
              <a:ext uri="{FF2B5EF4-FFF2-40B4-BE49-F238E27FC236}">
                <a16:creationId xmlns:a16="http://schemas.microsoft.com/office/drawing/2014/main" id="{D37A5BB6-5A8E-42D5-93F1-9D4402D355CE}"/>
              </a:ext>
            </a:extLst>
          </p:cNvPr>
          <p:cNvSpPr txBox="1"/>
          <p:nvPr/>
        </p:nvSpPr>
        <p:spPr>
          <a:xfrm>
            <a:off x="14033" y="2795715"/>
            <a:ext cx="8841249" cy="677108"/>
          </a:xfrm>
          <a:prstGeom prst="rect">
            <a:avLst/>
          </a:prstGeom>
          <a:noFill/>
        </p:spPr>
        <p:txBody>
          <a:bodyPr wrap="square">
            <a:spAutoFit/>
          </a:bodyPr>
          <a:lstStyle/>
          <a:p>
            <a:pPr algn="ctr"/>
            <a:r>
              <a:rPr lang="ja-JP" altLang="en-US" sz="3800" b="1" dirty="0">
                <a:solidFill>
                  <a:srgbClr val="FF0000"/>
                </a:solidFill>
                <a:latin typeface="メイリオ" panose="020B0604030504040204" pitchFamily="50" charset="-128"/>
                <a:ea typeface="メイリオ" panose="020B0604030504040204" pitchFamily="50" charset="-128"/>
              </a:rPr>
              <a:t>① </a:t>
            </a:r>
            <a:r>
              <a:rPr lang="en-US" altLang="ja-JP" sz="3800" b="1" dirty="0">
                <a:solidFill>
                  <a:srgbClr val="FF0000"/>
                </a:solidFill>
                <a:latin typeface="メイリオ" panose="020B0604030504040204" pitchFamily="50" charset="-128"/>
                <a:ea typeface="メイリオ" panose="020B0604030504040204" pitchFamily="50" charset="-128"/>
              </a:rPr>
              <a:t>30</a:t>
            </a:r>
            <a:r>
              <a:rPr lang="ja-JP" altLang="en-US" sz="3800" b="1" dirty="0">
                <a:solidFill>
                  <a:srgbClr val="FF0000"/>
                </a:solidFill>
                <a:latin typeface="メイリオ" panose="020B0604030504040204" pitchFamily="50" charset="-128"/>
                <a:ea typeface="メイリオ" panose="020B0604030504040204" pitchFamily="50" charset="-128"/>
              </a:rPr>
              <a:t>歳までに禁煙しないといけない</a:t>
            </a:r>
          </a:p>
        </p:txBody>
      </p:sp>
    </p:spTree>
    <p:extLst>
      <p:ext uri="{BB962C8B-B14F-4D97-AF65-F5344CB8AC3E}">
        <p14:creationId xmlns:p14="http://schemas.microsoft.com/office/powerpoint/2010/main" val="730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nodeType="withEffect">
                                  <p:stCondLst>
                                    <p:cond delay="0"/>
                                  </p:stCondLst>
                                  <p:childTnLst>
                                    <p:animClr clrSpc="rgb" dir="cw">
                                      <p:cBhvr override="childStyle">
                                        <p:cTn id="14" dur="2000" fill="hold"/>
                                        <p:tgtEl>
                                          <p:spTgt spid="14">
                                            <p:txEl>
                                              <p:pRg st="0" end="0"/>
                                            </p:txEl>
                                          </p:spTgt>
                                        </p:tgtEl>
                                        <p:attrNameLst>
                                          <p:attrName>style.color</p:attrName>
                                        </p:attrNameLst>
                                      </p:cBhvr>
                                      <p:to>
                                        <a:srgbClr val="FFCC99"/>
                                      </p:to>
                                    </p:animClr>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6" presetClass="emph" presetSubtype="0" fill="hold" nodeType="withEffect">
                                  <p:stCondLst>
                                    <p:cond delay="0"/>
                                  </p:stCondLst>
                                  <p:childTnLst>
                                    <p:animScale>
                                      <p:cBhvr>
                                        <p:cTn id="19" dur="2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右矢印 4"/>
          <p:cNvSpPr/>
          <p:nvPr/>
        </p:nvSpPr>
        <p:spPr bwMode="auto">
          <a:xfrm>
            <a:off x="339120" y="2008714"/>
            <a:ext cx="8343900" cy="488950"/>
          </a:xfrm>
          <a:prstGeom prst="rightArrow">
            <a:avLst>
              <a:gd name="adj1" fmla="val 54140"/>
              <a:gd name="adj2" fmla="val 87188"/>
            </a:avLst>
          </a:prstGeom>
          <a:solidFill>
            <a:srgbClr val="C3D449"/>
          </a:solidFill>
          <a:ln w="6350">
            <a:noFill/>
            <a:round/>
            <a:headEnd type="triangle" w="med" len="sm"/>
            <a:tailEnd type="triangle" w="med" len="sm"/>
          </a:ln>
          <a:effectLst/>
        </p:spPr>
        <p:txBody>
          <a:bodyPr rot="0" spcFirstLastPara="0" vertOverflow="overflow" horzOverflow="overflow" vert="horz" wrap="square" lIns="91424" tIns="45712" rIns="91424" bIns="45712" numCol="1" spcCol="0" rtlCol="0" fromWordArt="0" anchor="t" anchorCtr="0" forceAA="0" compatLnSpc="1">
            <a:prstTxWarp prst="textNoShape">
              <a:avLst/>
            </a:prstTxWarp>
            <a:noAutofit/>
          </a:bodyPr>
          <a:lstStyle/>
          <a:p>
            <a:pPr algn="ctr"/>
            <a:endParaRPr kumimoji="0" lang="ja-JP" altLang="en-US" sz="1400">
              <a:solidFill>
                <a:srgbClr val="000000"/>
              </a:solidFill>
              <a:latin typeface="Arial" charset="0"/>
            </a:endParaRPr>
          </a:p>
        </p:txBody>
      </p:sp>
      <p:sp>
        <p:nvSpPr>
          <p:cNvPr id="57348" name="Text Box 20"/>
          <p:cNvSpPr txBox="1">
            <a:spLocks noChangeArrowheads="1"/>
          </p:cNvSpPr>
          <p:nvPr/>
        </p:nvSpPr>
        <p:spPr bwMode="auto">
          <a:xfrm>
            <a:off x="4314302" y="6525121"/>
            <a:ext cx="4773743" cy="246221"/>
          </a:xfrm>
          <a:prstGeom prst="rect">
            <a:avLst/>
          </a:prstGeom>
          <a:noFill/>
          <a:ln w="9525">
            <a:noFill/>
            <a:miter lim="800000"/>
            <a:headEnd/>
            <a:tailEnd/>
          </a:ln>
          <a:effectLst/>
        </p:spPr>
        <p:txBody>
          <a:bodyPr wrap="none" lIns="0" tIns="0" rIns="0" bIns="0">
            <a:spAutoFit/>
          </a:bodyPr>
          <a:lstStyle/>
          <a:p>
            <a:pPr algn="r"/>
            <a:r>
              <a:rPr kumimoji="0" lang="en-US" altLang="ja-JP" sz="800" dirty="0">
                <a:solidFill>
                  <a:srgbClr val="000000"/>
                </a:solidFill>
                <a:latin typeface="HGPｺﾞｼｯｸE" pitchFamily="50" charset="-128"/>
                <a:ea typeface="HGPｺﾞｼｯｸE" pitchFamily="50" charset="-128"/>
              </a:rPr>
              <a:t>U.S. Department of Health and Human Services. The Health Consequences of Smoking: what it means to you.</a:t>
            </a:r>
          </a:p>
          <a:p>
            <a:pPr algn="r"/>
            <a:r>
              <a:rPr kumimoji="0" lang="en-US" altLang="ja-JP" sz="800" dirty="0">
                <a:solidFill>
                  <a:srgbClr val="000000"/>
                </a:solidFill>
                <a:latin typeface="HGPｺﾞｼｯｸE" pitchFamily="50" charset="-128"/>
                <a:ea typeface="HGPｺﾞｼｯｸE" pitchFamily="50" charset="-128"/>
              </a:rPr>
              <a:t>Centers for Disease Control and Prevention, Office on Smoking and Health, 2004.</a:t>
            </a:r>
          </a:p>
        </p:txBody>
      </p:sp>
      <p:sp>
        <p:nvSpPr>
          <p:cNvPr id="4" name="Oval 7"/>
          <p:cNvSpPr>
            <a:spLocks noChangeArrowheads="1"/>
          </p:cNvSpPr>
          <p:nvPr/>
        </p:nvSpPr>
        <p:spPr bwMode="auto">
          <a:xfrm>
            <a:off x="7396316"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15</a:t>
            </a:r>
            <a:r>
              <a:rPr kumimoji="0" lang="ja-JP" altLang="en-US" sz="1100" dirty="0">
                <a:solidFill>
                  <a:srgbClr val="000000"/>
                </a:solidFill>
                <a:latin typeface="HGP創英角ｺﾞｼｯｸUB"/>
                <a:ea typeface="HGP創英角ｺﾞｼｯｸUB"/>
              </a:rPr>
              <a:t>年</a:t>
            </a:r>
          </a:p>
        </p:txBody>
      </p:sp>
      <p:sp>
        <p:nvSpPr>
          <p:cNvPr id="54" name="Oval 7"/>
          <p:cNvSpPr>
            <a:spLocks noChangeArrowheads="1"/>
          </p:cNvSpPr>
          <p:nvPr/>
        </p:nvSpPr>
        <p:spPr bwMode="auto">
          <a:xfrm>
            <a:off x="6176584"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10</a:t>
            </a:r>
            <a:r>
              <a:rPr kumimoji="0" lang="ja-JP" altLang="en-US" sz="1100" dirty="0">
                <a:solidFill>
                  <a:srgbClr val="000000"/>
                </a:solidFill>
                <a:latin typeface="HGP創英角ｺﾞｼｯｸUB"/>
                <a:ea typeface="HGP創英角ｺﾞｼｯｸUB"/>
              </a:rPr>
              <a:t>年</a:t>
            </a:r>
          </a:p>
        </p:txBody>
      </p:sp>
      <p:sp>
        <p:nvSpPr>
          <p:cNvPr id="55" name="Oval 7"/>
          <p:cNvSpPr>
            <a:spLocks noChangeArrowheads="1"/>
          </p:cNvSpPr>
          <p:nvPr/>
        </p:nvSpPr>
        <p:spPr bwMode="auto">
          <a:xfrm>
            <a:off x="4653998"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5</a:t>
            </a:r>
            <a:r>
              <a:rPr kumimoji="0" lang="ja-JP" altLang="en-US" sz="1100" dirty="0">
                <a:solidFill>
                  <a:srgbClr val="000000"/>
                </a:solidFill>
                <a:latin typeface="HGP創英角ｺﾞｼｯｸUB"/>
                <a:ea typeface="HGP創英角ｺﾞｼｯｸUB"/>
              </a:rPr>
              <a:t>年</a:t>
            </a:r>
          </a:p>
        </p:txBody>
      </p:sp>
      <p:sp>
        <p:nvSpPr>
          <p:cNvPr id="56" name="Oval 7"/>
          <p:cNvSpPr>
            <a:spLocks noChangeArrowheads="1"/>
          </p:cNvSpPr>
          <p:nvPr/>
        </p:nvSpPr>
        <p:spPr bwMode="auto">
          <a:xfrm>
            <a:off x="3160756"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1</a:t>
            </a:r>
            <a:r>
              <a:rPr kumimoji="0" lang="ja-JP" altLang="en-US" sz="1200" b="1" baseline="30000" dirty="0">
                <a:solidFill>
                  <a:srgbClr val="000000"/>
                </a:solidFill>
                <a:latin typeface="HGP創英角ｺﾞｼｯｸUB"/>
                <a:ea typeface="HGP創英角ｺﾞｼｯｸUB"/>
              </a:rPr>
              <a:t>～</a:t>
            </a:r>
            <a:r>
              <a:rPr kumimoji="0" lang="en-US" altLang="ja-JP" sz="1800" b="1" dirty="0">
                <a:solidFill>
                  <a:srgbClr val="000000"/>
                </a:solidFill>
                <a:latin typeface="HGP創英角ｺﾞｼｯｸUB"/>
                <a:ea typeface="HGP創英角ｺﾞｼｯｸUB"/>
              </a:rPr>
              <a:t>9</a:t>
            </a:r>
            <a:r>
              <a:rPr kumimoji="0" lang="ja-JP" altLang="en-US" sz="1100" dirty="0">
                <a:solidFill>
                  <a:srgbClr val="000000"/>
                </a:solidFill>
                <a:latin typeface="HGP創英角ｺﾞｼｯｸUB"/>
                <a:ea typeface="HGP創英角ｺﾞｼｯｸUB"/>
              </a:rPr>
              <a:t>ヵ月</a:t>
            </a:r>
          </a:p>
        </p:txBody>
      </p:sp>
      <p:sp>
        <p:nvSpPr>
          <p:cNvPr id="57" name="Oval 7"/>
          <p:cNvSpPr>
            <a:spLocks noChangeArrowheads="1"/>
          </p:cNvSpPr>
          <p:nvPr/>
        </p:nvSpPr>
        <p:spPr bwMode="auto">
          <a:xfrm>
            <a:off x="2212969"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71988" rIns="91424" bIns="45712" numCol="1" anchor="ctr" anchorCtr="0" compatLnSpc="1">
            <a:prstTxWarp prst="textNoShape">
              <a:avLst/>
            </a:prstTxWarp>
          </a:bodyPr>
          <a:lstStyle/>
          <a:p>
            <a:pPr algn="ctr">
              <a:lnSpc>
                <a:spcPct val="85000"/>
              </a:lnSpc>
            </a:pPr>
            <a:r>
              <a:rPr kumimoji="0" lang="en-US" altLang="ja-JP" sz="1800" b="1" dirty="0">
                <a:solidFill>
                  <a:srgbClr val="000000"/>
                </a:solidFill>
                <a:latin typeface="HGP創英角ｺﾞｼｯｸUB"/>
                <a:ea typeface="HGP創英角ｺﾞｼｯｸUB"/>
              </a:rPr>
              <a:t>2</a:t>
            </a:r>
            <a:r>
              <a:rPr kumimoji="0" lang="ja-JP" altLang="en-US" sz="1100" dirty="0">
                <a:solidFill>
                  <a:srgbClr val="000000"/>
                </a:solidFill>
                <a:latin typeface="HGP創英角ｺﾞｼｯｸUB"/>
                <a:ea typeface="HGP創英角ｺﾞｼｯｸUB"/>
              </a:rPr>
              <a:t>週間</a:t>
            </a:r>
            <a:r>
              <a:rPr kumimoji="0" lang="ja-JP" altLang="en-US" sz="1000" dirty="0">
                <a:solidFill>
                  <a:srgbClr val="000000"/>
                </a:solidFill>
                <a:latin typeface="HGP創英角ｺﾞｼｯｸUB"/>
                <a:ea typeface="HGP創英角ｺﾞｼｯｸUB"/>
              </a:rPr>
              <a:t>～</a:t>
            </a:r>
            <a:br>
              <a:rPr kumimoji="0" lang="en-US" altLang="ja-JP" sz="1200" b="1" baseline="30000" dirty="0">
                <a:solidFill>
                  <a:srgbClr val="000000"/>
                </a:solidFill>
                <a:latin typeface="HGP創英角ｺﾞｼｯｸUB"/>
                <a:ea typeface="HGP創英角ｺﾞｼｯｸUB"/>
              </a:rPr>
            </a:br>
            <a:r>
              <a:rPr kumimoji="0" lang="en-US" altLang="ja-JP" sz="1800" b="1" dirty="0">
                <a:solidFill>
                  <a:srgbClr val="000000"/>
                </a:solidFill>
                <a:latin typeface="HGP創英角ｺﾞｼｯｸUB"/>
                <a:ea typeface="HGP創英角ｺﾞｼｯｸUB"/>
              </a:rPr>
              <a:t>3</a:t>
            </a:r>
            <a:r>
              <a:rPr kumimoji="0" lang="ja-JP" altLang="en-US" sz="1100" dirty="0">
                <a:solidFill>
                  <a:srgbClr val="000000"/>
                </a:solidFill>
                <a:latin typeface="HGP創英角ｺﾞｼｯｸUB"/>
                <a:ea typeface="HGP創英角ｺﾞｼｯｸUB"/>
              </a:rPr>
              <a:t>ヵ月</a:t>
            </a:r>
          </a:p>
        </p:txBody>
      </p:sp>
      <p:sp>
        <p:nvSpPr>
          <p:cNvPr id="58" name="Oval 7"/>
          <p:cNvSpPr>
            <a:spLocks noChangeArrowheads="1"/>
          </p:cNvSpPr>
          <p:nvPr/>
        </p:nvSpPr>
        <p:spPr bwMode="auto">
          <a:xfrm>
            <a:off x="1267613"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500" b="1" dirty="0">
                <a:solidFill>
                  <a:srgbClr val="000000"/>
                </a:solidFill>
                <a:latin typeface="HGP創英角ｺﾞｼｯｸUB"/>
                <a:ea typeface="HGP創英角ｺﾞｼｯｸUB"/>
              </a:rPr>
              <a:t>12</a:t>
            </a:r>
            <a:r>
              <a:rPr kumimoji="0" lang="ja-JP" altLang="en-US" sz="1400" dirty="0">
                <a:solidFill>
                  <a:srgbClr val="000000"/>
                </a:solidFill>
                <a:latin typeface="HGP創英角ｺﾞｼｯｸUB"/>
                <a:ea typeface="HGP創英角ｺﾞｼｯｸUB"/>
              </a:rPr>
              <a:t>時間</a:t>
            </a:r>
            <a:endParaRPr kumimoji="0" lang="ja-JP" altLang="en-US" sz="1000" dirty="0">
              <a:solidFill>
                <a:srgbClr val="000000"/>
              </a:solidFill>
              <a:latin typeface="HGP創英角ｺﾞｼｯｸUB"/>
              <a:ea typeface="HGP創英角ｺﾞｼｯｸUB"/>
            </a:endParaRPr>
          </a:p>
        </p:txBody>
      </p:sp>
      <p:sp>
        <p:nvSpPr>
          <p:cNvPr id="59" name="Oval 7"/>
          <p:cNvSpPr>
            <a:spLocks noChangeArrowheads="1"/>
          </p:cNvSpPr>
          <p:nvPr/>
        </p:nvSpPr>
        <p:spPr bwMode="auto">
          <a:xfrm>
            <a:off x="339124"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500" b="1" dirty="0">
                <a:solidFill>
                  <a:srgbClr val="000000"/>
                </a:solidFill>
                <a:latin typeface="HGP創英角ｺﾞｼｯｸUB"/>
                <a:ea typeface="HGP創英角ｺﾞｼｯｸUB"/>
              </a:rPr>
              <a:t>20</a:t>
            </a:r>
            <a:r>
              <a:rPr kumimoji="0" lang="ja-JP" altLang="en-US" sz="1100" dirty="0">
                <a:solidFill>
                  <a:srgbClr val="000000"/>
                </a:solidFill>
                <a:latin typeface="HGP創英角ｺﾞｼｯｸUB"/>
                <a:ea typeface="HGP創英角ｺﾞｼｯｸUB"/>
              </a:rPr>
              <a:t>分後</a:t>
            </a:r>
            <a:endParaRPr kumimoji="0" lang="ja-JP" altLang="en-US" sz="800" dirty="0">
              <a:solidFill>
                <a:srgbClr val="000000"/>
              </a:solidFill>
              <a:latin typeface="HGP創英角ｺﾞｼｯｸUB"/>
              <a:ea typeface="HGP創英角ｺﾞｼｯｸUB"/>
            </a:endParaRPr>
          </a:p>
        </p:txBody>
      </p:sp>
      <p:sp>
        <p:nvSpPr>
          <p:cNvPr id="61" name="四角形: 角を丸くする 4">
            <a:extLst>
              <a:ext uri="{FF2B5EF4-FFF2-40B4-BE49-F238E27FC236}">
                <a16:creationId xmlns:a16="http://schemas.microsoft.com/office/drawing/2014/main" id="{53FE17B1-C3DC-4E2C-A466-F193F209D53D}"/>
              </a:ext>
            </a:extLst>
          </p:cNvPr>
          <p:cNvSpPr/>
          <p:nvPr/>
        </p:nvSpPr>
        <p:spPr>
          <a:xfrm>
            <a:off x="4271361" y="1317331"/>
            <a:ext cx="4699441" cy="496913"/>
          </a:xfrm>
          <a:prstGeom prst="roundRect">
            <a:avLst>
              <a:gd name="adj" fmla="val 50000"/>
            </a:avLst>
          </a:prstGeom>
          <a:solidFill>
            <a:srgbClr val="009BD2"/>
          </a:solidFill>
          <a:ln w="19050">
            <a:solidFill>
              <a:schemeClr val="bg1"/>
            </a:solidFill>
          </a:ln>
          <a:effectLst>
            <a:outerShdw blurRad="50800" dist="381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24" tIns="45712" rIns="91424" bIns="45712"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FFFFFF"/>
                </a:solidFill>
              </a:rPr>
              <a:t>脳卒中のリスクが禁煙後</a:t>
            </a:r>
            <a:r>
              <a:rPr lang="en-US" altLang="ja-JP" b="1" dirty="0">
                <a:solidFill>
                  <a:srgbClr val="FFFFFF"/>
                </a:solidFill>
              </a:rPr>
              <a:t>5</a:t>
            </a:r>
            <a:r>
              <a:rPr lang="ja-JP" altLang="en-US" b="1" dirty="0">
                <a:solidFill>
                  <a:srgbClr val="FFFFFF"/>
                </a:solidFill>
              </a:rPr>
              <a:t>～</a:t>
            </a:r>
            <a:r>
              <a:rPr lang="en-US" altLang="ja-JP" b="1" dirty="0">
                <a:solidFill>
                  <a:srgbClr val="FFFFFF"/>
                </a:solidFill>
              </a:rPr>
              <a:t>15</a:t>
            </a:r>
            <a:r>
              <a:rPr lang="ja-JP" altLang="en-US" sz="1400" b="1" dirty="0">
                <a:solidFill>
                  <a:srgbClr val="FFFFFF"/>
                </a:solidFill>
              </a:rPr>
              <a:t>年で非喫煙者と同等になる</a:t>
            </a:r>
          </a:p>
        </p:txBody>
      </p:sp>
      <p:sp>
        <p:nvSpPr>
          <p:cNvPr id="62" name="四角形: 角を丸くする 4">
            <a:extLst>
              <a:ext uri="{FF2B5EF4-FFF2-40B4-BE49-F238E27FC236}">
                <a16:creationId xmlns:a16="http://schemas.microsoft.com/office/drawing/2014/main" id="{53FE17B1-C3DC-4E2C-A466-F193F209D53D}"/>
              </a:ext>
            </a:extLst>
          </p:cNvPr>
          <p:cNvSpPr/>
          <p:nvPr/>
        </p:nvSpPr>
        <p:spPr>
          <a:xfrm>
            <a:off x="323528" y="1399641"/>
            <a:ext cx="2495023" cy="375596"/>
          </a:xfrm>
          <a:prstGeom prst="roundRect">
            <a:avLst>
              <a:gd name="adj" fmla="val 50000"/>
            </a:avLst>
          </a:prstGeom>
          <a:solidFill>
            <a:srgbClr val="009BD2"/>
          </a:solidFill>
          <a:ln w="19050">
            <a:solidFill>
              <a:schemeClr val="bg1"/>
            </a:solidFill>
          </a:ln>
          <a:effectLst>
            <a:outerShdw blurRad="50800" dist="381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24" tIns="45712" rIns="91424" bIns="45712"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FFFFFF"/>
                </a:solidFill>
              </a:rPr>
              <a:t>最後に吸ったタバコから</a:t>
            </a:r>
          </a:p>
        </p:txBody>
      </p:sp>
      <p:grpSp>
        <p:nvGrpSpPr>
          <p:cNvPr id="9" name="グループ化 8"/>
          <p:cNvGrpSpPr/>
          <p:nvPr/>
        </p:nvGrpSpPr>
        <p:grpSpPr>
          <a:xfrm>
            <a:off x="427349" y="2626252"/>
            <a:ext cx="7604244" cy="2334134"/>
            <a:chOff x="493038" y="3303588"/>
            <a:chExt cx="7604244" cy="2334134"/>
          </a:xfrm>
        </p:grpSpPr>
        <p:sp>
          <p:nvSpPr>
            <p:cNvPr id="7" name="テキスト ボックス 6"/>
            <p:cNvSpPr txBox="1"/>
            <p:nvPr/>
          </p:nvSpPr>
          <p:spPr>
            <a:xfrm>
              <a:off x="7543284" y="3303588"/>
              <a:ext cx="553998" cy="1611980"/>
            </a:xfrm>
            <a:prstGeom prst="rect">
              <a:avLst/>
            </a:prstGeom>
            <a:noFill/>
          </p:spPr>
          <p:txBody>
            <a:bodyPr vert="eaVert" wrap="none" rtlCol="0">
              <a:spAutoFit/>
            </a:bodyPr>
            <a:lstStyle/>
            <a:p>
              <a:r>
                <a:rPr kumimoji="0" lang="ja-JP" altLang="en-US" sz="1200" dirty="0">
                  <a:solidFill>
                    <a:srgbClr val="FF0000"/>
                  </a:solidFill>
                  <a:latin typeface="HGPｺﾞｼｯｸE"/>
                  <a:ea typeface="HGPｺﾞｼｯｸE"/>
                </a:rPr>
                <a:t>冠動脈疾患のリスクが</a:t>
              </a:r>
            </a:p>
            <a:p>
              <a:r>
                <a:rPr kumimoji="0" lang="ja-JP" altLang="en-US" sz="1200" dirty="0">
                  <a:solidFill>
                    <a:srgbClr val="FF0000"/>
                  </a:solidFill>
                  <a:latin typeface="HGPｺﾞｼｯｸE"/>
                  <a:ea typeface="HGPｺﾞｼｯｸE"/>
                </a:rPr>
                <a:t>非喫煙者と同等になる</a:t>
              </a:r>
              <a:endParaRPr lang="ja-JP" altLang="en-US" sz="1200" dirty="0">
                <a:solidFill>
                  <a:srgbClr val="FF0000"/>
                </a:solidFill>
                <a:latin typeface="HGPｺﾞｼｯｸE"/>
                <a:ea typeface="HGPｺﾞｼｯｸE"/>
              </a:endParaRPr>
            </a:p>
          </p:txBody>
        </p:sp>
        <p:grpSp>
          <p:nvGrpSpPr>
            <p:cNvPr id="8" name="グループ化 7"/>
            <p:cNvGrpSpPr/>
            <p:nvPr/>
          </p:nvGrpSpPr>
          <p:grpSpPr>
            <a:xfrm>
              <a:off x="493038" y="3309199"/>
              <a:ext cx="6720026" cy="1831592"/>
              <a:chOff x="493038" y="3309199"/>
              <a:chExt cx="6720026" cy="1831592"/>
            </a:xfrm>
          </p:grpSpPr>
          <p:sp>
            <p:nvSpPr>
              <p:cNvPr id="65" name="テキスト ボックス 64"/>
              <p:cNvSpPr txBox="1"/>
              <p:nvPr/>
            </p:nvSpPr>
            <p:spPr>
              <a:xfrm>
                <a:off x="6474400" y="3309199"/>
                <a:ext cx="738664" cy="1831592"/>
              </a:xfrm>
              <a:prstGeom prst="rect">
                <a:avLst/>
              </a:prstGeom>
              <a:noFill/>
            </p:spPr>
            <p:txBody>
              <a:bodyPr vert="eaVert" wrap="none" rtlCol="0">
                <a:spAutoFit/>
              </a:bodyPr>
              <a:lstStyle/>
              <a:p>
                <a:r>
                  <a:rPr kumimoji="0" lang="ja-JP" altLang="en-US" sz="1800" dirty="0">
                    <a:solidFill>
                      <a:srgbClr val="FF0000"/>
                    </a:solidFill>
                    <a:latin typeface="HGPｺﾞｼｯｸE"/>
                    <a:ea typeface="HGPｺﾞｼｯｸE"/>
                  </a:rPr>
                  <a:t>肺癌</a:t>
                </a:r>
                <a:r>
                  <a:rPr kumimoji="0" lang="ja-JP" altLang="en-US" sz="1200" dirty="0">
                    <a:solidFill>
                      <a:srgbClr val="000000"/>
                    </a:solidFill>
                    <a:latin typeface="HGPｺﾞｼｯｸE"/>
                    <a:ea typeface="HGPｺﾞｼｯｸE"/>
                  </a:rPr>
                  <a:t>による死亡率が</a:t>
                </a:r>
              </a:p>
              <a:p>
                <a:r>
                  <a:rPr kumimoji="0" lang="ja-JP" altLang="en-US" sz="1200" dirty="0">
                    <a:solidFill>
                      <a:srgbClr val="000000"/>
                    </a:solidFill>
                    <a:latin typeface="HGPｺﾞｼｯｸE"/>
                    <a:ea typeface="HGPｺﾞｼｯｸE"/>
                  </a:rPr>
                  <a:t>喫煙者の</a:t>
                </a:r>
                <a:r>
                  <a:rPr kumimoji="0" lang="ja-JP" altLang="en-US" sz="1800" dirty="0">
                    <a:solidFill>
                      <a:srgbClr val="FF0000"/>
                    </a:solidFill>
                    <a:latin typeface="HGPｺﾞｼｯｸE"/>
                    <a:ea typeface="HGPｺﾞｼｯｸE"/>
                  </a:rPr>
                  <a:t>約半分</a:t>
                </a:r>
                <a:r>
                  <a:rPr kumimoji="0" lang="ja-JP" altLang="en-US" sz="1200" dirty="0">
                    <a:solidFill>
                      <a:srgbClr val="000000"/>
                    </a:solidFill>
                    <a:latin typeface="HGPｺﾞｼｯｸE"/>
                    <a:ea typeface="HGPｺﾞｼｯｸE"/>
                  </a:rPr>
                  <a:t>になる</a:t>
                </a:r>
                <a:endParaRPr lang="ja-JP" altLang="en-US" sz="1200" dirty="0">
                  <a:solidFill>
                    <a:srgbClr val="000000"/>
                  </a:solidFill>
                  <a:latin typeface="HGPｺﾞｼｯｸE"/>
                  <a:ea typeface="HGPｺﾞｼｯｸE"/>
                </a:endParaRPr>
              </a:p>
            </p:txBody>
          </p:sp>
          <p:sp>
            <p:nvSpPr>
              <p:cNvPr id="66" name="テキスト ボックス 65"/>
              <p:cNvSpPr txBox="1"/>
              <p:nvPr/>
            </p:nvSpPr>
            <p:spPr>
              <a:xfrm>
                <a:off x="5962506" y="3309199"/>
                <a:ext cx="738664" cy="1717778"/>
              </a:xfrm>
              <a:prstGeom prst="rect">
                <a:avLst/>
              </a:prstGeom>
              <a:noFill/>
            </p:spPr>
            <p:txBody>
              <a:bodyPr vert="eaVert" wrap="none" rtlCol="0">
                <a:spAutoFit/>
              </a:bodyPr>
              <a:lstStyle/>
              <a:p>
                <a:r>
                  <a:rPr kumimoji="0" lang="ja-JP" altLang="en-US" sz="1200" dirty="0">
                    <a:solidFill>
                      <a:srgbClr val="000000"/>
                    </a:solidFill>
                    <a:latin typeface="HGPｺﾞｼｯｸE"/>
                    <a:ea typeface="HGPｺﾞｼｯｸE"/>
                  </a:rPr>
                  <a:t>口腔、咽頭、食道、</a:t>
                </a:r>
              </a:p>
              <a:p>
                <a:r>
                  <a:rPr kumimoji="0" lang="ja-JP" altLang="en-US" sz="1200" dirty="0">
                    <a:solidFill>
                      <a:srgbClr val="000000"/>
                    </a:solidFill>
                    <a:latin typeface="HGPｺﾞｼｯｸE"/>
                    <a:ea typeface="HGPｺﾞｼｯｸE"/>
                  </a:rPr>
                  <a:t>膀胱、腎臓、膵臓の</a:t>
                </a:r>
              </a:p>
              <a:p>
                <a:r>
                  <a:rPr kumimoji="0" lang="ja-JP" altLang="en-US" sz="1200" dirty="0">
                    <a:solidFill>
                      <a:srgbClr val="000000"/>
                    </a:solidFill>
                    <a:latin typeface="HGPｺﾞｼｯｸE"/>
                    <a:ea typeface="HGPｺﾞｼｯｸE"/>
                  </a:rPr>
                  <a:t>がんのリスクが減少する</a:t>
                </a:r>
                <a:endParaRPr lang="ja-JP" altLang="en-US" sz="1200" dirty="0">
                  <a:solidFill>
                    <a:srgbClr val="000000"/>
                  </a:solidFill>
                  <a:latin typeface="HGPｺﾞｼｯｸE"/>
                  <a:ea typeface="HGPｺﾞｼｯｸE"/>
                </a:endParaRPr>
              </a:p>
            </p:txBody>
          </p:sp>
          <p:sp>
            <p:nvSpPr>
              <p:cNvPr id="67" name="テキスト ボックス 66"/>
              <p:cNvSpPr txBox="1"/>
              <p:nvPr/>
            </p:nvSpPr>
            <p:spPr>
              <a:xfrm>
                <a:off x="3330253" y="3309199"/>
                <a:ext cx="430887" cy="1656864"/>
              </a:xfrm>
              <a:prstGeom prst="rect">
                <a:avLst/>
              </a:prstGeom>
              <a:noFill/>
            </p:spPr>
            <p:txBody>
              <a:bodyPr vert="eaVert" wrap="none" rtlCol="0">
                <a:spAutoFit/>
              </a:bodyPr>
              <a:lstStyle/>
              <a:p>
                <a:r>
                  <a:rPr kumimoji="0" lang="ja-JP" altLang="en-US" sz="1600" dirty="0">
                    <a:solidFill>
                      <a:srgbClr val="000000"/>
                    </a:solidFill>
                    <a:latin typeface="HGPｺﾞｼｯｸE"/>
                    <a:ea typeface="HGPｺﾞｼｯｸE"/>
                  </a:rPr>
                  <a:t>咳、息切れが改善</a:t>
                </a:r>
                <a:endParaRPr lang="ja-JP" altLang="en-US" sz="1600" dirty="0">
                  <a:solidFill>
                    <a:srgbClr val="000000"/>
                  </a:solidFill>
                  <a:latin typeface="HGPｺﾞｼｯｸE"/>
                  <a:ea typeface="HGPｺﾞｼｯｸE"/>
                </a:endParaRPr>
              </a:p>
            </p:txBody>
          </p:sp>
          <p:sp>
            <p:nvSpPr>
              <p:cNvPr id="69" name="テキスト ボックス 68"/>
              <p:cNvSpPr txBox="1"/>
              <p:nvPr/>
            </p:nvSpPr>
            <p:spPr>
              <a:xfrm>
                <a:off x="1419776" y="3309199"/>
                <a:ext cx="553998" cy="1454885"/>
              </a:xfrm>
              <a:prstGeom prst="rect">
                <a:avLst/>
              </a:prstGeom>
              <a:noFill/>
            </p:spPr>
            <p:txBody>
              <a:bodyPr vert="eaVert" wrap="none" rtlCol="0">
                <a:spAutoFit/>
              </a:bodyPr>
              <a:lstStyle/>
              <a:p>
                <a:r>
                  <a:rPr kumimoji="0" lang="ja-JP" altLang="en-US" sz="1200" dirty="0">
                    <a:solidFill>
                      <a:srgbClr val="000000"/>
                    </a:solidFill>
                    <a:latin typeface="HGPｺﾞｼｯｸE"/>
                    <a:ea typeface="HGPｺﾞｼｯｸE"/>
                  </a:rPr>
                  <a:t>血中の一酸化炭素が</a:t>
                </a:r>
              </a:p>
              <a:p>
                <a:r>
                  <a:rPr kumimoji="0" lang="ja-JP" altLang="en-US" sz="1200" dirty="0">
                    <a:solidFill>
                      <a:srgbClr val="000000"/>
                    </a:solidFill>
                    <a:latin typeface="HGPｺﾞｼｯｸE"/>
                    <a:ea typeface="HGPｺﾞｼｯｸE"/>
                  </a:rPr>
                  <a:t>正常値になる</a:t>
                </a:r>
                <a:endParaRPr lang="ja-JP" altLang="en-US" sz="1200" dirty="0">
                  <a:solidFill>
                    <a:srgbClr val="000000"/>
                  </a:solidFill>
                  <a:latin typeface="HGPｺﾞｼｯｸE"/>
                  <a:ea typeface="HGPｺﾞｼｯｸE"/>
                </a:endParaRPr>
              </a:p>
            </p:txBody>
          </p:sp>
          <p:sp>
            <p:nvSpPr>
              <p:cNvPr id="70" name="テキスト ボックス 69"/>
              <p:cNvSpPr txBox="1"/>
              <p:nvPr/>
            </p:nvSpPr>
            <p:spPr>
              <a:xfrm>
                <a:off x="493038" y="3309199"/>
                <a:ext cx="430887" cy="1469313"/>
              </a:xfrm>
              <a:prstGeom prst="rect">
                <a:avLst/>
              </a:prstGeom>
              <a:noFill/>
            </p:spPr>
            <p:txBody>
              <a:bodyPr vert="eaVert" wrap="none" rtlCol="0">
                <a:spAutoFit/>
              </a:bodyPr>
              <a:lstStyle/>
              <a:p>
                <a:r>
                  <a:rPr kumimoji="0" lang="ja-JP" altLang="en-US" sz="1600" dirty="0">
                    <a:solidFill>
                      <a:srgbClr val="FF0000"/>
                    </a:solidFill>
                    <a:latin typeface="HGPｺﾞｼｯｸE"/>
                    <a:ea typeface="HGPｺﾞｼｯｸE"/>
                  </a:rPr>
                  <a:t>心拍数</a:t>
                </a:r>
                <a:r>
                  <a:rPr kumimoji="0" lang="ja-JP" altLang="en-US" sz="1200" dirty="0">
                    <a:solidFill>
                      <a:srgbClr val="FF0000"/>
                    </a:solidFill>
                    <a:latin typeface="HGPｺﾞｼｯｸE"/>
                    <a:ea typeface="HGPｺﾞｼｯｸE"/>
                  </a:rPr>
                  <a:t>が落ち着く</a:t>
                </a:r>
                <a:endParaRPr lang="ja-JP" altLang="en-US" sz="1200" dirty="0">
                  <a:solidFill>
                    <a:srgbClr val="FF0000"/>
                  </a:solidFill>
                  <a:latin typeface="HGPｺﾞｼｯｸE"/>
                  <a:ea typeface="HGPｺﾞｼｯｸE"/>
                </a:endParaRPr>
              </a:p>
            </p:txBody>
          </p:sp>
        </p:grpSp>
        <p:sp>
          <p:nvSpPr>
            <p:cNvPr id="68" name="テキスト ボックス 67"/>
            <p:cNvSpPr txBox="1"/>
            <p:nvPr/>
          </p:nvSpPr>
          <p:spPr>
            <a:xfrm>
              <a:off x="2284279" y="3309199"/>
              <a:ext cx="615553" cy="2328523"/>
            </a:xfrm>
            <a:prstGeom prst="rect">
              <a:avLst/>
            </a:prstGeom>
            <a:noFill/>
          </p:spPr>
          <p:txBody>
            <a:bodyPr vert="eaVert" wrap="none" rtlCol="0">
              <a:spAutoFit/>
            </a:bodyPr>
            <a:lstStyle/>
            <a:p>
              <a:r>
                <a:rPr kumimoji="0" lang="ja-JP" altLang="en-US" sz="1200" dirty="0">
                  <a:solidFill>
                    <a:srgbClr val="FF0000"/>
                  </a:solidFill>
                  <a:latin typeface="HGPｺﾞｼｯｸE"/>
                  <a:ea typeface="HGPｺﾞｼｯｸE"/>
                </a:rPr>
                <a:t>心臓発作のリスクが低下し始める</a:t>
              </a:r>
            </a:p>
            <a:p>
              <a:r>
                <a:rPr kumimoji="0" lang="ja-JP" altLang="en-US" sz="1600" dirty="0">
                  <a:solidFill>
                    <a:srgbClr val="000000"/>
                  </a:solidFill>
                  <a:latin typeface="HGPｺﾞｼｯｸE"/>
                  <a:ea typeface="HGPｺﾞｼｯｸE"/>
                </a:rPr>
                <a:t>肺機能</a:t>
              </a:r>
              <a:r>
                <a:rPr kumimoji="0" lang="ja-JP" altLang="en-US" sz="1200" dirty="0">
                  <a:solidFill>
                    <a:srgbClr val="000000"/>
                  </a:solidFill>
                  <a:latin typeface="HGPｺﾞｼｯｸE"/>
                  <a:ea typeface="HGPｺﾞｼｯｸE"/>
                </a:rPr>
                <a:t>が改善し始める</a:t>
              </a:r>
              <a:endParaRPr lang="ja-JP" altLang="en-US" sz="1200" dirty="0">
                <a:solidFill>
                  <a:srgbClr val="000000"/>
                </a:solidFill>
                <a:latin typeface="HGPｺﾞｼｯｸE"/>
                <a:ea typeface="HGPｺﾞｼｯｸE"/>
              </a:endParaRPr>
            </a:p>
          </p:txBody>
        </p:sp>
      </p:grpSp>
      <p:sp>
        <p:nvSpPr>
          <p:cNvPr id="38" name="テキスト ボックス 37">
            <a:extLst>
              <a:ext uri="{FF2B5EF4-FFF2-40B4-BE49-F238E27FC236}">
                <a16:creationId xmlns:a16="http://schemas.microsoft.com/office/drawing/2014/main" id="{D6E757D4-2916-42F6-81F8-B5FE9E42004F}"/>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禁煙によって期待される変化</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6FD802C5-660C-43ED-811C-54486463909D}"/>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84242DED-0130-4984-8767-0D9C4BF082C7}"/>
              </a:ext>
            </a:extLst>
          </p:cNvPr>
          <p:cNvSpPr/>
          <p:nvPr/>
        </p:nvSpPr>
        <p:spPr>
          <a:xfrm>
            <a:off x="924448" y="5528241"/>
            <a:ext cx="7295103" cy="801944"/>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4" name="コンテンツ プレースホルダー 2">
            <a:extLst>
              <a:ext uri="{FF2B5EF4-FFF2-40B4-BE49-F238E27FC236}">
                <a16:creationId xmlns:a16="http://schemas.microsoft.com/office/drawing/2014/main" id="{6A0DC5BB-E4B3-434C-A6DA-32D7B49CE8CF}"/>
              </a:ext>
            </a:extLst>
          </p:cNvPr>
          <p:cNvSpPr>
            <a:spLocks noGrp="1"/>
          </p:cNvSpPr>
          <p:nvPr/>
        </p:nvSpPr>
        <p:spPr>
          <a:xfrm>
            <a:off x="303924" y="5795051"/>
            <a:ext cx="8329500" cy="609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3200" b="1" dirty="0">
                <a:latin typeface="メイリオ" panose="020B0604030504040204" pitchFamily="50" charset="-128"/>
                <a:ea typeface="メイリオ" panose="020B0604030504040204" pitchFamily="50" charset="-128"/>
              </a:rPr>
              <a:t>禁煙は</a:t>
            </a:r>
            <a:r>
              <a:rPr lang="ja-JP" altLang="en-US" sz="3200" b="1" dirty="0">
                <a:solidFill>
                  <a:srgbClr val="FF0000"/>
                </a:solidFill>
                <a:latin typeface="メイリオ" panose="020B0604030504040204" pitchFamily="50" charset="-128"/>
                <a:ea typeface="メイリオ" panose="020B0604030504040204" pitchFamily="50" charset="-128"/>
              </a:rPr>
              <a:t>いつ始めても遅くない</a:t>
            </a:r>
            <a:endParaRPr kumimoji="1" lang="ja-JP" altLang="en-US" sz="3200" b="1" u="sng" dirty="0">
              <a:solidFill>
                <a:srgbClr val="FF0000"/>
              </a:solidFill>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F6104821-B9F6-4C89-81FA-020316DB0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613" y="4131769"/>
            <a:ext cx="1364278" cy="1050545"/>
          </a:xfrm>
          <a:prstGeom prst="rect">
            <a:avLst/>
          </a:prstGeom>
        </p:spPr>
      </p:pic>
      <p:pic>
        <p:nvPicPr>
          <p:cNvPr id="32" name="図 31">
            <a:extLst>
              <a:ext uri="{FF2B5EF4-FFF2-40B4-BE49-F238E27FC236}">
                <a16:creationId xmlns:a16="http://schemas.microsoft.com/office/drawing/2014/main" id="{6A608607-8701-4539-B335-951607191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24" y="4175375"/>
            <a:ext cx="1105855" cy="1808883"/>
          </a:xfrm>
          <a:prstGeom prst="rect">
            <a:avLst/>
          </a:prstGeom>
        </p:spPr>
      </p:pic>
      <p:pic>
        <p:nvPicPr>
          <p:cNvPr id="33" name="図 32">
            <a:extLst>
              <a:ext uri="{FF2B5EF4-FFF2-40B4-BE49-F238E27FC236}">
                <a16:creationId xmlns:a16="http://schemas.microsoft.com/office/drawing/2014/main" id="{1701AA49-0A86-4F62-A338-56F49FA26A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3036" y="4054483"/>
            <a:ext cx="2204317" cy="1763752"/>
          </a:xfrm>
          <a:prstGeom prst="rect">
            <a:avLst/>
          </a:prstGeom>
        </p:spPr>
      </p:pic>
      <p:pic>
        <p:nvPicPr>
          <p:cNvPr id="34" name="図 33">
            <a:extLst>
              <a:ext uri="{FF2B5EF4-FFF2-40B4-BE49-F238E27FC236}">
                <a16:creationId xmlns:a16="http://schemas.microsoft.com/office/drawing/2014/main" id="{18632726-7FB8-457C-BC72-050CC7FB24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3413" y="3986617"/>
            <a:ext cx="935043" cy="1582072"/>
          </a:xfrm>
          <a:prstGeom prst="rect">
            <a:avLst/>
          </a:prstGeom>
        </p:spPr>
      </p:pic>
      <p:pic>
        <p:nvPicPr>
          <p:cNvPr id="35" name="図 34">
            <a:extLst>
              <a:ext uri="{FF2B5EF4-FFF2-40B4-BE49-F238E27FC236}">
                <a16:creationId xmlns:a16="http://schemas.microsoft.com/office/drawing/2014/main" id="{991528E6-11FA-457E-821C-0676137AA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9861" y="3686058"/>
            <a:ext cx="1979180" cy="1979180"/>
          </a:xfrm>
          <a:prstGeom prst="rect">
            <a:avLst/>
          </a:prstGeom>
        </p:spPr>
      </p:pic>
      <p:sp>
        <p:nvSpPr>
          <p:cNvPr id="2" name="テキスト ボックス 1">
            <a:extLst>
              <a:ext uri="{FF2B5EF4-FFF2-40B4-BE49-F238E27FC236}">
                <a16:creationId xmlns:a16="http://schemas.microsoft.com/office/drawing/2014/main" id="{1B7619FB-A03F-4FB8-B74D-D2D28C31D7A7}"/>
              </a:ext>
            </a:extLst>
          </p:cNvPr>
          <p:cNvSpPr txBox="1"/>
          <p:nvPr/>
        </p:nvSpPr>
        <p:spPr>
          <a:xfrm>
            <a:off x="4716976" y="2626252"/>
            <a:ext cx="584775" cy="2623475"/>
          </a:xfrm>
          <a:prstGeom prst="rect">
            <a:avLst/>
          </a:prstGeom>
          <a:noFill/>
        </p:spPr>
        <p:txBody>
          <a:bodyPr vert="eaVert" wrap="none" rtlCol="0">
            <a:spAutoFit/>
          </a:bodyPr>
          <a:lstStyle/>
          <a:p>
            <a:r>
              <a:rPr lang="ja-JP" altLang="en-US" sz="1200" b="1" dirty="0"/>
              <a:t>肺機能の低下速度が緩やかになり</a:t>
            </a:r>
            <a:endParaRPr lang="en-US" altLang="ja-JP" sz="1200" b="1" dirty="0"/>
          </a:p>
          <a:p>
            <a:r>
              <a:rPr lang="ja-JP" altLang="en-US" sz="1400" b="1" dirty="0">
                <a:solidFill>
                  <a:srgbClr val="FF0000"/>
                </a:solidFill>
              </a:rPr>
              <a:t>タバコ を吸わない人と同じになる</a:t>
            </a:r>
            <a:endParaRPr kumimoji="1" lang="ja-JP" altLang="en-US" sz="1400" dirty="0">
              <a:solidFill>
                <a:srgbClr val="FF0000"/>
              </a:solidFill>
            </a:endParaRPr>
          </a:p>
        </p:txBody>
      </p:sp>
      <p:sp>
        <p:nvSpPr>
          <p:cNvPr id="36" name="テキスト ボックス 35">
            <a:extLst>
              <a:ext uri="{FF2B5EF4-FFF2-40B4-BE49-F238E27FC236}">
                <a16:creationId xmlns:a16="http://schemas.microsoft.com/office/drawing/2014/main" id="{198F622E-E08C-456B-93B4-5DD3B3CBEE20}"/>
              </a:ext>
            </a:extLst>
          </p:cNvPr>
          <p:cNvSpPr txBox="1"/>
          <p:nvPr/>
        </p:nvSpPr>
        <p:spPr>
          <a:xfrm>
            <a:off x="536541" y="68997"/>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316077B9-5C83-4589-A37E-87D27B299353}"/>
              </a:ext>
            </a:extLst>
          </p:cNvPr>
          <p:cNvSpPr txBox="1"/>
          <p:nvPr/>
        </p:nvSpPr>
        <p:spPr>
          <a:xfrm>
            <a:off x="3923927" y="54682"/>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   たい</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1" name="タイトル 1">
            <a:extLst>
              <a:ext uri="{FF2B5EF4-FFF2-40B4-BE49-F238E27FC236}">
                <a16:creationId xmlns:a16="http://schemas.microsoft.com/office/drawing/2014/main" id="{B03B4D81-C69B-4A5F-9D0C-5AA7B09B2498}"/>
              </a:ext>
            </a:extLst>
          </p:cNvPr>
          <p:cNvSpPr txBox="1">
            <a:spLocks/>
          </p:cNvSpPr>
          <p:nvPr/>
        </p:nvSpPr>
        <p:spPr>
          <a:xfrm>
            <a:off x="1547664" y="5553506"/>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きん えん </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42" name="タイトル 1">
            <a:extLst>
              <a:ext uri="{FF2B5EF4-FFF2-40B4-BE49-F238E27FC236}">
                <a16:creationId xmlns:a16="http://schemas.microsoft.com/office/drawing/2014/main" id="{1A9FC612-48C4-4848-B2D5-4EF300BE65EA}"/>
              </a:ext>
            </a:extLst>
          </p:cNvPr>
          <p:cNvSpPr txBox="1">
            <a:spLocks/>
          </p:cNvSpPr>
          <p:nvPr/>
        </p:nvSpPr>
        <p:spPr>
          <a:xfrm>
            <a:off x="5356094" y="5592771"/>
            <a:ext cx="702362" cy="319555"/>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rgbClr val="FF0000"/>
                </a:solidFill>
                <a:latin typeface="メイリオ" panose="020B0604030504040204" pitchFamily="50" charset="-128"/>
                <a:ea typeface="メイリオ" panose="020B0604030504040204" pitchFamily="50" charset="-128"/>
              </a:rPr>
              <a:t>おそ</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1685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222267" y="201467"/>
            <a:ext cx="8879956" cy="1325563"/>
          </a:xfrm>
        </p:spPr>
        <p:txBody>
          <a:bodyPr>
            <a:noAutofit/>
          </a:bodyPr>
          <a:lstStyle/>
          <a:p>
            <a:pPr algn="l"/>
            <a:r>
              <a:rPr kumimoji="1" lang="ja-JP" altLang="en-US" sz="4000" dirty="0">
                <a:latin typeface="HGS創英角ｺﾞｼｯｸUB" panose="020B0A00000000000000" pitchFamily="50" charset="-128"/>
                <a:ea typeface="HGS創英角ｺﾞｼｯｸUB" panose="020B0A00000000000000" pitchFamily="50" charset="-128"/>
              </a:rPr>
              <a:t>問題：禁煙する方法で正解は次のうち</a:t>
            </a:r>
            <a:br>
              <a:rPr kumimoji="1" lang="en-US" altLang="ja-JP" sz="4000" dirty="0">
                <a:latin typeface="HGS創英角ｺﾞｼｯｸUB" panose="020B0A00000000000000" pitchFamily="50" charset="-128"/>
                <a:ea typeface="HGS創英角ｺﾞｼｯｸUB" panose="020B0A00000000000000" pitchFamily="50" charset="-128"/>
              </a:rPr>
            </a:br>
            <a:r>
              <a:rPr kumimoji="1" lang="ja-JP" altLang="en-US" sz="4000" dirty="0">
                <a:latin typeface="HGS創英角ｺﾞｼｯｸUB" panose="020B0A00000000000000" pitchFamily="50" charset="-128"/>
                <a:ea typeface="HGS創英角ｺﾞｼｯｸUB" panose="020B0A00000000000000" pitchFamily="50" charset="-128"/>
              </a:rPr>
              <a:t>　　　どれでしょう？</a:t>
            </a:r>
            <a:endParaRPr kumimoji="1" lang="ja-JP" altLang="en-US" sz="48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1" y="1795366"/>
            <a:ext cx="9042319" cy="469506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14033" y="2795715"/>
            <a:ext cx="9129967" cy="646331"/>
          </a:xfrm>
          <a:prstGeom prst="rect">
            <a:avLst/>
          </a:prstGeom>
          <a:noFill/>
        </p:spPr>
        <p:txBody>
          <a:bodyPr wrap="square">
            <a:spAutoFit/>
          </a:bodyPr>
          <a:lstStyle/>
          <a:p>
            <a:pPr algn="ctr"/>
            <a:r>
              <a:rPr lang="ja-JP" altLang="en-US" sz="3600" b="1" dirty="0">
                <a:solidFill>
                  <a:srgbClr val="FF0000"/>
                </a:solidFill>
                <a:latin typeface="メイリオ" panose="020B0604030504040204" pitchFamily="50" charset="-128"/>
                <a:ea typeface="メイリオ" panose="020B0604030504040204" pitchFamily="50" charset="-128"/>
              </a:rPr>
              <a:t>① 気合だけでタバコを吸わないようにする</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52620" y="5031127"/>
            <a:ext cx="8423033" cy="646331"/>
          </a:xfrm>
          <a:prstGeom prst="rect">
            <a:avLst/>
          </a:prstGeom>
          <a:noFill/>
        </p:spPr>
        <p:txBody>
          <a:bodyPr wrap="square">
            <a:spAutoFit/>
          </a:bodyPr>
          <a:lstStyle/>
          <a:p>
            <a:pPr algn="ctr"/>
            <a:r>
              <a:rPr lang="ja-JP" altLang="en-US" sz="3600" b="1" dirty="0">
                <a:solidFill>
                  <a:srgbClr val="FF0000"/>
                </a:solidFill>
                <a:latin typeface="メイリオ" panose="020B0604030504040204" pitchFamily="50" charset="-128"/>
                <a:ea typeface="メイリオ" panose="020B0604030504040204" pitchFamily="50" charset="-128"/>
              </a:rPr>
              <a:t>③ 加熱式タバコに変えると禁煙できる</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727146" y="3904113"/>
            <a:ext cx="8786401" cy="646331"/>
          </a:xfrm>
          <a:prstGeom prst="rect">
            <a:avLst/>
          </a:prstGeom>
          <a:noFill/>
        </p:spPr>
        <p:txBody>
          <a:bodyPr wrap="square">
            <a:spAutoFit/>
          </a:bodyPr>
          <a:lstStyle/>
          <a:p>
            <a:pPr algn="ctr"/>
            <a:r>
              <a:rPr lang="ja-JP" altLang="en-US" sz="3600" b="1" dirty="0">
                <a:solidFill>
                  <a:srgbClr val="FF0000"/>
                </a:solidFill>
                <a:latin typeface="メイリオ" panose="020B0604030504040204" pitchFamily="50" charset="-128"/>
                <a:ea typeface="メイリオ" panose="020B0604030504040204" pitchFamily="50" charset="-128"/>
              </a:rPr>
              <a:t>② 病院や薬局で禁煙を相談できる</a:t>
            </a:r>
          </a:p>
        </p:txBody>
      </p:sp>
      <p:sp>
        <p:nvSpPr>
          <p:cNvPr id="16" name="テキスト ボックス 15">
            <a:extLst>
              <a:ext uri="{FF2B5EF4-FFF2-40B4-BE49-F238E27FC236}">
                <a16:creationId xmlns:a16="http://schemas.microsoft.com/office/drawing/2014/main" id="{BA185E47-E478-41B0-81CC-337D3D869A25}"/>
              </a:ext>
            </a:extLst>
          </p:cNvPr>
          <p:cNvSpPr txBox="1"/>
          <p:nvPr/>
        </p:nvSpPr>
        <p:spPr>
          <a:xfrm>
            <a:off x="2751390" y="1746131"/>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pic>
        <p:nvPicPr>
          <p:cNvPr id="4" name="図 3">
            <a:extLst>
              <a:ext uri="{FF2B5EF4-FFF2-40B4-BE49-F238E27FC236}">
                <a16:creationId xmlns:a16="http://schemas.microsoft.com/office/drawing/2014/main" id="{D90CF258-B358-4B77-BC30-4B590290D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924" y="961214"/>
            <a:ext cx="1485249" cy="1753890"/>
          </a:xfrm>
          <a:prstGeom prst="rect">
            <a:avLst/>
          </a:prstGeom>
        </p:spPr>
      </p:pic>
      <p:pic>
        <p:nvPicPr>
          <p:cNvPr id="6" name="図 5">
            <a:extLst>
              <a:ext uri="{FF2B5EF4-FFF2-40B4-BE49-F238E27FC236}">
                <a16:creationId xmlns:a16="http://schemas.microsoft.com/office/drawing/2014/main" id="{BABFE28D-C958-42F2-B408-E169FBB17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584" y="3332386"/>
            <a:ext cx="1876692" cy="1624030"/>
          </a:xfrm>
          <a:prstGeom prst="rect">
            <a:avLst/>
          </a:prstGeom>
        </p:spPr>
      </p:pic>
      <p:sp>
        <p:nvSpPr>
          <p:cNvPr id="17" name="楕円 16">
            <a:extLst>
              <a:ext uri="{FF2B5EF4-FFF2-40B4-BE49-F238E27FC236}">
                <a16:creationId xmlns:a16="http://schemas.microsoft.com/office/drawing/2014/main" id="{7FAA4EC1-DAEE-42D3-B915-9B37CA357E28}"/>
              </a:ext>
            </a:extLst>
          </p:cNvPr>
          <p:cNvSpPr/>
          <p:nvPr/>
        </p:nvSpPr>
        <p:spPr>
          <a:xfrm>
            <a:off x="101681" y="3442046"/>
            <a:ext cx="7957574" cy="147942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9AB9F23D-C851-4A17-AB61-C3A7954BF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1870" y="5222827"/>
            <a:ext cx="1782510" cy="1624031"/>
          </a:xfrm>
          <a:prstGeom prst="rect">
            <a:avLst/>
          </a:prstGeom>
        </p:spPr>
      </p:pic>
    </p:spTree>
    <p:extLst>
      <p:ext uri="{BB962C8B-B14F-4D97-AF65-F5344CB8AC3E}">
        <p14:creationId xmlns:p14="http://schemas.microsoft.com/office/powerpoint/2010/main" val="41085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3"/>
                                        </p:tgtEl>
                                        <p:attrNameLst>
                                          <p:attrName>style.color</p:attrName>
                                        </p:attrNameLst>
                                      </p:cBhvr>
                                      <p:to>
                                        <a:srgbClr val="FFCC99"/>
                                      </p:to>
                                    </p:animClr>
                                  </p:childTnLst>
                                </p:cTn>
                              </p:par>
                              <p:par>
                                <p:cTn id="13" presetID="3" presetClass="emph" presetSubtype="2" fill="hold" nodeType="withEffect">
                                  <p:stCondLst>
                                    <p:cond delay="0"/>
                                  </p:stCondLst>
                                  <p:childTnLst>
                                    <p:animClr clrSpc="rgb" dir="cw">
                                      <p:cBhvr override="childStyle">
                                        <p:cTn id="14" dur="2000" fill="hold"/>
                                        <p:tgtEl>
                                          <p:spTgt spid="14">
                                            <p:txEl>
                                              <p:pRg st="0" end="0"/>
                                            </p:txEl>
                                          </p:spTgt>
                                        </p:tgtEl>
                                        <p:attrNameLst>
                                          <p:attrName>style.color</p:attrName>
                                        </p:attrNameLst>
                                      </p:cBhvr>
                                      <p:to>
                                        <a:srgbClr val="FFCC99"/>
                                      </p:to>
                                    </p:animClr>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CF94A27E-EBC5-4FFE-BA0F-1C633B539BDD}"/>
              </a:ext>
            </a:extLst>
          </p:cNvPr>
          <p:cNvSpPr/>
          <p:nvPr/>
        </p:nvSpPr>
        <p:spPr>
          <a:xfrm>
            <a:off x="4563477" y="1052736"/>
            <a:ext cx="4580523" cy="5805264"/>
          </a:xfrm>
          <a:prstGeom prst="rect">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8" name="正方形/長方形 7">
            <a:extLst>
              <a:ext uri="{FF2B5EF4-FFF2-40B4-BE49-F238E27FC236}">
                <a16:creationId xmlns:a16="http://schemas.microsoft.com/office/drawing/2014/main" id="{6FC6501F-B411-4CE7-8545-F7B16B046B67}"/>
              </a:ext>
            </a:extLst>
          </p:cNvPr>
          <p:cNvSpPr/>
          <p:nvPr/>
        </p:nvSpPr>
        <p:spPr>
          <a:xfrm>
            <a:off x="-36545" y="1052736"/>
            <a:ext cx="4563476" cy="5805264"/>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　</a:t>
            </a:r>
            <a:endParaRPr kumimoji="1" lang="ja-JP" altLang="en-US" dirty="0"/>
          </a:p>
        </p:txBody>
      </p:sp>
      <p:sp>
        <p:nvSpPr>
          <p:cNvPr id="31" name="テキスト ボックス 30">
            <a:extLst>
              <a:ext uri="{FF2B5EF4-FFF2-40B4-BE49-F238E27FC236}">
                <a16:creationId xmlns:a16="http://schemas.microsoft.com/office/drawing/2014/main" id="{868965F1-26D2-4F96-845D-59F8732E83AC}"/>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a:t>
            </a:r>
            <a:r>
              <a:rPr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を相談できる施設</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5D717592-73D7-4EE0-8CCF-96F4E11F960B}"/>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8AD3B63-F9C4-4F1B-B9C7-385344F2EFCF}"/>
              </a:ext>
            </a:extLst>
          </p:cNvPr>
          <p:cNvSpPr txBox="1"/>
          <p:nvPr/>
        </p:nvSpPr>
        <p:spPr>
          <a:xfrm>
            <a:off x="827736" y="1408582"/>
            <a:ext cx="3057247" cy="1231106"/>
          </a:xfrm>
          <a:prstGeom prst="rect">
            <a:avLst/>
          </a:prstGeom>
          <a:noFill/>
        </p:spPr>
        <p:txBody>
          <a:bodyPr wrap="none" rtlCol="0">
            <a:spAutoFit/>
          </a:bodyPr>
          <a:lstStyle/>
          <a:p>
            <a:pPr algn="ctr"/>
            <a:r>
              <a:rPr kumimoji="1" lang="ja-JP" altLang="en-US"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お医者さんと</a:t>
            </a:r>
            <a:endParaRPr kumimoji="1" lang="en-US" altLang="ja-JP"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kumimoji="1" lang="en-US" altLang="ja-JP" sz="1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禁煙外来で禁煙</a:t>
            </a:r>
          </a:p>
        </p:txBody>
      </p:sp>
      <p:sp>
        <p:nvSpPr>
          <p:cNvPr id="40" name="テキスト ボックス 39">
            <a:extLst>
              <a:ext uri="{FF2B5EF4-FFF2-40B4-BE49-F238E27FC236}">
                <a16:creationId xmlns:a16="http://schemas.microsoft.com/office/drawing/2014/main" id="{1A010554-9094-4312-B131-034DACC1D2E8}"/>
              </a:ext>
            </a:extLst>
          </p:cNvPr>
          <p:cNvSpPr txBox="1"/>
          <p:nvPr/>
        </p:nvSpPr>
        <p:spPr>
          <a:xfrm>
            <a:off x="5344975" y="1720588"/>
            <a:ext cx="3262432" cy="584775"/>
          </a:xfrm>
          <a:prstGeom prst="rect">
            <a:avLst/>
          </a:prstGeom>
          <a:noFill/>
        </p:spPr>
        <p:txBody>
          <a:bodyPr wrap="none" rtlCol="0">
            <a:spAutoFit/>
          </a:bodyPr>
          <a:lstStyle/>
          <a:p>
            <a:r>
              <a:rPr kumimoji="1" lang="ja-JP" altLang="en-US"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薬局･薬店で禁煙</a:t>
            </a:r>
          </a:p>
        </p:txBody>
      </p:sp>
      <p:sp>
        <p:nvSpPr>
          <p:cNvPr id="51" name="テキスト ボックス 50">
            <a:extLst>
              <a:ext uri="{FF2B5EF4-FFF2-40B4-BE49-F238E27FC236}">
                <a16:creationId xmlns:a16="http://schemas.microsoft.com/office/drawing/2014/main" id="{CB7B2F53-FAAE-4B44-86E5-9B4CA4A73660}"/>
              </a:ext>
            </a:extLst>
          </p:cNvPr>
          <p:cNvSpPr txBox="1"/>
          <p:nvPr/>
        </p:nvSpPr>
        <p:spPr>
          <a:xfrm>
            <a:off x="7452319" y="6596390"/>
            <a:ext cx="1647823" cy="261610"/>
          </a:xfrm>
          <a:prstGeom prst="rect">
            <a:avLst/>
          </a:prstGeom>
          <a:noFill/>
        </p:spPr>
        <p:txBody>
          <a:bodyPr wrap="square">
            <a:spAutoFit/>
          </a:bodyPr>
          <a:lstStyle/>
          <a:p>
            <a:pPr algn="r"/>
            <a:r>
              <a:rPr lang="en-US" altLang="ja-JP" sz="1100" dirty="0">
                <a:latin typeface="メイリオ" panose="020B0604030504040204" pitchFamily="50" charset="-128"/>
                <a:ea typeface="メイリオ" panose="020B0604030504040204" pitchFamily="50" charset="-128"/>
              </a:rPr>
              <a:t>※2019</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rPr>
              <a:t>月</a:t>
            </a:r>
            <a:r>
              <a:rPr lang="en-US" altLang="ja-JP" sz="1100" dirty="0">
                <a:latin typeface="メイリオ" panose="020B0604030504040204" pitchFamily="50" charset="-128"/>
                <a:ea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rPr>
              <a:t>日時点</a:t>
            </a:r>
            <a:endParaRPr lang="ja-JP" altLang="en-US" sz="18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854D066-88EA-4E94-B3F7-9249B35449DF}"/>
              </a:ext>
            </a:extLst>
          </p:cNvPr>
          <p:cNvSpPr txBox="1"/>
          <p:nvPr/>
        </p:nvSpPr>
        <p:spPr>
          <a:xfrm>
            <a:off x="1803747" y="5716557"/>
            <a:ext cx="5519460" cy="1077218"/>
          </a:xfrm>
          <a:prstGeom prst="rect">
            <a:avLst/>
          </a:prstGeom>
          <a:noFill/>
        </p:spPr>
        <p:txBody>
          <a:bodyPr wrap="none" rtlCol="0">
            <a:spAutoFit/>
          </a:bodyPr>
          <a:lstStyle/>
          <a:p>
            <a:pPr algn="ctr"/>
            <a:r>
              <a:rPr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一人で抱え込まず</a:t>
            </a:r>
            <a:endParaRPr lang="en-US" altLang="ja-JP" sz="3200" b="1" dirty="0">
              <a:ln w="101600">
                <a:solidFill>
                  <a:schemeClr val="bg1"/>
                </a:solidFill>
              </a:ln>
              <a:solidFill>
                <a:schemeClr val="bg1"/>
              </a:solidFill>
              <a:latin typeface="メイリオ" panose="020B0604030504040204" pitchFamily="50" charset="-128"/>
              <a:ea typeface="メイリオ" panose="020B0604030504040204" pitchFamily="50" charset="-128"/>
            </a:endParaRPr>
          </a:p>
          <a:p>
            <a:pPr algn="ctr"/>
            <a:r>
              <a:rPr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専門の施設に相談しましょう</a:t>
            </a:r>
            <a:endParaRPr kumimoji="1"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35B8ED61-CA67-4C2C-8109-D0EF89879EBE}"/>
              </a:ext>
            </a:extLst>
          </p:cNvPr>
          <p:cNvSpPr txBox="1"/>
          <p:nvPr/>
        </p:nvSpPr>
        <p:spPr>
          <a:xfrm>
            <a:off x="1803747" y="5711338"/>
            <a:ext cx="5519460" cy="1077218"/>
          </a:xfrm>
          <a:prstGeom prst="rect">
            <a:avLst/>
          </a:prstGeom>
          <a:noFill/>
        </p:spPr>
        <p:txBody>
          <a:bodyPr wrap="none" rtlCol="0">
            <a:spAutoFit/>
          </a:bodyPr>
          <a:lstStyle/>
          <a:p>
            <a:pPr algn="ctr"/>
            <a:r>
              <a:rPr lang="ja-JP" altLang="en-US" sz="3200" b="1" dirty="0">
                <a:latin typeface="メイリオ" panose="020B0604030504040204" pitchFamily="50" charset="-128"/>
                <a:ea typeface="メイリオ" panose="020B0604030504040204" pitchFamily="50" charset="-128"/>
              </a:rPr>
              <a:t>一人で抱え込まず</a:t>
            </a:r>
            <a:endParaRPr lang="en-US" altLang="ja-JP" sz="3200" b="1" dirty="0">
              <a:latin typeface="メイリオ" panose="020B0604030504040204" pitchFamily="50" charset="-128"/>
              <a:ea typeface="メイリオ" panose="020B0604030504040204" pitchFamily="50" charset="-128"/>
            </a:endParaRPr>
          </a:p>
          <a:p>
            <a:pPr algn="ctr"/>
            <a:r>
              <a:rPr lang="ja-JP" altLang="en-US" sz="3200" b="1" dirty="0">
                <a:latin typeface="メイリオ" panose="020B0604030504040204" pitchFamily="50" charset="-128"/>
                <a:ea typeface="メイリオ" panose="020B0604030504040204" pitchFamily="50" charset="-128"/>
              </a:rPr>
              <a:t>専門の施設に相談しましょう</a:t>
            </a:r>
            <a:endParaRPr kumimoji="1" lang="ja-JP" altLang="en-US" sz="3200" b="1" dirty="0">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B8E9CB23-E77E-4676-A36B-563912CB7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59" y="2454356"/>
            <a:ext cx="2721003" cy="3309235"/>
          </a:xfrm>
          <a:prstGeom prst="rect">
            <a:avLst/>
          </a:prstGeom>
        </p:spPr>
      </p:pic>
      <p:pic>
        <p:nvPicPr>
          <p:cNvPr id="19" name="図 18">
            <a:extLst>
              <a:ext uri="{FF2B5EF4-FFF2-40B4-BE49-F238E27FC236}">
                <a16:creationId xmlns:a16="http://schemas.microsoft.com/office/drawing/2014/main" id="{9EA29D34-F13B-41E7-AA63-265D7142C1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01" r="100000"/>
                    </a14:imgEffect>
                  </a14:imgLayer>
                </a14:imgProps>
              </a:ext>
            </a:extLst>
          </a:blip>
          <a:stretch>
            <a:fillRect/>
          </a:stretch>
        </p:blipFill>
        <p:spPr>
          <a:xfrm>
            <a:off x="27218" y="2634129"/>
            <a:ext cx="1776529" cy="885594"/>
          </a:xfrm>
          <a:prstGeom prst="rect">
            <a:avLst/>
          </a:prstGeom>
        </p:spPr>
      </p:pic>
      <p:pic>
        <p:nvPicPr>
          <p:cNvPr id="24" name="図 23">
            <a:extLst>
              <a:ext uri="{FF2B5EF4-FFF2-40B4-BE49-F238E27FC236}">
                <a16:creationId xmlns:a16="http://schemas.microsoft.com/office/drawing/2014/main" id="{6A6BD5BD-2428-4713-9EC0-E097DF3C72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2954313"/>
            <a:ext cx="4638147" cy="2743308"/>
          </a:xfrm>
          <a:prstGeom prst="rect">
            <a:avLst/>
          </a:prstGeom>
        </p:spPr>
      </p:pic>
      <p:sp>
        <p:nvSpPr>
          <p:cNvPr id="54" name="テキスト ボックス 53">
            <a:extLst>
              <a:ext uri="{FF2B5EF4-FFF2-40B4-BE49-F238E27FC236}">
                <a16:creationId xmlns:a16="http://schemas.microsoft.com/office/drawing/2014/main" id="{ED16BBC9-F2A4-4770-B3A6-592A81AF5E2F}"/>
              </a:ext>
            </a:extLst>
          </p:cNvPr>
          <p:cNvSpPr txBox="1"/>
          <p:nvPr/>
        </p:nvSpPr>
        <p:spPr>
          <a:xfrm>
            <a:off x="7859337" y="4744104"/>
            <a:ext cx="1385948" cy="253916"/>
          </a:xfrm>
          <a:prstGeom prst="rect">
            <a:avLst/>
          </a:prstGeom>
          <a:noFill/>
        </p:spPr>
        <p:txBody>
          <a:bodyPr wrap="square">
            <a:spAutoFit/>
          </a:bodyPr>
          <a:lstStyle/>
          <a:p>
            <a:pPr algn="ctr"/>
            <a:r>
              <a:rPr lang="ja-JP" altLang="en-US" sz="1050" dirty="0">
                <a:latin typeface="メイリオ" panose="020B0604030504040204" pitchFamily="50" charset="-128"/>
                <a:ea typeface="メイリオ" panose="020B0604030504040204" pitchFamily="50" charset="-128"/>
              </a:rPr>
              <a:t>ニコチンガム</a:t>
            </a:r>
            <a:endParaRPr lang="en-US" altLang="ja-JP" sz="105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B50224BE-32F7-40F4-AA6A-F34E358586AD}"/>
              </a:ext>
            </a:extLst>
          </p:cNvPr>
          <p:cNvSpPr txBox="1"/>
          <p:nvPr/>
        </p:nvSpPr>
        <p:spPr>
          <a:xfrm>
            <a:off x="4562934" y="4744104"/>
            <a:ext cx="1385948" cy="253916"/>
          </a:xfrm>
          <a:prstGeom prst="rect">
            <a:avLst/>
          </a:prstGeom>
          <a:noFill/>
        </p:spPr>
        <p:txBody>
          <a:bodyPr wrap="square">
            <a:spAutoFit/>
          </a:bodyPr>
          <a:lstStyle/>
          <a:p>
            <a:pPr algn="ctr"/>
            <a:r>
              <a:rPr lang="ja-JP" altLang="en-US" sz="1050" dirty="0">
                <a:latin typeface="メイリオ" panose="020B0604030504040204" pitchFamily="50" charset="-128"/>
                <a:ea typeface="メイリオ" panose="020B0604030504040204" pitchFamily="50" charset="-128"/>
              </a:rPr>
              <a:t>ニコチンパッチ</a:t>
            </a:r>
            <a:endParaRPr lang="en-US" altLang="ja-JP" sz="1050"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FC250F06-68CB-47AA-9091-D4D4242138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01" r="100000"/>
                    </a14:imgEffect>
                  </a14:imgLayer>
                </a14:imgProps>
              </a:ext>
            </a:extLst>
          </a:blip>
          <a:stretch>
            <a:fillRect/>
          </a:stretch>
        </p:blipFill>
        <p:spPr>
          <a:xfrm flipH="1">
            <a:off x="7236295" y="2560611"/>
            <a:ext cx="1885525" cy="885594"/>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288" y="2549046"/>
            <a:ext cx="2047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8" y="2651714"/>
            <a:ext cx="17986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a:extLst>
              <a:ext uri="{FF2B5EF4-FFF2-40B4-BE49-F238E27FC236}">
                <a16:creationId xmlns:a16="http://schemas.microsoft.com/office/drawing/2014/main" id="{AE444D13-57D6-4D7E-9FDB-E71E7F0A82CF}"/>
              </a:ext>
            </a:extLst>
          </p:cNvPr>
          <p:cNvSpPr txBox="1"/>
          <p:nvPr/>
        </p:nvSpPr>
        <p:spPr>
          <a:xfrm>
            <a:off x="534268" y="53899"/>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2777069B-2839-456F-AE3E-6C80B7BCA03F}"/>
              </a:ext>
            </a:extLst>
          </p:cNvPr>
          <p:cNvSpPr txBox="1"/>
          <p:nvPr/>
        </p:nvSpPr>
        <p:spPr>
          <a:xfrm>
            <a:off x="2195736" y="71183"/>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そう  だん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EABC7EC0-E0C1-4BF5-BE4F-86B926D508D6}"/>
              </a:ext>
            </a:extLst>
          </p:cNvPr>
          <p:cNvSpPr txBox="1"/>
          <p:nvPr/>
        </p:nvSpPr>
        <p:spPr>
          <a:xfrm>
            <a:off x="5004050" y="58647"/>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　 せつ</a:t>
            </a:r>
            <a:endParaRPr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4A0D9B03-98F2-4AC0-B798-B71CCD28A42D}"/>
              </a:ext>
            </a:extLst>
          </p:cNvPr>
          <p:cNvSpPr txBox="1"/>
          <p:nvPr/>
        </p:nvSpPr>
        <p:spPr>
          <a:xfrm>
            <a:off x="846335" y="1867467"/>
            <a:ext cx="1798890" cy="307777"/>
          </a:xfrm>
          <a:prstGeom prst="rect">
            <a:avLst/>
          </a:prstGeom>
          <a:noFill/>
        </p:spPr>
        <p:txBody>
          <a:bodyPr wrap="none" rtlCol="0">
            <a:spAutoFit/>
          </a:bodyPr>
          <a:lstStyle/>
          <a:p>
            <a:pPr algn="ct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 がい らい</a:t>
            </a:r>
          </a:p>
        </p:txBody>
      </p:sp>
      <p:sp>
        <p:nvSpPr>
          <p:cNvPr id="30" name="テキスト ボックス 29">
            <a:extLst>
              <a:ext uri="{FF2B5EF4-FFF2-40B4-BE49-F238E27FC236}">
                <a16:creationId xmlns:a16="http://schemas.microsoft.com/office/drawing/2014/main" id="{0BCC981C-9D50-4A78-9C48-5B6188BFDA82}"/>
              </a:ext>
            </a:extLst>
          </p:cNvPr>
          <p:cNvSpPr txBox="1"/>
          <p:nvPr/>
        </p:nvSpPr>
        <p:spPr>
          <a:xfrm>
            <a:off x="2897631" y="1849636"/>
            <a:ext cx="1021433" cy="307777"/>
          </a:xfrm>
          <a:prstGeom prst="rect">
            <a:avLst/>
          </a:prstGeom>
          <a:noFill/>
        </p:spPr>
        <p:txBody>
          <a:bodyPr wrap="none" rtlCol="0">
            <a:spAutoFit/>
          </a:bodyPr>
          <a:lstStyle/>
          <a:p>
            <a:pPr algn="ct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 </a:t>
            </a:r>
          </a:p>
        </p:txBody>
      </p:sp>
      <p:sp>
        <p:nvSpPr>
          <p:cNvPr id="32" name="テキスト ボックス 31">
            <a:extLst>
              <a:ext uri="{FF2B5EF4-FFF2-40B4-BE49-F238E27FC236}">
                <a16:creationId xmlns:a16="http://schemas.microsoft.com/office/drawing/2014/main" id="{EAB9A6EA-7AC8-42A3-905E-16428F9B3CFF}"/>
              </a:ext>
            </a:extLst>
          </p:cNvPr>
          <p:cNvSpPr txBox="1"/>
          <p:nvPr/>
        </p:nvSpPr>
        <p:spPr>
          <a:xfrm>
            <a:off x="7620055" y="1547763"/>
            <a:ext cx="1021433" cy="307777"/>
          </a:xfrm>
          <a:prstGeom prst="rect">
            <a:avLst/>
          </a:prstGeom>
          <a:noFill/>
        </p:spPr>
        <p:txBody>
          <a:bodyPr wrap="none" rtlCol="0">
            <a:spAutoFit/>
          </a:bodyPr>
          <a:lstStyle/>
          <a:p>
            <a:pPr algn="ct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 </a:t>
            </a:r>
          </a:p>
        </p:txBody>
      </p:sp>
      <p:sp>
        <p:nvSpPr>
          <p:cNvPr id="33" name="テキスト ボックス 32">
            <a:extLst>
              <a:ext uri="{FF2B5EF4-FFF2-40B4-BE49-F238E27FC236}">
                <a16:creationId xmlns:a16="http://schemas.microsoft.com/office/drawing/2014/main" id="{37875783-7EA0-4095-8AE4-602DE19DBB2C}"/>
              </a:ext>
            </a:extLst>
          </p:cNvPr>
          <p:cNvSpPr txBox="1"/>
          <p:nvPr/>
        </p:nvSpPr>
        <p:spPr>
          <a:xfrm>
            <a:off x="4102887" y="5475686"/>
            <a:ext cx="543739" cy="307777"/>
          </a:xfrm>
          <a:prstGeom prst="rect">
            <a:avLst/>
          </a:prstGeom>
          <a:noFill/>
          <a:effectLst>
            <a:outerShdw blurRad="50800" dist="50800" dir="5400000" algn="ctr" rotWithShape="0">
              <a:schemeClr val="bg1"/>
            </a:outerShdw>
          </a:effectLst>
        </p:spPr>
        <p:txBody>
          <a:bodyPr wrap="none" rtlCol="0">
            <a:spAutoFit/>
          </a:bodyPr>
          <a:lstStyle/>
          <a:p>
            <a:pPr algn="ct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かか</a:t>
            </a:r>
            <a:endPar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31707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A73C8D6D-F6F9-4982-AB9B-77BBBD95707D}"/>
              </a:ext>
            </a:extLst>
          </p:cNvPr>
          <p:cNvSpPr/>
          <p:nvPr/>
        </p:nvSpPr>
        <p:spPr>
          <a:xfrm>
            <a:off x="4563477" y="5008604"/>
            <a:ext cx="4580523" cy="1849396"/>
          </a:xfrm>
          <a:prstGeom prst="rect">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9" name="正方形/長方形 18">
            <a:extLst>
              <a:ext uri="{FF2B5EF4-FFF2-40B4-BE49-F238E27FC236}">
                <a16:creationId xmlns:a16="http://schemas.microsoft.com/office/drawing/2014/main" id="{4E0616AC-5F08-4FDC-BD9C-BF7EFE8FDA09}"/>
              </a:ext>
            </a:extLst>
          </p:cNvPr>
          <p:cNvSpPr/>
          <p:nvPr/>
        </p:nvSpPr>
        <p:spPr>
          <a:xfrm>
            <a:off x="1" y="5008604"/>
            <a:ext cx="4563476" cy="1849396"/>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3" name="テキスト ボックス 2">
            <a:extLst>
              <a:ext uri="{FF2B5EF4-FFF2-40B4-BE49-F238E27FC236}">
                <a16:creationId xmlns:a16="http://schemas.microsoft.com/office/drawing/2014/main" id="{2A75F9F4-D3F2-49D3-9372-DBCAC87EF6B9}"/>
              </a:ext>
            </a:extLst>
          </p:cNvPr>
          <p:cNvSpPr txBox="1"/>
          <p:nvPr/>
        </p:nvSpPr>
        <p:spPr>
          <a:xfrm>
            <a:off x="5514284" y="5154216"/>
            <a:ext cx="2939737" cy="646331"/>
          </a:xfrm>
          <a:prstGeom prst="rect">
            <a:avLst/>
          </a:prstGeom>
          <a:noFill/>
          <a:ln w="28575">
            <a:noFill/>
          </a:ln>
        </p:spPr>
        <p:txBody>
          <a:bodyPr wrap="square" rtlCol="0">
            <a:spAutoFit/>
          </a:bodyPr>
          <a:lstStyle/>
          <a:p>
            <a:r>
              <a:rPr kumimoji="1" lang="ja-JP" altLang="en-US" dirty="0"/>
              <a:t>　</a:t>
            </a:r>
            <a:r>
              <a:rPr kumimoji="1" lang="ja-JP" altLang="en-US" b="1" dirty="0"/>
              <a:t>禁煙プログラムは約６週間</a:t>
            </a:r>
            <a:endParaRPr kumimoji="1" lang="en-US" altLang="ja-JP" b="1" dirty="0"/>
          </a:p>
          <a:p>
            <a:r>
              <a:rPr kumimoji="1" lang="ja-JP" altLang="en-US" b="1" dirty="0"/>
              <a:t>　約　１５</a:t>
            </a:r>
            <a:r>
              <a:rPr kumimoji="1" lang="en-US" altLang="ja-JP" b="1" dirty="0"/>
              <a:t>,</a:t>
            </a:r>
            <a:r>
              <a:rPr kumimoji="1" lang="ja-JP" altLang="en-US" b="1" dirty="0"/>
              <a:t>０００円</a:t>
            </a:r>
            <a:endParaRPr kumimoji="1" lang="en-US" altLang="ja-JP" b="1" dirty="0"/>
          </a:p>
        </p:txBody>
      </p:sp>
      <p:sp>
        <p:nvSpPr>
          <p:cNvPr id="9" name="テキスト ボックス 8">
            <a:extLst>
              <a:ext uri="{FF2B5EF4-FFF2-40B4-BE49-F238E27FC236}">
                <a16:creationId xmlns:a16="http://schemas.microsoft.com/office/drawing/2014/main" id="{D5335107-AFD1-4A18-BFDF-21EA4866784D}"/>
              </a:ext>
            </a:extLst>
          </p:cNvPr>
          <p:cNvSpPr txBox="1"/>
          <p:nvPr/>
        </p:nvSpPr>
        <p:spPr>
          <a:xfrm>
            <a:off x="710131" y="5141989"/>
            <a:ext cx="3185387" cy="646331"/>
          </a:xfrm>
          <a:prstGeom prst="rect">
            <a:avLst/>
          </a:prstGeom>
          <a:noFill/>
          <a:ln w="28575">
            <a:noFill/>
            <a:prstDash val="solid"/>
          </a:ln>
        </p:spPr>
        <p:txBody>
          <a:bodyPr wrap="square" rtlCol="0">
            <a:spAutoFit/>
          </a:bodyPr>
          <a:lstStyle/>
          <a:p>
            <a:r>
              <a:rPr kumimoji="1" lang="ja-JP" altLang="en-US" dirty="0"/>
              <a:t>　　</a:t>
            </a:r>
            <a:r>
              <a:rPr kumimoji="1" lang="ja-JP" altLang="en-US" b="1" dirty="0"/>
              <a:t>禁煙プログラムは１２週間　　　　</a:t>
            </a:r>
            <a:endParaRPr kumimoji="1" lang="en-US" altLang="ja-JP" b="1" dirty="0"/>
          </a:p>
          <a:p>
            <a:r>
              <a:rPr lang="ja-JP" altLang="en-US" b="1" dirty="0"/>
              <a:t>　　</a:t>
            </a:r>
            <a:r>
              <a:rPr kumimoji="1" lang="ja-JP" altLang="en-US" b="1" dirty="0"/>
              <a:t>約　１３</a:t>
            </a:r>
            <a:r>
              <a:rPr kumimoji="1" lang="en-US" altLang="ja-JP" b="1" dirty="0"/>
              <a:t>,</a:t>
            </a:r>
            <a:r>
              <a:rPr kumimoji="1" lang="ja-JP" altLang="en-US" b="1" dirty="0"/>
              <a:t>０００～２０</a:t>
            </a:r>
            <a:r>
              <a:rPr kumimoji="1" lang="en-US" altLang="ja-JP" b="1" dirty="0"/>
              <a:t>,</a:t>
            </a:r>
            <a:r>
              <a:rPr kumimoji="1" lang="ja-JP" altLang="en-US" b="1" dirty="0"/>
              <a:t>０００円</a:t>
            </a:r>
            <a:endParaRPr kumimoji="1" lang="en-US" altLang="ja-JP" b="1" dirty="0"/>
          </a:p>
        </p:txBody>
      </p:sp>
      <p:sp>
        <p:nvSpPr>
          <p:cNvPr id="14" name="右中かっこ 13">
            <a:extLst>
              <a:ext uri="{FF2B5EF4-FFF2-40B4-BE49-F238E27FC236}">
                <a16:creationId xmlns:a16="http://schemas.microsoft.com/office/drawing/2014/main" id="{E11D8483-38C6-4068-A43B-6E90B578F62C}"/>
              </a:ext>
            </a:extLst>
          </p:cNvPr>
          <p:cNvSpPr/>
          <p:nvPr/>
        </p:nvSpPr>
        <p:spPr>
          <a:xfrm rot="5400000">
            <a:off x="6554159" y="3288018"/>
            <a:ext cx="366812" cy="2014462"/>
          </a:xfrm>
          <a:prstGeom prst="rightBrace">
            <a:avLst/>
          </a:prstGeom>
          <a:ln w="57150">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 name="右中かっこ 16">
            <a:extLst>
              <a:ext uri="{FF2B5EF4-FFF2-40B4-BE49-F238E27FC236}">
                <a16:creationId xmlns:a16="http://schemas.microsoft.com/office/drawing/2014/main" id="{6AB7073F-489A-4491-9E91-BA094DFE27B3}"/>
              </a:ext>
            </a:extLst>
          </p:cNvPr>
          <p:cNvSpPr/>
          <p:nvPr/>
        </p:nvSpPr>
        <p:spPr>
          <a:xfrm rot="5400000">
            <a:off x="3279103" y="2556991"/>
            <a:ext cx="297306" cy="3453029"/>
          </a:xfrm>
          <a:prstGeom prst="rightBrace">
            <a:avLst>
              <a:gd name="adj1" fmla="val 0"/>
              <a:gd name="adj2" fmla="val 50000"/>
            </a:avLst>
          </a:prstGeom>
          <a:ln w="57150">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5BFE7E3-8BD1-4F02-B4DC-5032E434DD31}"/>
              </a:ext>
            </a:extLst>
          </p:cNvPr>
          <p:cNvSpPr txBox="1"/>
          <p:nvPr/>
        </p:nvSpPr>
        <p:spPr>
          <a:xfrm>
            <a:off x="407804" y="283295"/>
            <a:ext cx="8736196" cy="769441"/>
          </a:xfrm>
          <a:prstGeom prst="rect">
            <a:avLst/>
          </a:prstGeom>
          <a:noFill/>
        </p:spPr>
        <p:txBody>
          <a:bodyPr wrap="square" rtlCol="0">
            <a:spAutoFit/>
          </a:bodyPr>
          <a:lstStyle/>
          <a:p>
            <a:r>
              <a:rPr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様々な</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禁煙の方法</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5693ABC1-D9B6-4140-B72C-B9A540C642FC}"/>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73889E5-8669-48DC-8AEF-B20F487E146E}"/>
              </a:ext>
            </a:extLst>
          </p:cNvPr>
          <p:cNvSpPr txBox="1"/>
          <p:nvPr/>
        </p:nvSpPr>
        <p:spPr>
          <a:xfrm>
            <a:off x="1002264" y="4574672"/>
            <a:ext cx="3057247" cy="523220"/>
          </a:xfrm>
          <a:prstGeom prst="rect">
            <a:avLst/>
          </a:prstGeom>
          <a:noFill/>
        </p:spPr>
        <p:txBody>
          <a:bodyPr wrap="none" rtlCol="0">
            <a:spAutoFit/>
          </a:bodyPr>
          <a:lstStyle/>
          <a:p>
            <a:r>
              <a:rPr kumimoji="1" lang="ja-JP" altLang="en-US" sz="2800" b="1" dirty="0">
                <a:solidFill>
                  <a:srgbClr val="FF3399"/>
                </a:solidFill>
                <a:latin typeface="メイリオ" panose="020B0604030504040204" pitchFamily="50" charset="-128"/>
                <a:ea typeface="メイリオ" panose="020B0604030504040204" pitchFamily="50" charset="-128"/>
              </a:rPr>
              <a:t>病院・クリニック</a:t>
            </a:r>
          </a:p>
        </p:txBody>
      </p:sp>
      <p:sp>
        <p:nvSpPr>
          <p:cNvPr id="16" name="テキスト ボックス 15">
            <a:extLst>
              <a:ext uri="{FF2B5EF4-FFF2-40B4-BE49-F238E27FC236}">
                <a16:creationId xmlns:a16="http://schemas.microsoft.com/office/drawing/2014/main" id="{E01EBF02-4752-4B60-B956-842792202D16}"/>
              </a:ext>
            </a:extLst>
          </p:cNvPr>
          <p:cNvSpPr txBox="1"/>
          <p:nvPr/>
        </p:nvSpPr>
        <p:spPr>
          <a:xfrm>
            <a:off x="5764768" y="4581128"/>
            <a:ext cx="1980029" cy="523220"/>
          </a:xfrm>
          <a:prstGeom prst="rect">
            <a:avLst/>
          </a:prstGeom>
          <a:noFill/>
        </p:spPr>
        <p:txBody>
          <a:bodyPr wrap="none" rtlCol="0">
            <a:spAutoFit/>
          </a:bodyPr>
          <a:lstStyle/>
          <a:p>
            <a:r>
              <a:rPr lang="ja-JP" altLang="en-US" sz="2800" b="1" dirty="0">
                <a:solidFill>
                  <a:srgbClr val="0070C0"/>
                </a:solidFill>
                <a:latin typeface="メイリオ" panose="020B0604030504040204" pitchFamily="50" charset="-128"/>
                <a:ea typeface="メイリオ" panose="020B0604030504040204" pitchFamily="50" charset="-128"/>
              </a:rPr>
              <a:t>薬局・薬店</a:t>
            </a:r>
            <a:endParaRPr kumimoji="1" lang="ja-JP" altLang="en-US" sz="2800" b="1" dirty="0">
              <a:solidFill>
                <a:srgbClr val="0070C0"/>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2FC41CAE-E3BC-4F50-BD21-515636565CF1}"/>
              </a:ext>
            </a:extLst>
          </p:cNvPr>
          <p:cNvSpPr txBox="1"/>
          <p:nvPr/>
        </p:nvSpPr>
        <p:spPr>
          <a:xfrm>
            <a:off x="827584" y="6111576"/>
            <a:ext cx="7488832" cy="584775"/>
          </a:xfrm>
          <a:prstGeom prst="rect">
            <a:avLst/>
          </a:prstGeom>
          <a:noFill/>
          <a:ln>
            <a:noFill/>
          </a:ln>
        </p:spPr>
        <p:txBody>
          <a:bodyPr wrap="square" rtlCol="0">
            <a:spAutoFit/>
          </a:bodyPr>
          <a:lstStyle/>
          <a:p>
            <a:pPr algn="ctr"/>
            <a:r>
              <a:rPr kumimoji="1"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治療費はタバコ代よりもずっと安い</a:t>
            </a:r>
          </a:p>
        </p:txBody>
      </p:sp>
      <p:sp>
        <p:nvSpPr>
          <p:cNvPr id="21" name="テキスト ボックス 20">
            <a:extLst>
              <a:ext uri="{FF2B5EF4-FFF2-40B4-BE49-F238E27FC236}">
                <a16:creationId xmlns:a16="http://schemas.microsoft.com/office/drawing/2014/main" id="{1D028AE1-BF10-45FD-8BC9-DE1504F19F28}"/>
              </a:ext>
            </a:extLst>
          </p:cNvPr>
          <p:cNvSpPr txBox="1"/>
          <p:nvPr/>
        </p:nvSpPr>
        <p:spPr>
          <a:xfrm>
            <a:off x="1188194" y="6111576"/>
            <a:ext cx="6750566" cy="584775"/>
          </a:xfrm>
          <a:prstGeom prst="rect">
            <a:avLst/>
          </a:prstGeom>
          <a:noFill/>
        </p:spPr>
        <p:txBody>
          <a:bodyPr wrap="none" rtlCol="0">
            <a:spAutoFit/>
          </a:bodyPr>
          <a:lstStyle/>
          <a:p>
            <a:pPr algn="ctr"/>
            <a:r>
              <a:rPr kumimoji="1" lang="ja-JP" altLang="en-US" sz="3200" b="1" dirty="0">
                <a:latin typeface="メイリオ" panose="020B0604030504040204" pitchFamily="50" charset="-128"/>
                <a:ea typeface="メイリオ" panose="020B0604030504040204" pitchFamily="50" charset="-128"/>
              </a:rPr>
              <a:t>治療費はタバコ代よりもずっと安い</a:t>
            </a:r>
          </a:p>
        </p:txBody>
      </p:sp>
      <p:pic>
        <p:nvPicPr>
          <p:cNvPr id="22" name="図 21">
            <a:extLst>
              <a:ext uri="{FF2B5EF4-FFF2-40B4-BE49-F238E27FC236}">
                <a16:creationId xmlns:a16="http://schemas.microsoft.com/office/drawing/2014/main" id="{1F14AB9F-ACCD-45FE-A612-041D0FFE5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013" y="1100110"/>
            <a:ext cx="1327174" cy="2179961"/>
          </a:xfrm>
          <a:prstGeom prst="rect">
            <a:avLst/>
          </a:prstGeom>
        </p:spPr>
      </p:pic>
      <p:pic>
        <p:nvPicPr>
          <p:cNvPr id="23" name="図 22">
            <a:extLst>
              <a:ext uri="{FF2B5EF4-FFF2-40B4-BE49-F238E27FC236}">
                <a16:creationId xmlns:a16="http://schemas.microsoft.com/office/drawing/2014/main" id="{32DE5A9E-57C5-4A99-9638-7E813ACA7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902" y="1084281"/>
            <a:ext cx="1327174" cy="2179961"/>
          </a:xfrm>
          <a:prstGeom prst="rect">
            <a:avLst/>
          </a:prstGeom>
        </p:spPr>
      </p:pic>
      <p:pic>
        <p:nvPicPr>
          <p:cNvPr id="24" name="図 23">
            <a:extLst>
              <a:ext uri="{FF2B5EF4-FFF2-40B4-BE49-F238E27FC236}">
                <a16:creationId xmlns:a16="http://schemas.microsoft.com/office/drawing/2014/main" id="{0CA6BABE-D2A7-42AB-9149-318EB4EEE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2926" y="1057397"/>
            <a:ext cx="1357375" cy="2229570"/>
          </a:xfrm>
          <a:prstGeom prst="rect">
            <a:avLst/>
          </a:prstGeom>
        </p:spPr>
      </p:pic>
      <p:pic>
        <p:nvPicPr>
          <p:cNvPr id="25" name="図 24">
            <a:extLst>
              <a:ext uri="{FF2B5EF4-FFF2-40B4-BE49-F238E27FC236}">
                <a16:creationId xmlns:a16="http://schemas.microsoft.com/office/drawing/2014/main" id="{E995C464-FB76-41CA-89DB-96C91D3C6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131" y="1052736"/>
            <a:ext cx="1357375" cy="2252147"/>
          </a:xfrm>
          <a:prstGeom prst="rect">
            <a:avLst/>
          </a:prstGeom>
        </p:spPr>
      </p:pic>
      <p:pic>
        <p:nvPicPr>
          <p:cNvPr id="26" name="図 25">
            <a:extLst>
              <a:ext uri="{FF2B5EF4-FFF2-40B4-BE49-F238E27FC236}">
                <a16:creationId xmlns:a16="http://schemas.microsoft.com/office/drawing/2014/main" id="{98913750-6E06-4EE4-8C1D-36633ADD2114}"/>
              </a:ext>
            </a:extLst>
          </p:cNvPr>
          <p:cNvPicPr>
            <a:picLocks noChangeAspect="1"/>
          </p:cNvPicPr>
          <p:nvPr/>
        </p:nvPicPr>
        <p:blipFill>
          <a:blip r:embed="rId7"/>
          <a:stretch>
            <a:fillRect/>
          </a:stretch>
        </p:blipFill>
        <p:spPr>
          <a:xfrm>
            <a:off x="2575250" y="3089482"/>
            <a:ext cx="1652159" cy="1036410"/>
          </a:xfrm>
          <a:prstGeom prst="rect">
            <a:avLst/>
          </a:prstGeom>
        </p:spPr>
      </p:pic>
      <p:pic>
        <p:nvPicPr>
          <p:cNvPr id="31" name="図 30">
            <a:extLst>
              <a:ext uri="{FF2B5EF4-FFF2-40B4-BE49-F238E27FC236}">
                <a16:creationId xmlns:a16="http://schemas.microsoft.com/office/drawing/2014/main" id="{DB7B56CA-9BD3-47AE-8A25-DED432C5AE10}"/>
              </a:ext>
            </a:extLst>
          </p:cNvPr>
          <p:cNvPicPr>
            <a:picLocks noChangeAspect="1"/>
          </p:cNvPicPr>
          <p:nvPr/>
        </p:nvPicPr>
        <p:blipFill>
          <a:blip r:embed="rId8"/>
          <a:stretch>
            <a:fillRect/>
          </a:stretch>
        </p:blipFill>
        <p:spPr>
          <a:xfrm>
            <a:off x="6923261" y="3075433"/>
            <a:ext cx="1652159" cy="1036410"/>
          </a:xfrm>
          <a:prstGeom prst="rect">
            <a:avLst/>
          </a:prstGeom>
        </p:spPr>
      </p:pic>
      <p:sp>
        <p:nvSpPr>
          <p:cNvPr id="107520" name="テキスト ボックス 107519">
            <a:extLst>
              <a:ext uri="{FF2B5EF4-FFF2-40B4-BE49-F238E27FC236}">
                <a16:creationId xmlns:a16="http://schemas.microsoft.com/office/drawing/2014/main" id="{8F1D035F-8D10-4E45-A919-66A9665B227D}"/>
              </a:ext>
            </a:extLst>
          </p:cNvPr>
          <p:cNvSpPr txBox="1"/>
          <p:nvPr/>
        </p:nvSpPr>
        <p:spPr>
          <a:xfrm>
            <a:off x="7022219" y="3345196"/>
            <a:ext cx="1431802" cy="369332"/>
          </a:xfrm>
          <a:prstGeom prst="rect">
            <a:avLst/>
          </a:prstGeom>
          <a:noFill/>
        </p:spPr>
        <p:txBody>
          <a:bodyPr wrap="none" rtlCol="0">
            <a:spAutoFit/>
          </a:bodyPr>
          <a:lstStyle/>
          <a:p>
            <a:r>
              <a:rPr kumimoji="1" lang="ja-JP" altLang="en-US" b="1" dirty="0"/>
              <a:t>ニコチンガム</a:t>
            </a:r>
          </a:p>
        </p:txBody>
      </p:sp>
      <p:sp>
        <p:nvSpPr>
          <p:cNvPr id="35" name="テキスト ボックス 34">
            <a:extLst>
              <a:ext uri="{FF2B5EF4-FFF2-40B4-BE49-F238E27FC236}">
                <a16:creationId xmlns:a16="http://schemas.microsoft.com/office/drawing/2014/main" id="{0178D393-3C25-4971-895F-165068AFC061}"/>
              </a:ext>
            </a:extLst>
          </p:cNvPr>
          <p:cNvSpPr txBox="1"/>
          <p:nvPr/>
        </p:nvSpPr>
        <p:spPr>
          <a:xfrm>
            <a:off x="2703061" y="3275459"/>
            <a:ext cx="1396536" cy="523220"/>
          </a:xfrm>
          <a:prstGeom prst="rect">
            <a:avLst/>
          </a:prstGeom>
          <a:noFill/>
        </p:spPr>
        <p:txBody>
          <a:bodyPr wrap="none" rtlCol="0">
            <a:spAutoFit/>
          </a:bodyPr>
          <a:lstStyle/>
          <a:p>
            <a:pPr algn="ctr"/>
            <a:r>
              <a:rPr lang="ja-JP" altLang="en-US" sz="1400" b="1" dirty="0"/>
              <a:t>ニコチンを</a:t>
            </a:r>
            <a:endParaRPr lang="en-US" altLang="ja-JP" sz="1400" b="1" dirty="0"/>
          </a:p>
          <a:p>
            <a:pPr algn="ctr"/>
            <a:r>
              <a:rPr kumimoji="1" lang="ja-JP" altLang="en-US" sz="1400" b="1" dirty="0"/>
              <a:t>含まない飲み薬</a:t>
            </a:r>
          </a:p>
        </p:txBody>
      </p:sp>
      <p:pic>
        <p:nvPicPr>
          <p:cNvPr id="36" name="図 35">
            <a:extLst>
              <a:ext uri="{FF2B5EF4-FFF2-40B4-BE49-F238E27FC236}">
                <a16:creationId xmlns:a16="http://schemas.microsoft.com/office/drawing/2014/main" id="{784EC24A-2E22-4127-8472-6898AB77AEE8}"/>
              </a:ext>
            </a:extLst>
          </p:cNvPr>
          <p:cNvPicPr>
            <a:picLocks noChangeAspect="1"/>
          </p:cNvPicPr>
          <p:nvPr/>
        </p:nvPicPr>
        <p:blipFill>
          <a:blip r:embed="rId7"/>
          <a:stretch>
            <a:fillRect/>
          </a:stretch>
        </p:blipFill>
        <p:spPr>
          <a:xfrm>
            <a:off x="4592698" y="3081396"/>
            <a:ext cx="1652159" cy="1036410"/>
          </a:xfrm>
          <a:prstGeom prst="rect">
            <a:avLst/>
          </a:prstGeom>
        </p:spPr>
      </p:pic>
      <p:sp>
        <p:nvSpPr>
          <p:cNvPr id="34" name="テキスト ボックス 33">
            <a:extLst>
              <a:ext uri="{FF2B5EF4-FFF2-40B4-BE49-F238E27FC236}">
                <a16:creationId xmlns:a16="http://schemas.microsoft.com/office/drawing/2014/main" id="{11E97D1B-3DC0-45B2-B1E2-65D92CFF55F9}"/>
              </a:ext>
            </a:extLst>
          </p:cNvPr>
          <p:cNvSpPr txBox="1"/>
          <p:nvPr/>
        </p:nvSpPr>
        <p:spPr>
          <a:xfrm>
            <a:off x="4613107" y="3341761"/>
            <a:ext cx="1611339" cy="369332"/>
          </a:xfrm>
          <a:prstGeom prst="rect">
            <a:avLst/>
          </a:prstGeom>
          <a:noFill/>
        </p:spPr>
        <p:txBody>
          <a:bodyPr wrap="none" rtlCol="0">
            <a:spAutoFit/>
          </a:bodyPr>
          <a:lstStyle/>
          <a:p>
            <a:r>
              <a:rPr kumimoji="1" lang="ja-JP" altLang="en-US" b="1" dirty="0"/>
              <a:t>ニコチンパッチ</a:t>
            </a:r>
          </a:p>
        </p:txBody>
      </p:sp>
      <p:pic>
        <p:nvPicPr>
          <p:cNvPr id="37" name="図 36">
            <a:extLst>
              <a:ext uri="{FF2B5EF4-FFF2-40B4-BE49-F238E27FC236}">
                <a16:creationId xmlns:a16="http://schemas.microsoft.com/office/drawing/2014/main" id="{E3906B02-1860-4A4A-B20E-A30D39FFBB5A}"/>
              </a:ext>
            </a:extLst>
          </p:cNvPr>
          <p:cNvPicPr>
            <a:picLocks noChangeAspect="1"/>
          </p:cNvPicPr>
          <p:nvPr/>
        </p:nvPicPr>
        <p:blipFill>
          <a:blip r:embed="rId7"/>
          <a:stretch>
            <a:fillRect/>
          </a:stretch>
        </p:blipFill>
        <p:spPr>
          <a:xfrm>
            <a:off x="564137" y="3080521"/>
            <a:ext cx="1652159" cy="1036410"/>
          </a:xfrm>
          <a:prstGeom prst="rect">
            <a:avLst/>
          </a:prstGeom>
        </p:spPr>
      </p:pic>
      <p:sp>
        <p:nvSpPr>
          <p:cNvPr id="38" name="テキスト ボックス 37">
            <a:extLst>
              <a:ext uri="{FF2B5EF4-FFF2-40B4-BE49-F238E27FC236}">
                <a16:creationId xmlns:a16="http://schemas.microsoft.com/office/drawing/2014/main" id="{0D9BDB3B-ED0E-4DDB-B94A-183EEA758549}"/>
              </a:ext>
            </a:extLst>
          </p:cNvPr>
          <p:cNvSpPr txBox="1"/>
          <p:nvPr/>
        </p:nvSpPr>
        <p:spPr>
          <a:xfrm>
            <a:off x="584546" y="3331935"/>
            <a:ext cx="1631750" cy="369332"/>
          </a:xfrm>
          <a:prstGeom prst="rect">
            <a:avLst/>
          </a:prstGeom>
          <a:noFill/>
        </p:spPr>
        <p:txBody>
          <a:bodyPr wrap="square" rtlCol="0">
            <a:spAutoFit/>
          </a:bodyPr>
          <a:lstStyle/>
          <a:p>
            <a:pPr algn="ctr"/>
            <a:r>
              <a:rPr kumimoji="1" lang="ja-JP" altLang="en-US" b="1" dirty="0"/>
              <a:t>禁煙アプリ</a:t>
            </a:r>
          </a:p>
        </p:txBody>
      </p:sp>
      <p:sp>
        <p:nvSpPr>
          <p:cNvPr id="39" name="テキスト ボックス 38">
            <a:extLst>
              <a:ext uri="{FF2B5EF4-FFF2-40B4-BE49-F238E27FC236}">
                <a16:creationId xmlns:a16="http://schemas.microsoft.com/office/drawing/2014/main" id="{8E9A0BA6-09D6-4C5F-AC6F-9392354A73A0}"/>
              </a:ext>
            </a:extLst>
          </p:cNvPr>
          <p:cNvSpPr txBox="1"/>
          <p:nvPr/>
        </p:nvSpPr>
        <p:spPr>
          <a:xfrm>
            <a:off x="2690904" y="3774545"/>
            <a:ext cx="1441420" cy="307777"/>
          </a:xfrm>
          <a:prstGeom prst="rect">
            <a:avLst/>
          </a:prstGeom>
          <a:noFill/>
        </p:spPr>
        <p:txBody>
          <a:bodyPr wrap="none" rtlCol="0">
            <a:spAutoFit/>
          </a:bodyPr>
          <a:lstStyle/>
          <a:p>
            <a:pPr algn="ctr"/>
            <a:r>
              <a:rPr lang="ja-JP" altLang="en-US" sz="1400" b="1" dirty="0">
                <a:solidFill>
                  <a:schemeClr val="bg1"/>
                </a:solidFill>
              </a:rPr>
              <a:t>保険適用が可能</a:t>
            </a:r>
            <a:endParaRPr kumimoji="1" lang="ja-JP" altLang="en-US" sz="1400" b="1" dirty="0">
              <a:solidFill>
                <a:schemeClr val="bg1"/>
              </a:solidFill>
            </a:endParaRPr>
          </a:p>
        </p:txBody>
      </p:sp>
      <p:sp>
        <p:nvSpPr>
          <p:cNvPr id="40" name="テキスト ボックス 39">
            <a:extLst>
              <a:ext uri="{FF2B5EF4-FFF2-40B4-BE49-F238E27FC236}">
                <a16:creationId xmlns:a16="http://schemas.microsoft.com/office/drawing/2014/main" id="{03B11087-0E61-457A-A448-48F24002967E}"/>
              </a:ext>
            </a:extLst>
          </p:cNvPr>
          <p:cNvSpPr txBox="1"/>
          <p:nvPr/>
        </p:nvSpPr>
        <p:spPr>
          <a:xfrm>
            <a:off x="679711" y="3761631"/>
            <a:ext cx="1441420" cy="307777"/>
          </a:xfrm>
          <a:prstGeom prst="rect">
            <a:avLst/>
          </a:prstGeom>
          <a:noFill/>
        </p:spPr>
        <p:txBody>
          <a:bodyPr wrap="none" rtlCol="0">
            <a:spAutoFit/>
          </a:bodyPr>
          <a:lstStyle/>
          <a:p>
            <a:pPr algn="ctr"/>
            <a:r>
              <a:rPr lang="ja-JP" altLang="en-US" sz="1400" b="1" dirty="0">
                <a:solidFill>
                  <a:schemeClr val="bg1"/>
                </a:solidFill>
              </a:rPr>
              <a:t>保険適用が可能</a:t>
            </a:r>
            <a:endParaRPr kumimoji="1" lang="ja-JP" altLang="en-US" sz="1400" b="1" dirty="0">
              <a:solidFill>
                <a:schemeClr val="bg1"/>
              </a:solidFill>
            </a:endParaRPr>
          </a:p>
        </p:txBody>
      </p:sp>
      <p:sp>
        <p:nvSpPr>
          <p:cNvPr id="41" name="テキスト ボックス 40">
            <a:extLst>
              <a:ext uri="{FF2B5EF4-FFF2-40B4-BE49-F238E27FC236}">
                <a16:creationId xmlns:a16="http://schemas.microsoft.com/office/drawing/2014/main" id="{E4EC9F1C-8FF9-4E68-A797-3F563F932229}"/>
              </a:ext>
            </a:extLst>
          </p:cNvPr>
          <p:cNvSpPr txBox="1"/>
          <p:nvPr/>
        </p:nvSpPr>
        <p:spPr>
          <a:xfrm>
            <a:off x="4698066" y="3771456"/>
            <a:ext cx="1441420" cy="307777"/>
          </a:xfrm>
          <a:prstGeom prst="rect">
            <a:avLst/>
          </a:prstGeom>
          <a:noFill/>
        </p:spPr>
        <p:txBody>
          <a:bodyPr wrap="none" rtlCol="0">
            <a:spAutoFit/>
          </a:bodyPr>
          <a:lstStyle/>
          <a:p>
            <a:pPr algn="ctr"/>
            <a:r>
              <a:rPr lang="ja-JP" altLang="en-US" sz="1400" b="1" dirty="0">
                <a:solidFill>
                  <a:schemeClr val="bg1"/>
                </a:solidFill>
              </a:rPr>
              <a:t>保険適用が可能</a:t>
            </a:r>
            <a:endParaRPr kumimoji="1" lang="ja-JP" altLang="en-US" sz="1400" b="1" dirty="0">
              <a:solidFill>
                <a:schemeClr val="bg1"/>
              </a:solidFill>
            </a:endParaRPr>
          </a:p>
        </p:txBody>
      </p:sp>
      <p:sp>
        <p:nvSpPr>
          <p:cNvPr id="42" name="テキスト ボックス 41">
            <a:extLst>
              <a:ext uri="{FF2B5EF4-FFF2-40B4-BE49-F238E27FC236}">
                <a16:creationId xmlns:a16="http://schemas.microsoft.com/office/drawing/2014/main" id="{D2ADFAF7-661A-48AD-9BD6-C2CB1618584C}"/>
              </a:ext>
            </a:extLst>
          </p:cNvPr>
          <p:cNvSpPr txBox="1"/>
          <p:nvPr/>
        </p:nvSpPr>
        <p:spPr>
          <a:xfrm>
            <a:off x="7147251" y="3734621"/>
            <a:ext cx="1204177" cy="307777"/>
          </a:xfrm>
          <a:prstGeom prst="rect">
            <a:avLst/>
          </a:prstGeom>
          <a:noFill/>
        </p:spPr>
        <p:txBody>
          <a:bodyPr wrap="none" rtlCol="0">
            <a:spAutoFit/>
          </a:bodyPr>
          <a:lstStyle/>
          <a:p>
            <a:pPr algn="ctr"/>
            <a:r>
              <a:rPr lang="ja-JP" altLang="en-US" sz="1400" b="1" dirty="0">
                <a:solidFill>
                  <a:schemeClr val="bg1"/>
                </a:solidFill>
              </a:rPr>
              <a:t>保険適用なし</a:t>
            </a:r>
            <a:endParaRPr kumimoji="1" lang="ja-JP" altLang="en-US" sz="1400" b="1" dirty="0">
              <a:solidFill>
                <a:schemeClr val="bg1"/>
              </a:solidFill>
            </a:endParaRPr>
          </a:p>
        </p:txBody>
      </p:sp>
      <p:sp>
        <p:nvSpPr>
          <p:cNvPr id="30" name="テキスト ボックス 29">
            <a:extLst>
              <a:ext uri="{FF2B5EF4-FFF2-40B4-BE49-F238E27FC236}">
                <a16:creationId xmlns:a16="http://schemas.microsoft.com/office/drawing/2014/main" id="{608F09F7-4225-44EE-B1CD-241FD05B1FF1}"/>
              </a:ext>
            </a:extLst>
          </p:cNvPr>
          <p:cNvSpPr txBox="1"/>
          <p:nvPr/>
        </p:nvSpPr>
        <p:spPr>
          <a:xfrm>
            <a:off x="2155658" y="47326"/>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7C1D672B-63D1-495D-B781-D0882418E170}"/>
              </a:ext>
            </a:extLst>
          </p:cNvPr>
          <p:cNvSpPr txBox="1"/>
          <p:nvPr/>
        </p:nvSpPr>
        <p:spPr>
          <a:xfrm>
            <a:off x="1364634" y="5871380"/>
            <a:ext cx="1141659" cy="307777"/>
          </a:xfrm>
          <a:prstGeom prst="rect">
            <a:avLst/>
          </a:prstGeom>
          <a:noFill/>
          <a:effectLst>
            <a:outerShdw blurRad="50800" dist="50800" dir="5400000" algn="ctr" rotWithShape="0">
              <a:schemeClr val="bg1"/>
            </a:outerShdw>
          </a:effectLst>
        </p:spPr>
        <p:txBody>
          <a:bodyPr wrap="none" rtlCol="0">
            <a:spAutoFit/>
          </a:bodyPr>
          <a:lstStyle/>
          <a:p>
            <a:pPr algn="ct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ち りょうひ</a:t>
            </a:r>
            <a:endPar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332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1038387" y="227249"/>
            <a:ext cx="7671660" cy="1325563"/>
          </a:xfrm>
        </p:spPr>
        <p:txBody>
          <a:bodyPr>
            <a:noAutofit/>
          </a:bodyPr>
          <a:lstStyle/>
          <a:p>
            <a:r>
              <a:rPr kumimoji="1" lang="ja-JP" altLang="en-US" sz="4000" dirty="0">
                <a:latin typeface="HGS創英角ｺﾞｼｯｸUB" panose="020B0A00000000000000" pitchFamily="50" charset="-128"/>
                <a:ea typeface="HGS創英角ｺﾞｼｯｸUB" panose="020B0A00000000000000" pitchFamily="50" charset="-128"/>
              </a:rPr>
              <a:t>問題：タバコの煙に含まれる</a:t>
            </a:r>
            <a:br>
              <a:rPr kumimoji="1" lang="en-US" altLang="ja-JP" sz="4000" dirty="0">
                <a:latin typeface="HGS創英角ｺﾞｼｯｸUB" panose="020B0A00000000000000" pitchFamily="50" charset="-128"/>
                <a:ea typeface="HGS創英角ｺﾞｼｯｸUB" panose="020B0A00000000000000" pitchFamily="50" charset="-128"/>
              </a:rPr>
            </a:br>
            <a:r>
              <a:rPr kumimoji="1" lang="ja-JP" altLang="en-US" sz="4000" dirty="0">
                <a:latin typeface="HGS創英角ｺﾞｼｯｸUB" panose="020B0A00000000000000" pitchFamily="50" charset="-128"/>
                <a:ea typeface="HGS創英角ｺﾞｼｯｸUB" panose="020B0A00000000000000" pitchFamily="50" charset="-128"/>
              </a:rPr>
              <a:t>　　　発がん性物質は何種類？</a:t>
            </a:r>
          </a:p>
        </p:txBody>
      </p:sp>
      <p:sp>
        <p:nvSpPr>
          <p:cNvPr id="5" name="四角形: 角を丸くする 4">
            <a:extLst>
              <a:ext uri="{FF2B5EF4-FFF2-40B4-BE49-F238E27FC236}">
                <a16:creationId xmlns:a16="http://schemas.microsoft.com/office/drawing/2014/main" id="{6D0C9BE5-446C-4038-9450-147471F159D5}"/>
              </a:ext>
            </a:extLst>
          </p:cNvPr>
          <p:cNvSpPr/>
          <p:nvPr/>
        </p:nvSpPr>
        <p:spPr>
          <a:xfrm>
            <a:off x="947620" y="1832186"/>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2E36C55-6F8C-4E45-95CF-7EB04878F50A}"/>
              </a:ext>
            </a:extLst>
          </p:cNvPr>
          <p:cNvSpPr txBox="1"/>
          <p:nvPr/>
        </p:nvSpPr>
        <p:spPr>
          <a:xfrm>
            <a:off x="1375747" y="2453672"/>
            <a:ext cx="3778562" cy="830996"/>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①約</a:t>
            </a:r>
            <a:r>
              <a:rPr lang="en-US" altLang="ja-JP" sz="4800" b="1" dirty="0">
                <a:solidFill>
                  <a:srgbClr val="FF0000"/>
                </a:solidFill>
                <a:latin typeface="メイリオ" panose="020B0604030504040204" pitchFamily="50" charset="-128"/>
                <a:ea typeface="メイリオ" panose="020B0604030504040204" pitchFamily="50" charset="-128"/>
              </a:rPr>
              <a:t>10</a:t>
            </a:r>
            <a:r>
              <a:rPr lang="ja-JP" altLang="en-US" sz="4800" b="1" dirty="0">
                <a:solidFill>
                  <a:srgbClr val="FF0000"/>
                </a:solidFill>
                <a:latin typeface="メイリオ" panose="020B0604030504040204" pitchFamily="50" charset="-128"/>
                <a:ea typeface="メイリオ" panose="020B0604030504040204" pitchFamily="50" charset="-128"/>
              </a:rPr>
              <a:t>種類</a:t>
            </a:r>
          </a:p>
        </p:txBody>
      </p:sp>
      <p:sp>
        <p:nvSpPr>
          <p:cNvPr id="8" name="テキスト ボックス 7">
            <a:extLst>
              <a:ext uri="{FF2B5EF4-FFF2-40B4-BE49-F238E27FC236}">
                <a16:creationId xmlns:a16="http://schemas.microsoft.com/office/drawing/2014/main" id="{EBDA9615-2050-4E71-BE9C-527C9FE47B47}"/>
              </a:ext>
            </a:extLst>
          </p:cNvPr>
          <p:cNvSpPr txBox="1"/>
          <p:nvPr/>
        </p:nvSpPr>
        <p:spPr>
          <a:xfrm>
            <a:off x="1375747" y="3629910"/>
            <a:ext cx="3884808" cy="830996"/>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②約</a:t>
            </a:r>
            <a:r>
              <a:rPr lang="en-US" altLang="ja-JP" sz="4800" b="1" dirty="0">
                <a:solidFill>
                  <a:srgbClr val="FF0000"/>
                </a:solidFill>
                <a:latin typeface="メイリオ" panose="020B0604030504040204" pitchFamily="50" charset="-128"/>
                <a:ea typeface="メイリオ" panose="020B0604030504040204" pitchFamily="50" charset="-128"/>
              </a:rPr>
              <a:t>30</a:t>
            </a:r>
            <a:r>
              <a:rPr lang="ja-JP" altLang="en-US" sz="4800" b="1" dirty="0">
                <a:solidFill>
                  <a:srgbClr val="FF0000"/>
                </a:solidFill>
                <a:latin typeface="メイリオ" panose="020B0604030504040204" pitchFamily="50" charset="-128"/>
                <a:ea typeface="メイリオ" panose="020B0604030504040204" pitchFamily="50" charset="-128"/>
              </a:rPr>
              <a:t>種類</a:t>
            </a:r>
          </a:p>
        </p:txBody>
      </p:sp>
      <p:sp>
        <p:nvSpPr>
          <p:cNvPr id="9" name="テキスト ボックス 8">
            <a:extLst>
              <a:ext uri="{FF2B5EF4-FFF2-40B4-BE49-F238E27FC236}">
                <a16:creationId xmlns:a16="http://schemas.microsoft.com/office/drawing/2014/main" id="{055ACC4B-7DE7-4867-9851-D7D245E80CF6}"/>
              </a:ext>
            </a:extLst>
          </p:cNvPr>
          <p:cNvSpPr txBox="1"/>
          <p:nvPr/>
        </p:nvSpPr>
        <p:spPr>
          <a:xfrm>
            <a:off x="1571303" y="4813876"/>
            <a:ext cx="3504392" cy="830996"/>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③約</a:t>
            </a:r>
            <a:r>
              <a:rPr lang="en-US" altLang="ja-JP" sz="4800" b="1" dirty="0">
                <a:solidFill>
                  <a:srgbClr val="FF0000"/>
                </a:solidFill>
                <a:latin typeface="メイリオ" panose="020B0604030504040204" pitchFamily="50" charset="-128"/>
                <a:ea typeface="メイリオ" panose="020B0604030504040204" pitchFamily="50" charset="-128"/>
              </a:rPr>
              <a:t>70</a:t>
            </a:r>
            <a:r>
              <a:rPr lang="ja-JP" altLang="en-US" sz="4800" b="1" dirty="0">
                <a:solidFill>
                  <a:srgbClr val="FF0000"/>
                </a:solidFill>
                <a:latin typeface="メイリオ" panose="020B0604030504040204" pitchFamily="50" charset="-128"/>
                <a:ea typeface="メイリオ" panose="020B0604030504040204" pitchFamily="50" charset="-128"/>
              </a:rPr>
              <a:t>種類</a:t>
            </a:r>
          </a:p>
        </p:txBody>
      </p:sp>
      <p:sp>
        <p:nvSpPr>
          <p:cNvPr id="11" name="楕円 10">
            <a:extLst>
              <a:ext uri="{FF2B5EF4-FFF2-40B4-BE49-F238E27FC236}">
                <a16:creationId xmlns:a16="http://schemas.microsoft.com/office/drawing/2014/main" id="{5805E3A6-5EDB-4CEC-90E0-4FF94E07EDEB}"/>
              </a:ext>
            </a:extLst>
          </p:cNvPr>
          <p:cNvSpPr/>
          <p:nvPr/>
        </p:nvSpPr>
        <p:spPr>
          <a:xfrm>
            <a:off x="664556" y="4393862"/>
            <a:ext cx="5465514" cy="16257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C918743-AB7A-46F7-9775-83C332F3E9C3}"/>
              </a:ext>
            </a:extLst>
          </p:cNvPr>
          <p:cNvSpPr txBox="1"/>
          <p:nvPr/>
        </p:nvSpPr>
        <p:spPr>
          <a:xfrm>
            <a:off x="1667049" y="1622676"/>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grpSp>
        <p:nvGrpSpPr>
          <p:cNvPr id="6" name="グループ化 5">
            <a:extLst>
              <a:ext uri="{FF2B5EF4-FFF2-40B4-BE49-F238E27FC236}">
                <a16:creationId xmlns:a16="http://schemas.microsoft.com/office/drawing/2014/main" id="{123731E6-DBF1-4860-BFA0-5B9B3077B00E}"/>
              </a:ext>
            </a:extLst>
          </p:cNvPr>
          <p:cNvGrpSpPr/>
          <p:nvPr/>
        </p:nvGrpSpPr>
        <p:grpSpPr>
          <a:xfrm>
            <a:off x="5940721" y="2033234"/>
            <a:ext cx="2775018" cy="4500274"/>
            <a:chOff x="5940721" y="2033234"/>
            <a:chExt cx="2775018" cy="4500274"/>
          </a:xfrm>
        </p:grpSpPr>
        <p:pic>
          <p:nvPicPr>
            <p:cNvPr id="4" name="図 3">
              <a:extLst>
                <a:ext uri="{FF2B5EF4-FFF2-40B4-BE49-F238E27FC236}">
                  <a16:creationId xmlns:a16="http://schemas.microsoft.com/office/drawing/2014/main" id="{03DAFF55-53A4-4027-A476-F7C67DF23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636" y="3638147"/>
              <a:ext cx="2176092" cy="2895361"/>
            </a:xfrm>
            <a:prstGeom prst="rect">
              <a:avLst/>
            </a:prstGeom>
          </p:spPr>
        </p:pic>
        <p:sp>
          <p:nvSpPr>
            <p:cNvPr id="3" name="吹き出し: 円形 2">
              <a:extLst>
                <a:ext uri="{FF2B5EF4-FFF2-40B4-BE49-F238E27FC236}">
                  <a16:creationId xmlns:a16="http://schemas.microsoft.com/office/drawing/2014/main" id="{8A1E98AD-97CE-4A05-8731-8CEC50DBDDDA}"/>
                </a:ext>
              </a:extLst>
            </p:cNvPr>
            <p:cNvSpPr/>
            <p:nvPr/>
          </p:nvSpPr>
          <p:spPr>
            <a:xfrm>
              <a:off x="5940721" y="2033234"/>
              <a:ext cx="2775018" cy="1316383"/>
            </a:xfrm>
            <a:prstGeom prst="wedgeEllipseCallout">
              <a:avLst>
                <a:gd name="adj1" fmla="val -6525"/>
                <a:gd name="adj2" fmla="val 93111"/>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HGP創英角ｺﾞｼｯｸUB" panose="020B0A00000000000000" pitchFamily="50" charset="-128"/>
                  <a:ea typeface="HGP創英角ｺﾞｼｯｸUB" panose="020B0A00000000000000" pitchFamily="50" charset="-128"/>
                </a:rPr>
                <a:t>発がん性物質</a:t>
              </a:r>
              <a:endParaRPr kumimoji="1" lang="en-US" altLang="ja-JP" sz="2400" dirty="0">
                <a:latin typeface="HGP創英角ｺﾞｼｯｸUB" panose="020B0A00000000000000" pitchFamily="50" charset="-128"/>
                <a:ea typeface="HGP創英角ｺﾞｼｯｸUB" panose="020B0A00000000000000" pitchFamily="50" charset="-128"/>
              </a:endParaRPr>
            </a:p>
            <a:p>
              <a:pPr algn="ctr"/>
              <a:r>
                <a:rPr lang="ja-JP" altLang="en-US" sz="2400" dirty="0">
                  <a:latin typeface="HGP創英角ｺﾞｼｯｸUB" panose="020B0A00000000000000" pitchFamily="50" charset="-128"/>
                  <a:ea typeface="HGP創英角ｺﾞｼｯｸUB" panose="020B0A00000000000000" pitchFamily="50" charset="-128"/>
                </a:rPr>
                <a:t>タールくん</a:t>
              </a:r>
              <a:endParaRPr kumimoji="1" lang="ja-JP" altLang="en-US" sz="2400" dirty="0">
                <a:latin typeface="HGP創英角ｺﾞｼｯｸUB" panose="020B0A00000000000000" pitchFamily="50" charset="-128"/>
                <a:ea typeface="HGP創英角ｺﾞｼｯｸUB" panose="020B0A00000000000000" pitchFamily="50" charset="-128"/>
              </a:endParaRPr>
            </a:p>
          </p:txBody>
        </p:sp>
      </p:grpSp>
    </p:spTree>
    <p:extLst>
      <p:ext uri="{BB962C8B-B14F-4D97-AF65-F5344CB8AC3E}">
        <p14:creationId xmlns:p14="http://schemas.microsoft.com/office/powerpoint/2010/main" val="11187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9" presetClass="emph" presetSubtype="0" nodeType="withEffect">
                                  <p:stCondLst>
                                    <p:cond delay="0"/>
                                  </p:stCondLst>
                                  <p:childTnLst>
                                    <p:set>
                                      <p:cBhvr>
                                        <p:cTn id="9" dur="indefinite"/>
                                        <p:tgtEl>
                                          <p:spTgt spid="7">
                                            <p:txEl>
                                              <p:pRg st="0" end="0"/>
                                            </p:txEl>
                                          </p:spTgt>
                                        </p:tgtEl>
                                        <p:attrNameLst>
                                          <p:attrName>style.opacity</p:attrName>
                                        </p:attrNameLst>
                                      </p:cBhvr>
                                      <p:to>
                                        <p:strVal val="0.5"/>
                                      </p:to>
                                    </p:set>
                                    <p:animEffect filter="image" prLst="opacity: 0.5">
                                      <p:cBhvr rctx="IE">
                                        <p:cTn id="10" dur="indefinite"/>
                                        <p:tgtEl>
                                          <p:spTgt spid="7">
                                            <p:txEl>
                                              <p:pRg st="0" end="0"/>
                                            </p:txEl>
                                          </p:spTgt>
                                        </p:tgtEl>
                                      </p:cBhvr>
                                    </p:animEffect>
                                  </p:childTnLst>
                                </p:cTn>
                              </p:par>
                              <p:par>
                                <p:cTn id="11" presetID="3" presetClass="emph" presetSubtype="2" fill="hold" nodeType="withEffect">
                                  <p:stCondLst>
                                    <p:cond delay="0"/>
                                  </p:stCondLst>
                                  <p:childTnLst>
                                    <p:animClr clrSpc="rgb" dir="cw">
                                      <p:cBhvr override="childStyle">
                                        <p:cTn id="12" dur="1000" fill="hold"/>
                                        <p:tgtEl>
                                          <p:spTgt spid="7">
                                            <p:txEl>
                                              <p:pRg st="0" end="0"/>
                                            </p:txEl>
                                          </p:spTgt>
                                        </p:tgtEl>
                                        <p:attrNameLst>
                                          <p:attrName>style.color</p:attrName>
                                        </p:attrNameLst>
                                      </p:cBhvr>
                                      <p:to>
                                        <a:srgbClr val="FFFF99"/>
                                      </p:to>
                                    </p:animClr>
                                  </p:childTnLst>
                                </p:cTn>
                              </p:par>
                              <p:par>
                                <p:cTn id="13" presetID="10"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6" presetClass="emph" presetSubtype="0" fill="hold" nodeType="withEffect">
                                  <p:stCondLst>
                                    <p:cond delay="0"/>
                                  </p:stCondLst>
                                  <p:childTnLst>
                                    <p:animScale>
                                      <p:cBhvr>
                                        <p:cTn id="17" dur="2000" fill="hold"/>
                                        <p:tgtEl>
                                          <p:spTgt spid="6"/>
                                        </p:tgtEl>
                                      </p:cBhvr>
                                      <p:by x="120000" y="120000"/>
                                    </p:animScale>
                                  </p:childTnLst>
                                </p:cTn>
                              </p:par>
                              <p:par>
                                <p:cTn id="18" presetID="9" presetClass="emph" presetSubtype="0" grpId="1" nodeType="withEffect">
                                  <p:stCondLst>
                                    <p:cond delay="0"/>
                                  </p:stCondLst>
                                  <p:childTnLst>
                                    <p:set>
                                      <p:cBhvr>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par>
                                <p:cTn id="21" presetID="3" presetClass="emph" presetSubtype="2" fill="hold" grpId="0" nodeType="withEffect">
                                  <p:stCondLst>
                                    <p:cond delay="0"/>
                                  </p:stCondLst>
                                  <p:childTnLst>
                                    <p:animClr clrSpc="rgb" dir="cw">
                                      <p:cBhvr override="childStyle">
                                        <p:cTn id="22" dur="1000" fill="hold"/>
                                        <p:tgtEl>
                                          <p:spTgt spid="8"/>
                                        </p:tgtEl>
                                        <p:attrNameLst>
                                          <p:attrName>style.color</p:attrName>
                                        </p:attrNameLst>
                                      </p:cBhvr>
                                      <p:to>
                                        <a:srgbClr val="FFFF99"/>
                                      </p:to>
                                    </p:animClr>
                                  </p:childTnLst>
                                </p:cTn>
                              </p:par>
                              <p:par>
                                <p:cTn id="23" presetID="6" presetClass="emph" presetSubtype="0" fill="hold" grpId="0" nodeType="withEffect">
                                  <p:stCondLst>
                                    <p:cond delay="0"/>
                                  </p:stCondLst>
                                  <p:childTnLst>
                                    <p:animScale>
                                      <p:cBhvr>
                                        <p:cTn id="24" dur="20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9645CC35-33F4-4412-84DA-040E3403587B}"/>
              </a:ext>
            </a:extLst>
          </p:cNvPr>
          <p:cNvSpPr/>
          <p:nvPr/>
        </p:nvSpPr>
        <p:spPr>
          <a:xfrm>
            <a:off x="3843211" y="3946731"/>
            <a:ext cx="4680520" cy="244478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1A31938-15CF-4CDA-9C4F-D07F57AE1B77}"/>
              </a:ext>
            </a:extLst>
          </p:cNvPr>
          <p:cNvPicPr>
            <a:picLocks noChangeAspect="1"/>
          </p:cNvPicPr>
          <p:nvPr/>
        </p:nvPicPr>
        <p:blipFill rotWithShape="1">
          <a:blip r:embed="rId3">
            <a:extLst>
              <a:ext uri="{28A0092B-C50C-407E-A947-70E740481C1C}">
                <a14:useLocalDpi xmlns:a14="http://schemas.microsoft.com/office/drawing/2010/main" val="0"/>
              </a:ext>
            </a:extLst>
          </a:blip>
          <a:srcRect t="-1" b="3081"/>
          <a:stretch/>
        </p:blipFill>
        <p:spPr>
          <a:xfrm>
            <a:off x="0" y="121813"/>
            <a:ext cx="8676456" cy="6230397"/>
          </a:xfrm>
          <a:prstGeom prst="rect">
            <a:avLst/>
          </a:prstGeom>
        </p:spPr>
      </p:pic>
      <p:sp>
        <p:nvSpPr>
          <p:cNvPr id="4" name="テキスト ボックス 3">
            <a:extLst>
              <a:ext uri="{FF2B5EF4-FFF2-40B4-BE49-F238E27FC236}">
                <a16:creationId xmlns:a16="http://schemas.microsoft.com/office/drawing/2014/main" id="{A06A4C99-6CA5-4B24-BBB9-348F084AE0B0}"/>
              </a:ext>
            </a:extLst>
          </p:cNvPr>
          <p:cNvSpPr txBox="1"/>
          <p:nvPr/>
        </p:nvSpPr>
        <p:spPr>
          <a:xfrm>
            <a:off x="0" y="6391517"/>
            <a:ext cx="8136904" cy="461665"/>
          </a:xfrm>
          <a:prstGeom prst="rect">
            <a:avLst/>
          </a:prstGeom>
          <a:noFill/>
        </p:spPr>
        <p:txBody>
          <a:bodyPr wrap="square">
            <a:spAutoFit/>
          </a:bodyPr>
          <a:lstStyle/>
          <a:p>
            <a:r>
              <a:rPr lang="ja-JP" altLang="en-US" sz="800" dirty="0"/>
              <a:t>（</a:t>
            </a:r>
            <a:r>
              <a:rPr lang="en-US" altLang="ja-JP" sz="800" dirty="0"/>
              <a:t>1</a:t>
            </a:r>
            <a:r>
              <a:rPr lang="ja-JP" altLang="en-US" sz="800" dirty="0"/>
              <a:t>）</a:t>
            </a:r>
            <a:r>
              <a:rPr lang="en-US" altLang="ja-JP" sz="800" dirty="0" err="1"/>
              <a:t>Rodgman</a:t>
            </a:r>
            <a:r>
              <a:rPr lang="en-US" altLang="ja-JP" sz="800" dirty="0"/>
              <a:t>, A. et al</a:t>
            </a:r>
            <a:r>
              <a:rPr lang="ja-JP" altLang="en-US" sz="800" dirty="0"/>
              <a:t>：</a:t>
            </a:r>
            <a:r>
              <a:rPr lang="en-US" altLang="ja-JP" sz="800" dirty="0"/>
              <a:t>. The Chemical Components of Tobacco and Tobacco Smoke Second Edition.</a:t>
            </a:r>
            <a:br>
              <a:rPr lang="en-US" altLang="ja-JP" sz="800" dirty="0"/>
            </a:br>
            <a:r>
              <a:rPr lang="ja-JP" altLang="en-US" sz="800" dirty="0"/>
              <a:t>　  </a:t>
            </a:r>
            <a:r>
              <a:rPr lang="en-US" altLang="ja-JP" sz="800" dirty="0" err="1"/>
              <a:t>Rodgman</a:t>
            </a:r>
            <a:r>
              <a:rPr lang="en-US" altLang="ja-JP" sz="800" dirty="0"/>
              <a:t>, A. </a:t>
            </a:r>
            <a:r>
              <a:rPr lang="en-US" altLang="ja-JP" sz="800" dirty="0" err="1"/>
              <a:t>Perfetti</a:t>
            </a:r>
            <a:r>
              <a:rPr lang="en-US" altLang="ja-JP" sz="800" dirty="0"/>
              <a:t>, T. A. editors. Boca Raton, FL: CRC Press, 2013;xxix‒xciii</a:t>
            </a:r>
          </a:p>
          <a:p>
            <a:r>
              <a:rPr lang="ja-JP" altLang="en-US" sz="800" dirty="0"/>
              <a:t>（</a:t>
            </a:r>
            <a:r>
              <a:rPr lang="en-US" altLang="ja-JP" sz="800" dirty="0"/>
              <a:t>2</a:t>
            </a:r>
            <a:r>
              <a:rPr lang="ja-JP" altLang="en-US" sz="800" dirty="0"/>
              <a:t>） </a:t>
            </a:r>
            <a:r>
              <a:rPr lang="en-US" altLang="ja-JP" sz="800" dirty="0"/>
              <a:t>IARC. A review of human carcinogens: personal habits and indoor combustions. IARC </a:t>
            </a:r>
            <a:r>
              <a:rPr lang="en-US" altLang="ja-JP" sz="800" dirty="0" err="1"/>
              <a:t>Monogr</a:t>
            </a:r>
            <a:r>
              <a:rPr lang="en-US" altLang="ja-JP" sz="800" dirty="0"/>
              <a:t> Eval </a:t>
            </a:r>
            <a:r>
              <a:rPr lang="en-US" altLang="ja-JP" sz="800" dirty="0" err="1"/>
              <a:t>Carcinog</a:t>
            </a:r>
            <a:r>
              <a:rPr lang="en-US" altLang="ja-JP" sz="800" dirty="0"/>
              <a:t> Risks Hum, 2012;100E:1–579</a:t>
            </a:r>
          </a:p>
        </p:txBody>
      </p:sp>
      <p:sp>
        <p:nvSpPr>
          <p:cNvPr id="5" name="テキスト ボックス 4">
            <a:extLst>
              <a:ext uri="{FF2B5EF4-FFF2-40B4-BE49-F238E27FC236}">
                <a16:creationId xmlns:a16="http://schemas.microsoft.com/office/drawing/2014/main" id="{9DB443D0-92CD-40B4-88E2-382A40A0023F}"/>
              </a:ext>
            </a:extLst>
          </p:cNvPr>
          <p:cNvSpPr txBox="1"/>
          <p:nvPr/>
        </p:nvSpPr>
        <p:spPr>
          <a:xfrm>
            <a:off x="364958" y="215171"/>
            <a:ext cx="4813684"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タバコの成分　</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E8CA0056-6C84-4490-A9E4-06B0DFF0A10B}"/>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705D6C8-130F-4D2E-A068-B0974202A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5342" y="4331770"/>
            <a:ext cx="4196258" cy="1801441"/>
          </a:xfrm>
          <a:prstGeom prst="rect">
            <a:avLst/>
          </a:prstGeom>
        </p:spPr>
      </p:pic>
      <p:sp>
        <p:nvSpPr>
          <p:cNvPr id="11" name="テキスト ボックス 10">
            <a:extLst>
              <a:ext uri="{FF2B5EF4-FFF2-40B4-BE49-F238E27FC236}">
                <a16:creationId xmlns:a16="http://schemas.microsoft.com/office/drawing/2014/main" id="{FEBEFE47-C4AA-4319-961B-2112B5121B2D}"/>
              </a:ext>
            </a:extLst>
          </p:cNvPr>
          <p:cNvSpPr txBox="1"/>
          <p:nvPr/>
        </p:nvSpPr>
        <p:spPr>
          <a:xfrm>
            <a:off x="4133571" y="6009202"/>
            <a:ext cx="1548172" cy="400110"/>
          </a:xfrm>
          <a:prstGeom prst="rect">
            <a:avLst/>
          </a:prstGeom>
          <a:noFill/>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ニコチン</a:t>
            </a:r>
          </a:p>
        </p:txBody>
      </p:sp>
      <p:sp>
        <p:nvSpPr>
          <p:cNvPr id="17" name="テキスト ボックス 16">
            <a:extLst>
              <a:ext uri="{FF2B5EF4-FFF2-40B4-BE49-F238E27FC236}">
                <a16:creationId xmlns:a16="http://schemas.microsoft.com/office/drawing/2014/main" id="{9DF3AE07-CF20-48D1-A9FE-4C0F7EA552A2}"/>
              </a:ext>
            </a:extLst>
          </p:cNvPr>
          <p:cNvSpPr txBox="1"/>
          <p:nvPr/>
        </p:nvSpPr>
        <p:spPr>
          <a:xfrm>
            <a:off x="4860032" y="3992360"/>
            <a:ext cx="2646878" cy="461665"/>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代表的な成分</a:t>
            </a:r>
            <a:r>
              <a:rPr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AE2A12CC-9310-4812-B4E1-00634B4B7952}"/>
              </a:ext>
            </a:extLst>
          </p:cNvPr>
          <p:cNvSpPr txBox="1"/>
          <p:nvPr/>
        </p:nvSpPr>
        <p:spPr>
          <a:xfrm>
            <a:off x="5436096" y="6009202"/>
            <a:ext cx="1548172" cy="400110"/>
          </a:xfrm>
          <a:prstGeom prst="rect">
            <a:avLst/>
          </a:prstGeom>
          <a:noFill/>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タール</a:t>
            </a:r>
          </a:p>
        </p:txBody>
      </p:sp>
      <p:sp>
        <p:nvSpPr>
          <p:cNvPr id="20" name="テキスト ボックス 19">
            <a:extLst>
              <a:ext uri="{FF2B5EF4-FFF2-40B4-BE49-F238E27FC236}">
                <a16:creationId xmlns:a16="http://schemas.microsoft.com/office/drawing/2014/main" id="{3CC1C325-FC97-4D40-B68B-E8C77C3EE6DB}"/>
              </a:ext>
            </a:extLst>
          </p:cNvPr>
          <p:cNvSpPr txBox="1"/>
          <p:nvPr/>
        </p:nvSpPr>
        <p:spPr>
          <a:xfrm>
            <a:off x="6807729" y="6009202"/>
            <a:ext cx="1548172" cy="400110"/>
          </a:xfrm>
          <a:prstGeom prst="rect">
            <a:avLst/>
          </a:prstGeom>
          <a:noFill/>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一酸化炭素</a:t>
            </a:r>
          </a:p>
        </p:txBody>
      </p:sp>
      <p:grpSp>
        <p:nvGrpSpPr>
          <p:cNvPr id="2" name="グループ化 1">
            <a:extLst>
              <a:ext uri="{FF2B5EF4-FFF2-40B4-BE49-F238E27FC236}">
                <a16:creationId xmlns:a16="http://schemas.microsoft.com/office/drawing/2014/main" id="{BFFB83F9-463F-4C48-B945-30B300C70436}"/>
              </a:ext>
            </a:extLst>
          </p:cNvPr>
          <p:cNvGrpSpPr/>
          <p:nvPr/>
        </p:nvGrpSpPr>
        <p:grpSpPr>
          <a:xfrm>
            <a:off x="1668057" y="1341006"/>
            <a:ext cx="6383950" cy="2176791"/>
            <a:chOff x="1644434" y="1401161"/>
            <a:chExt cx="6383950" cy="2176791"/>
          </a:xfrm>
        </p:grpSpPr>
        <p:sp>
          <p:nvSpPr>
            <p:cNvPr id="16" name="テキスト ボックス 15">
              <a:extLst>
                <a:ext uri="{FF2B5EF4-FFF2-40B4-BE49-F238E27FC236}">
                  <a16:creationId xmlns:a16="http://schemas.microsoft.com/office/drawing/2014/main" id="{1284AF8C-3ED4-4DCA-8844-F062B3597C34}"/>
                </a:ext>
              </a:extLst>
            </p:cNvPr>
            <p:cNvSpPr txBox="1"/>
            <p:nvPr/>
          </p:nvSpPr>
          <p:spPr>
            <a:xfrm>
              <a:off x="1644434" y="1623571"/>
              <a:ext cx="6383950" cy="1954381"/>
            </a:xfrm>
            <a:prstGeom prst="rect">
              <a:avLst/>
            </a:prstGeom>
            <a:noFill/>
          </p:spPr>
          <p:txBody>
            <a:bodyPr wrap="square">
              <a:spAutoFit/>
            </a:bodyPr>
            <a:lstStyle/>
            <a:p>
              <a:pPr>
                <a:spcBef>
                  <a:spcPts val="1600"/>
                </a:spcBef>
              </a:pPr>
              <a:r>
                <a:rPr lang="ja-JP" altLang="en-US" sz="3200" dirty="0">
                  <a:latin typeface="メイリオ" panose="020B0604030504040204" pitchFamily="50" charset="-128"/>
                  <a:ea typeface="メイリオ" panose="020B0604030504040204" pitchFamily="50" charset="-128"/>
                </a:rPr>
                <a:t>約</a:t>
              </a:r>
              <a:r>
                <a:rPr lang="en-US" altLang="ja-JP" sz="3200" dirty="0">
                  <a:latin typeface="メイリオ" panose="020B0604030504040204" pitchFamily="50" charset="-128"/>
                  <a:ea typeface="メイリオ" panose="020B0604030504040204" pitchFamily="50" charset="-128"/>
                </a:rPr>
                <a:t>5300</a:t>
              </a:r>
              <a:r>
                <a:rPr lang="ja-JP" altLang="en-US" sz="3200" dirty="0">
                  <a:latin typeface="メイリオ" panose="020B0604030504040204" pitchFamily="50" charset="-128"/>
                  <a:ea typeface="メイリオ" panose="020B0604030504040204" pitchFamily="50" charset="-128"/>
                </a:rPr>
                <a:t>種類以上の化学物質</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endParaRPr>
            </a:p>
            <a:p>
              <a:pPr>
                <a:spcBef>
                  <a:spcPts val="1600"/>
                </a:spcBef>
              </a:pPr>
              <a:r>
                <a:rPr lang="ja-JP" altLang="en-US" sz="3200" dirty="0">
                  <a:latin typeface="メイリオ" panose="020B0604030504040204" pitchFamily="50" charset="-128"/>
                  <a:ea typeface="メイリオ" panose="020B0604030504040204" pitchFamily="50" charset="-128"/>
                </a:rPr>
                <a:t>  約</a:t>
              </a:r>
              <a:r>
                <a:rPr lang="en-US" altLang="ja-JP" sz="3200" dirty="0">
                  <a:latin typeface="メイリオ" panose="020B0604030504040204" pitchFamily="50" charset="-128"/>
                  <a:ea typeface="メイリオ" panose="020B0604030504040204" pitchFamily="50" charset="-128"/>
                </a:rPr>
                <a:t>200</a:t>
              </a:r>
              <a:r>
                <a:rPr lang="ja-JP" altLang="en-US" sz="3200" dirty="0">
                  <a:latin typeface="メイリオ" panose="020B0604030504040204" pitchFamily="50" charset="-128"/>
                  <a:ea typeface="メイリオ" panose="020B0604030504040204" pitchFamily="50" charset="-128"/>
                </a:rPr>
                <a:t>種類以上の有害物質</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p>
            <a:p>
              <a:pPr>
                <a:spcBef>
                  <a:spcPts val="1500"/>
                </a:spcBef>
              </a:pPr>
              <a:r>
                <a:rPr lang="ja-JP" altLang="en-US" sz="3200" dirty="0">
                  <a:latin typeface="メイリオ" panose="020B0604030504040204" pitchFamily="50" charset="-128"/>
                  <a:ea typeface="メイリオ" panose="020B0604030504040204" pitchFamily="50" charset="-128"/>
                </a:rPr>
                <a:t>    約</a:t>
              </a:r>
              <a:r>
                <a:rPr lang="en-US" altLang="ja-JP" sz="3200" dirty="0">
                  <a:latin typeface="メイリオ" panose="020B0604030504040204" pitchFamily="50" charset="-128"/>
                  <a:ea typeface="メイリオ" panose="020B0604030504040204" pitchFamily="50" charset="-128"/>
                </a:rPr>
                <a:t>70</a:t>
              </a:r>
              <a:r>
                <a:rPr lang="ja-JP" altLang="en-US" sz="3200" dirty="0">
                  <a:latin typeface="メイリオ" panose="020B0604030504040204" pitchFamily="50" charset="-128"/>
                  <a:ea typeface="メイリオ" panose="020B0604030504040204" pitchFamily="50" charset="-128"/>
                </a:rPr>
                <a:t>種類以上の発がん性物質</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2)</a:t>
              </a:r>
              <a:endParaRPr lang="en-US" altLang="ja-JP" sz="32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2A0D956-7FAD-4FB5-A28E-1C91B1E6736C}"/>
                </a:ext>
              </a:extLst>
            </p:cNvPr>
            <p:cNvSpPr txBox="1"/>
            <p:nvPr/>
          </p:nvSpPr>
          <p:spPr>
            <a:xfrm>
              <a:off x="5178642" y="2802414"/>
              <a:ext cx="2633718" cy="338554"/>
            </a:xfrm>
            <a:prstGeom prst="rect">
              <a:avLst/>
            </a:prstGeom>
            <a:noFill/>
          </p:spPr>
          <p:txBody>
            <a:bodyPr wrap="square">
              <a:spAutoFit/>
            </a:bodyPr>
            <a:lstStyle/>
            <a:p>
              <a:pPr>
                <a:spcBef>
                  <a:spcPts val="1200"/>
                </a:spcBef>
              </a:pPr>
              <a:r>
                <a:rPr lang="ja-JP" altLang="en-US" sz="1600" b="1" dirty="0">
                  <a:latin typeface="メイリオ" panose="020B0604030504040204" pitchFamily="50" charset="-128"/>
                  <a:ea typeface="メイリオ" panose="020B0604030504040204" pitchFamily="50" charset="-128"/>
                </a:rPr>
                <a:t>はつ　　　　せいぶっしつ</a:t>
              </a:r>
              <a:endParaRPr lang="en-US" altLang="ja-JP" sz="1600" b="1"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CCD91C19-73C2-46D5-9A1C-84E2BC080671}"/>
                </a:ext>
              </a:extLst>
            </p:cNvPr>
            <p:cNvSpPr txBox="1"/>
            <p:nvPr/>
          </p:nvSpPr>
          <p:spPr>
            <a:xfrm>
              <a:off x="5178642" y="2101511"/>
              <a:ext cx="1775880" cy="307777"/>
            </a:xfrm>
            <a:prstGeom prst="rect">
              <a:avLst/>
            </a:prstGeom>
            <a:noFill/>
          </p:spPr>
          <p:txBody>
            <a:bodyPr wrap="square">
              <a:spAutoFit/>
            </a:bodyPr>
            <a:lstStyle/>
            <a:p>
              <a:pPr>
                <a:spcBef>
                  <a:spcPts val="1200"/>
                </a:spcBef>
              </a:pPr>
              <a:r>
                <a:rPr lang="ja-JP" altLang="en-US" sz="1400" b="1" dirty="0">
                  <a:latin typeface="メイリオ" panose="020B0604030504040204" pitchFamily="50" charset="-128"/>
                  <a:ea typeface="メイリオ" panose="020B0604030504040204" pitchFamily="50" charset="-128"/>
                </a:rPr>
                <a:t>ゆうがい ぶっしつ</a:t>
              </a:r>
              <a:endParaRPr lang="en-US" altLang="ja-JP" sz="1400" b="1"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0FF33AB-9B40-4415-B1A7-3CBFC74FACA9}"/>
                </a:ext>
              </a:extLst>
            </p:cNvPr>
            <p:cNvSpPr txBox="1"/>
            <p:nvPr/>
          </p:nvSpPr>
          <p:spPr>
            <a:xfrm>
              <a:off x="5206056" y="1401161"/>
              <a:ext cx="1775880" cy="338554"/>
            </a:xfrm>
            <a:prstGeom prst="rect">
              <a:avLst/>
            </a:prstGeom>
            <a:noFill/>
          </p:spPr>
          <p:txBody>
            <a:bodyPr wrap="square">
              <a:spAutoFit/>
            </a:bodyPr>
            <a:lstStyle/>
            <a:p>
              <a:pPr>
                <a:spcBef>
                  <a:spcPts val="1200"/>
                </a:spcBef>
              </a:pPr>
              <a:r>
                <a:rPr lang="ja-JP" altLang="en-US" sz="1600" b="1" dirty="0">
                  <a:latin typeface="メイリオ" panose="020B0604030504040204" pitchFamily="50" charset="-128"/>
                  <a:ea typeface="メイリオ" panose="020B0604030504040204" pitchFamily="50" charset="-128"/>
                </a:rPr>
                <a:t>か がく ぶっしつ</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08756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213722" y="320778"/>
            <a:ext cx="8632556" cy="1325563"/>
          </a:xfrm>
        </p:spPr>
        <p:txBody>
          <a:bodyPr>
            <a:normAutofit/>
          </a:bodyPr>
          <a:lstStyle/>
          <a:p>
            <a:r>
              <a:rPr kumimoji="1" lang="ja-JP" altLang="en-US" sz="3600" dirty="0">
                <a:latin typeface="HGS創英角ｺﾞｼｯｸUB" panose="020B0A00000000000000" pitchFamily="50" charset="-128"/>
                <a:ea typeface="HGS創英角ｺﾞｼｯｸUB" panose="020B0A00000000000000" pitchFamily="50" charset="-128"/>
              </a:rPr>
              <a:t>問題：</a:t>
            </a:r>
            <a:r>
              <a:rPr kumimoji="1" lang="en-US" altLang="ja-JP" sz="3600" dirty="0">
                <a:latin typeface="HGS創英角ｺﾞｼｯｸUB" panose="020B0A00000000000000" pitchFamily="50" charset="-128"/>
                <a:ea typeface="HGS創英角ｺﾞｼｯｸUB" panose="020B0A00000000000000" pitchFamily="50" charset="-128"/>
              </a:rPr>
              <a:t>COPD</a:t>
            </a:r>
            <a:r>
              <a:rPr kumimoji="1" lang="ja-JP" altLang="en-US" sz="3600" dirty="0">
                <a:latin typeface="HGS創英角ｺﾞｼｯｸUB" panose="020B0A00000000000000" pitchFamily="50" charset="-128"/>
                <a:ea typeface="HGS創英角ｺﾞｼｯｸUB" panose="020B0A00000000000000" pitchFamily="50" charset="-128"/>
              </a:rPr>
              <a:t>（慢性閉塞性肺疾患）は</a:t>
            </a:r>
            <a:br>
              <a:rPr kumimoji="1" lang="en-US" altLang="ja-JP" sz="3600" dirty="0">
                <a:latin typeface="HGS創英角ｺﾞｼｯｸUB" panose="020B0A00000000000000" pitchFamily="50" charset="-128"/>
                <a:ea typeface="HGS創英角ｺﾞｼｯｸUB" panose="020B0A00000000000000" pitchFamily="50" charset="-128"/>
              </a:rPr>
            </a:br>
            <a:r>
              <a:rPr lang="ja-JP" altLang="en-US" sz="3600" dirty="0">
                <a:latin typeface="HGS創英角ｺﾞｼｯｸUB" panose="020B0A00000000000000" pitchFamily="50" charset="-128"/>
                <a:ea typeface="HGS創英角ｺﾞｼｯｸUB" panose="020B0A00000000000000" pitchFamily="50" charset="-128"/>
              </a:rPr>
              <a:t>　　　 </a:t>
            </a:r>
            <a:r>
              <a:rPr kumimoji="1" lang="ja-JP" altLang="en-US" sz="3600" dirty="0">
                <a:latin typeface="HGS創英角ｺﾞｼｯｸUB" panose="020B0A00000000000000" pitchFamily="50" charset="-128"/>
                <a:ea typeface="HGS創英角ｺﾞｼｯｸUB" panose="020B0A00000000000000" pitchFamily="50" charset="-128"/>
              </a:rPr>
              <a:t>何病と言われているでしょう？</a:t>
            </a: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947620" y="1832186"/>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2793607" y="2500188"/>
            <a:ext cx="4119524"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① 肺　　病　</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2910965" y="3684154"/>
            <a:ext cx="3884808"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② タバコ病</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2571831" y="4868120"/>
            <a:ext cx="4341300"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③ せ き 病 </a:t>
            </a:r>
          </a:p>
        </p:txBody>
      </p:sp>
      <p:pic>
        <p:nvPicPr>
          <p:cNvPr id="4" name="図 3">
            <a:extLst>
              <a:ext uri="{FF2B5EF4-FFF2-40B4-BE49-F238E27FC236}">
                <a16:creationId xmlns:a16="http://schemas.microsoft.com/office/drawing/2014/main" id="{8E952526-F1F2-40D0-8782-07EFB0A77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04197" y="1832186"/>
            <a:ext cx="2242081" cy="3555693"/>
          </a:xfrm>
          <a:prstGeom prst="rect">
            <a:avLst/>
          </a:prstGeom>
        </p:spPr>
      </p:pic>
      <p:pic>
        <p:nvPicPr>
          <p:cNvPr id="17" name="図 16">
            <a:extLst>
              <a:ext uri="{FF2B5EF4-FFF2-40B4-BE49-F238E27FC236}">
                <a16:creationId xmlns:a16="http://schemas.microsoft.com/office/drawing/2014/main" id="{0438626C-FFA1-4F04-99DC-0F746CC12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52" y="3077590"/>
            <a:ext cx="2180170" cy="3581059"/>
          </a:xfrm>
          <a:prstGeom prst="rect">
            <a:avLst/>
          </a:prstGeom>
        </p:spPr>
      </p:pic>
      <p:sp>
        <p:nvSpPr>
          <p:cNvPr id="12" name="テキスト ボックス 11">
            <a:extLst>
              <a:ext uri="{FF2B5EF4-FFF2-40B4-BE49-F238E27FC236}">
                <a16:creationId xmlns:a16="http://schemas.microsoft.com/office/drawing/2014/main" id="{09368F1A-EEA4-431D-9D99-3DEC2D9AD9FE}"/>
              </a:ext>
            </a:extLst>
          </p:cNvPr>
          <p:cNvSpPr txBox="1"/>
          <p:nvPr/>
        </p:nvSpPr>
        <p:spPr>
          <a:xfrm>
            <a:off x="3134569" y="1583812"/>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6" name="楕円 15">
            <a:extLst>
              <a:ext uri="{FF2B5EF4-FFF2-40B4-BE49-F238E27FC236}">
                <a16:creationId xmlns:a16="http://schemas.microsoft.com/office/drawing/2014/main" id="{4F9DD221-15CA-4D38-87D7-C3C29EF0AB8F}"/>
              </a:ext>
            </a:extLst>
          </p:cNvPr>
          <p:cNvSpPr/>
          <p:nvPr/>
        </p:nvSpPr>
        <p:spPr>
          <a:xfrm>
            <a:off x="2640542" y="3186334"/>
            <a:ext cx="4766616" cy="16257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600F74E-57EE-4F67-973D-570CF754F557}"/>
              </a:ext>
            </a:extLst>
          </p:cNvPr>
          <p:cNvSpPr txBox="1"/>
          <p:nvPr/>
        </p:nvSpPr>
        <p:spPr>
          <a:xfrm>
            <a:off x="2098348" y="302832"/>
            <a:ext cx="1242648" cy="261610"/>
          </a:xfrm>
          <a:prstGeom prst="rect">
            <a:avLst/>
          </a:prstGeom>
          <a:noFill/>
        </p:spPr>
        <p:txBody>
          <a:bodyPr wrap="none" rtlCol="0">
            <a:spAutoFit/>
          </a:bodyPr>
          <a:lstStyle/>
          <a:p>
            <a:r>
              <a:rPr kumimoji="1" lang="ja-JP" altLang="en-US" sz="1100" b="1" dirty="0">
                <a:latin typeface="BIZ UDPゴシック" panose="020B0400000000000000" pitchFamily="50" charset="-128"/>
                <a:ea typeface="BIZ UDPゴシック" panose="020B0400000000000000" pitchFamily="50" charset="-128"/>
              </a:rPr>
              <a:t>シーオーピーディ</a:t>
            </a:r>
          </a:p>
        </p:txBody>
      </p:sp>
      <p:sp>
        <p:nvSpPr>
          <p:cNvPr id="18" name="テキスト ボックス 17">
            <a:extLst>
              <a:ext uri="{FF2B5EF4-FFF2-40B4-BE49-F238E27FC236}">
                <a16:creationId xmlns:a16="http://schemas.microsoft.com/office/drawing/2014/main" id="{C9FB12B1-AA60-4869-878E-65CAE7A0C32F}"/>
              </a:ext>
            </a:extLst>
          </p:cNvPr>
          <p:cNvSpPr txBox="1"/>
          <p:nvPr/>
        </p:nvSpPr>
        <p:spPr>
          <a:xfrm>
            <a:off x="3728448" y="264698"/>
            <a:ext cx="3678710" cy="261610"/>
          </a:xfrm>
          <a:prstGeom prst="rect">
            <a:avLst/>
          </a:prstGeom>
          <a:noFill/>
        </p:spPr>
        <p:txBody>
          <a:bodyPr wrap="square" rtlCol="0">
            <a:spAutoFit/>
          </a:bodyPr>
          <a:lstStyle/>
          <a:p>
            <a:r>
              <a:rPr kumimoji="1" lang="ja-JP" altLang="en-US" sz="1100" b="1" dirty="0">
                <a:latin typeface="BIZ UDPゴシック" panose="020B0400000000000000" pitchFamily="50" charset="-128"/>
                <a:ea typeface="BIZ UDPゴシック" panose="020B0400000000000000" pitchFamily="50" charset="-128"/>
              </a:rPr>
              <a:t>まん　　せい　　へい　　そく　　せい　　はい　　しっ　　かん</a:t>
            </a:r>
          </a:p>
        </p:txBody>
      </p:sp>
    </p:spTree>
    <p:extLst>
      <p:ext uri="{BB962C8B-B14F-4D97-AF65-F5344CB8AC3E}">
        <p14:creationId xmlns:p14="http://schemas.microsoft.com/office/powerpoint/2010/main" val="386817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9" presetClass="emph" presetSubtype="0" grpId="0" nodeType="withEffect">
                                  <p:stCondLst>
                                    <p:cond delay="0"/>
                                  </p:stCondLst>
                                  <p:childTnLst>
                                    <p:set>
                                      <p:cBhvr>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par>
                                <p:cTn id="14" presetID="3" presetClass="emph" presetSubtype="2" fill="hold" nodeType="withEffect">
                                  <p:stCondLst>
                                    <p:cond delay="0"/>
                                  </p:stCondLst>
                                  <p:childTnLst>
                                    <p:animClr clrSpc="rgb" dir="cw">
                                      <p:cBhvr override="childStyle">
                                        <p:cTn id="15" dur="2000" fill="hold"/>
                                        <p:tgtEl>
                                          <p:spTgt spid="13">
                                            <p:txEl>
                                              <p:pRg st="0" end="0"/>
                                            </p:txEl>
                                          </p:spTgt>
                                        </p:tgtEl>
                                        <p:attrNameLst>
                                          <p:attrName>style.color</p:attrName>
                                        </p:attrNameLst>
                                      </p:cBhvr>
                                      <p:to>
                                        <a:srgbClr val="FFCC99"/>
                                      </p:to>
                                    </p:animClr>
                                  </p:childTnLst>
                                </p:cTn>
                              </p:par>
                              <p:par>
                                <p:cTn id="16" presetID="3" presetClass="emph" presetSubtype="2" fill="hold" nodeType="withEffect">
                                  <p:stCondLst>
                                    <p:cond delay="0"/>
                                  </p:stCondLst>
                                  <p:childTnLst>
                                    <p:animClr clrSpc="rgb" dir="cw">
                                      <p:cBhvr override="childStyle">
                                        <p:cTn id="17" dur="2000" fill="hold"/>
                                        <p:tgtEl>
                                          <p:spTgt spid="15">
                                            <p:txEl>
                                              <p:pRg st="0" end="0"/>
                                            </p:txEl>
                                          </p:spTgt>
                                        </p:tgtEl>
                                        <p:attrNameLst>
                                          <p:attrName>style.color</p:attrName>
                                        </p:attrNameLst>
                                      </p:cBhvr>
                                      <p:to>
                                        <a:srgbClr val="FFCC99"/>
                                      </p:to>
                                    </p:animClr>
                                  </p:childTnLst>
                                </p:cTn>
                              </p:par>
                              <p:par>
                                <p:cTn id="18" presetID="6" presetClass="emph" presetSubtype="0" fill="hold" grpId="0" nodeType="withEffect">
                                  <p:stCondLst>
                                    <p:cond delay="0"/>
                                  </p:stCondLst>
                                  <p:childTnLst>
                                    <p:animScale>
                                      <p:cBhvr>
                                        <p:cTn id="19" dur="2000" fill="hold"/>
                                        <p:tgtEl>
                                          <p:spTgt spid="14"/>
                                        </p:tgtEl>
                                      </p:cBhvr>
                                      <p:by x="120000" y="120000"/>
                                    </p:animScale>
                                  </p:childTnLst>
                                </p:cTn>
                              </p:par>
                              <p:par>
                                <p:cTn id="20" presetID="32" presetClass="emph" presetSubtype="0" fill="hold" nodeType="with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0" fill="hold"/>
                                        <p:tgtEl>
                                          <p:spTgt spid="17"/>
                                        </p:tgtEl>
                                        <p:attrNameLst>
                                          <p:attrName>ppt_x</p:attrName>
                                        </p:attrNameLst>
                                      </p:cBhvr>
                                      <p:tavLst>
                                        <p:tav tm="0">
                                          <p:val>
                                            <p:strVal val="0-#ppt_w/2"/>
                                          </p:val>
                                        </p:tav>
                                        <p:tav tm="100000">
                                          <p:val>
                                            <p:strVal val="#ppt_x"/>
                                          </p:val>
                                        </p:tav>
                                      </p:tavLst>
                                    </p:anim>
                                    <p:anim calcmode="lin" valueType="num">
                                      <p:cBhvr additive="base">
                                        <p:cTn id="29" dur="5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5F80219C-BF45-4ED6-8AEF-9C7FF3A1A599}"/>
              </a:ext>
            </a:extLst>
          </p:cNvPr>
          <p:cNvSpPr txBox="1"/>
          <p:nvPr/>
        </p:nvSpPr>
        <p:spPr>
          <a:xfrm>
            <a:off x="2790505" y="44624"/>
            <a:ext cx="4589807"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まん  せい  へい  そく  せい   はい  しっ  かん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8" name="四角形: 角を丸くする 67">
            <a:extLst>
              <a:ext uri="{FF2B5EF4-FFF2-40B4-BE49-F238E27FC236}">
                <a16:creationId xmlns:a16="http://schemas.microsoft.com/office/drawing/2014/main" id="{3CBA48F4-D320-42AC-9448-2A3CB10CF7AD}"/>
              </a:ext>
            </a:extLst>
          </p:cNvPr>
          <p:cNvSpPr/>
          <p:nvPr/>
        </p:nvSpPr>
        <p:spPr>
          <a:xfrm>
            <a:off x="308109" y="1077359"/>
            <a:ext cx="8673978" cy="121787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A7235CE-8389-45AB-BBBD-1EAB13540A87}"/>
              </a:ext>
            </a:extLst>
          </p:cNvPr>
          <p:cNvPicPr>
            <a:picLocks noChangeAspect="1"/>
          </p:cNvPicPr>
          <p:nvPr/>
        </p:nvPicPr>
        <p:blipFill rotWithShape="1">
          <a:blip r:embed="rId3"/>
          <a:srcRect l="1725" t="2216"/>
          <a:stretch/>
        </p:blipFill>
        <p:spPr>
          <a:xfrm>
            <a:off x="91875" y="2975447"/>
            <a:ext cx="5757656" cy="3693664"/>
          </a:xfrm>
          <a:prstGeom prst="rect">
            <a:avLst/>
          </a:prstGeom>
        </p:spPr>
      </p:pic>
      <p:sp>
        <p:nvSpPr>
          <p:cNvPr id="8" name="テキスト ボックス 7">
            <a:extLst>
              <a:ext uri="{FF2B5EF4-FFF2-40B4-BE49-F238E27FC236}">
                <a16:creationId xmlns:a16="http://schemas.microsoft.com/office/drawing/2014/main" id="{FFA6B4F1-0012-4041-8A74-E7D6DB4CEA1A}"/>
              </a:ext>
            </a:extLst>
          </p:cNvPr>
          <p:cNvSpPr txBox="1"/>
          <p:nvPr/>
        </p:nvSpPr>
        <p:spPr>
          <a:xfrm>
            <a:off x="497168" y="260283"/>
            <a:ext cx="8529501"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（慢性閉塞性肺疾患）</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A44A787-A806-4115-9FD9-E1F3E1C0C0F1}"/>
              </a:ext>
            </a:extLst>
          </p:cNvPr>
          <p:cNvSpPr txBox="1"/>
          <p:nvPr/>
        </p:nvSpPr>
        <p:spPr>
          <a:xfrm>
            <a:off x="5533213" y="2841929"/>
            <a:ext cx="3518912"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タバコの煙などを吸い続ける</a:t>
            </a:r>
          </a:p>
        </p:txBody>
      </p:sp>
      <p:sp>
        <p:nvSpPr>
          <p:cNvPr id="11" name="テキスト ボックス 10">
            <a:extLst>
              <a:ext uri="{FF2B5EF4-FFF2-40B4-BE49-F238E27FC236}">
                <a16:creationId xmlns:a16="http://schemas.microsoft.com/office/drawing/2014/main" id="{C35667A2-086E-4864-A57F-C4EB329468BB}"/>
              </a:ext>
            </a:extLst>
          </p:cNvPr>
          <p:cNvSpPr txBox="1"/>
          <p:nvPr/>
        </p:nvSpPr>
        <p:spPr>
          <a:xfrm>
            <a:off x="7200839" y="6653013"/>
            <a:ext cx="1943161" cy="215444"/>
          </a:xfrm>
          <a:prstGeom prst="rect">
            <a:avLst/>
          </a:prstGeom>
          <a:noFill/>
        </p:spPr>
        <p:txBody>
          <a:bodyPr wrap="none" rtlCol="0">
            <a:spAutoFit/>
          </a:bodyPr>
          <a:lstStyle/>
          <a:p>
            <a:pPr algn="r"/>
            <a:r>
              <a:rPr kumimoji="1" lang="ja-JP" altLang="en-US" sz="800" dirty="0"/>
              <a:t>独立行政法人環境再生保全機構</a:t>
            </a:r>
            <a:r>
              <a:rPr kumimoji="1" lang="en-US" altLang="ja-JP" sz="800" dirty="0"/>
              <a:t>HP</a:t>
            </a:r>
            <a:r>
              <a:rPr kumimoji="1" lang="ja-JP" altLang="en-US" sz="800" dirty="0"/>
              <a:t>より</a:t>
            </a:r>
            <a:endParaRPr kumimoji="1" lang="en-US" altLang="ja-JP" sz="800" dirty="0"/>
          </a:p>
        </p:txBody>
      </p:sp>
      <p:pic>
        <p:nvPicPr>
          <p:cNvPr id="7" name="図 6">
            <a:extLst>
              <a:ext uri="{FF2B5EF4-FFF2-40B4-BE49-F238E27FC236}">
                <a16:creationId xmlns:a16="http://schemas.microsoft.com/office/drawing/2014/main" id="{4F790CEB-657E-4E60-B965-C1FACD05E685}"/>
              </a:ext>
            </a:extLst>
          </p:cNvPr>
          <p:cNvPicPr>
            <a:picLocks noChangeAspect="1"/>
          </p:cNvPicPr>
          <p:nvPr/>
        </p:nvPicPr>
        <p:blipFill>
          <a:blip r:embed="rId4"/>
          <a:stretch>
            <a:fillRect/>
          </a:stretch>
        </p:blipFill>
        <p:spPr>
          <a:xfrm>
            <a:off x="2729615" y="2410767"/>
            <a:ext cx="1573231" cy="578024"/>
          </a:xfrm>
          <a:prstGeom prst="rect">
            <a:avLst/>
          </a:prstGeom>
        </p:spPr>
      </p:pic>
      <p:pic>
        <p:nvPicPr>
          <p:cNvPr id="10" name="図 9">
            <a:extLst>
              <a:ext uri="{FF2B5EF4-FFF2-40B4-BE49-F238E27FC236}">
                <a16:creationId xmlns:a16="http://schemas.microsoft.com/office/drawing/2014/main" id="{9E649015-885F-4258-9838-E39EFE68CE9B}"/>
              </a:ext>
            </a:extLst>
          </p:cNvPr>
          <p:cNvPicPr>
            <a:picLocks noChangeAspect="1"/>
          </p:cNvPicPr>
          <p:nvPr/>
        </p:nvPicPr>
        <p:blipFill>
          <a:blip r:embed="rId5"/>
          <a:stretch>
            <a:fillRect/>
          </a:stretch>
        </p:blipFill>
        <p:spPr>
          <a:xfrm>
            <a:off x="535007" y="2403228"/>
            <a:ext cx="1573231" cy="593103"/>
          </a:xfrm>
          <a:prstGeom prst="rect">
            <a:avLst/>
          </a:prstGeom>
        </p:spPr>
      </p:pic>
      <p:sp>
        <p:nvSpPr>
          <p:cNvPr id="14" name="テキスト ボックス 13">
            <a:extLst>
              <a:ext uri="{FF2B5EF4-FFF2-40B4-BE49-F238E27FC236}">
                <a16:creationId xmlns:a16="http://schemas.microsoft.com/office/drawing/2014/main" id="{3F22F800-E112-4591-9648-BDE6B0FDA3BA}"/>
              </a:ext>
            </a:extLst>
          </p:cNvPr>
          <p:cNvSpPr txBox="1"/>
          <p:nvPr/>
        </p:nvSpPr>
        <p:spPr>
          <a:xfrm>
            <a:off x="683568" y="1125357"/>
            <a:ext cx="8368557" cy="1077218"/>
          </a:xfrm>
          <a:prstGeom prst="rect">
            <a:avLst/>
          </a:prstGeom>
          <a:noFill/>
        </p:spPr>
        <p:txBody>
          <a:bodyPr wrap="square" rtlCol="0">
            <a:spAutoFit/>
          </a:bodyPr>
          <a:lstStyle/>
          <a:p>
            <a:r>
              <a:rPr kumimoji="1" lang="en-US" altLang="ja-JP" sz="3200" dirty="0"/>
              <a:t>COPD</a:t>
            </a:r>
            <a:r>
              <a:rPr kumimoji="1" lang="ja-JP" altLang="en-US" sz="3200" dirty="0"/>
              <a:t>は</a:t>
            </a:r>
            <a:r>
              <a:rPr kumimoji="1" lang="ja-JP" altLang="en-US" sz="3200" dirty="0">
                <a:solidFill>
                  <a:srgbClr val="FF0000"/>
                </a:solidFill>
              </a:rPr>
              <a:t>タバコの煙などの有害な物質を長い間</a:t>
            </a:r>
            <a:endParaRPr kumimoji="1" lang="en-US" altLang="ja-JP" sz="3200" dirty="0">
              <a:solidFill>
                <a:srgbClr val="FF0000"/>
              </a:solidFill>
            </a:endParaRPr>
          </a:p>
          <a:p>
            <a:r>
              <a:rPr kumimoji="1" lang="ja-JP" altLang="en-US" sz="3200" dirty="0">
                <a:solidFill>
                  <a:srgbClr val="FF0000"/>
                </a:solidFill>
              </a:rPr>
              <a:t>吸い続けることで起こる肺の病気</a:t>
            </a:r>
            <a:r>
              <a:rPr kumimoji="1" lang="ja-JP" altLang="en-US" sz="3200" dirty="0"/>
              <a:t>。</a:t>
            </a:r>
            <a:endParaRPr kumimoji="1" lang="en-US" altLang="ja-JP" sz="3200" dirty="0"/>
          </a:p>
        </p:txBody>
      </p:sp>
      <p:sp>
        <p:nvSpPr>
          <p:cNvPr id="54" name="矢印: 下 53">
            <a:extLst>
              <a:ext uri="{FF2B5EF4-FFF2-40B4-BE49-F238E27FC236}">
                <a16:creationId xmlns:a16="http://schemas.microsoft.com/office/drawing/2014/main" id="{5F1E8590-89E7-4252-A8D1-B03DB561F22B}"/>
              </a:ext>
            </a:extLst>
          </p:cNvPr>
          <p:cNvSpPr/>
          <p:nvPr/>
        </p:nvSpPr>
        <p:spPr>
          <a:xfrm>
            <a:off x="6996932" y="3262920"/>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470E17C2-0D44-4958-95B4-E7E023427EC2}"/>
              </a:ext>
            </a:extLst>
          </p:cNvPr>
          <p:cNvSpPr txBox="1"/>
          <p:nvPr/>
        </p:nvSpPr>
        <p:spPr>
          <a:xfrm>
            <a:off x="5838220" y="3832402"/>
            <a:ext cx="2749471"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・気道が炎症を起こす</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・肺胞壁が壊れる</a:t>
            </a:r>
          </a:p>
        </p:txBody>
      </p:sp>
      <p:sp>
        <p:nvSpPr>
          <p:cNvPr id="66" name="矢印: 下 65">
            <a:extLst>
              <a:ext uri="{FF2B5EF4-FFF2-40B4-BE49-F238E27FC236}">
                <a16:creationId xmlns:a16="http://schemas.microsoft.com/office/drawing/2014/main" id="{BDFACDB0-56C7-4549-B959-3906611A4FBB}"/>
              </a:ext>
            </a:extLst>
          </p:cNvPr>
          <p:cNvSpPr/>
          <p:nvPr/>
        </p:nvSpPr>
        <p:spPr>
          <a:xfrm>
            <a:off x="7007391" y="4545755"/>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94F2C4B-E623-4721-B71F-E168D875F45B}"/>
              </a:ext>
            </a:extLst>
          </p:cNvPr>
          <p:cNvSpPr txBox="1"/>
          <p:nvPr/>
        </p:nvSpPr>
        <p:spPr>
          <a:xfrm>
            <a:off x="5661453" y="5090656"/>
            <a:ext cx="3262432" cy="1015663"/>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・息切れしやすい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・咳や痰が続く</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・息をうまく吐き出せない</a:t>
            </a:r>
          </a:p>
        </p:txBody>
      </p:sp>
      <p:sp>
        <p:nvSpPr>
          <p:cNvPr id="16" name="テキスト ボックス 15">
            <a:extLst>
              <a:ext uri="{FF2B5EF4-FFF2-40B4-BE49-F238E27FC236}">
                <a16:creationId xmlns:a16="http://schemas.microsoft.com/office/drawing/2014/main" id="{0821D78E-60D3-4658-8A4F-4DB4854FA121}"/>
              </a:ext>
            </a:extLst>
          </p:cNvPr>
          <p:cNvSpPr txBox="1"/>
          <p:nvPr/>
        </p:nvSpPr>
        <p:spPr>
          <a:xfrm>
            <a:off x="535472" y="65272"/>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4941BB75-6D5E-4CE2-B267-2BB26B6273F6}"/>
              </a:ext>
            </a:extLst>
          </p:cNvPr>
          <p:cNvGrpSpPr/>
          <p:nvPr/>
        </p:nvGrpSpPr>
        <p:grpSpPr>
          <a:xfrm>
            <a:off x="2539780" y="24900"/>
            <a:ext cx="6596879" cy="1005188"/>
            <a:chOff x="-6805264" y="1195841"/>
            <a:chExt cx="6596879" cy="983608"/>
          </a:xfrm>
        </p:grpSpPr>
        <p:sp>
          <p:nvSpPr>
            <p:cNvPr id="4" name="正方形/長方形 3">
              <a:extLst>
                <a:ext uri="{FF2B5EF4-FFF2-40B4-BE49-F238E27FC236}">
                  <a16:creationId xmlns:a16="http://schemas.microsoft.com/office/drawing/2014/main" id="{A6DC1411-4E16-4F03-B564-9F125D7E9C4A}"/>
                </a:ext>
              </a:extLst>
            </p:cNvPr>
            <p:cNvSpPr/>
            <p:nvPr/>
          </p:nvSpPr>
          <p:spPr>
            <a:xfrm>
              <a:off x="-6805264" y="1195841"/>
              <a:ext cx="6596879" cy="21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EB15546-D525-47FB-9104-FD7330D04116}"/>
                </a:ext>
              </a:extLst>
            </p:cNvPr>
            <p:cNvSpPr txBox="1"/>
            <p:nvPr/>
          </p:nvSpPr>
          <p:spPr>
            <a:xfrm>
              <a:off x="-6805264" y="1410008"/>
              <a:ext cx="6596879" cy="769441"/>
            </a:xfrm>
            <a:prstGeom prst="rect">
              <a:avLst/>
            </a:prstGeom>
            <a:solidFill>
              <a:schemeClr val="bg1"/>
            </a:solidFill>
          </p:spPr>
          <p:txBody>
            <a:bodyPr wrap="square" rtlCol="0">
              <a:spAutoFit/>
            </a:bodyPr>
            <a:lstStyle/>
            <a:p>
              <a:r>
                <a:rPr kumimoji="1" lang="ja-JP" altLang="en-US" sz="4400" b="1" dirty="0">
                  <a:solidFill>
                    <a:srgbClr val="FF0000"/>
                  </a:solidFill>
                  <a:latin typeface="メイリオ" panose="020B0604030504040204" pitchFamily="50" charset="-128"/>
                  <a:ea typeface="メイリオ" panose="020B0604030504040204" pitchFamily="50" charset="-128"/>
                </a:rPr>
                <a:t>➡　通称「タバコ病」</a:t>
              </a:r>
              <a:endParaRPr kumimoji="1" lang="ja-JP" altLang="en-US" sz="4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1C305556-9049-4A65-A7DF-2499673243D0}"/>
                </a:ext>
              </a:extLst>
            </p:cNvPr>
            <p:cNvSpPr txBox="1"/>
            <p:nvPr/>
          </p:nvSpPr>
          <p:spPr>
            <a:xfrm>
              <a:off x="-5583299" y="1215142"/>
              <a:ext cx="1242303" cy="338554"/>
            </a:xfrm>
            <a:prstGeom prst="rect">
              <a:avLst/>
            </a:prstGeom>
            <a:noFill/>
          </p:spPr>
          <p:txBody>
            <a:bodyPr wrap="square" rtlCol="0">
              <a:spAutoFit/>
            </a:bodyPr>
            <a:lstStyle/>
            <a:p>
              <a:r>
                <a:rPr kumimoji="1" lang="ja-JP" altLang="en-US" sz="1600" b="1" dirty="0">
                  <a:solidFill>
                    <a:srgbClr val="FF0000"/>
                  </a:solidFill>
                  <a:latin typeface="メイリオ" panose="020B0604030504040204" pitchFamily="50" charset="-128"/>
                  <a:ea typeface="メイリオ" panose="020B0604030504040204" pitchFamily="50" charset="-128"/>
                </a:rPr>
                <a:t>つうしょう</a:t>
              </a:r>
              <a:endParaRPr kumimoji="1" lang="ja-JP" altLang="en-US" sz="1600" dirty="0">
                <a:latin typeface="メイリオ" panose="020B0604030504040204" pitchFamily="50" charset="-128"/>
                <a:ea typeface="メイリオ" panose="020B0604030504040204" pitchFamily="50" charset="-128"/>
              </a:endParaRPr>
            </a:p>
          </p:txBody>
        </p:sp>
      </p:grpSp>
      <p:sp>
        <p:nvSpPr>
          <p:cNvPr id="9" name="正方形/長方形 8">
            <a:extLst>
              <a:ext uri="{FF2B5EF4-FFF2-40B4-BE49-F238E27FC236}">
                <a16:creationId xmlns:a16="http://schemas.microsoft.com/office/drawing/2014/main" id="{D98A42AF-5F4B-4D5E-AEB3-CE6A2FAB12DE}"/>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2EFC7B1-8A37-4D70-A28F-1CF0D2C2A06B}"/>
              </a:ext>
            </a:extLst>
          </p:cNvPr>
          <p:cNvSpPr txBox="1"/>
          <p:nvPr/>
        </p:nvSpPr>
        <p:spPr>
          <a:xfrm>
            <a:off x="2843808" y="44624"/>
            <a:ext cx="5093863"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まん  せい  へい  そく  せい  はい   しっ  かん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4021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2867-E7A7-44CA-A06A-5F842C2BEAF8}"/>
              </a:ext>
            </a:extLst>
          </p:cNvPr>
          <p:cNvSpPr>
            <a:spLocks noGrp="1"/>
          </p:cNvSpPr>
          <p:nvPr>
            <p:ph type="title"/>
          </p:nvPr>
        </p:nvSpPr>
        <p:spPr>
          <a:xfrm>
            <a:off x="18458" y="165565"/>
            <a:ext cx="8939691" cy="1325563"/>
          </a:xfrm>
        </p:spPr>
        <p:txBody>
          <a:bodyPr>
            <a:noAutofit/>
          </a:bodyPr>
          <a:lstStyle/>
          <a:p>
            <a:pPr algn="l"/>
            <a:r>
              <a:rPr kumimoji="1" lang="ja-JP" altLang="en-US" sz="3600" dirty="0">
                <a:latin typeface="HGS創英角ｺﾞｼｯｸUB" panose="020B0A00000000000000" pitchFamily="50" charset="-128"/>
                <a:ea typeface="HGS創英角ｺﾞｼｯｸUB" panose="020B0A00000000000000" pitchFamily="50" charset="-128"/>
              </a:rPr>
              <a:t>       問題：</a:t>
            </a:r>
            <a:r>
              <a:rPr kumimoji="1" lang="en-US" altLang="ja-JP" sz="3600" dirty="0">
                <a:latin typeface="HGS創英角ｺﾞｼｯｸUB" panose="020B0A00000000000000" pitchFamily="50" charset="-128"/>
                <a:ea typeface="HGS創英角ｺﾞｼｯｸUB" panose="020B0A00000000000000" pitchFamily="50" charset="-128"/>
              </a:rPr>
              <a:t>COPD</a:t>
            </a:r>
            <a:r>
              <a:rPr kumimoji="1" lang="ja-JP" altLang="en-US" sz="3600" dirty="0">
                <a:latin typeface="HGS創英角ｺﾞｼｯｸUB" panose="020B0A00000000000000" pitchFamily="50" charset="-128"/>
                <a:ea typeface="HGS創英角ｺﾞｼｯｸUB" panose="020B0A00000000000000" pitchFamily="50" charset="-128"/>
              </a:rPr>
              <a:t>は</a:t>
            </a:r>
            <a:r>
              <a:rPr lang="ja-JP" altLang="en-US" sz="3600" dirty="0">
                <a:latin typeface="HGS創英角ｺﾞｼｯｸUB" panose="020B0A00000000000000" pitchFamily="50" charset="-128"/>
                <a:ea typeface="HGS創英角ｺﾞｼｯｸUB" panose="020B0A00000000000000" pitchFamily="50" charset="-128"/>
              </a:rPr>
              <a:t>どのような症状が</a:t>
            </a:r>
            <a:br>
              <a:rPr lang="en-US" altLang="ja-JP" sz="3600" dirty="0">
                <a:latin typeface="HGS創英角ｺﾞｼｯｸUB" panose="020B0A00000000000000" pitchFamily="50" charset="-128"/>
                <a:ea typeface="HGS創英角ｺﾞｼｯｸUB" panose="020B0A00000000000000" pitchFamily="50" charset="-128"/>
              </a:rPr>
            </a:br>
            <a:r>
              <a:rPr lang="en-US" altLang="ja-JP" sz="3600" dirty="0">
                <a:latin typeface="HGS創英角ｺﾞｼｯｸUB" panose="020B0A00000000000000" pitchFamily="50" charset="-128"/>
                <a:ea typeface="HGS創英角ｺﾞｼｯｸUB" panose="020B0A00000000000000" pitchFamily="50" charset="-128"/>
              </a:rPr>
              <a:t>               </a:t>
            </a:r>
            <a:r>
              <a:rPr lang="ja-JP" altLang="en-US" sz="3600" dirty="0">
                <a:latin typeface="HGS創英角ｺﾞｼｯｸUB" panose="020B0A00000000000000" pitchFamily="50" charset="-128"/>
                <a:ea typeface="HGS創英角ｺﾞｼｯｸUB" panose="020B0A00000000000000" pitchFamily="50" charset="-128"/>
              </a:rPr>
              <a:t> 出るでしょう？</a:t>
            </a:r>
            <a:endParaRPr kumimoji="1" lang="ja-JP" altLang="en-US" sz="3600" dirty="0">
              <a:latin typeface="HGS創英角ｺﾞｼｯｸUB" panose="020B0A00000000000000" pitchFamily="50" charset="-128"/>
              <a:ea typeface="HGS創英角ｺﾞｼｯｸUB" panose="020B0A00000000000000" pitchFamily="50" charset="-128"/>
            </a:endParaRPr>
          </a:p>
        </p:txBody>
      </p:sp>
      <p:sp>
        <p:nvSpPr>
          <p:cNvPr id="10" name="四角形: 角を丸くする 9">
            <a:extLst>
              <a:ext uri="{FF2B5EF4-FFF2-40B4-BE49-F238E27FC236}">
                <a16:creationId xmlns:a16="http://schemas.microsoft.com/office/drawing/2014/main" id="{65799B6D-ACB1-4B32-8858-F2913B56DF6F}"/>
              </a:ext>
            </a:extLst>
          </p:cNvPr>
          <p:cNvSpPr/>
          <p:nvPr/>
        </p:nvSpPr>
        <p:spPr>
          <a:xfrm>
            <a:off x="944870" y="1847141"/>
            <a:ext cx="7589723" cy="42208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37A5BB6-5A8E-42D5-93F1-9D4402D355CE}"/>
              </a:ext>
            </a:extLst>
          </p:cNvPr>
          <p:cNvSpPr txBox="1"/>
          <p:nvPr/>
        </p:nvSpPr>
        <p:spPr>
          <a:xfrm>
            <a:off x="2062376" y="2531182"/>
            <a:ext cx="4851856"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① 頭が痛くなる　</a:t>
            </a:r>
          </a:p>
        </p:txBody>
      </p:sp>
      <p:sp>
        <p:nvSpPr>
          <p:cNvPr id="14" name="テキスト ボックス 13">
            <a:extLst>
              <a:ext uri="{FF2B5EF4-FFF2-40B4-BE49-F238E27FC236}">
                <a16:creationId xmlns:a16="http://schemas.microsoft.com/office/drawing/2014/main" id="{8E43D7B3-17D8-4D66-8B5C-8D4DBC348BE7}"/>
              </a:ext>
            </a:extLst>
          </p:cNvPr>
          <p:cNvSpPr txBox="1"/>
          <p:nvPr/>
        </p:nvSpPr>
        <p:spPr>
          <a:xfrm>
            <a:off x="2062376" y="3715148"/>
            <a:ext cx="4734498"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② 息苦しくなる</a:t>
            </a:r>
          </a:p>
        </p:txBody>
      </p:sp>
      <p:sp>
        <p:nvSpPr>
          <p:cNvPr id="15" name="テキスト ボックス 14">
            <a:extLst>
              <a:ext uri="{FF2B5EF4-FFF2-40B4-BE49-F238E27FC236}">
                <a16:creationId xmlns:a16="http://schemas.microsoft.com/office/drawing/2014/main" id="{F6F8A699-7987-41DB-AEE6-78F2BA07A091}"/>
              </a:ext>
            </a:extLst>
          </p:cNvPr>
          <p:cNvSpPr txBox="1"/>
          <p:nvPr/>
        </p:nvSpPr>
        <p:spPr>
          <a:xfrm>
            <a:off x="2100279" y="4962478"/>
            <a:ext cx="5316806" cy="830997"/>
          </a:xfrm>
          <a:prstGeom prst="rect">
            <a:avLst/>
          </a:prstGeom>
          <a:noFill/>
        </p:spPr>
        <p:txBody>
          <a:bodyPr wrap="square">
            <a:spAutoFit/>
          </a:bodyPr>
          <a:lstStyle/>
          <a:p>
            <a:pPr algn="ctr"/>
            <a:r>
              <a:rPr lang="ja-JP" altLang="en-US" sz="4800" b="1" dirty="0">
                <a:solidFill>
                  <a:srgbClr val="FF0000"/>
                </a:solidFill>
                <a:latin typeface="メイリオ" panose="020B0604030504040204" pitchFamily="50" charset="-128"/>
                <a:ea typeface="メイリオ" panose="020B0604030504040204" pitchFamily="50" charset="-128"/>
              </a:rPr>
              <a:t>③ 全身がふるえる</a:t>
            </a:r>
          </a:p>
        </p:txBody>
      </p:sp>
      <p:pic>
        <p:nvPicPr>
          <p:cNvPr id="5" name="図 4">
            <a:extLst>
              <a:ext uri="{FF2B5EF4-FFF2-40B4-BE49-F238E27FC236}">
                <a16:creationId xmlns:a16="http://schemas.microsoft.com/office/drawing/2014/main" id="{2ADED7F2-83AB-4053-ACE9-37D91D024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192" y="1454269"/>
            <a:ext cx="2298467" cy="2708061"/>
          </a:xfrm>
          <a:prstGeom prst="rect">
            <a:avLst/>
          </a:prstGeom>
        </p:spPr>
      </p:pic>
      <p:pic>
        <p:nvPicPr>
          <p:cNvPr id="7" name="図 6">
            <a:extLst>
              <a:ext uri="{FF2B5EF4-FFF2-40B4-BE49-F238E27FC236}">
                <a16:creationId xmlns:a16="http://schemas.microsoft.com/office/drawing/2014/main" id="{0200FEAC-E95C-4B22-B292-145852363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62116" y="4546147"/>
            <a:ext cx="2076867" cy="2311853"/>
          </a:xfrm>
          <a:prstGeom prst="rect">
            <a:avLst/>
          </a:prstGeom>
        </p:spPr>
      </p:pic>
      <p:pic>
        <p:nvPicPr>
          <p:cNvPr id="9" name="図 8">
            <a:extLst>
              <a:ext uri="{FF2B5EF4-FFF2-40B4-BE49-F238E27FC236}">
                <a16:creationId xmlns:a16="http://schemas.microsoft.com/office/drawing/2014/main" id="{37F39799-BEFF-4FA9-AD89-B722BCB86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7" y="2931862"/>
            <a:ext cx="2460929" cy="2460929"/>
          </a:xfrm>
          <a:prstGeom prst="rect">
            <a:avLst/>
          </a:prstGeom>
        </p:spPr>
      </p:pic>
      <p:sp>
        <p:nvSpPr>
          <p:cNvPr id="16" name="テキスト ボックス 15">
            <a:extLst>
              <a:ext uri="{FF2B5EF4-FFF2-40B4-BE49-F238E27FC236}">
                <a16:creationId xmlns:a16="http://schemas.microsoft.com/office/drawing/2014/main" id="{BA185E47-E478-41B0-81CC-337D3D869A25}"/>
              </a:ext>
            </a:extLst>
          </p:cNvPr>
          <p:cNvSpPr txBox="1"/>
          <p:nvPr/>
        </p:nvSpPr>
        <p:spPr>
          <a:xfrm>
            <a:off x="2850450" y="1589018"/>
            <a:ext cx="3778562" cy="830996"/>
          </a:xfrm>
          <a:prstGeom prst="rect">
            <a:avLst/>
          </a:prstGeom>
          <a:noFill/>
        </p:spPr>
        <p:txBody>
          <a:bodyPr wrap="square">
            <a:spAutoFit/>
          </a:bodyPr>
          <a:lstStyle/>
          <a:p>
            <a:pPr algn="ctr"/>
            <a:r>
              <a:rPr lang="ja-JP" altLang="en-US" sz="4800" b="1" dirty="0">
                <a:solidFill>
                  <a:schemeClr val="tx2"/>
                </a:solidFill>
                <a:latin typeface="メイリオ" panose="020B0604030504040204" pitchFamily="50" charset="-128"/>
                <a:ea typeface="メイリオ" panose="020B0604030504040204" pitchFamily="50" charset="-128"/>
              </a:rPr>
              <a:t>答え</a:t>
            </a:r>
          </a:p>
        </p:txBody>
      </p:sp>
      <p:sp>
        <p:nvSpPr>
          <p:cNvPr id="17" name="楕円 16">
            <a:extLst>
              <a:ext uri="{FF2B5EF4-FFF2-40B4-BE49-F238E27FC236}">
                <a16:creationId xmlns:a16="http://schemas.microsoft.com/office/drawing/2014/main" id="{7FAA4EC1-DAEE-42D3-B915-9B37CA357E28}"/>
              </a:ext>
            </a:extLst>
          </p:cNvPr>
          <p:cNvSpPr/>
          <p:nvPr/>
        </p:nvSpPr>
        <p:spPr>
          <a:xfrm>
            <a:off x="1800579" y="3276452"/>
            <a:ext cx="5761238" cy="16257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BECB121-DFF1-4DDA-AAD2-B80ACD7CF1DE}"/>
              </a:ext>
            </a:extLst>
          </p:cNvPr>
          <p:cNvSpPr txBox="1"/>
          <p:nvPr/>
        </p:nvSpPr>
        <p:spPr>
          <a:xfrm>
            <a:off x="2502794" y="152758"/>
            <a:ext cx="1242648" cy="261610"/>
          </a:xfrm>
          <a:prstGeom prst="rect">
            <a:avLst/>
          </a:prstGeom>
          <a:noFill/>
        </p:spPr>
        <p:txBody>
          <a:bodyPr wrap="none" rtlCol="0">
            <a:spAutoFit/>
          </a:bodyPr>
          <a:lstStyle/>
          <a:p>
            <a:r>
              <a:rPr kumimoji="1" lang="ja-JP" altLang="en-US" sz="1100" b="1" dirty="0">
                <a:latin typeface="BIZ UDPゴシック" panose="020B0400000000000000" pitchFamily="50" charset="-128"/>
                <a:ea typeface="BIZ UDPゴシック" panose="020B0400000000000000" pitchFamily="50" charset="-128"/>
              </a:rPr>
              <a:t>シーオーピーディ</a:t>
            </a:r>
          </a:p>
        </p:txBody>
      </p:sp>
    </p:spTree>
    <p:extLst>
      <p:ext uri="{BB962C8B-B14F-4D97-AF65-F5344CB8AC3E}">
        <p14:creationId xmlns:p14="http://schemas.microsoft.com/office/powerpoint/2010/main" val="3590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6" presetClass="emph" presetSubtype="0" fill="hold" nodeType="withEffect">
                                  <p:stCondLst>
                                    <p:cond delay="0"/>
                                  </p:stCondLst>
                                  <p:childTnLst>
                                    <p:animScale>
                                      <p:cBhvr>
                                        <p:cTn id="18" dur="2000" fill="hold"/>
                                        <p:tgtEl>
                                          <p:spTgt spid="5"/>
                                        </p:tgtEl>
                                      </p:cBhvr>
                                      <p:by x="70000" y="70000"/>
                                    </p:animScale>
                                  </p:childTnLst>
                                </p:cTn>
                              </p:par>
                              <p:par>
                                <p:cTn id="19" presetID="6" presetClass="emph" presetSubtype="0" fill="hold" nodeType="withEffect">
                                  <p:stCondLst>
                                    <p:cond delay="0"/>
                                  </p:stCondLst>
                                  <p:childTnLst>
                                    <p:animScale>
                                      <p:cBhvr>
                                        <p:cTn id="20" dur="2000" fill="hold"/>
                                        <p:tgtEl>
                                          <p:spTgt spid="7"/>
                                        </p:tgtEl>
                                      </p:cBhvr>
                                      <p:by x="70000" y="70000"/>
                                    </p:animScale>
                                  </p:childTnLst>
                                </p:cTn>
                              </p:par>
                              <p:par>
                                <p:cTn id="21" presetID="3" presetClass="emph" presetSubtype="2" fill="hold" grpId="0" nodeType="withEffect">
                                  <p:stCondLst>
                                    <p:cond delay="0"/>
                                  </p:stCondLst>
                                  <p:childTnLst>
                                    <p:animClr clrSpc="rgb" dir="cw">
                                      <p:cBhvr override="childStyle">
                                        <p:cTn id="22" dur="2000" fill="hold"/>
                                        <p:tgtEl>
                                          <p:spTgt spid="13"/>
                                        </p:tgtEl>
                                        <p:attrNameLst>
                                          <p:attrName>style.color</p:attrName>
                                        </p:attrNameLst>
                                      </p:cBhvr>
                                      <p:to>
                                        <a:srgbClr val="FFCC99"/>
                                      </p:to>
                                    </p:animClr>
                                  </p:childTnLst>
                                </p:cTn>
                              </p:par>
                              <p:par>
                                <p:cTn id="23" presetID="3" presetClass="emph" presetSubtype="2" fill="hold" grpId="0" nodeType="withEffect">
                                  <p:stCondLst>
                                    <p:cond delay="0"/>
                                  </p:stCondLst>
                                  <p:childTnLst>
                                    <p:animClr clrSpc="rgb" dir="cw">
                                      <p:cBhvr override="childStyle">
                                        <p:cTn id="24" dur="2000" fill="hold"/>
                                        <p:tgtEl>
                                          <p:spTgt spid="15"/>
                                        </p:tgtEl>
                                        <p:attrNameLst>
                                          <p:attrName>style.color</p:attrName>
                                        </p:attrNameLst>
                                      </p:cBhvr>
                                      <p:to>
                                        <a:srgbClr val="FFCC99"/>
                                      </p:to>
                                    </p:animClr>
                                  </p:childTnLst>
                                </p:cTn>
                              </p:par>
                              <p:par>
                                <p:cTn id="25" presetID="6" presetClass="emph" presetSubtype="0" fill="hold" nodeType="withEffect">
                                  <p:stCondLst>
                                    <p:cond delay="0"/>
                                  </p:stCondLst>
                                  <p:childTnLst>
                                    <p:animScale>
                                      <p:cBhvr>
                                        <p:cTn id="26" dur="2000" fill="hold"/>
                                        <p:tgtEl>
                                          <p:spTgt spid="9"/>
                                        </p:tgtEl>
                                      </p:cBhvr>
                                      <p:by x="14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FB3AA3A5-F5A1-4C74-9EC9-492E097F0C59}"/>
              </a:ext>
            </a:extLst>
          </p:cNvPr>
          <p:cNvSpPr/>
          <p:nvPr/>
        </p:nvSpPr>
        <p:spPr>
          <a:xfrm>
            <a:off x="315543" y="5802473"/>
            <a:ext cx="8527505" cy="93889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249110B4-59ED-427D-A5E1-ACE099E03CC1}"/>
              </a:ext>
            </a:extLst>
          </p:cNvPr>
          <p:cNvPicPr>
            <a:picLocks noChangeAspect="1"/>
          </p:cNvPicPr>
          <p:nvPr/>
        </p:nvPicPr>
        <p:blipFill rotWithShape="1">
          <a:blip r:embed="rId3"/>
          <a:srcRect l="7449"/>
          <a:stretch/>
        </p:blipFill>
        <p:spPr>
          <a:xfrm>
            <a:off x="655870" y="1947516"/>
            <a:ext cx="8187178" cy="3981033"/>
          </a:xfrm>
          <a:prstGeom prst="rect">
            <a:avLst/>
          </a:prstGeom>
        </p:spPr>
      </p:pic>
      <p:sp>
        <p:nvSpPr>
          <p:cNvPr id="6" name="テキスト ボックス 5">
            <a:extLst>
              <a:ext uri="{FF2B5EF4-FFF2-40B4-BE49-F238E27FC236}">
                <a16:creationId xmlns:a16="http://schemas.microsoft.com/office/drawing/2014/main" id="{C0F40AAF-EDCE-4386-B224-6E01F7655011}"/>
              </a:ext>
            </a:extLst>
          </p:cNvPr>
          <p:cNvSpPr txBox="1"/>
          <p:nvPr/>
        </p:nvSpPr>
        <p:spPr>
          <a:xfrm>
            <a:off x="452586" y="332656"/>
            <a:ext cx="8529501"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の症状 </a:t>
            </a:r>
            <a:r>
              <a:rPr kumimoji="1" lang="ja-JP" altLang="en-US"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～気づかない間に進行する～</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98967C74-C31D-4DF8-8DAC-4058198866B8}"/>
              </a:ext>
            </a:extLst>
          </p:cNvPr>
          <p:cNvSpPr/>
          <p:nvPr/>
        </p:nvSpPr>
        <p:spPr>
          <a:xfrm>
            <a:off x="418112" y="974462"/>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5907B9-293A-47A8-AC1E-026321DA1356}"/>
              </a:ext>
            </a:extLst>
          </p:cNvPr>
          <p:cNvSpPr txBox="1"/>
          <p:nvPr/>
        </p:nvSpPr>
        <p:spPr>
          <a:xfrm>
            <a:off x="479817" y="5874720"/>
            <a:ext cx="8273798" cy="830997"/>
          </a:xfrm>
          <a:prstGeom prst="rect">
            <a:avLst/>
          </a:prstGeom>
          <a:noFill/>
        </p:spPr>
        <p:txBody>
          <a:bodyPr wrap="square">
            <a:spAutoFit/>
          </a:bodyPr>
          <a:lstStyle/>
          <a:p>
            <a:r>
              <a:rPr lang="ja-JP" altLang="en-US" sz="2400" b="1" dirty="0">
                <a:solidFill>
                  <a:srgbClr val="FF0000"/>
                </a:solidFill>
              </a:rPr>
              <a:t>知らない間に階段を使わなくなったり、坂道を避けるようになる。</a:t>
            </a:r>
            <a:endParaRPr lang="en-US" altLang="ja-JP" sz="2400" b="1" dirty="0">
              <a:solidFill>
                <a:srgbClr val="FF0000"/>
              </a:solidFill>
            </a:endParaRPr>
          </a:p>
          <a:p>
            <a:r>
              <a:rPr lang="ja-JP" altLang="en-US" sz="2400" b="1" dirty="0"/>
              <a:t>重症になると安静にしていても息切れがおこる。</a:t>
            </a:r>
          </a:p>
        </p:txBody>
      </p:sp>
      <p:pic>
        <p:nvPicPr>
          <p:cNvPr id="4" name="図 3">
            <a:extLst>
              <a:ext uri="{FF2B5EF4-FFF2-40B4-BE49-F238E27FC236}">
                <a16:creationId xmlns:a16="http://schemas.microsoft.com/office/drawing/2014/main" id="{98448AAA-6264-4017-93BD-1D41766F4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905" y="1491950"/>
            <a:ext cx="1914205" cy="3105325"/>
          </a:xfrm>
          <a:prstGeom prst="rect">
            <a:avLst/>
          </a:prstGeom>
        </p:spPr>
      </p:pic>
      <p:pic>
        <p:nvPicPr>
          <p:cNvPr id="8" name="図 7">
            <a:extLst>
              <a:ext uri="{FF2B5EF4-FFF2-40B4-BE49-F238E27FC236}">
                <a16:creationId xmlns:a16="http://schemas.microsoft.com/office/drawing/2014/main" id="{7AC8AD18-E820-4F12-9CF1-B519C88B8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751" y="1161272"/>
            <a:ext cx="1799500" cy="3310296"/>
          </a:xfrm>
          <a:prstGeom prst="rect">
            <a:avLst/>
          </a:prstGeom>
        </p:spPr>
      </p:pic>
      <p:pic>
        <p:nvPicPr>
          <p:cNvPr id="11" name="図 10">
            <a:extLst>
              <a:ext uri="{FF2B5EF4-FFF2-40B4-BE49-F238E27FC236}">
                <a16:creationId xmlns:a16="http://schemas.microsoft.com/office/drawing/2014/main" id="{64C2D473-2E3B-4618-B8E6-7A387EEE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676" y="1949561"/>
            <a:ext cx="1981569" cy="3254844"/>
          </a:xfrm>
          <a:prstGeom prst="rect">
            <a:avLst/>
          </a:prstGeom>
        </p:spPr>
      </p:pic>
      <p:pic>
        <p:nvPicPr>
          <p:cNvPr id="24" name="図 23">
            <a:extLst>
              <a:ext uri="{FF2B5EF4-FFF2-40B4-BE49-F238E27FC236}">
                <a16:creationId xmlns:a16="http://schemas.microsoft.com/office/drawing/2014/main" id="{9AA030DE-427E-4F60-9522-71CB0E6595E0}"/>
              </a:ext>
            </a:extLst>
          </p:cNvPr>
          <p:cNvPicPr>
            <a:picLocks noChangeAspect="1"/>
          </p:cNvPicPr>
          <p:nvPr/>
        </p:nvPicPr>
        <p:blipFill rotWithShape="1">
          <a:blip r:embed="rId7"/>
          <a:srcRect t="59075"/>
          <a:stretch/>
        </p:blipFill>
        <p:spPr>
          <a:xfrm rot="20249977">
            <a:off x="8631283" y="5882743"/>
            <a:ext cx="481626" cy="464068"/>
          </a:xfrm>
          <a:prstGeom prst="rect">
            <a:avLst/>
          </a:prstGeom>
        </p:spPr>
      </p:pic>
      <p:sp>
        <p:nvSpPr>
          <p:cNvPr id="25" name="正方形/長方形 24">
            <a:extLst>
              <a:ext uri="{FF2B5EF4-FFF2-40B4-BE49-F238E27FC236}">
                <a16:creationId xmlns:a16="http://schemas.microsoft.com/office/drawing/2014/main" id="{54EABFEE-CC5C-4383-8505-EAE7828B57B6}"/>
              </a:ext>
            </a:extLst>
          </p:cNvPr>
          <p:cNvSpPr/>
          <p:nvPr/>
        </p:nvSpPr>
        <p:spPr>
          <a:xfrm>
            <a:off x="81250" y="1516398"/>
            <a:ext cx="578528" cy="1234492"/>
          </a:xfrm>
          <a:prstGeom prst="rect">
            <a:avLst/>
          </a:prstGeom>
          <a:solidFill>
            <a:srgbClr val="F9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0336B23-3705-49E3-A393-81929C28A478}"/>
              </a:ext>
            </a:extLst>
          </p:cNvPr>
          <p:cNvSpPr txBox="1"/>
          <p:nvPr/>
        </p:nvSpPr>
        <p:spPr>
          <a:xfrm>
            <a:off x="119852" y="1574516"/>
            <a:ext cx="492443" cy="1118255"/>
          </a:xfrm>
          <a:prstGeom prst="rect">
            <a:avLst/>
          </a:prstGeom>
          <a:noFill/>
        </p:spPr>
        <p:txBody>
          <a:bodyPr vert="eaVert" wrap="non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肺の機能</a:t>
            </a:r>
          </a:p>
        </p:txBody>
      </p:sp>
      <p:sp>
        <p:nvSpPr>
          <p:cNvPr id="33" name="テキスト ボックス 32">
            <a:extLst>
              <a:ext uri="{FF2B5EF4-FFF2-40B4-BE49-F238E27FC236}">
                <a16:creationId xmlns:a16="http://schemas.microsoft.com/office/drawing/2014/main" id="{7053F5BA-38DE-4D75-86BB-45EC01EB17F5}"/>
              </a:ext>
            </a:extLst>
          </p:cNvPr>
          <p:cNvSpPr txBox="1"/>
          <p:nvPr/>
        </p:nvSpPr>
        <p:spPr>
          <a:xfrm>
            <a:off x="952281" y="3679362"/>
            <a:ext cx="877163" cy="369332"/>
          </a:xfrm>
          <a:prstGeom prst="rect">
            <a:avLst/>
          </a:prstGeom>
          <a:solidFill>
            <a:schemeClr val="bg1"/>
          </a:solidFill>
          <a:ln w="28575">
            <a:solidFill>
              <a:schemeClr val="tx1">
                <a:lumMod val="75000"/>
                <a:lumOff val="25000"/>
              </a:schemeClr>
            </a:solidFill>
          </a:ln>
        </p:spPr>
        <p:txBody>
          <a:bodyPr wrap="none" numCol="1" rtlCol="0" anchor="ctr">
            <a:spAutoFit/>
          </a:bodyPr>
          <a:lstStyle/>
          <a:p>
            <a:pP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咳・痰</a:t>
            </a:r>
          </a:p>
        </p:txBody>
      </p:sp>
      <p:sp>
        <p:nvSpPr>
          <p:cNvPr id="34" name="テキスト ボックス 33">
            <a:extLst>
              <a:ext uri="{FF2B5EF4-FFF2-40B4-BE49-F238E27FC236}">
                <a16:creationId xmlns:a16="http://schemas.microsoft.com/office/drawing/2014/main" id="{DCF8DB59-F48E-45C9-9B9A-064F0283F01A}"/>
              </a:ext>
            </a:extLst>
          </p:cNvPr>
          <p:cNvSpPr txBox="1"/>
          <p:nvPr/>
        </p:nvSpPr>
        <p:spPr>
          <a:xfrm>
            <a:off x="2832335" y="3505663"/>
            <a:ext cx="1569660" cy="369332"/>
          </a:xfrm>
          <a:prstGeom prst="rect">
            <a:avLst/>
          </a:prstGeom>
          <a:solidFill>
            <a:schemeClr val="bg1"/>
          </a:solidFill>
          <a:ln w="28575">
            <a:solidFill>
              <a:schemeClr val="tx1">
                <a:lumMod val="75000"/>
                <a:lumOff val="25000"/>
              </a:schemeClr>
            </a:solidFill>
          </a:ln>
        </p:spPr>
        <p:txBody>
          <a:bodyPr wrap="none" numCol="1" rtlCol="0" anchor="ctr">
            <a:spAutoFit/>
          </a:bodyPr>
          <a:lstStyle/>
          <a:p>
            <a:pP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階段で息切れ</a:t>
            </a:r>
          </a:p>
        </p:txBody>
      </p:sp>
      <p:sp>
        <p:nvSpPr>
          <p:cNvPr id="35" name="テキスト ボックス 34">
            <a:extLst>
              <a:ext uri="{FF2B5EF4-FFF2-40B4-BE49-F238E27FC236}">
                <a16:creationId xmlns:a16="http://schemas.microsoft.com/office/drawing/2014/main" id="{2AC05921-9526-4556-B0C4-DD3B97DFB14B}"/>
              </a:ext>
            </a:extLst>
          </p:cNvPr>
          <p:cNvSpPr txBox="1"/>
          <p:nvPr/>
        </p:nvSpPr>
        <p:spPr>
          <a:xfrm>
            <a:off x="4518165" y="4412609"/>
            <a:ext cx="1107996" cy="369332"/>
          </a:xfrm>
          <a:prstGeom prst="rect">
            <a:avLst/>
          </a:prstGeom>
          <a:solidFill>
            <a:schemeClr val="bg1"/>
          </a:solidFill>
          <a:ln w="28575">
            <a:solidFill>
              <a:schemeClr val="tx1">
                <a:lumMod val="75000"/>
                <a:lumOff val="25000"/>
              </a:schemeClr>
            </a:solidFill>
          </a:ln>
        </p:spPr>
        <p:txBody>
          <a:bodyPr wrap="none" numCol="1" rtlCol="0" anchor="ctr">
            <a:spAutoFit/>
          </a:bodyPr>
          <a:lstStyle/>
          <a:p>
            <a:pP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酸素吸入</a:t>
            </a:r>
          </a:p>
        </p:txBody>
      </p:sp>
      <p:sp>
        <p:nvSpPr>
          <p:cNvPr id="18" name="テキスト ボックス 17">
            <a:extLst>
              <a:ext uri="{FF2B5EF4-FFF2-40B4-BE49-F238E27FC236}">
                <a16:creationId xmlns:a16="http://schemas.microsoft.com/office/drawing/2014/main" id="{1214D2FA-5788-4C38-8AA9-8D0E78E25CCF}"/>
              </a:ext>
            </a:extLst>
          </p:cNvPr>
          <p:cNvSpPr txBox="1"/>
          <p:nvPr/>
        </p:nvSpPr>
        <p:spPr>
          <a:xfrm>
            <a:off x="539552" y="138118"/>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4F880EE4-B803-4D55-B917-365DC9A4D032}"/>
              </a:ext>
            </a:extLst>
          </p:cNvPr>
          <p:cNvSpPr txBox="1"/>
          <p:nvPr/>
        </p:nvSpPr>
        <p:spPr>
          <a:xfrm>
            <a:off x="2598832" y="84477"/>
            <a:ext cx="1502897"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しょうじょう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511C9AFD-8C06-44C5-B291-99A637DFC6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6111" y="2287562"/>
            <a:ext cx="2106991" cy="3287128"/>
          </a:xfrm>
          <a:prstGeom prst="rect">
            <a:avLst/>
          </a:prstGeom>
        </p:spPr>
      </p:pic>
      <p:sp>
        <p:nvSpPr>
          <p:cNvPr id="36" name="テキスト ボックス 35">
            <a:extLst>
              <a:ext uri="{FF2B5EF4-FFF2-40B4-BE49-F238E27FC236}">
                <a16:creationId xmlns:a16="http://schemas.microsoft.com/office/drawing/2014/main" id="{9B760A7A-6793-4859-8D15-91B4F7F5CBFE}"/>
              </a:ext>
            </a:extLst>
          </p:cNvPr>
          <p:cNvSpPr txBox="1"/>
          <p:nvPr/>
        </p:nvSpPr>
        <p:spPr>
          <a:xfrm>
            <a:off x="6578352" y="5329116"/>
            <a:ext cx="1800493" cy="369332"/>
          </a:xfrm>
          <a:prstGeom prst="rect">
            <a:avLst/>
          </a:prstGeom>
          <a:solidFill>
            <a:schemeClr val="bg1"/>
          </a:solidFill>
          <a:ln w="28575">
            <a:solidFill>
              <a:schemeClr val="tx1">
                <a:lumMod val="75000"/>
                <a:lumOff val="25000"/>
              </a:schemeClr>
            </a:solidFill>
          </a:ln>
        </p:spPr>
        <p:txBody>
          <a:bodyPr wrap="square" numCol="1" rtlCol="0" anchor="ctr">
            <a:spAutoFit/>
          </a:bodyPr>
          <a:lstStyle/>
          <a:p>
            <a:pPr algn="ct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安静でも息切れ</a:t>
            </a:r>
          </a:p>
        </p:txBody>
      </p:sp>
    </p:spTree>
    <p:extLst>
      <p:ext uri="{BB962C8B-B14F-4D97-AF65-F5344CB8AC3E}">
        <p14:creationId xmlns:p14="http://schemas.microsoft.com/office/powerpoint/2010/main" val="267554538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TotalTime>
  <Words>6931</Words>
  <Application>Microsoft Office PowerPoint</Application>
  <PresentationFormat>画面に合わせる (4:3)</PresentationFormat>
  <Paragraphs>713</Paragraphs>
  <Slides>36</Slides>
  <Notes>36</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36</vt:i4>
      </vt:variant>
    </vt:vector>
  </HeadingPairs>
  <TitlesOfParts>
    <vt:vector size="48" baseType="lpstr">
      <vt:lpstr>BIZ UDPゴシック</vt:lpstr>
      <vt:lpstr>HGPｺﾞｼｯｸE</vt:lpstr>
      <vt:lpstr>HGP創英角ｺﾞｼｯｸUB</vt:lpstr>
      <vt:lpstr>HGS創英角ｺﾞｼｯｸUB</vt:lpstr>
      <vt:lpstr>ＭＳ Ｐゴシック</vt:lpstr>
      <vt:lpstr>メイリオ</vt:lpstr>
      <vt:lpstr>游ゴシック</vt:lpstr>
      <vt:lpstr>游ゴシック Light</vt:lpstr>
      <vt:lpstr>Arial</vt:lpstr>
      <vt:lpstr>Calibri</vt:lpstr>
      <vt:lpstr>Office テーマ</vt:lpstr>
      <vt:lpstr>Office ​​テーマ</vt:lpstr>
      <vt:lpstr>PowerPoint プレゼンテーション</vt:lpstr>
      <vt:lpstr>　問題：タバコをやめられなくなる 　　　  原因物質は？</vt:lpstr>
      <vt:lpstr>PowerPoint プレゼンテーション</vt:lpstr>
      <vt:lpstr>問題：タバコの煙に含まれる 　　　発がん性物質は何種類？</vt:lpstr>
      <vt:lpstr>PowerPoint プレゼンテーション</vt:lpstr>
      <vt:lpstr>問題：COPD（慢性閉塞性肺疾患）は 　　　 何病と言われているでしょう？</vt:lpstr>
      <vt:lpstr>PowerPoint プレゼンテーション</vt:lpstr>
      <vt:lpstr>       問題：COPDはどのような症状が                 出るでしょう？</vt:lpstr>
      <vt:lpstr>PowerPoint プレゼンテーション</vt:lpstr>
      <vt:lpstr>問題：COPDの治療を受けている人は 　 どのくらいいるでしょう？</vt:lpstr>
      <vt:lpstr>PowerPoint プレゼンテーション</vt:lpstr>
      <vt:lpstr>問題：子どもがタバコを吸うと 　どうなるでしょう？</vt:lpstr>
      <vt:lpstr>PowerPoint プレゼンテーション</vt:lpstr>
      <vt:lpstr>問題：道にポイ捨てされたタバコの吸い殻 　      はどうなるでしょうか？</vt:lpstr>
      <vt:lpstr>PowerPoint プレゼンテーション</vt:lpstr>
      <vt:lpstr>問題：タバコを吸う人が新型コロナウイルス                  に感染するとどうなるでしょう？</vt:lpstr>
      <vt:lpstr>PowerPoint プレゼンテーション</vt:lpstr>
      <vt:lpstr>問題：加熱式タバコには害がない？</vt:lpstr>
      <vt:lpstr>PowerPoint プレゼンテーション</vt:lpstr>
      <vt:lpstr>問題：「受動喫煙」とはどんなこと？</vt:lpstr>
      <vt:lpstr>PowerPoint プレゼンテーション</vt:lpstr>
      <vt:lpstr>問題：タバコの煙の中でいちばん 　　　有害な煙はどれでしょう？</vt:lpstr>
      <vt:lpstr>PowerPoint プレゼンテーション</vt:lpstr>
      <vt:lpstr>問題：タバコを吸った人がいた部屋がタバコ 　　臭かった！後から入った人に影響はある？</vt:lpstr>
      <vt:lpstr>PowerPoint プレゼンテーション</vt:lpstr>
      <vt:lpstr>問題：レストランなどのお店にある喫煙室に 　　20歳未満の人は入れるでしょうか？</vt:lpstr>
      <vt:lpstr>PowerPoint プレゼンテーション</vt:lpstr>
      <vt:lpstr>問題：日本は世界の中でもタバコ対策 　　　が進んでいる国でしょうか？</vt:lpstr>
      <vt:lpstr>PowerPoint プレゼンテーション</vt:lpstr>
      <vt:lpstr>問題：タバコを1日1箱、1年間 　　　禁煙したら何ができる？</vt:lpstr>
      <vt:lpstr>PowerPoint プレゼンテーション</vt:lpstr>
      <vt:lpstr>問題：何歳までに禁煙すると健康に 　　　良いことがあるでしょうか？</vt:lpstr>
      <vt:lpstr>PowerPoint プレゼンテーション</vt:lpstr>
      <vt:lpstr>問題：禁煙する方法で正解は次のうち 　　　どれでしょう？</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禁煙クイズ集</dc:title>
  <dc:creator>pharmacy@mitoyo-hosp.jp</dc:creator>
  <cp:lastModifiedBy>公益2</cp:lastModifiedBy>
  <cp:revision>110</cp:revision>
  <cp:lastPrinted>2021-02-23T08:50:50Z</cp:lastPrinted>
  <dcterms:created xsi:type="dcterms:W3CDTF">2020-12-18T01:23:22Z</dcterms:created>
  <dcterms:modified xsi:type="dcterms:W3CDTF">2021-02-25T04:21:58Z</dcterms:modified>
</cp:coreProperties>
</file>