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939" r:id="rId2"/>
    <p:sldId id="606" r:id="rId3"/>
    <p:sldId id="615" r:id="rId4"/>
    <p:sldId id="610" r:id="rId5"/>
    <p:sldId id="616" r:id="rId6"/>
    <p:sldId id="938" r:id="rId7"/>
    <p:sldId id="940" r:id="rId8"/>
    <p:sldId id="402" r:id="rId9"/>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7" autoAdjust="0"/>
    <p:restoredTop sz="74563" autoAdjust="0"/>
  </p:normalViewPr>
  <p:slideViewPr>
    <p:cSldViewPr snapToGrid="0">
      <p:cViewPr varScale="1">
        <p:scale>
          <a:sx n="68" d="100"/>
          <a:sy n="68" d="100"/>
        </p:scale>
        <p:origin x="72" y="134"/>
      </p:cViewPr>
      <p:guideLst/>
    </p:cSldViewPr>
  </p:slideViewPr>
  <p:notesTextViewPr>
    <p:cViewPr>
      <p:scale>
        <a:sx n="1" d="1"/>
        <a:sy n="1" d="1"/>
      </p:scale>
      <p:origin x="0" y="0"/>
    </p:cViewPr>
  </p:notesTextViewPr>
  <p:notesViewPr>
    <p:cSldViewPr snapToGrid="0">
      <p:cViewPr varScale="1">
        <p:scale>
          <a:sx n="69" d="100"/>
          <a:sy n="69" d="100"/>
        </p:scale>
        <p:origin x="3110"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5300"/>
          </a:xfrm>
          <a:prstGeom prst="rect">
            <a:avLst/>
          </a:prstGeom>
        </p:spPr>
        <p:txBody>
          <a:bodyPr vert="horz" lIns="91434" tIns="45718" rIns="91434"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5300"/>
          </a:xfrm>
          <a:prstGeom prst="rect">
            <a:avLst/>
          </a:prstGeom>
        </p:spPr>
        <p:txBody>
          <a:bodyPr vert="horz" lIns="91434" tIns="45718" rIns="91434" bIns="45718" rtlCol="0"/>
          <a:lstStyle>
            <a:lvl1pPr algn="r">
              <a:defRPr sz="1200"/>
            </a:lvl1pPr>
          </a:lstStyle>
          <a:p>
            <a:fld id="{E078200E-6758-4D6A-967E-433CF5D91549}" type="datetimeFigureOut">
              <a:rPr kumimoji="1" lang="ja-JP" altLang="en-US" smtClean="0"/>
              <a:t>2021/2/25</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34" tIns="45718" rIns="91434" bIns="45718" rtlCol="0" anchor="ctr"/>
          <a:lstStyle/>
          <a:p>
            <a:endParaRPr lang="ja-JP" altLang="en-US"/>
          </a:p>
        </p:txBody>
      </p:sp>
      <p:sp>
        <p:nvSpPr>
          <p:cNvPr id="5" name="ノート プレースホルダー 4"/>
          <p:cNvSpPr>
            <a:spLocks noGrp="1"/>
          </p:cNvSpPr>
          <p:nvPr>
            <p:ph type="body" sz="quarter" idx="3"/>
          </p:nvPr>
        </p:nvSpPr>
        <p:spPr>
          <a:xfrm>
            <a:off x="673101" y="4748215"/>
            <a:ext cx="5389563" cy="3884612"/>
          </a:xfrm>
          <a:prstGeom prst="rect">
            <a:avLst/>
          </a:prstGeom>
        </p:spPr>
        <p:txBody>
          <a:bodyPr vert="horz" lIns="91434" tIns="45718" rIns="91434"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014"/>
            <a:ext cx="2919413" cy="495300"/>
          </a:xfrm>
          <a:prstGeom prst="rect">
            <a:avLst/>
          </a:prstGeom>
        </p:spPr>
        <p:txBody>
          <a:bodyPr vert="horz" lIns="91434" tIns="45718" rIns="91434"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34" tIns="45718" rIns="91434" bIns="45718" rtlCol="0" anchor="b"/>
          <a:lstStyle>
            <a:lvl1pPr algn="r">
              <a:defRPr sz="1200"/>
            </a:lvl1pPr>
          </a:lstStyle>
          <a:p>
            <a:fld id="{90CBA538-9C9F-4C8B-BA66-C8CD43D565FB}" type="slidenum">
              <a:rPr kumimoji="1" lang="ja-JP" altLang="en-US" smtClean="0"/>
              <a:t>‹#›</a:t>
            </a:fld>
            <a:endParaRPr kumimoji="1" lang="ja-JP" altLang="en-US"/>
          </a:p>
        </p:txBody>
      </p:sp>
    </p:spTree>
    <p:extLst>
      <p:ext uri="{BB962C8B-B14F-4D97-AF65-F5344CB8AC3E}">
        <p14:creationId xmlns:p14="http://schemas.microsoft.com/office/powerpoint/2010/main" val="373525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baseline="0" dirty="0">
                <a:latin typeface="ＭＳ Ｐゴシック" panose="020B0600070205080204" pitchFamily="50" charset="-128"/>
                <a:ea typeface="ＭＳ Ｐゴシック" panose="020B0600070205080204" pitchFamily="50" charset="-128"/>
              </a:rPr>
              <a:t>タバコについての学習で、皆さんは「</a:t>
            </a:r>
            <a:r>
              <a:rPr kumimoji="1" lang="en-US" altLang="ja-JP" baseline="0" dirty="0">
                <a:latin typeface="ＭＳ Ｐゴシック" panose="020B0600070205080204" pitchFamily="50" charset="-128"/>
                <a:ea typeface="ＭＳ Ｐゴシック" panose="020B0600070205080204" pitchFamily="50" charset="-128"/>
              </a:rPr>
              <a:t>COPD</a:t>
            </a:r>
            <a:r>
              <a:rPr kumimoji="1" lang="ja-JP" altLang="en-US" baseline="0" dirty="0">
                <a:latin typeface="ＭＳ Ｐゴシック" panose="020B0600070205080204" pitchFamily="50" charset="-128"/>
                <a:ea typeface="ＭＳ Ｐゴシック" panose="020B0600070205080204" pitchFamily="50" charset="-128"/>
              </a:rPr>
              <a:t>」という言葉について学んだと思います。</a:t>
            </a:r>
            <a:endParaRPr kumimoji="1" lang="en-US" altLang="ja-JP" baseline="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baseline="0" dirty="0">
                <a:latin typeface="ＭＳ Ｐゴシック" panose="020B0600070205080204" pitchFamily="50" charset="-128"/>
                <a:ea typeface="ＭＳ Ｐゴシック" panose="020B0600070205080204" pitchFamily="50" charset="-128"/>
              </a:rPr>
              <a:t>では、実際に今から「</a:t>
            </a:r>
            <a:r>
              <a:rPr kumimoji="1" lang="en-US" altLang="ja-JP" baseline="0" dirty="0">
                <a:latin typeface="ＭＳ Ｐゴシック" panose="020B0600070205080204" pitchFamily="50" charset="-128"/>
                <a:ea typeface="ＭＳ Ｐゴシック" panose="020B0600070205080204" pitchFamily="50" charset="-128"/>
              </a:rPr>
              <a:t>COPD</a:t>
            </a:r>
            <a:r>
              <a:rPr kumimoji="1" lang="ja-JP" altLang="en-US" baseline="0" dirty="0">
                <a:latin typeface="ＭＳ Ｐゴシック" panose="020B0600070205080204" pitchFamily="50" charset="-128"/>
                <a:ea typeface="ＭＳ Ｐゴシック" panose="020B0600070205080204" pitchFamily="50" charset="-128"/>
              </a:rPr>
              <a:t>」を体験してみましょう。</a:t>
            </a:r>
            <a:endParaRPr kumimoji="1" lang="ja-JP" altLang="en-US"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1</a:t>
            </a:fld>
            <a:endParaRPr kumimoji="1" lang="ja-JP" altLang="en-US"/>
          </a:p>
        </p:txBody>
      </p:sp>
    </p:spTree>
    <p:extLst>
      <p:ext uri="{BB962C8B-B14F-4D97-AF65-F5344CB8AC3E}">
        <p14:creationId xmlns:p14="http://schemas.microsoft.com/office/powerpoint/2010/main" val="79086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まず、「</a:t>
            </a: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」とはどんな病気だったか覚えていますか？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とは、日本語訳で慢性閉塞性肺疾患という病気の名前です。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病気になった人の約</a:t>
            </a:r>
            <a:r>
              <a:rPr kumimoji="1" lang="en-US" altLang="ja-JP" dirty="0">
                <a:latin typeface="ＭＳ Ｐゴシック" panose="020B0600070205080204" pitchFamily="50" charset="-128"/>
                <a:ea typeface="ＭＳ Ｐゴシック" panose="020B0600070205080204" pitchFamily="50" charset="-128"/>
              </a:rPr>
              <a:t>90</a:t>
            </a:r>
            <a:r>
              <a:rPr kumimoji="1" lang="ja-JP" altLang="en-US" dirty="0">
                <a:latin typeface="ＭＳ Ｐゴシック" panose="020B0600070205080204" pitchFamily="50" charset="-128"/>
                <a:ea typeface="ＭＳ Ｐゴシック" panose="020B0600070205080204" pitchFamily="50" charset="-128"/>
              </a:rPr>
              <a:t>％がタバコを吸っており、タバコが</a:t>
            </a: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の一番の原因であることから、タバコ病といわれていましたね。</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この病気は、タバコの煙に含まれる有害物質が、呼吸をするための肺胞という器官を壊したり、空気の通り道である気管支を狭くするため、とても息苦しくなる病気だと習いましたが、実際はどのくらい苦しいのでしょう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では、今からストローを使って体験してみましょう。</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2</a:t>
            </a:fld>
            <a:endParaRPr kumimoji="1" lang="ja-JP" altLang="en-US"/>
          </a:p>
        </p:txBody>
      </p:sp>
    </p:spTree>
    <p:extLst>
      <p:ext uri="{BB962C8B-B14F-4D97-AF65-F5344CB8AC3E}">
        <p14:creationId xmlns:p14="http://schemas.microsoft.com/office/powerpoint/2010/main" val="54487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1" y="4748215"/>
            <a:ext cx="5389563" cy="4808380"/>
          </a:xfrm>
        </p:spPr>
        <p:txBody>
          <a:bodyPr/>
          <a:lstStyle/>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まずは注意事項です。よく聞いていてくださいね。</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この体験はふざけたりすると非常に危険ですので、決してふざけたりしないよう気を付けてください。</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また、息苦しくなる体験なので、決して無理をしないように、もし苦しくなったらその場ですぐにやめるようにしてくださいね。</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（体験準備）</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ではまず、</a:t>
            </a:r>
            <a:r>
              <a:rPr kumimoji="1" lang="en-US" altLang="ja-JP" sz="1100" dirty="0">
                <a:latin typeface="ＭＳ Ｐゴシック" panose="020B0600070205080204" pitchFamily="50" charset="-128"/>
                <a:ea typeface="ＭＳ Ｐゴシック" panose="020B0600070205080204" pitchFamily="50" charset="-128"/>
              </a:rPr>
              <a:t>1</a:t>
            </a:r>
            <a:r>
              <a:rPr kumimoji="1" lang="ja-JP" altLang="en-US" sz="1100" dirty="0">
                <a:latin typeface="ＭＳ Ｐゴシック" panose="020B0600070205080204" pitchFamily="50" charset="-128"/>
                <a:ea typeface="ＭＳ Ｐゴシック" panose="020B0600070205080204" pitchFamily="50" charset="-128"/>
              </a:rPr>
              <a:t>人</a:t>
            </a:r>
            <a:r>
              <a:rPr kumimoji="1" lang="en-US" altLang="ja-JP" sz="1100" dirty="0">
                <a:latin typeface="ＭＳ Ｐゴシック" panose="020B0600070205080204" pitchFamily="50" charset="-128"/>
                <a:ea typeface="ＭＳ Ｐゴシック" panose="020B0600070205080204" pitchFamily="50" charset="-128"/>
              </a:rPr>
              <a:t>1</a:t>
            </a:r>
            <a:r>
              <a:rPr kumimoji="1" lang="ja-JP" altLang="en-US" sz="1100" dirty="0">
                <a:latin typeface="ＭＳ Ｐゴシック" panose="020B0600070205080204" pitchFamily="50" charset="-128"/>
                <a:ea typeface="ＭＳ Ｐゴシック" panose="020B0600070205080204" pitchFamily="50" charset="-128"/>
              </a:rPr>
              <a:t>本ずつストローをすぐ手に取れるところに用意して下さい。</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先生の合図で、その場で</a:t>
            </a:r>
            <a:r>
              <a:rPr kumimoji="1" lang="en-US" altLang="ja-JP" sz="1100" dirty="0">
                <a:latin typeface="ＭＳ Ｐゴシック" panose="020B0600070205080204" pitchFamily="50" charset="-128"/>
                <a:ea typeface="ＭＳ Ｐゴシック" panose="020B0600070205080204" pitchFamily="50" charset="-128"/>
              </a:rPr>
              <a:t>45</a:t>
            </a:r>
            <a:r>
              <a:rPr kumimoji="1" lang="ja-JP" altLang="en-US" sz="1100" dirty="0">
                <a:latin typeface="ＭＳ Ｐゴシック" panose="020B0600070205080204" pitchFamily="50" charset="-128"/>
                <a:ea typeface="ＭＳ Ｐゴシック" panose="020B0600070205080204" pitchFamily="50" charset="-128"/>
              </a:rPr>
              <a:t>秒足踏みダッシュをします。この時決してストローをくわえたまま足踏みしないようにしましょう。</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sz="1100" dirty="0">
                <a:latin typeface="ＭＳ Ｐゴシック" panose="020B0600070205080204" pitchFamily="50" charset="-128"/>
                <a:ea typeface="ＭＳ Ｐゴシック" panose="020B0600070205080204" pitchFamily="50" charset="-128"/>
              </a:rPr>
              <a:t>45</a:t>
            </a:r>
            <a:r>
              <a:rPr kumimoji="1" lang="ja-JP" altLang="en-US" sz="1100" dirty="0">
                <a:latin typeface="ＭＳ Ｐゴシック" panose="020B0600070205080204" pitchFamily="50" charset="-128"/>
                <a:ea typeface="ＭＳ Ｐゴシック" panose="020B0600070205080204" pitchFamily="50" charset="-128"/>
              </a:rPr>
              <a:t>秒経ったら、また先生が合図しますので、足踏みをやめて、片手でストローをくわえて、もう片方で鼻をつまみストローだけで</a:t>
            </a:r>
            <a:r>
              <a:rPr kumimoji="1" lang="en-US" altLang="ja-JP" sz="1100" dirty="0">
                <a:latin typeface="ＭＳ Ｐゴシック" panose="020B0600070205080204" pitchFamily="50" charset="-128"/>
                <a:ea typeface="ＭＳ Ｐゴシック" panose="020B0600070205080204" pitchFamily="50" charset="-128"/>
              </a:rPr>
              <a:t>1</a:t>
            </a:r>
            <a:r>
              <a:rPr kumimoji="1" lang="ja-JP" altLang="en-US" sz="1100" dirty="0">
                <a:latin typeface="ＭＳ Ｐゴシック" panose="020B0600070205080204" pitchFamily="50" charset="-128"/>
                <a:ea typeface="ＭＳ Ｐゴシック" panose="020B0600070205080204" pitchFamily="50" charset="-128"/>
              </a:rPr>
              <a:t>分間呼吸してください。</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それでは行きますよ！！</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（～体験～）</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①合図とともに足踏みスタート　</a:t>
            </a:r>
            <a:r>
              <a:rPr kumimoji="1" lang="en-US" altLang="ja-JP" sz="1100" dirty="0">
                <a:latin typeface="ＭＳ Ｐゴシック" panose="020B0600070205080204" pitchFamily="50" charset="-128"/>
                <a:ea typeface="ＭＳ Ｐゴシック" panose="020B0600070205080204" pitchFamily="50" charset="-128"/>
              </a:rPr>
              <a:t>45</a:t>
            </a:r>
            <a:r>
              <a:rPr kumimoji="1" lang="ja-JP" altLang="en-US" sz="1100" dirty="0">
                <a:latin typeface="ＭＳ Ｐゴシック" panose="020B0600070205080204" pitchFamily="50" charset="-128"/>
                <a:ea typeface="ＭＳ Ｐゴシック" panose="020B0600070205080204" pitchFamily="50" charset="-128"/>
              </a:rPr>
              <a:t>秒計測</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②</a:t>
            </a:r>
            <a:r>
              <a:rPr kumimoji="1" lang="en-US" altLang="ja-JP" sz="1100" dirty="0">
                <a:latin typeface="ＭＳ Ｐゴシック" panose="020B0600070205080204" pitchFamily="50" charset="-128"/>
                <a:ea typeface="ＭＳ Ｐゴシック" panose="020B0600070205080204" pitchFamily="50" charset="-128"/>
              </a:rPr>
              <a:t>45</a:t>
            </a:r>
            <a:r>
              <a:rPr kumimoji="1" lang="ja-JP" altLang="en-US" sz="1100" dirty="0">
                <a:latin typeface="ＭＳ Ｐゴシック" panose="020B0600070205080204" pitchFamily="50" charset="-128"/>
                <a:ea typeface="ＭＳ Ｐゴシック" panose="020B0600070205080204" pitchFamily="50" charset="-128"/>
              </a:rPr>
              <a:t>秒経過時に再度合図</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③合図とともに片手でストローをくわえ、もう片方の手で鼻をつまませる。</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④ストローだけで呼吸　</a:t>
            </a:r>
            <a:r>
              <a:rPr kumimoji="1" lang="en-US" altLang="ja-JP" sz="1100" dirty="0">
                <a:latin typeface="ＭＳ Ｐゴシック" panose="020B0600070205080204" pitchFamily="50" charset="-128"/>
                <a:ea typeface="ＭＳ Ｐゴシック" panose="020B0600070205080204" pitchFamily="50" charset="-128"/>
              </a:rPr>
              <a:t>1</a:t>
            </a:r>
            <a:r>
              <a:rPr kumimoji="1" lang="ja-JP" altLang="en-US" sz="1100" dirty="0">
                <a:latin typeface="ＭＳ Ｐゴシック" panose="020B0600070205080204" pitchFamily="50" charset="-128"/>
                <a:ea typeface="ＭＳ Ｐゴシック" panose="020B0600070205080204" pitchFamily="50" charset="-128"/>
              </a:rPr>
              <a:t>分間計測　</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100" dirty="0">
                <a:latin typeface="ＭＳ Ｐゴシック" panose="020B0600070205080204" pitchFamily="50" charset="-128"/>
                <a:ea typeface="ＭＳ Ｐゴシック" panose="020B0600070205080204" pitchFamily="50" charset="-128"/>
              </a:rPr>
              <a:t>⑤</a:t>
            </a:r>
            <a:r>
              <a:rPr kumimoji="1" lang="en-US" altLang="ja-JP" sz="1100" dirty="0">
                <a:latin typeface="ＭＳ Ｐゴシック" panose="020B0600070205080204" pitchFamily="50" charset="-128"/>
                <a:ea typeface="ＭＳ Ｐゴシック" panose="020B0600070205080204" pitchFamily="50" charset="-128"/>
              </a:rPr>
              <a:t>1</a:t>
            </a:r>
            <a:r>
              <a:rPr kumimoji="1" lang="ja-JP" altLang="en-US" sz="1100" dirty="0">
                <a:latin typeface="ＭＳ Ｐゴシック" panose="020B0600070205080204" pitchFamily="50" charset="-128"/>
                <a:ea typeface="ＭＳ Ｐゴシック" panose="020B0600070205080204" pitchFamily="50" charset="-128"/>
              </a:rPr>
              <a:t>分経過時、終了の合図</a:t>
            </a:r>
            <a:endParaRPr kumimoji="1" lang="en-US" altLang="ja-JP" sz="1100" dirty="0">
              <a:latin typeface="ＭＳ Ｐゴシック" panose="020B0600070205080204" pitchFamily="50" charset="-128"/>
              <a:ea typeface="ＭＳ Ｐゴシック" panose="020B0600070205080204" pitchFamily="50" charset="-128"/>
            </a:endParaRPr>
          </a:p>
          <a:p>
            <a:pPr>
              <a:spcBef>
                <a:spcPts val="600"/>
              </a:spcBef>
            </a:pP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必ず教師立会いの下で行い、苦しくなった場合は無理をさせず、すぐに体験を中止させてください。</a:t>
            </a:r>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3</a:t>
            </a:fld>
            <a:endParaRPr kumimoji="1" lang="ja-JP" altLang="en-US"/>
          </a:p>
        </p:txBody>
      </p:sp>
    </p:spTree>
    <p:extLst>
      <p:ext uri="{BB962C8B-B14F-4D97-AF65-F5344CB8AC3E}">
        <p14:creationId xmlns:p14="http://schemas.microsoft.com/office/powerpoint/2010/main" val="55603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さて皆さん、実際に体験してみてどうでしたか？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想像した以上に苦しかったですか？</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（感想を話し合う）</a:t>
            </a:r>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4</a:t>
            </a:fld>
            <a:endParaRPr kumimoji="1" lang="ja-JP" altLang="en-US"/>
          </a:p>
        </p:txBody>
      </p:sp>
    </p:spTree>
    <p:extLst>
      <p:ext uri="{BB962C8B-B14F-4D97-AF65-F5344CB8AC3E}">
        <p14:creationId xmlns:p14="http://schemas.microsoft.com/office/powerpoint/2010/main" val="415193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r>
              <a:rPr kumimoji="1" lang="ja-JP" altLang="en-US" dirty="0">
                <a:latin typeface="ＭＳ Ｐゴシック" panose="020B0600070205080204" pitchFamily="50" charset="-128"/>
                <a:ea typeface="ＭＳ Ｐゴシック" panose="020B0600070205080204" pitchFamily="50" charset="-128"/>
              </a:rPr>
              <a:t>今体験したように「</a:t>
            </a: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」はとても息苦しい病気です。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皆さんは息苦しさが</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分間続きましたが、実際に</a:t>
            </a: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になっている方はずっとこの苦しさが続きます。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しかも一度壊れた肺胞は二度と元に戻らないため、この病気になると治ることはありません。</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本当につらいですよね。</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にならないためにもタバコを吸わないようにしましょう。</a:t>
            </a:r>
            <a:endParaRPr kumimoji="1" lang="en-US" altLang="ja-JP"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0CBA538-9C9F-4C8B-BA66-C8CD43D565FB}" type="slidenum">
              <a:rPr kumimoji="1" lang="ja-JP" altLang="en-US" smtClean="0"/>
              <a:t>5</a:t>
            </a:fld>
            <a:endParaRPr kumimoji="1" lang="ja-JP" altLang="en-US"/>
          </a:p>
        </p:txBody>
      </p:sp>
    </p:spTree>
    <p:extLst>
      <p:ext uri="{BB962C8B-B14F-4D97-AF65-F5344CB8AC3E}">
        <p14:creationId xmlns:p14="http://schemas.microsoft.com/office/powerpoint/2010/main" val="75195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2813" y="1330325"/>
            <a:ext cx="4789487" cy="3592513"/>
          </a:xfrm>
        </p:spPr>
      </p:sp>
      <p:sp>
        <p:nvSpPr>
          <p:cNvPr id="3" name="ノート プレースホルダー 2"/>
          <p:cNvSpPr>
            <a:spLocks noGrp="1"/>
          </p:cNvSpPr>
          <p:nvPr>
            <p:ph type="body" idx="1"/>
          </p:nvPr>
        </p:nvSpPr>
        <p:spPr>
          <a:xfrm>
            <a:off x="673576" y="5178102"/>
            <a:ext cx="5388610" cy="4439841"/>
          </a:xfrm>
        </p:spPr>
        <p:txBody>
          <a:bodyPr/>
          <a:lstStyle/>
          <a:p>
            <a:pPr>
              <a:spcBef>
                <a:spcPts val="600"/>
              </a:spcBef>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a:spcBef>
                <a:spcPts val="600"/>
              </a:spcBef>
            </a:pP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とは、日本語訳で慢性閉塞性肺疾患というあまり聞きなれない病気の名前です。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病気になった人の約</a:t>
            </a:r>
            <a:r>
              <a:rPr kumimoji="1" lang="en-US" altLang="ja-JP" dirty="0">
                <a:latin typeface="ＭＳ Ｐゴシック" panose="020B0600070205080204" pitchFamily="50" charset="-128"/>
                <a:ea typeface="ＭＳ Ｐゴシック" panose="020B0600070205080204" pitchFamily="50" charset="-128"/>
              </a:rPr>
              <a:t>90</a:t>
            </a:r>
            <a:r>
              <a:rPr kumimoji="1" lang="ja-JP" altLang="en-US" dirty="0">
                <a:latin typeface="ＭＳ Ｐゴシック" panose="020B0600070205080204" pitchFamily="50" charset="-128"/>
                <a:ea typeface="ＭＳ Ｐゴシック" panose="020B0600070205080204" pitchFamily="50" charset="-128"/>
              </a:rPr>
              <a:t>％がタバコを吸っており、タバコが</a:t>
            </a: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の最大の原因であることから、</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★クリック</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通称タバコ病といわれています。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タバコの煙に含まれる有害物質が、呼吸をするための肺胞という器官を壊したり、空気の通り道である気管支を狭くするため、とても息苦しくなる病気です。</a:t>
            </a:r>
          </a:p>
          <a:p>
            <a:pPr>
              <a:spcBef>
                <a:spcPts val="600"/>
              </a:spcBef>
            </a:pPr>
            <a:r>
              <a:rPr kumimoji="1" lang="ja-JP" altLang="en-US" dirty="0">
                <a:latin typeface="ＭＳ Ｐゴシック" panose="020B0600070205080204" pitchFamily="50" charset="-128"/>
                <a:ea typeface="ＭＳ Ｐゴシック" panose="020B0600070205080204" pitchFamily="50" charset="-128"/>
              </a:rPr>
              <a:t>一度壊れた肺胞は二度と元に戻らないため、この病気になると治ることはありません。</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375F6C1D-832D-4008-B40F-4FA09C1E6D00}" type="slidenum">
              <a:rPr kumimoji="1" lang="ja-JP" altLang="en-US" smtClean="0"/>
              <a:t>6</a:t>
            </a:fld>
            <a:endParaRPr kumimoji="1" lang="ja-JP" altLang="en-US"/>
          </a:p>
        </p:txBody>
      </p:sp>
    </p:spTree>
    <p:extLst>
      <p:ext uri="{BB962C8B-B14F-4D97-AF65-F5344CB8AC3E}">
        <p14:creationId xmlns:p14="http://schemas.microsoft.com/office/powerpoint/2010/main" val="286942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a:spcBef>
                <a:spcPts val="600"/>
              </a:spcBef>
            </a:pP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の症状としては、はじめの頃は咳や痰が出る程度ですが、徐々に病気が悪化すると、階段を上っただけでも息切れをするなど少しの運動でも息苦しくなります。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そのうち、自分の肺だけでは呼吸するための十分な酸素を取り込めなくなるので、酸素ボンベから管をつないで、酸素を吸わなければ息苦しくて生活できなくなってしまします。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最終的には安静にしていても息切れが起こるとても苦しい病気です。</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276F0E70-9CE5-49B6-B0D4-72142D2780FB}" type="slidenum">
              <a:rPr kumimoji="1" lang="ja-JP" altLang="en-US" smtClean="0"/>
              <a:t>7</a:t>
            </a:fld>
            <a:endParaRPr kumimoji="1" lang="ja-JP" altLang="en-US"/>
          </a:p>
        </p:txBody>
      </p:sp>
    </p:spTree>
    <p:extLst>
      <p:ext uri="{BB962C8B-B14F-4D97-AF65-F5344CB8AC3E}">
        <p14:creationId xmlns:p14="http://schemas.microsoft.com/office/powerpoint/2010/main" val="96060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2813" y="1330325"/>
            <a:ext cx="4789487" cy="3592513"/>
          </a:xfrm>
        </p:spPr>
      </p:sp>
      <p:sp>
        <p:nvSpPr>
          <p:cNvPr id="3" name="ノート プレースホルダー 2"/>
          <p:cNvSpPr>
            <a:spLocks noGrp="1"/>
          </p:cNvSpPr>
          <p:nvPr>
            <p:ph type="body" idx="1"/>
          </p:nvPr>
        </p:nvSpPr>
        <p:spPr>
          <a:xfrm>
            <a:off x="673576" y="5178102"/>
            <a:ext cx="5388610" cy="4439841"/>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a:t>
            </a:r>
            <a:r>
              <a:rPr kumimoji="1" lang="ja-JP" altLang="en-US" dirty="0">
                <a:latin typeface="ＭＳ Ｐゴシック" panose="020B0600070205080204" pitchFamily="50" charset="-128"/>
                <a:ea typeface="ＭＳ Ｐゴシック" panose="020B0600070205080204" pitchFamily="50" charset="-128"/>
              </a:rPr>
              <a:t>教材資料</a:t>
            </a:r>
            <a:r>
              <a:rPr kumimoji="1" lang="en-US" altLang="ja-JP" dirty="0">
                <a:latin typeface="ＭＳ Ｐゴシック" panose="020B0600070205080204" pitchFamily="50" charset="-128"/>
                <a:ea typeface="ＭＳ Ｐゴシック" panose="020B0600070205080204" pitchFamily="50" charset="-128"/>
              </a:rPr>
              <a:t>】</a:t>
            </a:r>
          </a:p>
          <a:p>
            <a:pPr>
              <a:spcBef>
                <a:spcPts val="600"/>
              </a:spcBef>
            </a:pP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は日本での死亡原因第</a:t>
            </a:r>
            <a:r>
              <a:rPr kumimoji="1" lang="en-US" altLang="ja-JP" dirty="0">
                <a:latin typeface="ＭＳ Ｐゴシック" panose="020B0600070205080204" pitchFamily="50" charset="-128"/>
                <a:ea typeface="ＭＳ Ｐゴシック" panose="020B0600070205080204" pitchFamily="50" charset="-128"/>
              </a:rPr>
              <a:t>8</a:t>
            </a:r>
            <a:r>
              <a:rPr kumimoji="1" lang="ja-JP" altLang="en-US" dirty="0">
                <a:latin typeface="ＭＳ Ｐゴシック" panose="020B0600070205080204" pitchFamily="50" charset="-128"/>
                <a:ea typeface="ＭＳ Ｐゴシック" panose="020B0600070205080204" pitchFamily="50" charset="-128"/>
              </a:rPr>
              <a:t>位（</a:t>
            </a:r>
            <a:r>
              <a:rPr kumimoji="1" lang="en-US" altLang="ja-JP" dirty="0">
                <a:latin typeface="ＭＳ Ｐゴシック" panose="020B0600070205080204" pitchFamily="50" charset="-128"/>
                <a:ea typeface="ＭＳ Ｐゴシック" panose="020B0600070205080204" pitchFamily="50" charset="-128"/>
              </a:rPr>
              <a:t>2019</a:t>
            </a:r>
            <a:r>
              <a:rPr kumimoji="1" lang="ja-JP" altLang="en-US" dirty="0">
                <a:latin typeface="ＭＳ Ｐゴシック" panose="020B0600070205080204" pitchFamily="50" charset="-128"/>
                <a:ea typeface="ＭＳ Ｐゴシック" panose="020B0600070205080204" pitchFamily="50" charset="-128"/>
              </a:rPr>
              <a:t>年度時点）ですが、今後は更に増加し、</a:t>
            </a:r>
            <a:r>
              <a:rPr kumimoji="1" lang="en-US" altLang="ja-JP" dirty="0">
                <a:latin typeface="ＭＳ Ｐゴシック" panose="020B0600070205080204" pitchFamily="50" charset="-128"/>
                <a:ea typeface="ＭＳ Ｐゴシック" panose="020B0600070205080204" pitchFamily="50" charset="-128"/>
              </a:rPr>
              <a:t>2030</a:t>
            </a:r>
            <a:r>
              <a:rPr kumimoji="1" lang="ja-JP" altLang="en-US" dirty="0">
                <a:latin typeface="ＭＳ Ｐゴシック" panose="020B0600070205080204" pitchFamily="50" charset="-128"/>
                <a:ea typeface="ＭＳ Ｐゴシック" panose="020B0600070205080204" pitchFamily="50" charset="-128"/>
              </a:rPr>
              <a:t>年には世界の死亡原因の第</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位になると予測されています。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dirty="0">
                <a:latin typeface="ＭＳ Ｐゴシック" panose="020B0600070205080204" pitchFamily="50" charset="-128"/>
                <a:ea typeface="ＭＳ Ｐゴシック" panose="020B0600070205080204" pitchFamily="50" charset="-128"/>
              </a:rPr>
              <a:t>また、</a:t>
            </a: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は知らない間に悪くなる病気なので、</a:t>
            </a:r>
            <a:r>
              <a:rPr kumimoji="1" lang="en-US" altLang="ja-JP" dirty="0">
                <a:latin typeface="ＭＳ Ｐゴシック" panose="020B0600070205080204" pitchFamily="50" charset="-128"/>
                <a:ea typeface="ＭＳ Ｐゴシック" panose="020B0600070205080204" pitchFamily="50" charset="-128"/>
              </a:rPr>
              <a:t>COPD</a:t>
            </a:r>
            <a:r>
              <a:rPr kumimoji="1" lang="ja-JP" altLang="en-US" dirty="0">
                <a:latin typeface="ＭＳ Ｐゴシック" panose="020B0600070205080204" pitchFamily="50" charset="-128"/>
                <a:ea typeface="ＭＳ Ｐゴシック" panose="020B0600070205080204" pitchFamily="50" charset="-128"/>
              </a:rPr>
              <a:t>であることに気づかず、病院で治療を受けていない人が多いことも問題の一つです。</a:t>
            </a: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75F6C1D-832D-4008-B40F-4FA09C1E6D00}" type="slidenum">
              <a:rPr kumimoji="1" lang="ja-JP" altLang="en-US" smtClean="0"/>
              <a:t>8</a:t>
            </a:fld>
            <a:endParaRPr kumimoji="1" lang="ja-JP" altLang="en-US"/>
          </a:p>
        </p:txBody>
      </p:sp>
    </p:spTree>
    <p:extLst>
      <p:ext uri="{BB962C8B-B14F-4D97-AF65-F5344CB8AC3E}">
        <p14:creationId xmlns:p14="http://schemas.microsoft.com/office/powerpoint/2010/main" val="110751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395739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111633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56617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56800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427646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111151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5378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32664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90500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51278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AFC9F1F-3B6C-4220-9583-410DEBC18940}" type="datetimeFigureOut">
              <a:rPr kumimoji="1" lang="ja-JP" altLang="en-US" smtClean="0"/>
              <a:t>2021/2/25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116662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C9F1F-3B6C-4220-9583-410DEBC18940}" type="datetimeFigureOut">
              <a:rPr kumimoji="1" lang="ja-JP" altLang="en-US" smtClean="0"/>
              <a:t>2021/2/25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686CD-49B3-40F9-BBA3-2E04CE5CA90E}" type="slidenum">
              <a:rPr kumimoji="1" lang="ja-JP" altLang="en-US" smtClean="0"/>
              <a:t>‹#›</a:t>
            </a:fld>
            <a:endParaRPr kumimoji="1" lang="ja-JP" altLang="en-US"/>
          </a:p>
        </p:txBody>
      </p:sp>
    </p:spTree>
    <p:extLst>
      <p:ext uri="{BB962C8B-B14F-4D97-AF65-F5344CB8AC3E}">
        <p14:creationId xmlns:p14="http://schemas.microsoft.com/office/powerpoint/2010/main" val="2849392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8AE3E8-D489-4889-8F93-5C43C97E5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86" y="0"/>
            <a:ext cx="9470572" cy="7151896"/>
          </a:xfrm>
          <a:prstGeom prst="rect">
            <a:avLst/>
          </a:prstGeom>
        </p:spPr>
      </p:pic>
      <p:sp>
        <p:nvSpPr>
          <p:cNvPr id="4" name="タイトル 1">
            <a:extLst>
              <a:ext uri="{FF2B5EF4-FFF2-40B4-BE49-F238E27FC236}">
                <a16:creationId xmlns:a16="http://schemas.microsoft.com/office/drawing/2014/main" id="{1793FDC4-0288-4A6D-838D-1E23EDD30235}"/>
              </a:ext>
            </a:extLst>
          </p:cNvPr>
          <p:cNvSpPr txBox="1">
            <a:spLocks/>
          </p:cNvSpPr>
          <p:nvPr/>
        </p:nvSpPr>
        <p:spPr>
          <a:xfrm>
            <a:off x="-489775" y="876405"/>
            <a:ext cx="9144000" cy="25202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b="1" dirty="0">
                <a:solidFill>
                  <a:schemeClr val="bg1"/>
                </a:solidFill>
              </a:rPr>
              <a:t>　　　　</a:t>
            </a:r>
            <a:r>
              <a:rPr lang="ja-JP" altLang="en-US" sz="4000" b="1" dirty="0">
                <a:latin typeface="BIZ UDPゴシック" panose="020B0400000000000000" pitchFamily="50" charset="-128"/>
                <a:ea typeface="BIZ UDPゴシック" panose="020B0400000000000000" pitchFamily="50" charset="-128"/>
              </a:rPr>
              <a:t>バコについて学ぼう</a:t>
            </a:r>
            <a:endParaRPr lang="en-US" altLang="ja-JP" sz="4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67D8776-4053-4602-83C6-B15AB6DAE2F7}"/>
              </a:ext>
            </a:extLst>
          </p:cNvPr>
          <p:cNvSpPr txBox="1"/>
          <p:nvPr/>
        </p:nvSpPr>
        <p:spPr>
          <a:xfrm>
            <a:off x="2052231" y="793908"/>
            <a:ext cx="4885508" cy="1862048"/>
          </a:xfrm>
          <a:prstGeom prst="rect">
            <a:avLst/>
          </a:prstGeom>
          <a:noFill/>
        </p:spPr>
        <p:txBody>
          <a:bodyPr wrap="square">
            <a:spAutoFit/>
          </a:bodyPr>
          <a:lstStyle/>
          <a:p>
            <a:r>
              <a:rPr lang="ja-JP" altLang="en-US" sz="11500" b="1" dirty="0">
                <a:solidFill>
                  <a:schemeClr val="accent1"/>
                </a:solidFill>
                <a:latin typeface="BIZ UDPゴシック" panose="020B0400000000000000" pitchFamily="50" charset="-128"/>
                <a:ea typeface="BIZ UDPゴシック" panose="020B0400000000000000" pitchFamily="50" charset="-128"/>
              </a:rPr>
              <a:t>タ</a:t>
            </a:r>
            <a:endParaRPr lang="ja-JP" altLang="en-US" sz="1600" b="1"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3BA5DE3-B3B5-485D-95D9-0BF44DE69B2E}"/>
              </a:ext>
            </a:extLst>
          </p:cNvPr>
          <p:cNvSpPr txBox="1"/>
          <p:nvPr/>
        </p:nvSpPr>
        <p:spPr>
          <a:xfrm>
            <a:off x="3309721" y="1324822"/>
            <a:ext cx="6125473" cy="400110"/>
          </a:xfrm>
          <a:prstGeom prst="rect">
            <a:avLst/>
          </a:prstGeom>
          <a:noFill/>
        </p:spPr>
        <p:txBody>
          <a:bodyPr wrap="square">
            <a:spAutoFit/>
          </a:bodyPr>
          <a:lstStyle/>
          <a:p>
            <a:r>
              <a:rPr lang="ja-JP" altLang="en-US" sz="2000" dirty="0">
                <a:latin typeface="BIZ UDPゴシック" panose="020B0400000000000000" pitchFamily="50" charset="-128"/>
                <a:ea typeface="BIZ UDPゴシック" panose="020B0400000000000000" pitchFamily="50" charset="-128"/>
              </a:rPr>
              <a:t>～私たちの健康な未来のために～</a:t>
            </a:r>
          </a:p>
        </p:txBody>
      </p:sp>
      <p:sp>
        <p:nvSpPr>
          <p:cNvPr id="10" name="字幕 2">
            <a:extLst>
              <a:ext uri="{FF2B5EF4-FFF2-40B4-BE49-F238E27FC236}">
                <a16:creationId xmlns:a16="http://schemas.microsoft.com/office/drawing/2014/main" id="{DC09C1E9-52B5-4388-A79B-C3410C5F5CD1}"/>
              </a:ext>
            </a:extLst>
          </p:cNvPr>
          <p:cNvSpPr txBox="1">
            <a:spLocks/>
          </p:cNvSpPr>
          <p:nvPr/>
        </p:nvSpPr>
        <p:spPr>
          <a:xfrm>
            <a:off x="1705687" y="2628965"/>
            <a:ext cx="6400800" cy="892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4800" b="1" dirty="0">
                <a:latin typeface="BIZ UDPゴシック" panose="020B0400000000000000" pitchFamily="50" charset="-128"/>
                <a:ea typeface="BIZ UDPゴシック" panose="020B0400000000000000" pitchFamily="50" charset="-128"/>
              </a:rPr>
              <a:t>【COPD</a:t>
            </a:r>
            <a:r>
              <a:rPr lang="ja-JP" altLang="en-US" sz="4800" b="1" dirty="0">
                <a:latin typeface="BIZ UDPゴシック" panose="020B0400000000000000" pitchFamily="50" charset="-128"/>
                <a:ea typeface="BIZ UDPゴシック" panose="020B0400000000000000" pitchFamily="50" charset="-128"/>
              </a:rPr>
              <a:t>体験</a:t>
            </a:r>
            <a:r>
              <a:rPr lang="en-US" altLang="ja-JP" sz="4800" b="1" dirty="0">
                <a:latin typeface="BIZ UDPゴシック" panose="020B0400000000000000" pitchFamily="50" charset="-128"/>
                <a:ea typeface="BIZ UDPゴシック" panose="020B0400000000000000" pitchFamily="50" charset="-128"/>
              </a:rPr>
              <a:t>】</a:t>
            </a:r>
            <a:endParaRPr lang="ja-JP" altLang="en-US" sz="4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3914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E0F887B-10F4-464D-8EAD-023AAF332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249" y="2831844"/>
            <a:ext cx="6297278" cy="3436431"/>
          </a:xfrm>
          <a:prstGeom prst="rect">
            <a:avLst/>
          </a:prstGeom>
        </p:spPr>
      </p:pic>
      <p:sp>
        <p:nvSpPr>
          <p:cNvPr id="12" name="テキスト ボックス 11">
            <a:extLst>
              <a:ext uri="{FF2B5EF4-FFF2-40B4-BE49-F238E27FC236}">
                <a16:creationId xmlns:a16="http://schemas.microsoft.com/office/drawing/2014/main" id="{FD6F484B-BC15-45B2-824B-4B8252F93D1B}"/>
              </a:ext>
            </a:extLst>
          </p:cNvPr>
          <p:cNvSpPr txBox="1"/>
          <p:nvPr/>
        </p:nvSpPr>
        <p:spPr>
          <a:xfrm>
            <a:off x="3111538" y="3138156"/>
            <a:ext cx="5522048" cy="2796407"/>
          </a:xfrm>
          <a:prstGeom prst="rect">
            <a:avLst/>
          </a:prstGeom>
          <a:noFill/>
        </p:spPr>
        <p:txBody>
          <a:bodyPr wrap="square" rtlCol="0">
            <a:spAutoFit/>
          </a:bodyPr>
          <a:lstStyle/>
          <a:p>
            <a:pPr>
              <a:lnSpc>
                <a:spcPct val="150000"/>
              </a:lnSpc>
            </a:pPr>
            <a:r>
              <a:rPr lang="ja-JP" altLang="en-US" sz="3000" b="1" dirty="0">
                <a:solidFill>
                  <a:schemeClr val="bg1"/>
                </a:solidFill>
                <a:latin typeface="+mn-ea"/>
              </a:rPr>
              <a:t>通称「タバコ病」ともいわれる</a:t>
            </a:r>
            <a:endParaRPr lang="en-US" altLang="ja-JP" sz="3000" b="1" dirty="0">
              <a:solidFill>
                <a:schemeClr val="bg1"/>
              </a:solidFill>
              <a:latin typeface="+mn-ea"/>
            </a:endParaRPr>
          </a:p>
          <a:p>
            <a:pPr>
              <a:lnSpc>
                <a:spcPct val="150000"/>
              </a:lnSpc>
            </a:pPr>
            <a:r>
              <a:rPr kumimoji="1" lang="en-US" altLang="ja-JP" sz="3000" b="1" dirty="0">
                <a:solidFill>
                  <a:schemeClr val="bg1"/>
                </a:solidFill>
                <a:latin typeface="+mn-ea"/>
              </a:rPr>
              <a:t>COPD</a:t>
            </a:r>
            <a:r>
              <a:rPr kumimoji="1" lang="ja-JP" altLang="en-US" sz="3000" b="1" dirty="0">
                <a:solidFill>
                  <a:schemeClr val="bg1"/>
                </a:solidFill>
                <a:latin typeface="+mn-ea"/>
              </a:rPr>
              <a:t>（慢性閉塞性肺疾患）は</a:t>
            </a:r>
            <a:endParaRPr kumimoji="1" lang="en-US" altLang="ja-JP" sz="3000" b="1" dirty="0">
              <a:solidFill>
                <a:schemeClr val="bg1"/>
              </a:solidFill>
              <a:latin typeface="+mn-ea"/>
            </a:endParaRPr>
          </a:p>
          <a:p>
            <a:pPr>
              <a:lnSpc>
                <a:spcPct val="150000"/>
              </a:lnSpc>
            </a:pPr>
            <a:r>
              <a:rPr kumimoji="1" lang="ja-JP" altLang="en-US" sz="3000" b="1" dirty="0">
                <a:solidFill>
                  <a:schemeClr val="bg1"/>
                </a:solidFill>
                <a:latin typeface="+mn-ea"/>
              </a:rPr>
              <a:t>タバコによって引き起こされる肺の病気です。</a:t>
            </a:r>
            <a:endParaRPr kumimoji="1" lang="en-US" altLang="ja-JP" sz="3000" b="1" dirty="0">
              <a:solidFill>
                <a:schemeClr val="bg1"/>
              </a:solidFill>
              <a:latin typeface="+mn-ea"/>
            </a:endParaRPr>
          </a:p>
        </p:txBody>
      </p:sp>
      <p:sp>
        <p:nvSpPr>
          <p:cNvPr id="6" name="テキスト ボックス 5">
            <a:extLst>
              <a:ext uri="{FF2B5EF4-FFF2-40B4-BE49-F238E27FC236}">
                <a16:creationId xmlns:a16="http://schemas.microsoft.com/office/drawing/2014/main" id="{048AF325-53CD-49D1-86D8-F8E1BCFAA837}"/>
              </a:ext>
            </a:extLst>
          </p:cNvPr>
          <p:cNvSpPr txBox="1"/>
          <p:nvPr/>
        </p:nvSpPr>
        <p:spPr>
          <a:xfrm>
            <a:off x="4628823" y="3786659"/>
            <a:ext cx="3262432" cy="323165"/>
          </a:xfrm>
          <a:prstGeom prst="rect">
            <a:avLst/>
          </a:prstGeom>
          <a:noFill/>
        </p:spPr>
        <p:txBody>
          <a:bodyPr wrap="none" rtlCol="0">
            <a:spAutoFit/>
          </a:bodyPr>
          <a:lstStyle/>
          <a:p>
            <a:r>
              <a:rPr kumimoji="1" lang="ja-JP" altLang="en-US" sz="1500" b="1" dirty="0">
                <a:solidFill>
                  <a:schemeClr val="bg1"/>
                </a:solidFill>
              </a:rPr>
              <a:t>まんせいへいそくせいはいしっかん</a:t>
            </a:r>
          </a:p>
        </p:txBody>
      </p:sp>
      <p:sp>
        <p:nvSpPr>
          <p:cNvPr id="13" name="テキスト ボックス 12">
            <a:extLst>
              <a:ext uri="{FF2B5EF4-FFF2-40B4-BE49-F238E27FC236}">
                <a16:creationId xmlns:a16="http://schemas.microsoft.com/office/drawing/2014/main" id="{680CBCE8-097A-43F6-9898-3C1ADAC01AA3}"/>
              </a:ext>
            </a:extLst>
          </p:cNvPr>
          <p:cNvSpPr txBox="1"/>
          <p:nvPr/>
        </p:nvSpPr>
        <p:spPr>
          <a:xfrm>
            <a:off x="3111538" y="3115109"/>
            <a:ext cx="1082348" cy="307777"/>
          </a:xfrm>
          <a:prstGeom prst="rect">
            <a:avLst/>
          </a:prstGeom>
          <a:noFill/>
        </p:spPr>
        <p:txBody>
          <a:bodyPr wrap="none" rtlCol="0">
            <a:spAutoFit/>
          </a:bodyPr>
          <a:lstStyle/>
          <a:p>
            <a:pPr algn="dist"/>
            <a:r>
              <a:rPr kumimoji="1" lang="ja-JP" altLang="en-US" sz="1400" b="1" dirty="0">
                <a:solidFill>
                  <a:schemeClr val="bg1"/>
                </a:solidFill>
              </a:rPr>
              <a:t>つうしょう</a:t>
            </a:r>
          </a:p>
        </p:txBody>
      </p:sp>
      <p:pic>
        <p:nvPicPr>
          <p:cNvPr id="3" name="図 2">
            <a:extLst>
              <a:ext uri="{FF2B5EF4-FFF2-40B4-BE49-F238E27FC236}">
                <a16:creationId xmlns:a16="http://schemas.microsoft.com/office/drawing/2014/main" id="{ED276E74-F817-45BC-9FE3-0B8834C43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5265" y="3474071"/>
            <a:ext cx="2636261" cy="3038983"/>
          </a:xfrm>
          <a:prstGeom prst="rect">
            <a:avLst/>
          </a:prstGeom>
        </p:spPr>
      </p:pic>
      <p:sp>
        <p:nvSpPr>
          <p:cNvPr id="10" name="テキスト ボックス 9">
            <a:extLst>
              <a:ext uri="{FF2B5EF4-FFF2-40B4-BE49-F238E27FC236}">
                <a16:creationId xmlns:a16="http://schemas.microsoft.com/office/drawing/2014/main" id="{D3485631-7938-4D8F-9360-3C20501B942A}"/>
              </a:ext>
            </a:extLst>
          </p:cNvPr>
          <p:cNvSpPr txBox="1"/>
          <p:nvPr/>
        </p:nvSpPr>
        <p:spPr>
          <a:xfrm>
            <a:off x="3839329" y="6378829"/>
            <a:ext cx="5211683" cy="307777"/>
          </a:xfrm>
          <a:prstGeom prst="rect">
            <a:avLst/>
          </a:prstGeom>
          <a:noFill/>
        </p:spPr>
        <p:txBody>
          <a:bodyPr wrap="none" rtlCol="0">
            <a:spAutoFit/>
          </a:bodyPr>
          <a:lstStyle/>
          <a:p>
            <a:r>
              <a:rPr kumimoji="1" lang="en-US" altLang="ja-JP" sz="1400" b="1" dirty="0">
                <a:solidFill>
                  <a:srgbClr val="FF0000"/>
                </a:solidFill>
              </a:rPr>
              <a:t>※</a:t>
            </a:r>
            <a:r>
              <a:rPr kumimoji="1" lang="ja-JP" altLang="en-US" sz="1400" b="1" dirty="0">
                <a:solidFill>
                  <a:srgbClr val="FF0000"/>
                </a:solidFill>
              </a:rPr>
              <a:t>実施の際は十分注意し、教師立会いの下で行ってください。</a:t>
            </a:r>
          </a:p>
        </p:txBody>
      </p:sp>
      <p:sp>
        <p:nvSpPr>
          <p:cNvPr id="16" name="吹き出し: 角を丸めた四角形 15">
            <a:extLst>
              <a:ext uri="{FF2B5EF4-FFF2-40B4-BE49-F238E27FC236}">
                <a16:creationId xmlns:a16="http://schemas.microsoft.com/office/drawing/2014/main" id="{29425D4C-8D5D-462D-9046-409337946DA1}"/>
              </a:ext>
            </a:extLst>
          </p:cNvPr>
          <p:cNvSpPr/>
          <p:nvPr/>
        </p:nvSpPr>
        <p:spPr>
          <a:xfrm>
            <a:off x="406364" y="1415110"/>
            <a:ext cx="8331272" cy="1104382"/>
          </a:xfrm>
          <a:prstGeom prst="wedgeRoundRectCallout">
            <a:avLst>
              <a:gd name="adj1" fmla="val -33717"/>
              <a:gd name="adj2" fmla="val 116498"/>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3F50B6EB-3647-456E-8493-DB58285533FD}"/>
              </a:ext>
            </a:extLst>
          </p:cNvPr>
          <p:cNvSpPr txBox="1"/>
          <p:nvPr/>
        </p:nvSpPr>
        <p:spPr>
          <a:xfrm>
            <a:off x="522979" y="1513525"/>
            <a:ext cx="8331272" cy="717632"/>
          </a:xfrm>
          <a:prstGeom prst="rect">
            <a:avLst/>
          </a:prstGeom>
          <a:noFill/>
        </p:spPr>
        <p:txBody>
          <a:bodyPr wrap="square" rtlCol="0">
            <a:spAutoFit/>
          </a:bodyPr>
          <a:lstStyle/>
          <a:p>
            <a:pPr>
              <a:lnSpc>
                <a:spcPct val="150000"/>
              </a:lnSpc>
            </a:pPr>
            <a:r>
              <a:rPr kumimoji="1" lang="ja-JP" altLang="en-US" sz="3000" b="1" dirty="0">
                <a:latin typeface="+mn-ea"/>
              </a:rPr>
              <a:t>ストローを使って実際に体験してみましょう！</a:t>
            </a:r>
            <a:endParaRPr kumimoji="1" lang="ja-JP" altLang="en-US" sz="3000" dirty="0"/>
          </a:p>
        </p:txBody>
      </p:sp>
      <p:sp>
        <p:nvSpPr>
          <p:cNvPr id="14" name="正方形/長方形 13">
            <a:extLst>
              <a:ext uri="{FF2B5EF4-FFF2-40B4-BE49-F238E27FC236}">
                <a16:creationId xmlns:a16="http://schemas.microsoft.com/office/drawing/2014/main" id="{71C1C47C-286B-410D-B804-B1368F630DCE}"/>
              </a:ext>
            </a:extLst>
          </p:cNvPr>
          <p:cNvSpPr/>
          <p:nvPr/>
        </p:nvSpPr>
        <p:spPr>
          <a:xfrm>
            <a:off x="312700" y="1195487"/>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B0D5BE7-6060-4BC3-A85F-350092BD6004}"/>
              </a:ext>
            </a:extLst>
          </p:cNvPr>
          <p:cNvSpPr txBox="1"/>
          <p:nvPr/>
        </p:nvSpPr>
        <p:spPr>
          <a:xfrm>
            <a:off x="364072" y="565592"/>
            <a:ext cx="8529501" cy="707886"/>
          </a:xfrm>
          <a:prstGeom prst="rect">
            <a:avLst/>
          </a:prstGeom>
          <a:noFill/>
        </p:spPr>
        <p:txBody>
          <a:bodyPr wrap="square" rtlCol="0">
            <a:spAutoFit/>
          </a:bodyPr>
          <a:lstStyle/>
          <a:p>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COPD</a:t>
            </a:r>
            <a:r>
              <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」どれほど苦しい病気？？</a:t>
            </a:r>
            <a:endParaRPr kumimoji="1"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0C8994C3-8A01-4431-BA96-6FB9ACF7ABC1}"/>
              </a:ext>
            </a:extLst>
          </p:cNvPr>
          <p:cNvSpPr txBox="1"/>
          <p:nvPr/>
        </p:nvSpPr>
        <p:spPr>
          <a:xfrm>
            <a:off x="3111538" y="3832825"/>
            <a:ext cx="1415772" cy="276999"/>
          </a:xfrm>
          <a:prstGeom prst="rect">
            <a:avLst/>
          </a:prstGeom>
          <a:noFill/>
        </p:spPr>
        <p:txBody>
          <a:bodyPr wrap="none" rtlCol="0">
            <a:spAutoFit/>
          </a:bodyPr>
          <a:lstStyle/>
          <a:p>
            <a:r>
              <a:rPr kumimoji="1" lang="ja-JP" altLang="en-US" sz="1200" b="1" dirty="0">
                <a:solidFill>
                  <a:schemeClr val="bg1"/>
                </a:solidFill>
              </a:rPr>
              <a:t>シーオーピーディ</a:t>
            </a:r>
          </a:p>
        </p:txBody>
      </p:sp>
      <p:sp>
        <p:nvSpPr>
          <p:cNvPr id="18" name="テキスト ボックス 17">
            <a:extLst>
              <a:ext uri="{FF2B5EF4-FFF2-40B4-BE49-F238E27FC236}">
                <a16:creationId xmlns:a16="http://schemas.microsoft.com/office/drawing/2014/main" id="{FEC83D27-6647-4C37-8BB0-E1179A6AA057}"/>
              </a:ext>
            </a:extLst>
          </p:cNvPr>
          <p:cNvSpPr txBox="1"/>
          <p:nvPr/>
        </p:nvSpPr>
        <p:spPr>
          <a:xfrm>
            <a:off x="879513" y="328965"/>
            <a:ext cx="1849736"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シーオーピーディ</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8125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30CAE8A1-5534-4584-9DF9-B8D98BE1E5F5}"/>
              </a:ext>
            </a:extLst>
          </p:cNvPr>
          <p:cNvSpPr/>
          <p:nvPr/>
        </p:nvSpPr>
        <p:spPr>
          <a:xfrm>
            <a:off x="59187" y="1457740"/>
            <a:ext cx="2952000" cy="480173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FF37CBEE-767F-44CF-9FDB-CDADD3668985}"/>
              </a:ext>
            </a:extLst>
          </p:cNvPr>
          <p:cNvSpPr/>
          <p:nvPr/>
        </p:nvSpPr>
        <p:spPr>
          <a:xfrm>
            <a:off x="3087317" y="1451116"/>
            <a:ext cx="2952000" cy="480173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16">
            <a:extLst>
              <a:ext uri="{FF2B5EF4-FFF2-40B4-BE49-F238E27FC236}">
                <a16:creationId xmlns:a16="http://schemas.microsoft.com/office/drawing/2014/main" id="{1AA4CA88-A621-41D9-B8B2-0299DAD67AA5}"/>
              </a:ext>
            </a:extLst>
          </p:cNvPr>
          <p:cNvSpPr>
            <a:spLocks noGrp="1"/>
          </p:cNvSpPr>
          <p:nvPr>
            <p:ph idx="1"/>
          </p:nvPr>
        </p:nvSpPr>
        <p:spPr>
          <a:xfrm>
            <a:off x="111815" y="2020180"/>
            <a:ext cx="3492776" cy="1125628"/>
          </a:xfrm>
        </p:spPr>
        <p:txBody>
          <a:bodyPr>
            <a:noAutofit/>
          </a:bodyPr>
          <a:lstStyle/>
          <a:p>
            <a:pPr marL="0" indent="0">
              <a:buNone/>
            </a:pPr>
            <a:r>
              <a:rPr lang="ja-JP" altLang="en-US" sz="2000" dirty="0"/>
              <a:t>ストローを</a:t>
            </a:r>
            <a:endParaRPr lang="en-US" altLang="ja-JP" sz="2000" dirty="0"/>
          </a:p>
          <a:p>
            <a:pPr marL="0" indent="0">
              <a:buNone/>
            </a:pPr>
            <a:r>
              <a:rPr lang="ja-JP" altLang="en-US" sz="2000" dirty="0"/>
              <a:t>準備して下さい。</a:t>
            </a:r>
            <a:endParaRPr lang="en-US" altLang="ja-JP" sz="2000" dirty="0"/>
          </a:p>
          <a:p>
            <a:pPr marL="0" indent="0">
              <a:buNone/>
            </a:pPr>
            <a:r>
              <a:rPr lang="ja-JP" altLang="en-US" sz="2000" dirty="0"/>
              <a:t>その場に立って下さい。</a:t>
            </a:r>
            <a:endParaRPr lang="en-US" altLang="ja-JP" sz="2000" dirty="0"/>
          </a:p>
        </p:txBody>
      </p:sp>
      <p:sp>
        <p:nvSpPr>
          <p:cNvPr id="8" name="楕円 7">
            <a:extLst>
              <a:ext uri="{FF2B5EF4-FFF2-40B4-BE49-F238E27FC236}">
                <a16:creationId xmlns:a16="http://schemas.microsoft.com/office/drawing/2014/main" id="{434D2F11-5761-4303-8A3F-A98AF1DA4147}"/>
              </a:ext>
            </a:extLst>
          </p:cNvPr>
          <p:cNvSpPr/>
          <p:nvPr/>
        </p:nvSpPr>
        <p:spPr>
          <a:xfrm>
            <a:off x="151950" y="3511821"/>
            <a:ext cx="1440000" cy="1440000"/>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endParaRPr>
          </a:p>
        </p:txBody>
      </p:sp>
      <p:sp>
        <p:nvSpPr>
          <p:cNvPr id="9" name="テキスト ボックス 8">
            <a:extLst>
              <a:ext uri="{FF2B5EF4-FFF2-40B4-BE49-F238E27FC236}">
                <a16:creationId xmlns:a16="http://schemas.microsoft.com/office/drawing/2014/main" id="{2976F84D-2EE4-4183-BFC7-DD7AABA35292}"/>
              </a:ext>
            </a:extLst>
          </p:cNvPr>
          <p:cNvSpPr txBox="1"/>
          <p:nvPr/>
        </p:nvSpPr>
        <p:spPr>
          <a:xfrm rot="20970437">
            <a:off x="-323027" y="3906631"/>
            <a:ext cx="2358887" cy="707886"/>
          </a:xfrm>
          <a:prstGeom prst="rect">
            <a:avLst/>
          </a:prstGeom>
          <a:noFill/>
        </p:spPr>
        <p:txBody>
          <a:bodyPr wrap="square">
            <a:spAutoFit/>
          </a:bodyPr>
          <a:lstStyle/>
          <a:p>
            <a:pPr algn="ctr"/>
            <a:r>
              <a:rPr kumimoji="1" lang="ja-JP" altLang="en-US" sz="2000" dirty="0">
                <a:solidFill>
                  <a:schemeClr val="tx1"/>
                </a:solidFill>
              </a:rPr>
              <a:t>できるだけ</a:t>
            </a:r>
            <a:endParaRPr kumimoji="1" lang="en-US" altLang="ja-JP" sz="2000" dirty="0">
              <a:solidFill>
                <a:schemeClr val="tx1"/>
              </a:solidFill>
            </a:endParaRPr>
          </a:p>
          <a:p>
            <a:pPr algn="ctr"/>
            <a:r>
              <a:rPr kumimoji="1" lang="ja-JP" altLang="en-US" sz="2000" dirty="0">
                <a:solidFill>
                  <a:schemeClr val="tx1"/>
                </a:solidFill>
              </a:rPr>
              <a:t>細いもの</a:t>
            </a:r>
          </a:p>
        </p:txBody>
      </p:sp>
      <p:sp>
        <p:nvSpPr>
          <p:cNvPr id="10" name="円弧 9">
            <a:extLst>
              <a:ext uri="{FF2B5EF4-FFF2-40B4-BE49-F238E27FC236}">
                <a16:creationId xmlns:a16="http://schemas.microsoft.com/office/drawing/2014/main" id="{29E5F5F1-393B-472F-B2A3-E3FD6C8A4203}"/>
              </a:ext>
            </a:extLst>
          </p:cNvPr>
          <p:cNvSpPr/>
          <p:nvPr/>
        </p:nvSpPr>
        <p:spPr>
          <a:xfrm rot="20873255">
            <a:off x="982024" y="3528498"/>
            <a:ext cx="1440000" cy="1440000"/>
          </a:xfrm>
          <a:prstGeom prst="arc">
            <a:avLst>
              <a:gd name="adj1" fmla="val 14863829"/>
              <a:gd name="adj2" fmla="val 20689647"/>
            </a:avLst>
          </a:prstGeom>
          <a:ln w="12700">
            <a:prstDash val="soli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EFC8F887-BBAA-4C17-B50E-D2A0CEA73A3B}"/>
              </a:ext>
            </a:extLst>
          </p:cNvPr>
          <p:cNvSpPr txBox="1"/>
          <p:nvPr/>
        </p:nvSpPr>
        <p:spPr>
          <a:xfrm>
            <a:off x="3932317" y="6418497"/>
            <a:ext cx="5211683" cy="307777"/>
          </a:xfrm>
          <a:prstGeom prst="rect">
            <a:avLst/>
          </a:prstGeom>
          <a:noFill/>
        </p:spPr>
        <p:txBody>
          <a:bodyPr wrap="none" rtlCol="0">
            <a:spAutoFit/>
          </a:bodyPr>
          <a:lstStyle/>
          <a:p>
            <a:r>
              <a:rPr kumimoji="1" lang="en-US" altLang="ja-JP" sz="1400" b="1" dirty="0">
                <a:solidFill>
                  <a:srgbClr val="FF0000"/>
                </a:solidFill>
              </a:rPr>
              <a:t>※</a:t>
            </a:r>
            <a:r>
              <a:rPr kumimoji="1" lang="ja-JP" altLang="en-US" sz="1400" b="1" dirty="0">
                <a:solidFill>
                  <a:srgbClr val="FF0000"/>
                </a:solidFill>
              </a:rPr>
              <a:t>実施の際は十分注意し、教師立会いの下で行ってください。</a:t>
            </a:r>
          </a:p>
        </p:txBody>
      </p:sp>
      <p:sp>
        <p:nvSpPr>
          <p:cNvPr id="12" name="コンテンツ プレースホルダー 16">
            <a:extLst>
              <a:ext uri="{FF2B5EF4-FFF2-40B4-BE49-F238E27FC236}">
                <a16:creationId xmlns:a16="http://schemas.microsoft.com/office/drawing/2014/main" id="{FD4F8B8E-6951-4B51-83BC-2289FF40AC04}"/>
              </a:ext>
            </a:extLst>
          </p:cNvPr>
          <p:cNvSpPr txBox="1">
            <a:spLocks/>
          </p:cNvSpPr>
          <p:nvPr/>
        </p:nvSpPr>
        <p:spPr>
          <a:xfrm>
            <a:off x="3299795" y="2059936"/>
            <a:ext cx="2610680" cy="10828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合図とともに、</a:t>
            </a:r>
            <a:endParaRPr lang="en-US" altLang="ja-JP" sz="2000" dirty="0"/>
          </a:p>
          <a:p>
            <a:pPr marL="0" indent="0">
              <a:buFont typeface="Arial" panose="020B0604020202020204" pitchFamily="34" charset="0"/>
              <a:buNone/>
            </a:pPr>
            <a:r>
              <a:rPr lang="ja-JP" altLang="en-US" sz="2000" dirty="0"/>
              <a:t>その場で</a:t>
            </a:r>
            <a:endParaRPr lang="en-US" altLang="ja-JP" sz="2000" dirty="0"/>
          </a:p>
          <a:p>
            <a:pPr marL="0" indent="0">
              <a:buFont typeface="Arial" panose="020B0604020202020204" pitchFamily="34" charset="0"/>
              <a:buNone/>
            </a:pPr>
            <a:r>
              <a:rPr lang="ja-JP" altLang="en-US" sz="2000" dirty="0"/>
              <a:t>足踏みダッシュ！！</a:t>
            </a:r>
            <a:endParaRPr lang="en-US" altLang="ja-JP" sz="2000" dirty="0"/>
          </a:p>
        </p:txBody>
      </p:sp>
      <p:sp>
        <p:nvSpPr>
          <p:cNvPr id="13" name="四角形: 角を丸くする 12">
            <a:extLst>
              <a:ext uri="{FF2B5EF4-FFF2-40B4-BE49-F238E27FC236}">
                <a16:creationId xmlns:a16="http://schemas.microsoft.com/office/drawing/2014/main" id="{214074D9-23B1-434D-A0FB-C4BC54450B93}"/>
              </a:ext>
            </a:extLst>
          </p:cNvPr>
          <p:cNvSpPr/>
          <p:nvPr/>
        </p:nvSpPr>
        <p:spPr>
          <a:xfrm>
            <a:off x="3452196" y="1180181"/>
            <a:ext cx="2244585" cy="63998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ステップ ➋</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593A75EE-E03B-4120-AC51-64CD7DA4B077}"/>
              </a:ext>
            </a:extLst>
          </p:cNvPr>
          <p:cNvSpPr/>
          <p:nvPr/>
        </p:nvSpPr>
        <p:spPr>
          <a:xfrm>
            <a:off x="410820" y="1160301"/>
            <a:ext cx="2244585" cy="63998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ステップ ➊</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3850DB5C-AFBB-433F-8694-F6EC62F4E9DE}"/>
              </a:ext>
            </a:extLst>
          </p:cNvPr>
          <p:cNvSpPr/>
          <p:nvPr/>
        </p:nvSpPr>
        <p:spPr>
          <a:xfrm>
            <a:off x="6128687" y="1457744"/>
            <a:ext cx="2952000" cy="48017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BDA4F9F-0735-448B-B703-D4B8933F6C92}"/>
              </a:ext>
            </a:extLst>
          </p:cNvPr>
          <p:cNvSpPr/>
          <p:nvPr/>
        </p:nvSpPr>
        <p:spPr>
          <a:xfrm>
            <a:off x="6506818" y="1186809"/>
            <a:ext cx="2244585" cy="639980"/>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ステップ ➌</a:t>
            </a:r>
            <a:endParaRPr kumimoji="1" lang="en-US" altLang="ja-JP" sz="2800" b="1" dirty="0">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43353854-6F50-4866-9204-956B2260BB28}"/>
              </a:ext>
            </a:extLst>
          </p:cNvPr>
          <p:cNvGrpSpPr/>
          <p:nvPr/>
        </p:nvGrpSpPr>
        <p:grpSpPr>
          <a:xfrm>
            <a:off x="4185015" y="3531717"/>
            <a:ext cx="2268368" cy="1440000"/>
            <a:chOff x="4143821" y="4158260"/>
            <a:chExt cx="2268368" cy="1440000"/>
          </a:xfrm>
        </p:grpSpPr>
        <p:sp>
          <p:nvSpPr>
            <p:cNvPr id="23" name="楕円 22">
              <a:extLst>
                <a:ext uri="{FF2B5EF4-FFF2-40B4-BE49-F238E27FC236}">
                  <a16:creationId xmlns:a16="http://schemas.microsoft.com/office/drawing/2014/main" id="{05359930-C576-4FAB-A9A8-BE50F479BD83}"/>
                </a:ext>
              </a:extLst>
            </p:cNvPr>
            <p:cNvSpPr/>
            <p:nvPr/>
          </p:nvSpPr>
          <p:spPr>
            <a:xfrm>
              <a:off x="4505740" y="4158260"/>
              <a:ext cx="1440000" cy="1440000"/>
            </a:xfrm>
            <a:prstGeom prst="ellipse">
              <a:avLst/>
            </a:prstGeom>
            <a:noFill/>
            <a:ln>
              <a:solidFill>
                <a:schemeClr val="accent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endParaRPr>
            </a:p>
          </p:txBody>
        </p:sp>
        <p:sp>
          <p:nvSpPr>
            <p:cNvPr id="24" name="テキスト ボックス 23">
              <a:extLst>
                <a:ext uri="{FF2B5EF4-FFF2-40B4-BE49-F238E27FC236}">
                  <a16:creationId xmlns:a16="http://schemas.microsoft.com/office/drawing/2014/main" id="{94856E96-6902-4DBF-AA91-2D5BB3BB6EED}"/>
                </a:ext>
              </a:extLst>
            </p:cNvPr>
            <p:cNvSpPr txBox="1"/>
            <p:nvPr/>
          </p:nvSpPr>
          <p:spPr>
            <a:xfrm rot="476746">
              <a:off x="4143821" y="4576063"/>
              <a:ext cx="2268368" cy="707886"/>
            </a:xfrm>
            <a:prstGeom prst="rect">
              <a:avLst/>
            </a:prstGeom>
            <a:noFill/>
          </p:spPr>
          <p:txBody>
            <a:bodyPr wrap="square">
              <a:spAutoFit/>
            </a:bodyPr>
            <a:lstStyle/>
            <a:p>
              <a:pPr algn="ctr"/>
              <a:r>
                <a:rPr kumimoji="1" lang="ja-JP" altLang="en-US" sz="2000" dirty="0"/>
                <a:t>全力で！！</a:t>
              </a:r>
              <a:endParaRPr kumimoji="1" lang="en-US" altLang="ja-JP" sz="2000" dirty="0"/>
            </a:p>
            <a:p>
              <a:pPr algn="ctr"/>
              <a:r>
                <a:rPr kumimoji="1" lang="ja-JP" altLang="en-US" sz="2000" dirty="0"/>
                <a:t>４５秒</a:t>
              </a:r>
              <a:endParaRPr kumimoji="1" lang="en-US" altLang="ja-JP" sz="2000" dirty="0"/>
            </a:p>
          </p:txBody>
        </p:sp>
      </p:grpSp>
      <p:sp>
        <p:nvSpPr>
          <p:cNvPr id="25" name="円弧 24">
            <a:extLst>
              <a:ext uri="{FF2B5EF4-FFF2-40B4-BE49-F238E27FC236}">
                <a16:creationId xmlns:a16="http://schemas.microsoft.com/office/drawing/2014/main" id="{06829D0C-54FA-4EA4-A838-00FA8A29F59F}"/>
              </a:ext>
            </a:extLst>
          </p:cNvPr>
          <p:cNvSpPr/>
          <p:nvPr/>
        </p:nvSpPr>
        <p:spPr>
          <a:xfrm rot="16200000" flipH="1" flipV="1">
            <a:off x="4341319" y="4434144"/>
            <a:ext cx="853660" cy="1075147"/>
          </a:xfrm>
          <a:prstGeom prst="arc">
            <a:avLst/>
          </a:prstGeom>
          <a:ln w="12700">
            <a:solidFill>
              <a:schemeClr val="accent6"/>
            </a:solidFill>
            <a:prstDash val="soli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6" name="コンテンツ プレースホルダー 16">
            <a:extLst>
              <a:ext uri="{FF2B5EF4-FFF2-40B4-BE49-F238E27FC236}">
                <a16:creationId xmlns:a16="http://schemas.microsoft.com/office/drawing/2014/main" id="{F6C23466-F570-493D-B0E5-762535477945}"/>
              </a:ext>
            </a:extLst>
          </p:cNvPr>
          <p:cNvSpPr txBox="1">
            <a:spLocks/>
          </p:cNvSpPr>
          <p:nvPr/>
        </p:nvSpPr>
        <p:spPr>
          <a:xfrm>
            <a:off x="6232160" y="1855098"/>
            <a:ext cx="2848527" cy="1964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片手でストローを</a:t>
            </a:r>
            <a:endParaRPr lang="en-US" altLang="ja-JP" sz="2000" dirty="0"/>
          </a:p>
          <a:p>
            <a:pPr marL="0" indent="0">
              <a:buFont typeface="Arial" panose="020B0604020202020204" pitchFamily="34" charset="0"/>
              <a:buNone/>
            </a:pPr>
            <a:r>
              <a:rPr lang="ja-JP" altLang="en-US" sz="2000" dirty="0"/>
              <a:t>口にくわえ、</a:t>
            </a:r>
            <a:endParaRPr lang="en-US" altLang="ja-JP" sz="2000" dirty="0"/>
          </a:p>
          <a:p>
            <a:pPr marL="0" indent="0">
              <a:buFont typeface="Arial" panose="020B0604020202020204" pitchFamily="34" charset="0"/>
              <a:buNone/>
            </a:pPr>
            <a:r>
              <a:rPr lang="ja-JP" altLang="en-US" sz="2000" dirty="0"/>
              <a:t>もう片手で鼻をつまみ、</a:t>
            </a:r>
            <a:endParaRPr lang="en-US" altLang="ja-JP" sz="2000" dirty="0"/>
          </a:p>
          <a:p>
            <a:pPr marL="0" indent="0">
              <a:buFont typeface="Arial" panose="020B0604020202020204" pitchFamily="34" charset="0"/>
              <a:buNone/>
            </a:pPr>
            <a:r>
              <a:rPr lang="ja-JP" altLang="en-US" sz="2000" dirty="0"/>
              <a:t>ストローだけで</a:t>
            </a:r>
            <a:endParaRPr lang="en-US" altLang="ja-JP" sz="2000" dirty="0"/>
          </a:p>
          <a:p>
            <a:pPr marL="0" indent="0">
              <a:buFont typeface="Arial" panose="020B0604020202020204" pitchFamily="34" charset="0"/>
              <a:buNone/>
            </a:pPr>
            <a:r>
              <a:rPr lang="ja-JP" altLang="en-US" sz="2000" dirty="0"/>
              <a:t>１分間呼吸します。</a:t>
            </a:r>
            <a:endParaRPr lang="en-US" altLang="ja-JP" sz="2000" dirty="0"/>
          </a:p>
        </p:txBody>
      </p:sp>
      <p:sp>
        <p:nvSpPr>
          <p:cNvPr id="32" name="四角形: 角を丸くする 31">
            <a:extLst>
              <a:ext uri="{FF2B5EF4-FFF2-40B4-BE49-F238E27FC236}">
                <a16:creationId xmlns:a16="http://schemas.microsoft.com/office/drawing/2014/main" id="{72C444E6-370A-46A9-9169-5EC04A2C3888}"/>
              </a:ext>
            </a:extLst>
          </p:cNvPr>
          <p:cNvSpPr/>
          <p:nvPr/>
        </p:nvSpPr>
        <p:spPr>
          <a:xfrm>
            <a:off x="6258663" y="5300205"/>
            <a:ext cx="2699805" cy="918869"/>
          </a:xfrm>
          <a:prstGeom prst="roundRect">
            <a:avLst>
              <a:gd name="adj" fmla="val 50000"/>
            </a:avLst>
          </a:prstGeom>
          <a:solidFill>
            <a:srgbClr val="FFFF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C156025-DAD7-4230-949B-182F50264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71731">
            <a:off x="703563" y="3786884"/>
            <a:ext cx="2187511" cy="2633328"/>
          </a:xfrm>
          <a:prstGeom prst="rect">
            <a:avLst/>
          </a:prstGeom>
        </p:spPr>
      </p:pic>
      <p:pic>
        <p:nvPicPr>
          <p:cNvPr id="19" name="図 18">
            <a:extLst>
              <a:ext uri="{FF2B5EF4-FFF2-40B4-BE49-F238E27FC236}">
                <a16:creationId xmlns:a16="http://schemas.microsoft.com/office/drawing/2014/main" id="{BF17FA2A-C3AC-414D-820F-A2B548EAF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905" y="3416100"/>
            <a:ext cx="1964307" cy="2651937"/>
          </a:xfrm>
          <a:prstGeom prst="rect">
            <a:avLst/>
          </a:prstGeom>
        </p:spPr>
      </p:pic>
      <p:pic>
        <p:nvPicPr>
          <p:cNvPr id="34" name="図 33">
            <a:extLst>
              <a:ext uri="{FF2B5EF4-FFF2-40B4-BE49-F238E27FC236}">
                <a16:creationId xmlns:a16="http://schemas.microsoft.com/office/drawing/2014/main" id="{EF9B14F8-BC13-478E-B2D7-FE44B9B2F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275" y="3699531"/>
            <a:ext cx="1180965" cy="1594377"/>
          </a:xfrm>
          <a:prstGeom prst="rect">
            <a:avLst/>
          </a:prstGeom>
        </p:spPr>
      </p:pic>
      <p:pic>
        <p:nvPicPr>
          <p:cNvPr id="36" name="図 35">
            <a:extLst>
              <a:ext uri="{FF2B5EF4-FFF2-40B4-BE49-F238E27FC236}">
                <a16:creationId xmlns:a16="http://schemas.microsoft.com/office/drawing/2014/main" id="{ED499CE8-FDCC-4206-8956-995E1DF86B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4687" y="3699531"/>
            <a:ext cx="1180965" cy="1594377"/>
          </a:xfrm>
          <a:prstGeom prst="rect">
            <a:avLst/>
          </a:prstGeom>
        </p:spPr>
      </p:pic>
      <p:sp>
        <p:nvSpPr>
          <p:cNvPr id="33" name="テキスト ボックス 32">
            <a:extLst>
              <a:ext uri="{FF2B5EF4-FFF2-40B4-BE49-F238E27FC236}">
                <a16:creationId xmlns:a16="http://schemas.microsoft.com/office/drawing/2014/main" id="{D5E98992-9D63-434E-B5A8-93BAAA436FF7}"/>
              </a:ext>
            </a:extLst>
          </p:cNvPr>
          <p:cNvSpPr txBox="1"/>
          <p:nvPr/>
        </p:nvSpPr>
        <p:spPr>
          <a:xfrm>
            <a:off x="6310614" y="5294826"/>
            <a:ext cx="2636991" cy="923330"/>
          </a:xfrm>
          <a:prstGeom prst="rect">
            <a:avLst/>
          </a:prstGeom>
          <a:noFill/>
        </p:spPr>
        <p:txBody>
          <a:bodyPr wrap="square">
            <a:spAutoFit/>
          </a:bodyPr>
          <a:lstStyle/>
          <a:p>
            <a:pPr algn="ctr"/>
            <a:r>
              <a:rPr kumimoji="1" lang="en-US" altLang="ja-JP" dirty="0"/>
              <a:t>【</a:t>
            </a:r>
            <a:r>
              <a:rPr kumimoji="1" lang="ja-JP" altLang="en-US" dirty="0"/>
              <a:t>注意</a:t>
            </a:r>
            <a:r>
              <a:rPr kumimoji="1" lang="en-US" altLang="ja-JP" dirty="0"/>
              <a:t>】</a:t>
            </a:r>
          </a:p>
          <a:p>
            <a:pPr algn="ctr"/>
            <a:r>
              <a:rPr kumimoji="1" lang="ja-JP" altLang="en-US" dirty="0"/>
              <a:t>苦しくなったら</a:t>
            </a:r>
            <a:endParaRPr kumimoji="1" lang="en-US" altLang="ja-JP" dirty="0"/>
          </a:p>
          <a:p>
            <a:pPr algn="ctr"/>
            <a:r>
              <a:rPr kumimoji="1" lang="ja-JP" altLang="en-US" dirty="0"/>
              <a:t>　途中でやめましょう。</a:t>
            </a:r>
            <a:endParaRPr kumimoji="1" lang="en-US" altLang="ja-JP" dirty="0"/>
          </a:p>
        </p:txBody>
      </p:sp>
      <p:sp>
        <p:nvSpPr>
          <p:cNvPr id="27" name="正方形/長方形 26">
            <a:extLst>
              <a:ext uri="{FF2B5EF4-FFF2-40B4-BE49-F238E27FC236}">
                <a16:creationId xmlns:a16="http://schemas.microsoft.com/office/drawing/2014/main" id="{7CF5CD03-6D77-47D4-9126-329760D40646}"/>
              </a:ext>
            </a:extLst>
          </p:cNvPr>
          <p:cNvSpPr/>
          <p:nvPr/>
        </p:nvSpPr>
        <p:spPr>
          <a:xfrm>
            <a:off x="350849" y="907933"/>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1FE2137-D0BF-4CC2-9001-3E8DDA8E8699}"/>
              </a:ext>
            </a:extLst>
          </p:cNvPr>
          <p:cNvSpPr txBox="1"/>
          <p:nvPr/>
        </p:nvSpPr>
        <p:spPr>
          <a:xfrm>
            <a:off x="1858203" y="225122"/>
            <a:ext cx="6011418"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実際に体験してみよう</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6152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DC1CE10-A721-4AF2-9A70-902CC6F64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04" y="1123163"/>
            <a:ext cx="2297488" cy="3101753"/>
          </a:xfrm>
          <a:prstGeom prst="rect">
            <a:avLst/>
          </a:prstGeom>
        </p:spPr>
      </p:pic>
      <p:sp>
        <p:nvSpPr>
          <p:cNvPr id="12" name="テキスト ボックス 11">
            <a:extLst>
              <a:ext uri="{FF2B5EF4-FFF2-40B4-BE49-F238E27FC236}">
                <a16:creationId xmlns:a16="http://schemas.microsoft.com/office/drawing/2014/main" id="{A1C960B3-10D9-4815-8453-9F74FD4F0317}"/>
              </a:ext>
            </a:extLst>
          </p:cNvPr>
          <p:cNvSpPr txBox="1"/>
          <p:nvPr/>
        </p:nvSpPr>
        <p:spPr>
          <a:xfrm>
            <a:off x="3629488" y="2387562"/>
            <a:ext cx="3814918" cy="646331"/>
          </a:xfrm>
          <a:prstGeom prst="rect">
            <a:avLst/>
          </a:prstGeom>
          <a:noFill/>
        </p:spPr>
        <p:txBody>
          <a:bodyPr wrap="square" rtlCol="0">
            <a:spAutoFit/>
          </a:bodyPr>
          <a:lstStyle/>
          <a:p>
            <a:r>
              <a:rPr lang="ja-JP" altLang="en-US" b="1" dirty="0">
                <a:solidFill>
                  <a:schemeClr val="bg1"/>
                </a:solidFill>
                <a:latin typeface="+mn-ea"/>
              </a:rPr>
              <a:t>タバコの害について学んだことを</a:t>
            </a:r>
            <a:endParaRPr lang="en-US" altLang="ja-JP" b="1" dirty="0">
              <a:solidFill>
                <a:schemeClr val="bg1"/>
              </a:solidFill>
              <a:latin typeface="+mn-ea"/>
            </a:endParaRPr>
          </a:p>
          <a:p>
            <a:r>
              <a:rPr lang="ja-JP" altLang="en-US" b="1" dirty="0">
                <a:solidFill>
                  <a:schemeClr val="bg1"/>
                </a:solidFill>
                <a:latin typeface="+mn-ea"/>
              </a:rPr>
              <a:t>思い出してみよう！</a:t>
            </a:r>
            <a:endParaRPr kumimoji="1" lang="ja-JP" altLang="en-US" dirty="0"/>
          </a:p>
        </p:txBody>
      </p:sp>
      <p:sp>
        <p:nvSpPr>
          <p:cNvPr id="25" name="テキスト ボックス 24">
            <a:extLst>
              <a:ext uri="{FF2B5EF4-FFF2-40B4-BE49-F238E27FC236}">
                <a16:creationId xmlns:a16="http://schemas.microsoft.com/office/drawing/2014/main" id="{80F08289-716F-42D6-B5AF-028F9B8E37AE}"/>
              </a:ext>
            </a:extLst>
          </p:cNvPr>
          <p:cNvSpPr txBox="1"/>
          <p:nvPr/>
        </p:nvSpPr>
        <p:spPr>
          <a:xfrm>
            <a:off x="3932317" y="6500169"/>
            <a:ext cx="5211683" cy="307777"/>
          </a:xfrm>
          <a:prstGeom prst="rect">
            <a:avLst/>
          </a:prstGeom>
          <a:noFill/>
        </p:spPr>
        <p:txBody>
          <a:bodyPr wrap="none" rtlCol="0">
            <a:spAutoFit/>
          </a:bodyPr>
          <a:lstStyle/>
          <a:p>
            <a:r>
              <a:rPr kumimoji="1" lang="en-US" altLang="ja-JP" sz="1400" b="1" dirty="0">
                <a:solidFill>
                  <a:srgbClr val="FF0000"/>
                </a:solidFill>
              </a:rPr>
              <a:t>※</a:t>
            </a:r>
            <a:r>
              <a:rPr kumimoji="1" lang="ja-JP" altLang="en-US" sz="1400" b="1" dirty="0">
                <a:solidFill>
                  <a:srgbClr val="FF0000"/>
                </a:solidFill>
              </a:rPr>
              <a:t>実施の際は十分注意し、教師立会いの下で行ってください。</a:t>
            </a:r>
          </a:p>
        </p:txBody>
      </p:sp>
      <p:sp>
        <p:nvSpPr>
          <p:cNvPr id="29" name="思考の吹き出し: 雲形 28">
            <a:extLst>
              <a:ext uri="{FF2B5EF4-FFF2-40B4-BE49-F238E27FC236}">
                <a16:creationId xmlns:a16="http://schemas.microsoft.com/office/drawing/2014/main" id="{E10FC6AC-5BD3-4C8D-8DE7-A4ED4645CEE3}"/>
              </a:ext>
            </a:extLst>
          </p:cNvPr>
          <p:cNvSpPr/>
          <p:nvPr/>
        </p:nvSpPr>
        <p:spPr>
          <a:xfrm>
            <a:off x="1956809" y="2568590"/>
            <a:ext cx="7160275" cy="3728094"/>
          </a:xfrm>
          <a:prstGeom prst="cloudCallout">
            <a:avLst>
              <a:gd name="adj1" fmla="val -56456"/>
              <a:gd name="adj2" fmla="val 38295"/>
            </a:avLst>
          </a:prstGeom>
          <a:solidFill>
            <a:schemeClr val="accent5">
              <a:lumMod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b="1" dirty="0">
              <a:solidFill>
                <a:schemeClr val="accent2"/>
              </a:solidFill>
            </a:endParaRPr>
          </a:p>
        </p:txBody>
      </p:sp>
      <p:sp>
        <p:nvSpPr>
          <p:cNvPr id="30" name="テキスト ボックス 29">
            <a:extLst>
              <a:ext uri="{FF2B5EF4-FFF2-40B4-BE49-F238E27FC236}">
                <a16:creationId xmlns:a16="http://schemas.microsoft.com/office/drawing/2014/main" id="{4F505BFC-37B7-429A-B837-A727ADE7D50B}"/>
              </a:ext>
            </a:extLst>
          </p:cNvPr>
          <p:cNvSpPr txBox="1"/>
          <p:nvPr/>
        </p:nvSpPr>
        <p:spPr>
          <a:xfrm>
            <a:off x="2444080" y="3364247"/>
            <a:ext cx="6340197" cy="1938992"/>
          </a:xfrm>
          <a:prstGeom prst="rect">
            <a:avLst/>
          </a:prstGeom>
          <a:noFill/>
        </p:spPr>
        <p:txBody>
          <a:bodyPr wrap="none" rtlCol="0">
            <a:spAutoFit/>
          </a:bodyPr>
          <a:lstStyle/>
          <a:p>
            <a:r>
              <a:rPr kumimoji="1" lang="ja-JP" altLang="en-US" sz="4000" b="1" dirty="0">
                <a:solidFill>
                  <a:schemeClr val="bg1"/>
                </a:solidFill>
              </a:rPr>
              <a:t>「</a:t>
            </a:r>
            <a:r>
              <a:rPr kumimoji="1" lang="en-US" altLang="ja-JP" sz="4000" b="1" dirty="0">
                <a:solidFill>
                  <a:schemeClr val="bg1"/>
                </a:solidFill>
              </a:rPr>
              <a:t>COPD</a:t>
            </a:r>
            <a:r>
              <a:rPr kumimoji="1" lang="ja-JP" altLang="en-US" sz="4000" b="1" dirty="0">
                <a:solidFill>
                  <a:schemeClr val="bg1"/>
                </a:solidFill>
              </a:rPr>
              <a:t>」を体験してみて</a:t>
            </a:r>
            <a:endParaRPr kumimoji="1" lang="en-US" altLang="ja-JP" sz="4000" b="1" dirty="0">
              <a:solidFill>
                <a:schemeClr val="bg1"/>
              </a:solidFill>
            </a:endParaRPr>
          </a:p>
          <a:p>
            <a:r>
              <a:rPr kumimoji="1" lang="ja-JP" altLang="en-US" sz="4000" b="1" dirty="0">
                <a:solidFill>
                  <a:schemeClr val="bg1"/>
                </a:solidFill>
              </a:rPr>
              <a:t>どうだったかな？？</a:t>
            </a:r>
            <a:endParaRPr kumimoji="1" lang="en-US" altLang="ja-JP" sz="4000" b="1" dirty="0">
              <a:solidFill>
                <a:schemeClr val="bg1"/>
              </a:solidFill>
            </a:endParaRPr>
          </a:p>
          <a:p>
            <a:r>
              <a:rPr kumimoji="1" lang="ja-JP" altLang="en-US" sz="4000" b="1" dirty="0">
                <a:solidFill>
                  <a:schemeClr val="bg1"/>
                </a:solidFill>
              </a:rPr>
              <a:t>かなり息苦しくなかった？</a:t>
            </a:r>
            <a:endParaRPr kumimoji="1" lang="en-US" altLang="ja-JP" sz="4000" b="1" dirty="0">
              <a:solidFill>
                <a:schemeClr val="bg1"/>
              </a:solidFill>
            </a:endParaRPr>
          </a:p>
        </p:txBody>
      </p:sp>
      <p:pic>
        <p:nvPicPr>
          <p:cNvPr id="10" name="図 9">
            <a:extLst>
              <a:ext uri="{FF2B5EF4-FFF2-40B4-BE49-F238E27FC236}">
                <a16:creationId xmlns:a16="http://schemas.microsoft.com/office/drawing/2014/main" id="{6818121C-2C71-4377-9372-A359AC579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452" y="4851394"/>
            <a:ext cx="1697272" cy="1956552"/>
          </a:xfrm>
          <a:prstGeom prst="rect">
            <a:avLst/>
          </a:prstGeom>
        </p:spPr>
      </p:pic>
      <p:sp>
        <p:nvSpPr>
          <p:cNvPr id="9" name="正方形/長方形 8">
            <a:extLst>
              <a:ext uri="{FF2B5EF4-FFF2-40B4-BE49-F238E27FC236}">
                <a16:creationId xmlns:a16="http://schemas.microsoft.com/office/drawing/2014/main" id="{64F91C43-9FC1-43E2-9B5A-83B7D221CD5B}"/>
              </a:ext>
            </a:extLst>
          </p:cNvPr>
          <p:cNvSpPr/>
          <p:nvPr/>
        </p:nvSpPr>
        <p:spPr>
          <a:xfrm>
            <a:off x="345604" y="1051155"/>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2F0CAD8-48D1-4088-B76B-2F8B97802A16}"/>
              </a:ext>
            </a:extLst>
          </p:cNvPr>
          <p:cNvSpPr txBox="1"/>
          <p:nvPr/>
        </p:nvSpPr>
        <p:spPr>
          <a:xfrm>
            <a:off x="1494348" y="276876"/>
            <a:ext cx="6459079" cy="769441"/>
          </a:xfrm>
          <a:prstGeom prst="rect">
            <a:avLst/>
          </a:prstGeom>
          <a:noFill/>
        </p:spPr>
        <p:txBody>
          <a:bodyPr wrap="square" rtlCol="0">
            <a:spAutoFit/>
          </a:bodyPr>
          <a:lstStyle/>
          <a:p>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感想を話し合ってみよう</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019C518-C696-46D5-A522-DB61CCF6FD4C}"/>
              </a:ext>
            </a:extLst>
          </p:cNvPr>
          <p:cNvSpPr txBox="1"/>
          <p:nvPr/>
        </p:nvSpPr>
        <p:spPr>
          <a:xfrm>
            <a:off x="2874151" y="3190421"/>
            <a:ext cx="1849736" cy="307777"/>
          </a:xfrm>
          <a:prstGeom prst="rect">
            <a:avLst/>
          </a:prstGeom>
          <a:noFill/>
        </p:spPr>
        <p:txBody>
          <a:bodyPr wrap="square" rtlCol="0">
            <a:spAutoFit/>
          </a:bodyPr>
          <a:lstStyle/>
          <a:p>
            <a:r>
              <a:rPr lang="ja-JP" altLang="en-US" sz="1400" b="1" dirty="0">
                <a:solidFill>
                  <a:schemeClr val="bg1"/>
                </a:solidFill>
                <a:effectLst>
                  <a:outerShdw blurRad="38100" dist="38100" dir="2700000" algn="tl">
                    <a:srgbClr val="000000">
                      <a:alpha val="43137"/>
                    </a:srgbClr>
                  </a:outerShdw>
                </a:effectLst>
                <a:latin typeface="+mn-ea"/>
              </a:rPr>
              <a:t>シーオーピーディ</a:t>
            </a:r>
            <a:endParaRPr kumimoji="1" lang="en-US" altLang="ja-JP" sz="1400" b="1" dirty="0">
              <a:solidFill>
                <a:schemeClr val="bg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68145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80F08289-716F-42D6-B5AF-028F9B8E37AE}"/>
              </a:ext>
            </a:extLst>
          </p:cNvPr>
          <p:cNvSpPr txBox="1"/>
          <p:nvPr/>
        </p:nvSpPr>
        <p:spPr>
          <a:xfrm>
            <a:off x="3932317" y="6500169"/>
            <a:ext cx="5211683" cy="307777"/>
          </a:xfrm>
          <a:prstGeom prst="rect">
            <a:avLst/>
          </a:prstGeom>
          <a:noFill/>
        </p:spPr>
        <p:txBody>
          <a:bodyPr wrap="none" rtlCol="0">
            <a:spAutoFit/>
          </a:bodyPr>
          <a:lstStyle/>
          <a:p>
            <a:r>
              <a:rPr kumimoji="1" lang="en-US" altLang="ja-JP" sz="1400" b="1" dirty="0">
                <a:solidFill>
                  <a:srgbClr val="FF0000"/>
                </a:solidFill>
              </a:rPr>
              <a:t>※</a:t>
            </a:r>
            <a:r>
              <a:rPr kumimoji="1" lang="ja-JP" altLang="en-US" sz="1400" b="1" dirty="0">
                <a:solidFill>
                  <a:srgbClr val="FF0000"/>
                </a:solidFill>
              </a:rPr>
              <a:t>実施の際は十分注意し、教師立会いの下で行ってください。</a:t>
            </a:r>
          </a:p>
        </p:txBody>
      </p:sp>
      <p:sp>
        <p:nvSpPr>
          <p:cNvPr id="29" name="思考の吹き出し: 雲形 28">
            <a:extLst>
              <a:ext uri="{FF2B5EF4-FFF2-40B4-BE49-F238E27FC236}">
                <a16:creationId xmlns:a16="http://schemas.microsoft.com/office/drawing/2014/main" id="{E10FC6AC-5BD3-4C8D-8DE7-A4ED4645CEE3}"/>
              </a:ext>
            </a:extLst>
          </p:cNvPr>
          <p:cNvSpPr/>
          <p:nvPr/>
        </p:nvSpPr>
        <p:spPr>
          <a:xfrm>
            <a:off x="1016938" y="1288273"/>
            <a:ext cx="7563352" cy="3924858"/>
          </a:xfrm>
          <a:prstGeom prst="cloudCallout">
            <a:avLst>
              <a:gd name="adj1" fmla="val -38711"/>
              <a:gd name="adj2" fmla="val 49722"/>
            </a:avLst>
          </a:prstGeom>
          <a:solidFill>
            <a:schemeClr val="accent5">
              <a:lumMod val="5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 b="1" dirty="0">
              <a:solidFill>
                <a:schemeClr val="accent2"/>
              </a:solidFill>
            </a:endParaRPr>
          </a:p>
        </p:txBody>
      </p:sp>
      <p:sp>
        <p:nvSpPr>
          <p:cNvPr id="30" name="テキスト ボックス 29">
            <a:extLst>
              <a:ext uri="{FF2B5EF4-FFF2-40B4-BE49-F238E27FC236}">
                <a16:creationId xmlns:a16="http://schemas.microsoft.com/office/drawing/2014/main" id="{4F505BFC-37B7-429A-B837-A727ADE7D50B}"/>
              </a:ext>
            </a:extLst>
          </p:cNvPr>
          <p:cNvSpPr txBox="1"/>
          <p:nvPr/>
        </p:nvSpPr>
        <p:spPr>
          <a:xfrm>
            <a:off x="1799700" y="1858576"/>
            <a:ext cx="6724918" cy="2477601"/>
          </a:xfrm>
          <a:prstGeom prst="rect">
            <a:avLst/>
          </a:prstGeom>
          <a:noFill/>
        </p:spPr>
        <p:txBody>
          <a:bodyPr wrap="none" rtlCol="0">
            <a:spAutoFit/>
          </a:bodyPr>
          <a:lstStyle/>
          <a:p>
            <a:pPr>
              <a:spcBef>
                <a:spcPts val="600"/>
              </a:spcBef>
            </a:pPr>
            <a:r>
              <a:rPr kumimoji="1" lang="ja-JP" altLang="en-US" sz="4000" b="1" dirty="0">
                <a:solidFill>
                  <a:schemeClr val="bg1"/>
                </a:solidFill>
              </a:rPr>
              <a:t>「</a:t>
            </a:r>
            <a:r>
              <a:rPr kumimoji="1" lang="en-US" altLang="ja-JP" sz="4000" b="1" dirty="0">
                <a:solidFill>
                  <a:schemeClr val="bg1"/>
                </a:solidFill>
              </a:rPr>
              <a:t>COPD</a:t>
            </a:r>
            <a:r>
              <a:rPr kumimoji="1" lang="ja-JP" altLang="en-US" sz="4000" b="1" dirty="0">
                <a:solidFill>
                  <a:schemeClr val="bg1"/>
                </a:solidFill>
              </a:rPr>
              <a:t>」</a:t>
            </a:r>
            <a:r>
              <a:rPr kumimoji="1" lang="ja-JP" altLang="en-US" sz="3000" b="1" dirty="0">
                <a:solidFill>
                  <a:schemeClr val="bg1"/>
                </a:solidFill>
              </a:rPr>
              <a:t>はこれくらい</a:t>
            </a:r>
            <a:endParaRPr kumimoji="1" lang="en-US" altLang="ja-JP" sz="3000" b="1" dirty="0">
              <a:solidFill>
                <a:schemeClr val="bg1"/>
              </a:solidFill>
            </a:endParaRPr>
          </a:p>
          <a:p>
            <a:pPr>
              <a:spcBef>
                <a:spcPts val="600"/>
              </a:spcBef>
            </a:pPr>
            <a:r>
              <a:rPr kumimoji="1" lang="ja-JP" altLang="en-US" sz="4000" b="1" dirty="0">
                <a:solidFill>
                  <a:schemeClr val="bg1"/>
                </a:solidFill>
              </a:rPr>
              <a:t>息苦しい病気 </a:t>
            </a:r>
            <a:r>
              <a:rPr kumimoji="1" lang="ja-JP" altLang="en-US" sz="3000" b="1" dirty="0">
                <a:solidFill>
                  <a:schemeClr val="bg1"/>
                </a:solidFill>
              </a:rPr>
              <a:t>で</a:t>
            </a:r>
            <a:endParaRPr kumimoji="1" lang="en-US" altLang="ja-JP" sz="3000" b="1" dirty="0">
              <a:solidFill>
                <a:schemeClr val="bg1"/>
              </a:solidFill>
            </a:endParaRPr>
          </a:p>
          <a:p>
            <a:pPr>
              <a:spcBef>
                <a:spcPts val="600"/>
              </a:spcBef>
            </a:pPr>
            <a:r>
              <a:rPr kumimoji="1" lang="ja-JP" altLang="en-US" sz="3000" b="1" dirty="0">
                <a:solidFill>
                  <a:schemeClr val="bg1"/>
                </a:solidFill>
              </a:rPr>
              <a:t>普段からこの息苦しさが続くんだよ。</a:t>
            </a:r>
            <a:endParaRPr kumimoji="1" lang="en-US" altLang="ja-JP" sz="3000" b="1" dirty="0">
              <a:solidFill>
                <a:schemeClr val="bg1"/>
              </a:solidFill>
            </a:endParaRPr>
          </a:p>
          <a:p>
            <a:pPr>
              <a:spcBef>
                <a:spcPts val="600"/>
              </a:spcBef>
            </a:pPr>
            <a:r>
              <a:rPr kumimoji="1" lang="ja-JP" altLang="en-US" sz="3000" b="1" dirty="0">
                <a:solidFill>
                  <a:schemeClr val="bg1"/>
                </a:solidFill>
              </a:rPr>
              <a:t>タバコは吸わない方がいいよね！</a:t>
            </a:r>
            <a:endParaRPr kumimoji="1" lang="en-US" altLang="ja-JP" sz="3000" b="1" dirty="0">
              <a:solidFill>
                <a:schemeClr val="bg1"/>
              </a:solidFill>
            </a:endParaRPr>
          </a:p>
        </p:txBody>
      </p:sp>
      <p:pic>
        <p:nvPicPr>
          <p:cNvPr id="8" name="図 7">
            <a:extLst>
              <a:ext uri="{FF2B5EF4-FFF2-40B4-BE49-F238E27FC236}">
                <a16:creationId xmlns:a16="http://schemas.microsoft.com/office/drawing/2014/main" id="{8A217D9F-1471-413D-94F2-179562A70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300857"/>
            <a:ext cx="2201441" cy="2537739"/>
          </a:xfrm>
          <a:prstGeom prst="rect">
            <a:avLst/>
          </a:prstGeom>
        </p:spPr>
      </p:pic>
      <p:pic>
        <p:nvPicPr>
          <p:cNvPr id="3" name="図 2">
            <a:extLst>
              <a:ext uri="{FF2B5EF4-FFF2-40B4-BE49-F238E27FC236}">
                <a16:creationId xmlns:a16="http://schemas.microsoft.com/office/drawing/2014/main" id="{7EB390B1-C517-4F3E-9C01-1FA42B95A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491" y="4073815"/>
            <a:ext cx="2482859" cy="2358821"/>
          </a:xfrm>
          <a:prstGeom prst="rect">
            <a:avLst/>
          </a:prstGeom>
        </p:spPr>
      </p:pic>
      <p:sp>
        <p:nvSpPr>
          <p:cNvPr id="9" name="正方形/長方形 8">
            <a:extLst>
              <a:ext uri="{FF2B5EF4-FFF2-40B4-BE49-F238E27FC236}">
                <a16:creationId xmlns:a16="http://schemas.microsoft.com/office/drawing/2014/main" id="{2140E1C7-129E-4B08-A61D-7D26E0E34DA2}"/>
              </a:ext>
            </a:extLst>
          </p:cNvPr>
          <p:cNvSpPr/>
          <p:nvPr/>
        </p:nvSpPr>
        <p:spPr>
          <a:xfrm>
            <a:off x="359532" y="1112083"/>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CB1494F-6D5B-4CF2-9140-3B9116FD5198}"/>
              </a:ext>
            </a:extLst>
          </p:cNvPr>
          <p:cNvSpPr txBox="1"/>
          <p:nvPr/>
        </p:nvSpPr>
        <p:spPr>
          <a:xfrm>
            <a:off x="96486" y="481141"/>
            <a:ext cx="9160249" cy="630942"/>
          </a:xfrm>
          <a:prstGeom prst="rect">
            <a:avLst/>
          </a:prstGeom>
          <a:noFill/>
        </p:spPr>
        <p:txBody>
          <a:bodyPr wrap="square" rtlCol="0">
            <a:spAutoFit/>
          </a:bodyPr>
          <a:lstStyle/>
          <a:p>
            <a:r>
              <a:rPr kumimoji="1" lang="ja-JP" altLang="en-US" sz="35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en-US" altLang="ja-JP" sz="35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COPD</a:t>
            </a:r>
            <a:r>
              <a:rPr kumimoji="1" lang="ja-JP" altLang="en-US" sz="35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」を体験してみてどう感じたかな？</a:t>
            </a:r>
            <a:endParaRPr kumimoji="1" lang="en-US" altLang="ja-JP" sz="35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BBAFBDE-D749-4610-B33C-1521A4AA5F75}"/>
              </a:ext>
            </a:extLst>
          </p:cNvPr>
          <p:cNvSpPr txBox="1"/>
          <p:nvPr/>
        </p:nvSpPr>
        <p:spPr>
          <a:xfrm>
            <a:off x="453628" y="254099"/>
            <a:ext cx="1849736"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シーオーピーディ</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AB53D77-B477-42AE-B562-E9FBCC6931F0}"/>
              </a:ext>
            </a:extLst>
          </p:cNvPr>
          <p:cNvSpPr txBox="1"/>
          <p:nvPr/>
        </p:nvSpPr>
        <p:spPr>
          <a:xfrm>
            <a:off x="2244930" y="1712966"/>
            <a:ext cx="1849736" cy="307777"/>
          </a:xfrm>
          <a:prstGeom prst="rect">
            <a:avLst/>
          </a:prstGeom>
          <a:noFill/>
        </p:spPr>
        <p:txBody>
          <a:bodyPr wrap="square" rtlCol="0">
            <a:spAutoFit/>
          </a:bodyPr>
          <a:lstStyle/>
          <a:p>
            <a:r>
              <a:rPr lang="ja-JP" altLang="en-US" sz="1400" b="1" dirty="0">
                <a:solidFill>
                  <a:schemeClr val="bg1"/>
                </a:solidFill>
                <a:effectLst>
                  <a:outerShdw blurRad="38100" dist="38100" dir="2700000" algn="tl">
                    <a:srgbClr val="000000">
                      <a:alpha val="43137"/>
                    </a:srgbClr>
                  </a:outerShdw>
                </a:effectLst>
                <a:latin typeface="+mn-ea"/>
              </a:rPr>
              <a:t>シーオーピーディ</a:t>
            </a:r>
            <a:endParaRPr kumimoji="1" lang="en-US" altLang="ja-JP" sz="1400" b="1" dirty="0">
              <a:solidFill>
                <a:schemeClr val="bg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58035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5F80219C-BF45-4ED6-8AEF-9C7FF3A1A599}"/>
              </a:ext>
            </a:extLst>
          </p:cNvPr>
          <p:cNvSpPr txBox="1"/>
          <p:nvPr/>
        </p:nvSpPr>
        <p:spPr>
          <a:xfrm>
            <a:off x="2790505" y="44624"/>
            <a:ext cx="4589807"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まん  せい  へい  そく  せい   はい  しっ  かん</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8" name="四角形: 角を丸くする 67">
            <a:extLst>
              <a:ext uri="{FF2B5EF4-FFF2-40B4-BE49-F238E27FC236}">
                <a16:creationId xmlns:a16="http://schemas.microsoft.com/office/drawing/2014/main" id="{3CBA48F4-D320-42AC-9448-2A3CB10CF7AD}"/>
              </a:ext>
            </a:extLst>
          </p:cNvPr>
          <p:cNvSpPr/>
          <p:nvPr/>
        </p:nvSpPr>
        <p:spPr>
          <a:xfrm>
            <a:off x="308109" y="1077359"/>
            <a:ext cx="8673978" cy="121787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5A7235CE-8389-45AB-BBBD-1EAB13540A87}"/>
              </a:ext>
            </a:extLst>
          </p:cNvPr>
          <p:cNvPicPr>
            <a:picLocks noChangeAspect="1"/>
          </p:cNvPicPr>
          <p:nvPr/>
        </p:nvPicPr>
        <p:blipFill rotWithShape="1">
          <a:blip r:embed="rId3"/>
          <a:srcRect l="1725" t="2216"/>
          <a:stretch/>
        </p:blipFill>
        <p:spPr>
          <a:xfrm>
            <a:off x="91875" y="2975447"/>
            <a:ext cx="5757656" cy="3693664"/>
          </a:xfrm>
          <a:prstGeom prst="rect">
            <a:avLst/>
          </a:prstGeom>
        </p:spPr>
      </p:pic>
      <p:sp>
        <p:nvSpPr>
          <p:cNvPr id="8" name="テキスト ボックス 7">
            <a:extLst>
              <a:ext uri="{FF2B5EF4-FFF2-40B4-BE49-F238E27FC236}">
                <a16:creationId xmlns:a16="http://schemas.microsoft.com/office/drawing/2014/main" id="{FFA6B4F1-0012-4041-8A74-E7D6DB4CEA1A}"/>
              </a:ext>
            </a:extLst>
          </p:cNvPr>
          <p:cNvSpPr txBox="1"/>
          <p:nvPr/>
        </p:nvSpPr>
        <p:spPr>
          <a:xfrm>
            <a:off x="497168" y="260283"/>
            <a:ext cx="8529501" cy="769441"/>
          </a:xfrm>
          <a:prstGeom prst="rect">
            <a:avLst/>
          </a:prstGeom>
          <a:noFill/>
        </p:spPr>
        <p:txBody>
          <a:bodyPr wrap="square" rtlCol="0">
            <a:spAutoFit/>
          </a:bodyPr>
          <a:lstStyle/>
          <a:p>
            <a:r>
              <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COPD</a:t>
            </a:r>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（慢性閉塞性肺疾患）</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A44A787-A806-4115-9FD9-E1F3E1C0C0F1}"/>
              </a:ext>
            </a:extLst>
          </p:cNvPr>
          <p:cNvSpPr txBox="1"/>
          <p:nvPr/>
        </p:nvSpPr>
        <p:spPr>
          <a:xfrm>
            <a:off x="5533213" y="2841929"/>
            <a:ext cx="3518912"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タバコの煙などを吸い続ける</a:t>
            </a:r>
          </a:p>
        </p:txBody>
      </p:sp>
      <p:sp>
        <p:nvSpPr>
          <p:cNvPr id="11" name="テキスト ボックス 10">
            <a:extLst>
              <a:ext uri="{FF2B5EF4-FFF2-40B4-BE49-F238E27FC236}">
                <a16:creationId xmlns:a16="http://schemas.microsoft.com/office/drawing/2014/main" id="{C35667A2-086E-4864-A57F-C4EB329468BB}"/>
              </a:ext>
            </a:extLst>
          </p:cNvPr>
          <p:cNvSpPr txBox="1"/>
          <p:nvPr/>
        </p:nvSpPr>
        <p:spPr>
          <a:xfrm>
            <a:off x="7200839" y="6653013"/>
            <a:ext cx="1943161" cy="215444"/>
          </a:xfrm>
          <a:prstGeom prst="rect">
            <a:avLst/>
          </a:prstGeom>
          <a:noFill/>
        </p:spPr>
        <p:txBody>
          <a:bodyPr wrap="none" rtlCol="0">
            <a:spAutoFit/>
          </a:bodyPr>
          <a:lstStyle/>
          <a:p>
            <a:pPr algn="r"/>
            <a:r>
              <a:rPr kumimoji="1" lang="ja-JP" altLang="en-US" sz="800" dirty="0"/>
              <a:t>独立行政法人環境再生保全機構</a:t>
            </a:r>
            <a:r>
              <a:rPr kumimoji="1" lang="en-US" altLang="ja-JP" sz="800" dirty="0"/>
              <a:t>HP</a:t>
            </a:r>
            <a:r>
              <a:rPr kumimoji="1" lang="ja-JP" altLang="en-US" sz="800" dirty="0"/>
              <a:t>より</a:t>
            </a:r>
            <a:endParaRPr kumimoji="1" lang="en-US" altLang="ja-JP" sz="800" dirty="0"/>
          </a:p>
        </p:txBody>
      </p:sp>
      <p:pic>
        <p:nvPicPr>
          <p:cNvPr id="7" name="図 6">
            <a:extLst>
              <a:ext uri="{FF2B5EF4-FFF2-40B4-BE49-F238E27FC236}">
                <a16:creationId xmlns:a16="http://schemas.microsoft.com/office/drawing/2014/main" id="{4F790CEB-657E-4E60-B965-C1FACD05E685}"/>
              </a:ext>
            </a:extLst>
          </p:cNvPr>
          <p:cNvPicPr>
            <a:picLocks noChangeAspect="1"/>
          </p:cNvPicPr>
          <p:nvPr/>
        </p:nvPicPr>
        <p:blipFill>
          <a:blip r:embed="rId4"/>
          <a:stretch>
            <a:fillRect/>
          </a:stretch>
        </p:blipFill>
        <p:spPr>
          <a:xfrm>
            <a:off x="2729615" y="2410767"/>
            <a:ext cx="1573231" cy="578024"/>
          </a:xfrm>
          <a:prstGeom prst="rect">
            <a:avLst/>
          </a:prstGeom>
        </p:spPr>
      </p:pic>
      <p:pic>
        <p:nvPicPr>
          <p:cNvPr id="10" name="図 9">
            <a:extLst>
              <a:ext uri="{FF2B5EF4-FFF2-40B4-BE49-F238E27FC236}">
                <a16:creationId xmlns:a16="http://schemas.microsoft.com/office/drawing/2014/main" id="{9E649015-885F-4258-9838-E39EFE68CE9B}"/>
              </a:ext>
            </a:extLst>
          </p:cNvPr>
          <p:cNvPicPr>
            <a:picLocks noChangeAspect="1"/>
          </p:cNvPicPr>
          <p:nvPr/>
        </p:nvPicPr>
        <p:blipFill>
          <a:blip r:embed="rId5"/>
          <a:stretch>
            <a:fillRect/>
          </a:stretch>
        </p:blipFill>
        <p:spPr>
          <a:xfrm>
            <a:off x="535007" y="2403228"/>
            <a:ext cx="1573231" cy="593103"/>
          </a:xfrm>
          <a:prstGeom prst="rect">
            <a:avLst/>
          </a:prstGeom>
        </p:spPr>
      </p:pic>
      <p:sp>
        <p:nvSpPr>
          <p:cNvPr id="14" name="テキスト ボックス 13">
            <a:extLst>
              <a:ext uri="{FF2B5EF4-FFF2-40B4-BE49-F238E27FC236}">
                <a16:creationId xmlns:a16="http://schemas.microsoft.com/office/drawing/2014/main" id="{3F22F800-E112-4591-9648-BDE6B0FDA3BA}"/>
              </a:ext>
            </a:extLst>
          </p:cNvPr>
          <p:cNvSpPr txBox="1"/>
          <p:nvPr/>
        </p:nvSpPr>
        <p:spPr>
          <a:xfrm>
            <a:off x="683568" y="1125357"/>
            <a:ext cx="8368557" cy="1077218"/>
          </a:xfrm>
          <a:prstGeom prst="rect">
            <a:avLst/>
          </a:prstGeom>
          <a:noFill/>
        </p:spPr>
        <p:txBody>
          <a:bodyPr wrap="square" rtlCol="0">
            <a:spAutoFit/>
          </a:bodyPr>
          <a:lstStyle/>
          <a:p>
            <a:r>
              <a:rPr kumimoji="1" lang="en-US" altLang="ja-JP" sz="3200" dirty="0">
                <a:latin typeface="ＭＳ Ｐゴシック" panose="020B0600070205080204" pitchFamily="50" charset="-128"/>
                <a:ea typeface="ＭＳ Ｐゴシック" panose="020B0600070205080204" pitchFamily="50" charset="-128"/>
              </a:rPr>
              <a:t>COPD</a:t>
            </a:r>
            <a:r>
              <a:rPr kumimoji="1" lang="ja-JP" altLang="en-US" sz="3200" dirty="0">
                <a:latin typeface="ＭＳ Ｐゴシック" panose="020B0600070205080204" pitchFamily="50" charset="-128"/>
                <a:ea typeface="ＭＳ Ｐゴシック" panose="020B0600070205080204" pitchFamily="50" charset="-128"/>
              </a:rPr>
              <a:t>は</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タバコの煙などの有害な物質を長い間</a:t>
            </a:r>
            <a:endParaRPr kumimoji="1" lang="en-US" altLang="ja-JP" sz="32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3200" dirty="0">
                <a:solidFill>
                  <a:srgbClr val="FF0000"/>
                </a:solidFill>
                <a:latin typeface="ＭＳ Ｐゴシック" panose="020B0600070205080204" pitchFamily="50" charset="-128"/>
                <a:ea typeface="ＭＳ Ｐゴシック" panose="020B0600070205080204" pitchFamily="50" charset="-128"/>
              </a:rPr>
              <a:t>吸い続けることで起こる肺の病気</a:t>
            </a:r>
            <a:r>
              <a:rPr kumimoji="1" lang="ja-JP" altLang="en-US" sz="3200" dirty="0">
                <a:latin typeface="ＭＳ Ｐゴシック" panose="020B0600070205080204" pitchFamily="50" charset="-128"/>
                <a:ea typeface="ＭＳ Ｐゴシック" panose="020B0600070205080204" pitchFamily="50" charset="-128"/>
              </a:rPr>
              <a:t>。</a:t>
            </a:r>
            <a:endParaRPr kumimoji="1" lang="en-US" altLang="ja-JP" sz="3200" dirty="0">
              <a:latin typeface="ＭＳ Ｐゴシック" panose="020B0600070205080204" pitchFamily="50" charset="-128"/>
              <a:ea typeface="ＭＳ Ｐゴシック" panose="020B0600070205080204" pitchFamily="50" charset="-128"/>
            </a:endParaRPr>
          </a:p>
        </p:txBody>
      </p:sp>
      <p:sp>
        <p:nvSpPr>
          <p:cNvPr id="54" name="矢印: 下 53">
            <a:extLst>
              <a:ext uri="{FF2B5EF4-FFF2-40B4-BE49-F238E27FC236}">
                <a16:creationId xmlns:a16="http://schemas.microsoft.com/office/drawing/2014/main" id="{5F1E8590-89E7-4252-A8D1-B03DB561F22B}"/>
              </a:ext>
            </a:extLst>
          </p:cNvPr>
          <p:cNvSpPr/>
          <p:nvPr/>
        </p:nvSpPr>
        <p:spPr>
          <a:xfrm>
            <a:off x="6996932" y="3262920"/>
            <a:ext cx="432048" cy="4849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470E17C2-0D44-4958-95B4-E7E023427EC2}"/>
              </a:ext>
            </a:extLst>
          </p:cNvPr>
          <p:cNvSpPr txBox="1"/>
          <p:nvPr/>
        </p:nvSpPr>
        <p:spPr>
          <a:xfrm>
            <a:off x="5838220" y="3832402"/>
            <a:ext cx="2749471" cy="707886"/>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・気道が炎症を起こす</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・肺胞壁が壊れる</a:t>
            </a:r>
          </a:p>
        </p:txBody>
      </p:sp>
      <p:sp>
        <p:nvSpPr>
          <p:cNvPr id="66" name="矢印: 下 65">
            <a:extLst>
              <a:ext uri="{FF2B5EF4-FFF2-40B4-BE49-F238E27FC236}">
                <a16:creationId xmlns:a16="http://schemas.microsoft.com/office/drawing/2014/main" id="{BDFACDB0-56C7-4549-B959-3906611A4FBB}"/>
              </a:ext>
            </a:extLst>
          </p:cNvPr>
          <p:cNvSpPr/>
          <p:nvPr/>
        </p:nvSpPr>
        <p:spPr>
          <a:xfrm>
            <a:off x="7007391" y="4545755"/>
            <a:ext cx="432048" cy="48496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094F2C4B-E623-4721-B71F-E168D875F45B}"/>
              </a:ext>
            </a:extLst>
          </p:cNvPr>
          <p:cNvSpPr txBox="1"/>
          <p:nvPr/>
        </p:nvSpPr>
        <p:spPr>
          <a:xfrm>
            <a:off x="5661453" y="5090656"/>
            <a:ext cx="3262432" cy="1015663"/>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・息切れしやすい</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・咳や痰が続く</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・息をうまく吐き出せない</a:t>
            </a:r>
          </a:p>
        </p:txBody>
      </p:sp>
      <p:sp>
        <p:nvSpPr>
          <p:cNvPr id="16" name="テキスト ボックス 15">
            <a:extLst>
              <a:ext uri="{FF2B5EF4-FFF2-40B4-BE49-F238E27FC236}">
                <a16:creationId xmlns:a16="http://schemas.microsoft.com/office/drawing/2014/main" id="{0821D78E-60D3-4658-8A4F-4DB4854FA121}"/>
              </a:ext>
            </a:extLst>
          </p:cNvPr>
          <p:cNvSpPr txBox="1"/>
          <p:nvPr/>
        </p:nvSpPr>
        <p:spPr>
          <a:xfrm>
            <a:off x="535472" y="65272"/>
            <a:ext cx="1849736"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シーオーピーディ</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4941BB75-6D5E-4CE2-B267-2BB26B6273F6}"/>
              </a:ext>
            </a:extLst>
          </p:cNvPr>
          <p:cNvGrpSpPr/>
          <p:nvPr/>
        </p:nvGrpSpPr>
        <p:grpSpPr>
          <a:xfrm>
            <a:off x="2539780" y="24900"/>
            <a:ext cx="6596879" cy="1005188"/>
            <a:chOff x="-6805264" y="1195841"/>
            <a:chExt cx="6596879" cy="983608"/>
          </a:xfrm>
        </p:grpSpPr>
        <p:sp>
          <p:nvSpPr>
            <p:cNvPr id="4" name="正方形/長方形 3">
              <a:extLst>
                <a:ext uri="{FF2B5EF4-FFF2-40B4-BE49-F238E27FC236}">
                  <a16:creationId xmlns:a16="http://schemas.microsoft.com/office/drawing/2014/main" id="{A6DC1411-4E16-4F03-B564-9F125D7E9C4A}"/>
                </a:ext>
              </a:extLst>
            </p:cNvPr>
            <p:cNvSpPr/>
            <p:nvPr/>
          </p:nvSpPr>
          <p:spPr>
            <a:xfrm>
              <a:off x="-6805264" y="1195841"/>
              <a:ext cx="6596879" cy="219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EB15546-D525-47FB-9104-FD7330D04116}"/>
                </a:ext>
              </a:extLst>
            </p:cNvPr>
            <p:cNvSpPr txBox="1"/>
            <p:nvPr/>
          </p:nvSpPr>
          <p:spPr>
            <a:xfrm>
              <a:off x="-6805264" y="1410008"/>
              <a:ext cx="6596879" cy="769441"/>
            </a:xfrm>
            <a:prstGeom prst="rect">
              <a:avLst/>
            </a:prstGeom>
            <a:solidFill>
              <a:schemeClr val="bg1"/>
            </a:solidFill>
          </p:spPr>
          <p:txBody>
            <a:bodyPr wrap="square" rtlCol="0">
              <a:spAutoFit/>
            </a:bodyPr>
            <a:lstStyle/>
            <a:p>
              <a:r>
                <a:rPr kumimoji="1" lang="ja-JP" altLang="en-US" sz="4400" b="1" dirty="0">
                  <a:solidFill>
                    <a:srgbClr val="FF0000"/>
                  </a:solidFill>
                  <a:latin typeface="メイリオ" panose="020B0604030504040204" pitchFamily="50" charset="-128"/>
                  <a:ea typeface="メイリオ" panose="020B0604030504040204" pitchFamily="50" charset="-128"/>
                </a:rPr>
                <a:t>➡　通称「タバコ病」</a:t>
              </a:r>
              <a:endParaRPr kumimoji="1" lang="ja-JP" altLang="en-US" sz="44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1C305556-9049-4A65-A7DF-2499673243D0}"/>
                </a:ext>
              </a:extLst>
            </p:cNvPr>
            <p:cNvSpPr txBox="1"/>
            <p:nvPr/>
          </p:nvSpPr>
          <p:spPr>
            <a:xfrm>
              <a:off x="-5583299" y="1215142"/>
              <a:ext cx="1242303" cy="338554"/>
            </a:xfrm>
            <a:prstGeom prst="rect">
              <a:avLst/>
            </a:prstGeom>
            <a:noFill/>
          </p:spPr>
          <p:txBody>
            <a:bodyPr wrap="square" rtlCol="0">
              <a:spAutoFit/>
            </a:bodyPr>
            <a:lstStyle/>
            <a:p>
              <a:r>
                <a:rPr kumimoji="1" lang="ja-JP" altLang="en-US" sz="1600" b="1" dirty="0">
                  <a:solidFill>
                    <a:srgbClr val="FF0000"/>
                  </a:solidFill>
                  <a:latin typeface="メイリオ" panose="020B0604030504040204" pitchFamily="50" charset="-128"/>
                  <a:ea typeface="メイリオ" panose="020B0604030504040204" pitchFamily="50" charset="-128"/>
                </a:rPr>
                <a:t>つうしょう</a:t>
              </a:r>
              <a:endParaRPr kumimoji="1" lang="ja-JP" altLang="en-US" sz="1600" dirty="0">
                <a:latin typeface="メイリオ" panose="020B0604030504040204" pitchFamily="50" charset="-128"/>
                <a:ea typeface="メイリオ" panose="020B0604030504040204" pitchFamily="50" charset="-128"/>
              </a:endParaRPr>
            </a:p>
          </p:txBody>
        </p:sp>
      </p:grpSp>
      <p:sp>
        <p:nvSpPr>
          <p:cNvPr id="9" name="正方形/長方形 8">
            <a:extLst>
              <a:ext uri="{FF2B5EF4-FFF2-40B4-BE49-F238E27FC236}">
                <a16:creationId xmlns:a16="http://schemas.microsoft.com/office/drawing/2014/main" id="{D98A42AF-5F4B-4D5E-AEB3-CE6A2FAB12DE}"/>
              </a:ext>
            </a:extLst>
          </p:cNvPr>
          <p:cNvSpPr/>
          <p:nvPr/>
        </p:nvSpPr>
        <p:spPr>
          <a:xfrm>
            <a:off x="447161" y="925629"/>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2EFC7B1-8A37-4D70-A28F-1CF0D2C2A06B}"/>
              </a:ext>
            </a:extLst>
          </p:cNvPr>
          <p:cNvSpPr txBox="1"/>
          <p:nvPr/>
        </p:nvSpPr>
        <p:spPr>
          <a:xfrm>
            <a:off x="2843808" y="44624"/>
            <a:ext cx="5093863"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まん  せい  へい  そく  せい  はい   しっ  かん</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402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四角形: 角を丸くする 42">
            <a:extLst>
              <a:ext uri="{FF2B5EF4-FFF2-40B4-BE49-F238E27FC236}">
                <a16:creationId xmlns:a16="http://schemas.microsoft.com/office/drawing/2014/main" id="{FB3AA3A5-F5A1-4C74-9EC9-492E097F0C59}"/>
              </a:ext>
            </a:extLst>
          </p:cNvPr>
          <p:cNvSpPr/>
          <p:nvPr/>
        </p:nvSpPr>
        <p:spPr>
          <a:xfrm>
            <a:off x="315543" y="5802473"/>
            <a:ext cx="8527505" cy="93889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249110B4-59ED-427D-A5E1-ACE099E03CC1}"/>
              </a:ext>
            </a:extLst>
          </p:cNvPr>
          <p:cNvPicPr>
            <a:picLocks noChangeAspect="1"/>
          </p:cNvPicPr>
          <p:nvPr/>
        </p:nvPicPr>
        <p:blipFill rotWithShape="1">
          <a:blip r:embed="rId3"/>
          <a:srcRect l="7449"/>
          <a:stretch/>
        </p:blipFill>
        <p:spPr>
          <a:xfrm>
            <a:off x="655870" y="1947516"/>
            <a:ext cx="8187178" cy="3981033"/>
          </a:xfrm>
          <a:prstGeom prst="rect">
            <a:avLst/>
          </a:prstGeom>
        </p:spPr>
      </p:pic>
      <p:sp>
        <p:nvSpPr>
          <p:cNvPr id="6" name="テキスト ボックス 5">
            <a:extLst>
              <a:ext uri="{FF2B5EF4-FFF2-40B4-BE49-F238E27FC236}">
                <a16:creationId xmlns:a16="http://schemas.microsoft.com/office/drawing/2014/main" id="{C0F40AAF-EDCE-4386-B224-6E01F7655011}"/>
              </a:ext>
            </a:extLst>
          </p:cNvPr>
          <p:cNvSpPr txBox="1"/>
          <p:nvPr/>
        </p:nvSpPr>
        <p:spPr>
          <a:xfrm>
            <a:off x="452586" y="332656"/>
            <a:ext cx="8529501" cy="769441"/>
          </a:xfrm>
          <a:prstGeom prst="rect">
            <a:avLst/>
          </a:prstGeom>
          <a:noFill/>
        </p:spPr>
        <p:txBody>
          <a:bodyPr wrap="square" rtlCol="0">
            <a:spAutoFit/>
          </a:bodyPr>
          <a:lstStyle/>
          <a:p>
            <a:r>
              <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COPD</a:t>
            </a:r>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の症状 </a:t>
            </a:r>
            <a:r>
              <a:rPr kumimoji="1" lang="ja-JP" altLang="en-US" sz="28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～気づかない間に進行する～</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98967C74-C31D-4DF8-8DAC-4058198866B8}"/>
              </a:ext>
            </a:extLst>
          </p:cNvPr>
          <p:cNvSpPr/>
          <p:nvPr/>
        </p:nvSpPr>
        <p:spPr>
          <a:xfrm>
            <a:off x="418112" y="974462"/>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2A5907B9-293A-47A8-AC1E-026321DA1356}"/>
              </a:ext>
            </a:extLst>
          </p:cNvPr>
          <p:cNvSpPr txBox="1"/>
          <p:nvPr/>
        </p:nvSpPr>
        <p:spPr>
          <a:xfrm>
            <a:off x="479817" y="5874720"/>
            <a:ext cx="8273798" cy="830997"/>
          </a:xfrm>
          <a:prstGeom prst="rect">
            <a:avLst/>
          </a:prstGeom>
          <a:noFill/>
        </p:spPr>
        <p:txBody>
          <a:bodyPr wrap="square">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知らない間に階段を使わなくなったり、坂道を避けるようになる。</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重症になると安静にしていても息切れがおこる。</a:t>
            </a:r>
          </a:p>
        </p:txBody>
      </p:sp>
      <p:pic>
        <p:nvPicPr>
          <p:cNvPr id="4" name="図 3">
            <a:extLst>
              <a:ext uri="{FF2B5EF4-FFF2-40B4-BE49-F238E27FC236}">
                <a16:creationId xmlns:a16="http://schemas.microsoft.com/office/drawing/2014/main" id="{98448AAA-6264-4017-93BD-1D41766F45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1905" y="1491950"/>
            <a:ext cx="1914205" cy="3105325"/>
          </a:xfrm>
          <a:prstGeom prst="rect">
            <a:avLst/>
          </a:prstGeom>
        </p:spPr>
      </p:pic>
      <p:pic>
        <p:nvPicPr>
          <p:cNvPr id="8" name="図 7">
            <a:extLst>
              <a:ext uri="{FF2B5EF4-FFF2-40B4-BE49-F238E27FC236}">
                <a16:creationId xmlns:a16="http://schemas.microsoft.com/office/drawing/2014/main" id="{7AC8AD18-E820-4F12-9CF1-B519C88B8A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751" y="1161272"/>
            <a:ext cx="1799500" cy="3310296"/>
          </a:xfrm>
          <a:prstGeom prst="rect">
            <a:avLst/>
          </a:prstGeom>
        </p:spPr>
      </p:pic>
      <p:pic>
        <p:nvPicPr>
          <p:cNvPr id="11" name="図 10">
            <a:extLst>
              <a:ext uri="{FF2B5EF4-FFF2-40B4-BE49-F238E27FC236}">
                <a16:creationId xmlns:a16="http://schemas.microsoft.com/office/drawing/2014/main" id="{64C2D473-2E3B-4618-B8E6-7A387EEEE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1676" y="1949561"/>
            <a:ext cx="1981569" cy="3254844"/>
          </a:xfrm>
          <a:prstGeom prst="rect">
            <a:avLst/>
          </a:prstGeom>
        </p:spPr>
      </p:pic>
      <p:pic>
        <p:nvPicPr>
          <p:cNvPr id="24" name="図 23">
            <a:extLst>
              <a:ext uri="{FF2B5EF4-FFF2-40B4-BE49-F238E27FC236}">
                <a16:creationId xmlns:a16="http://schemas.microsoft.com/office/drawing/2014/main" id="{9AA030DE-427E-4F60-9522-71CB0E6595E0}"/>
              </a:ext>
            </a:extLst>
          </p:cNvPr>
          <p:cNvPicPr>
            <a:picLocks noChangeAspect="1"/>
          </p:cNvPicPr>
          <p:nvPr/>
        </p:nvPicPr>
        <p:blipFill rotWithShape="1">
          <a:blip r:embed="rId7"/>
          <a:srcRect t="59075"/>
          <a:stretch/>
        </p:blipFill>
        <p:spPr>
          <a:xfrm rot="20249977">
            <a:off x="8631283" y="5882743"/>
            <a:ext cx="481626" cy="464068"/>
          </a:xfrm>
          <a:prstGeom prst="rect">
            <a:avLst/>
          </a:prstGeom>
        </p:spPr>
      </p:pic>
      <p:sp>
        <p:nvSpPr>
          <p:cNvPr id="25" name="正方形/長方形 24">
            <a:extLst>
              <a:ext uri="{FF2B5EF4-FFF2-40B4-BE49-F238E27FC236}">
                <a16:creationId xmlns:a16="http://schemas.microsoft.com/office/drawing/2014/main" id="{54EABFEE-CC5C-4383-8505-EAE7828B57B6}"/>
              </a:ext>
            </a:extLst>
          </p:cNvPr>
          <p:cNvSpPr/>
          <p:nvPr/>
        </p:nvSpPr>
        <p:spPr>
          <a:xfrm>
            <a:off x="81250" y="1516398"/>
            <a:ext cx="578528" cy="1234492"/>
          </a:xfrm>
          <a:prstGeom prst="rect">
            <a:avLst/>
          </a:prstGeom>
          <a:solidFill>
            <a:srgbClr val="F99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90336B23-3705-49E3-A393-81929C28A478}"/>
              </a:ext>
            </a:extLst>
          </p:cNvPr>
          <p:cNvSpPr txBox="1"/>
          <p:nvPr/>
        </p:nvSpPr>
        <p:spPr>
          <a:xfrm>
            <a:off x="119852" y="1574516"/>
            <a:ext cx="492443" cy="1118255"/>
          </a:xfrm>
          <a:prstGeom prst="rect">
            <a:avLst/>
          </a:prstGeom>
          <a:noFill/>
        </p:spPr>
        <p:txBody>
          <a:bodyPr vert="eaVert" wrap="none" rtlCol="0">
            <a:spAutoFit/>
          </a:bodyPr>
          <a:lstStyle/>
          <a:p>
            <a:r>
              <a:rPr kumimoji="1" lang="ja-JP" altLang="en-US" sz="2000" b="1" dirty="0">
                <a:solidFill>
                  <a:schemeClr val="bg1"/>
                </a:solidFill>
                <a:latin typeface="メイリオ" panose="020B0604030504040204" pitchFamily="50" charset="-128"/>
                <a:ea typeface="メイリオ" panose="020B0604030504040204" pitchFamily="50" charset="-128"/>
              </a:rPr>
              <a:t>肺の機能</a:t>
            </a:r>
          </a:p>
        </p:txBody>
      </p:sp>
      <p:sp>
        <p:nvSpPr>
          <p:cNvPr id="33" name="テキスト ボックス 32">
            <a:extLst>
              <a:ext uri="{FF2B5EF4-FFF2-40B4-BE49-F238E27FC236}">
                <a16:creationId xmlns:a16="http://schemas.microsoft.com/office/drawing/2014/main" id="{7053F5BA-38DE-4D75-86BB-45EC01EB17F5}"/>
              </a:ext>
            </a:extLst>
          </p:cNvPr>
          <p:cNvSpPr txBox="1"/>
          <p:nvPr/>
        </p:nvSpPr>
        <p:spPr>
          <a:xfrm>
            <a:off x="952281" y="3679362"/>
            <a:ext cx="877163" cy="369332"/>
          </a:xfrm>
          <a:prstGeom prst="rect">
            <a:avLst/>
          </a:prstGeom>
          <a:solidFill>
            <a:schemeClr val="bg1"/>
          </a:solidFill>
          <a:ln w="28575">
            <a:solidFill>
              <a:schemeClr val="tx1">
                <a:lumMod val="75000"/>
                <a:lumOff val="25000"/>
              </a:schemeClr>
            </a:solidFill>
          </a:ln>
        </p:spPr>
        <p:txBody>
          <a:bodyPr wrap="none" numCol="1" rtlCol="0" anchor="ctr">
            <a:spAutoFit/>
          </a:bodyPr>
          <a:lstStyle/>
          <a:p>
            <a:pPr font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咳・痰</a:t>
            </a:r>
          </a:p>
        </p:txBody>
      </p:sp>
      <p:sp>
        <p:nvSpPr>
          <p:cNvPr id="34" name="テキスト ボックス 33">
            <a:extLst>
              <a:ext uri="{FF2B5EF4-FFF2-40B4-BE49-F238E27FC236}">
                <a16:creationId xmlns:a16="http://schemas.microsoft.com/office/drawing/2014/main" id="{DCF8DB59-F48E-45C9-9B9A-064F0283F01A}"/>
              </a:ext>
            </a:extLst>
          </p:cNvPr>
          <p:cNvSpPr txBox="1"/>
          <p:nvPr/>
        </p:nvSpPr>
        <p:spPr>
          <a:xfrm>
            <a:off x="2832335" y="3505663"/>
            <a:ext cx="1569660" cy="369332"/>
          </a:xfrm>
          <a:prstGeom prst="rect">
            <a:avLst/>
          </a:prstGeom>
          <a:solidFill>
            <a:schemeClr val="bg1"/>
          </a:solidFill>
          <a:ln w="28575">
            <a:solidFill>
              <a:schemeClr val="tx1">
                <a:lumMod val="75000"/>
                <a:lumOff val="25000"/>
              </a:schemeClr>
            </a:solidFill>
          </a:ln>
        </p:spPr>
        <p:txBody>
          <a:bodyPr wrap="none" numCol="1" rtlCol="0" anchor="ctr">
            <a:spAutoFit/>
          </a:bodyPr>
          <a:lstStyle/>
          <a:p>
            <a:pPr font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階段で息切れ</a:t>
            </a:r>
          </a:p>
        </p:txBody>
      </p:sp>
      <p:sp>
        <p:nvSpPr>
          <p:cNvPr id="35" name="テキスト ボックス 34">
            <a:extLst>
              <a:ext uri="{FF2B5EF4-FFF2-40B4-BE49-F238E27FC236}">
                <a16:creationId xmlns:a16="http://schemas.microsoft.com/office/drawing/2014/main" id="{2AC05921-9526-4556-B0C4-DD3B97DFB14B}"/>
              </a:ext>
            </a:extLst>
          </p:cNvPr>
          <p:cNvSpPr txBox="1"/>
          <p:nvPr/>
        </p:nvSpPr>
        <p:spPr>
          <a:xfrm>
            <a:off x="4518165" y="4412609"/>
            <a:ext cx="1107996" cy="369332"/>
          </a:xfrm>
          <a:prstGeom prst="rect">
            <a:avLst/>
          </a:prstGeom>
          <a:solidFill>
            <a:schemeClr val="bg1"/>
          </a:solidFill>
          <a:ln w="28575">
            <a:solidFill>
              <a:schemeClr val="tx1">
                <a:lumMod val="75000"/>
                <a:lumOff val="25000"/>
              </a:schemeClr>
            </a:solidFill>
          </a:ln>
        </p:spPr>
        <p:txBody>
          <a:bodyPr wrap="none" numCol="1" rtlCol="0" anchor="ctr">
            <a:spAutoFit/>
          </a:bodyPr>
          <a:lstStyle/>
          <a:p>
            <a:pPr font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酸素吸入</a:t>
            </a:r>
          </a:p>
        </p:txBody>
      </p:sp>
      <p:sp>
        <p:nvSpPr>
          <p:cNvPr id="18" name="テキスト ボックス 17">
            <a:extLst>
              <a:ext uri="{FF2B5EF4-FFF2-40B4-BE49-F238E27FC236}">
                <a16:creationId xmlns:a16="http://schemas.microsoft.com/office/drawing/2014/main" id="{1214D2FA-5788-4C38-8AA9-8D0E78E25CCF}"/>
              </a:ext>
            </a:extLst>
          </p:cNvPr>
          <p:cNvSpPr txBox="1"/>
          <p:nvPr/>
        </p:nvSpPr>
        <p:spPr>
          <a:xfrm>
            <a:off x="539552" y="138118"/>
            <a:ext cx="1849736"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シーオーピーディ</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4F880EE4-B803-4D55-B917-365DC9A4D032}"/>
              </a:ext>
            </a:extLst>
          </p:cNvPr>
          <p:cNvSpPr txBox="1"/>
          <p:nvPr/>
        </p:nvSpPr>
        <p:spPr>
          <a:xfrm>
            <a:off x="2598832" y="84477"/>
            <a:ext cx="1502897"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しょうじょう</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511C9AFD-8C06-44C5-B291-99A637DFC6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6111" y="2287562"/>
            <a:ext cx="2106991" cy="3287128"/>
          </a:xfrm>
          <a:prstGeom prst="rect">
            <a:avLst/>
          </a:prstGeom>
        </p:spPr>
      </p:pic>
      <p:sp>
        <p:nvSpPr>
          <p:cNvPr id="36" name="テキスト ボックス 35">
            <a:extLst>
              <a:ext uri="{FF2B5EF4-FFF2-40B4-BE49-F238E27FC236}">
                <a16:creationId xmlns:a16="http://schemas.microsoft.com/office/drawing/2014/main" id="{9B760A7A-6793-4859-8D15-91B4F7F5CBFE}"/>
              </a:ext>
            </a:extLst>
          </p:cNvPr>
          <p:cNvSpPr txBox="1"/>
          <p:nvPr/>
        </p:nvSpPr>
        <p:spPr>
          <a:xfrm>
            <a:off x="6578352" y="5329116"/>
            <a:ext cx="1800493" cy="369332"/>
          </a:xfrm>
          <a:prstGeom prst="rect">
            <a:avLst/>
          </a:prstGeom>
          <a:solidFill>
            <a:schemeClr val="bg1"/>
          </a:solidFill>
          <a:ln w="28575">
            <a:solidFill>
              <a:schemeClr val="tx1">
                <a:lumMod val="75000"/>
                <a:lumOff val="25000"/>
              </a:schemeClr>
            </a:solidFill>
          </a:ln>
        </p:spPr>
        <p:txBody>
          <a:bodyPr wrap="square" numCol="1" rtlCol="0" anchor="ctr">
            <a:spAutoFit/>
          </a:bodyPr>
          <a:lstStyle/>
          <a:p>
            <a:pPr algn="ctr" fontAlgn="ct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安静でも息切れ</a:t>
            </a:r>
          </a:p>
        </p:txBody>
      </p:sp>
    </p:spTree>
    <p:extLst>
      <p:ext uri="{BB962C8B-B14F-4D97-AF65-F5344CB8AC3E}">
        <p14:creationId xmlns:p14="http://schemas.microsoft.com/office/powerpoint/2010/main" val="390174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A65DFAA-D2E0-46A8-A784-05FDEF154A41}"/>
              </a:ext>
            </a:extLst>
          </p:cNvPr>
          <p:cNvPicPr>
            <a:picLocks noChangeAspect="1"/>
          </p:cNvPicPr>
          <p:nvPr/>
        </p:nvPicPr>
        <p:blipFill rotWithShape="1">
          <a:blip r:embed="rId3">
            <a:extLst>
              <a:ext uri="{28A0092B-C50C-407E-A947-70E740481C1C}">
                <a14:useLocalDpi xmlns:a14="http://schemas.microsoft.com/office/drawing/2010/main" val="0"/>
              </a:ext>
            </a:extLst>
          </a:blip>
          <a:srcRect l="1851" t="3968" r="2133"/>
          <a:stretch/>
        </p:blipFill>
        <p:spPr>
          <a:xfrm>
            <a:off x="198533" y="2950053"/>
            <a:ext cx="5486573" cy="3256048"/>
          </a:xfrm>
          <a:prstGeom prst="rect">
            <a:avLst/>
          </a:prstGeom>
        </p:spPr>
      </p:pic>
      <p:sp>
        <p:nvSpPr>
          <p:cNvPr id="13" name="四角形: 角を丸くする 12">
            <a:extLst>
              <a:ext uri="{FF2B5EF4-FFF2-40B4-BE49-F238E27FC236}">
                <a16:creationId xmlns:a16="http://schemas.microsoft.com/office/drawing/2014/main" id="{E1768AD7-BFF8-453D-9146-5E6147DBA28D}"/>
              </a:ext>
            </a:extLst>
          </p:cNvPr>
          <p:cNvSpPr/>
          <p:nvPr/>
        </p:nvSpPr>
        <p:spPr>
          <a:xfrm>
            <a:off x="5807905" y="2584391"/>
            <a:ext cx="3117032" cy="384211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CC3A3A4-40DB-4576-9A19-5BAF80FB7A8D}"/>
              </a:ext>
            </a:extLst>
          </p:cNvPr>
          <p:cNvSpPr txBox="1"/>
          <p:nvPr/>
        </p:nvSpPr>
        <p:spPr>
          <a:xfrm>
            <a:off x="7255341" y="6648557"/>
            <a:ext cx="1888659" cy="215444"/>
          </a:xfrm>
          <a:prstGeom prst="rect">
            <a:avLst/>
          </a:prstGeom>
          <a:noFill/>
        </p:spPr>
        <p:txBody>
          <a:bodyPr wrap="none" rtlCol="0">
            <a:spAutoFit/>
          </a:bodyPr>
          <a:lstStyle/>
          <a:p>
            <a:pPr algn="r"/>
            <a:r>
              <a:rPr lang="ja-JP" altLang="en-US" sz="800" dirty="0"/>
              <a:t>厚生労働省人口動態統計（</a:t>
            </a:r>
            <a:r>
              <a:rPr lang="en-US" altLang="ja-JP" sz="800" dirty="0"/>
              <a:t>2019</a:t>
            </a:r>
            <a:r>
              <a:rPr lang="ja-JP" altLang="en-US" sz="800" dirty="0"/>
              <a:t>年）より</a:t>
            </a:r>
          </a:p>
        </p:txBody>
      </p:sp>
      <p:sp>
        <p:nvSpPr>
          <p:cNvPr id="4" name="テキスト ボックス 3">
            <a:extLst>
              <a:ext uri="{FF2B5EF4-FFF2-40B4-BE49-F238E27FC236}">
                <a16:creationId xmlns:a16="http://schemas.microsoft.com/office/drawing/2014/main" id="{3EFECA26-4D34-4FAA-B9FD-B953E6A7B348}"/>
              </a:ext>
            </a:extLst>
          </p:cNvPr>
          <p:cNvSpPr txBox="1"/>
          <p:nvPr/>
        </p:nvSpPr>
        <p:spPr>
          <a:xfrm>
            <a:off x="452586" y="283295"/>
            <a:ext cx="8529501" cy="769441"/>
          </a:xfrm>
          <a:prstGeom prst="rect">
            <a:avLst/>
          </a:prstGeom>
          <a:noFill/>
        </p:spPr>
        <p:txBody>
          <a:bodyPr wrap="square" rtlCol="0">
            <a:spAutoFit/>
          </a:bodyPr>
          <a:lstStyle/>
          <a:p>
            <a:r>
              <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COPD</a:t>
            </a:r>
            <a:r>
              <a:rPr kumimoji="1"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の患者数・死亡者数</a:t>
            </a:r>
            <a:endParaRPr kumimoji="1" lang="en-US" altLang="ja-JP"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6B087383-D776-4D35-B91E-8725D8B5D4D0}"/>
              </a:ext>
            </a:extLst>
          </p:cNvPr>
          <p:cNvSpPr/>
          <p:nvPr/>
        </p:nvSpPr>
        <p:spPr>
          <a:xfrm>
            <a:off x="447161" y="925629"/>
            <a:ext cx="8424936" cy="72008"/>
          </a:xfrm>
          <a:prstGeom prst="rect">
            <a:avLst/>
          </a:prstGeom>
          <a:pattFill prst="dkUpDiag">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C7CAA9D-E967-4D16-B930-BF9C361E53F9}"/>
              </a:ext>
            </a:extLst>
          </p:cNvPr>
          <p:cNvSpPr txBox="1"/>
          <p:nvPr/>
        </p:nvSpPr>
        <p:spPr>
          <a:xfrm>
            <a:off x="531593" y="1242171"/>
            <a:ext cx="7598217" cy="369332"/>
          </a:xfrm>
          <a:prstGeom prst="rect">
            <a:avLst/>
          </a:prstGeom>
          <a:noFill/>
        </p:spPr>
        <p:txBody>
          <a:bodyPr wrap="square" rtlCol="0">
            <a:spAutoFit/>
          </a:bodyPr>
          <a:lstStyle/>
          <a:p>
            <a:r>
              <a:rPr kumimoji="1" lang="ja-JP" altLang="en-US" dirty="0"/>
              <a:t>推定される患者数</a:t>
            </a:r>
            <a:r>
              <a:rPr kumimoji="1" lang="en-US" altLang="ja-JP" b="1" dirty="0">
                <a:solidFill>
                  <a:srgbClr val="FF0000"/>
                </a:solidFill>
              </a:rPr>
              <a:t>500</a:t>
            </a:r>
            <a:r>
              <a:rPr kumimoji="1" lang="ja-JP" altLang="en-US" b="1" dirty="0">
                <a:solidFill>
                  <a:srgbClr val="FF0000"/>
                </a:solidFill>
              </a:rPr>
              <a:t>万人以上</a:t>
            </a:r>
            <a:r>
              <a:rPr kumimoji="1" lang="ja-JP" altLang="en-US" dirty="0"/>
              <a:t>（</a:t>
            </a:r>
            <a:r>
              <a:rPr kumimoji="1" lang="en-US" altLang="ja-JP" dirty="0"/>
              <a:t>NICE</a:t>
            </a:r>
            <a:r>
              <a:rPr kumimoji="1" lang="ja-JP" altLang="en-US" dirty="0"/>
              <a:t>スタディ</a:t>
            </a:r>
            <a:r>
              <a:rPr kumimoji="1" lang="en-US" altLang="ja-JP" dirty="0"/>
              <a:t>2001</a:t>
            </a:r>
            <a:r>
              <a:rPr kumimoji="1" lang="ja-JP" altLang="en-US" dirty="0"/>
              <a:t>）</a:t>
            </a:r>
            <a:endParaRPr kumimoji="1" lang="en-US" altLang="ja-JP" dirty="0"/>
          </a:p>
        </p:txBody>
      </p:sp>
      <p:sp>
        <p:nvSpPr>
          <p:cNvPr id="9" name="テキスト ボックス 8">
            <a:extLst>
              <a:ext uri="{FF2B5EF4-FFF2-40B4-BE49-F238E27FC236}">
                <a16:creationId xmlns:a16="http://schemas.microsoft.com/office/drawing/2014/main" id="{D6B51599-4B25-408C-9998-963E00472568}"/>
              </a:ext>
            </a:extLst>
          </p:cNvPr>
          <p:cNvSpPr txBox="1"/>
          <p:nvPr/>
        </p:nvSpPr>
        <p:spPr>
          <a:xfrm>
            <a:off x="531593" y="1767214"/>
            <a:ext cx="6735933" cy="369332"/>
          </a:xfrm>
          <a:prstGeom prst="rect">
            <a:avLst/>
          </a:prstGeom>
          <a:noFill/>
        </p:spPr>
        <p:txBody>
          <a:bodyPr wrap="square" rtlCol="0">
            <a:spAutoFit/>
          </a:bodyPr>
          <a:lstStyle/>
          <a:p>
            <a:r>
              <a:rPr kumimoji="1" lang="ja-JP" altLang="en-US" dirty="0"/>
              <a:t>そのうち治療を受けている患者数</a:t>
            </a:r>
            <a:r>
              <a:rPr kumimoji="1" lang="en-US" altLang="ja-JP" b="1" dirty="0">
                <a:solidFill>
                  <a:srgbClr val="FF0000"/>
                </a:solidFill>
              </a:rPr>
              <a:t>17</a:t>
            </a:r>
            <a:r>
              <a:rPr kumimoji="1" lang="ja-JP" altLang="en-US" b="1" dirty="0">
                <a:solidFill>
                  <a:srgbClr val="FF0000"/>
                </a:solidFill>
              </a:rPr>
              <a:t>万</a:t>
            </a:r>
            <a:r>
              <a:rPr kumimoji="1" lang="en-US" altLang="ja-JP" b="1" dirty="0">
                <a:solidFill>
                  <a:srgbClr val="FF0000"/>
                </a:solidFill>
              </a:rPr>
              <a:t>3</a:t>
            </a:r>
            <a:r>
              <a:rPr kumimoji="1" lang="ja-JP" altLang="en-US" b="1" dirty="0">
                <a:solidFill>
                  <a:srgbClr val="FF0000"/>
                </a:solidFill>
              </a:rPr>
              <a:t>千人</a:t>
            </a:r>
            <a:r>
              <a:rPr kumimoji="1" lang="ja-JP" altLang="en-US" dirty="0"/>
              <a:t>（</a:t>
            </a:r>
            <a:r>
              <a:rPr kumimoji="1" lang="en-US" altLang="ja-JP" dirty="0"/>
              <a:t>2008</a:t>
            </a:r>
            <a:r>
              <a:rPr kumimoji="1" lang="ja-JP" altLang="en-US" dirty="0"/>
              <a:t>患者調査）</a:t>
            </a:r>
            <a:endParaRPr kumimoji="1" lang="en-US" altLang="ja-JP" dirty="0"/>
          </a:p>
        </p:txBody>
      </p:sp>
      <p:sp>
        <p:nvSpPr>
          <p:cNvPr id="10" name="矢印: 下 9">
            <a:extLst>
              <a:ext uri="{FF2B5EF4-FFF2-40B4-BE49-F238E27FC236}">
                <a16:creationId xmlns:a16="http://schemas.microsoft.com/office/drawing/2014/main" id="{C83744AE-1062-4E0E-B139-F79557506175}"/>
              </a:ext>
            </a:extLst>
          </p:cNvPr>
          <p:cNvSpPr/>
          <p:nvPr/>
        </p:nvSpPr>
        <p:spPr>
          <a:xfrm>
            <a:off x="3309440" y="1571426"/>
            <a:ext cx="139016" cy="19578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氷山の一角のイラスト">
            <a:extLst>
              <a:ext uri="{FF2B5EF4-FFF2-40B4-BE49-F238E27FC236}">
                <a16:creationId xmlns:a16="http://schemas.microsoft.com/office/drawing/2014/main" id="{DEE3F67E-02CA-449C-9CE3-B3B08359C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6039" y="3104415"/>
            <a:ext cx="3256048" cy="325604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線コネクタ 13">
            <a:extLst>
              <a:ext uri="{FF2B5EF4-FFF2-40B4-BE49-F238E27FC236}">
                <a16:creationId xmlns:a16="http://schemas.microsoft.com/office/drawing/2014/main" id="{BAC41B1D-A9AF-488D-BFF6-FF8C7A65A954}"/>
              </a:ext>
            </a:extLst>
          </p:cNvPr>
          <p:cNvCxnSpPr>
            <a:cxnSpLocks/>
          </p:cNvCxnSpPr>
          <p:nvPr/>
        </p:nvCxnSpPr>
        <p:spPr>
          <a:xfrm flipH="1">
            <a:off x="6954715" y="3802856"/>
            <a:ext cx="262854" cy="362202"/>
          </a:xfrm>
          <a:prstGeom prst="line">
            <a:avLst/>
          </a:prstGeom>
          <a:ln w="190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09D83A9-9FE3-42A2-9A88-A11E92800062}"/>
              </a:ext>
            </a:extLst>
          </p:cNvPr>
          <p:cNvCxnSpPr>
            <a:cxnSpLocks/>
          </p:cNvCxnSpPr>
          <p:nvPr/>
        </p:nvCxnSpPr>
        <p:spPr>
          <a:xfrm flipH="1">
            <a:off x="6954715" y="4165058"/>
            <a:ext cx="653379" cy="0"/>
          </a:xfrm>
          <a:prstGeom prst="line">
            <a:avLst/>
          </a:prstGeom>
          <a:ln w="190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776F16A-8895-44F8-8D5E-BFD316978F9C}"/>
              </a:ext>
            </a:extLst>
          </p:cNvPr>
          <p:cNvCxnSpPr>
            <a:cxnSpLocks/>
          </p:cNvCxnSpPr>
          <p:nvPr/>
        </p:nvCxnSpPr>
        <p:spPr>
          <a:xfrm flipH="1" flipV="1">
            <a:off x="7555706" y="4040981"/>
            <a:ext cx="52389" cy="126709"/>
          </a:xfrm>
          <a:prstGeom prst="line">
            <a:avLst/>
          </a:prstGeom>
          <a:ln w="190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975BA4E-FA0D-402B-A6A0-D6FC236A9709}"/>
              </a:ext>
            </a:extLst>
          </p:cNvPr>
          <p:cNvCxnSpPr>
            <a:cxnSpLocks/>
          </p:cNvCxnSpPr>
          <p:nvPr/>
        </p:nvCxnSpPr>
        <p:spPr>
          <a:xfrm flipH="1" flipV="1">
            <a:off x="7229016" y="3802857"/>
            <a:ext cx="326690" cy="236808"/>
          </a:xfrm>
          <a:prstGeom prst="line">
            <a:avLst/>
          </a:prstGeom>
          <a:ln w="190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CB115166-E205-48ED-B6D2-6BF744744309}"/>
              </a:ext>
            </a:extLst>
          </p:cNvPr>
          <p:cNvCxnSpPr/>
          <p:nvPr/>
        </p:nvCxnSpPr>
        <p:spPr>
          <a:xfrm>
            <a:off x="6991350" y="3738563"/>
            <a:ext cx="276176" cy="30110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77FEDF1B-BBCF-4755-9EC8-0D1608F46655}"/>
              </a:ext>
            </a:extLst>
          </p:cNvPr>
          <p:cNvSpPr txBox="1"/>
          <p:nvPr/>
        </p:nvSpPr>
        <p:spPr>
          <a:xfrm>
            <a:off x="6476900" y="3441865"/>
            <a:ext cx="8771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治療中</a:t>
            </a:r>
          </a:p>
        </p:txBody>
      </p:sp>
      <p:sp>
        <p:nvSpPr>
          <p:cNvPr id="30" name="テキスト ボックス 29">
            <a:extLst>
              <a:ext uri="{FF2B5EF4-FFF2-40B4-BE49-F238E27FC236}">
                <a16:creationId xmlns:a16="http://schemas.microsoft.com/office/drawing/2014/main" id="{F5E83B5C-6D10-4D8C-9420-B839BE75EF15}"/>
              </a:ext>
            </a:extLst>
          </p:cNvPr>
          <p:cNvSpPr txBox="1"/>
          <p:nvPr/>
        </p:nvSpPr>
        <p:spPr>
          <a:xfrm>
            <a:off x="5877078" y="2804342"/>
            <a:ext cx="3030566" cy="338554"/>
          </a:xfrm>
          <a:prstGeom prst="rect">
            <a:avLst/>
          </a:prstGeom>
          <a:noFill/>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ほとんどの</a:t>
            </a:r>
            <a:r>
              <a:rPr kumimoji="1" lang="en-US" altLang="ja-JP" sz="1600" b="1" dirty="0">
                <a:latin typeface="メイリオ" panose="020B0604030504040204" pitchFamily="50" charset="-128"/>
                <a:ea typeface="メイリオ" panose="020B0604030504040204" pitchFamily="50" charset="-128"/>
              </a:rPr>
              <a:t>COPD</a:t>
            </a:r>
            <a:r>
              <a:rPr kumimoji="1" lang="ja-JP" altLang="en-US" sz="1600" b="1" dirty="0">
                <a:latin typeface="メイリオ" panose="020B0604030504040204" pitchFamily="50" charset="-128"/>
                <a:ea typeface="メイリオ" panose="020B0604030504040204" pitchFamily="50" charset="-128"/>
              </a:rPr>
              <a:t>患者は</a:t>
            </a:r>
            <a:r>
              <a:rPr kumimoji="1" lang="ja-JP" altLang="en-US" sz="1600" b="1" dirty="0">
                <a:solidFill>
                  <a:srgbClr val="FF0000"/>
                </a:solidFill>
                <a:latin typeface="メイリオ" panose="020B0604030504040204" pitchFamily="50" charset="-128"/>
                <a:ea typeface="メイリオ" panose="020B0604030504040204" pitchFamily="50" charset="-128"/>
              </a:rPr>
              <a:t>未治療</a:t>
            </a:r>
          </a:p>
        </p:txBody>
      </p:sp>
      <p:sp>
        <p:nvSpPr>
          <p:cNvPr id="31" name="テキスト ボックス 30">
            <a:extLst>
              <a:ext uri="{FF2B5EF4-FFF2-40B4-BE49-F238E27FC236}">
                <a16:creationId xmlns:a16="http://schemas.microsoft.com/office/drawing/2014/main" id="{67443326-A305-4394-AF1A-4B8FA7E660E6}"/>
              </a:ext>
            </a:extLst>
          </p:cNvPr>
          <p:cNvSpPr txBox="1"/>
          <p:nvPr/>
        </p:nvSpPr>
        <p:spPr>
          <a:xfrm>
            <a:off x="6871845" y="4827228"/>
            <a:ext cx="954107" cy="400110"/>
          </a:xfrm>
          <a:prstGeom prst="rect">
            <a:avLst/>
          </a:prstGeom>
          <a:noFill/>
        </p:spPr>
        <p:txBody>
          <a:bodyPr wrap="non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未治療</a:t>
            </a:r>
          </a:p>
        </p:txBody>
      </p:sp>
      <p:pic>
        <p:nvPicPr>
          <p:cNvPr id="20" name="図 19">
            <a:extLst>
              <a:ext uri="{FF2B5EF4-FFF2-40B4-BE49-F238E27FC236}">
                <a16:creationId xmlns:a16="http://schemas.microsoft.com/office/drawing/2014/main" id="{0D4968ED-D60B-4875-8BF2-3FB698614F58}"/>
              </a:ext>
            </a:extLst>
          </p:cNvPr>
          <p:cNvPicPr>
            <a:picLocks noChangeAspect="1"/>
          </p:cNvPicPr>
          <p:nvPr/>
        </p:nvPicPr>
        <p:blipFill>
          <a:blip r:embed="rId5"/>
          <a:stretch>
            <a:fillRect/>
          </a:stretch>
        </p:blipFill>
        <p:spPr>
          <a:xfrm>
            <a:off x="740315" y="2408463"/>
            <a:ext cx="4962574" cy="524301"/>
          </a:xfrm>
          <a:prstGeom prst="rect">
            <a:avLst/>
          </a:prstGeom>
        </p:spPr>
      </p:pic>
      <p:pic>
        <p:nvPicPr>
          <p:cNvPr id="22" name="図 21">
            <a:extLst>
              <a:ext uri="{FF2B5EF4-FFF2-40B4-BE49-F238E27FC236}">
                <a16:creationId xmlns:a16="http://schemas.microsoft.com/office/drawing/2014/main" id="{C426488D-746C-4695-AA1D-2AAEB86C1302}"/>
              </a:ext>
            </a:extLst>
          </p:cNvPr>
          <p:cNvPicPr>
            <a:picLocks noChangeAspect="1"/>
          </p:cNvPicPr>
          <p:nvPr/>
        </p:nvPicPr>
        <p:blipFill>
          <a:blip r:embed="rId6"/>
          <a:stretch>
            <a:fillRect/>
          </a:stretch>
        </p:blipFill>
        <p:spPr>
          <a:xfrm>
            <a:off x="142297" y="6245408"/>
            <a:ext cx="5608458" cy="518205"/>
          </a:xfrm>
          <a:prstGeom prst="rect">
            <a:avLst/>
          </a:prstGeom>
        </p:spPr>
      </p:pic>
      <p:pic>
        <p:nvPicPr>
          <p:cNvPr id="29" name="図 28">
            <a:extLst>
              <a:ext uri="{FF2B5EF4-FFF2-40B4-BE49-F238E27FC236}">
                <a16:creationId xmlns:a16="http://schemas.microsoft.com/office/drawing/2014/main" id="{5D0A5CE2-E0C3-4CB4-AFE7-EE13BC6225D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401" r="100000"/>
                    </a14:imgEffect>
                  </a14:imgLayer>
                </a14:imgProps>
              </a:ext>
            </a:extLst>
          </a:blip>
          <a:stretch>
            <a:fillRect/>
          </a:stretch>
        </p:blipFill>
        <p:spPr>
          <a:xfrm>
            <a:off x="3923489" y="2784591"/>
            <a:ext cx="1981327" cy="458599"/>
          </a:xfrm>
          <a:prstGeom prst="rect">
            <a:avLst/>
          </a:prstGeom>
        </p:spPr>
      </p:pic>
      <p:sp>
        <p:nvSpPr>
          <p:cNvPr id="25" name="テキスト ボックス 24">
            <a:extLst>
              <a:ext uri="{FF2B5EF4-FFF2-40B4-BE49-F238E27FC236}">
                <a16:creationId xmlns:a16="http://schemas.microsoft.com/office/drawing/2014/main" id="{6ECADF05-8AD1-42FC-BE25-B7530E3D484D}"/>
              </a:ext>
            </a:extLst>
          </p:cNvPr>
          <p:cNvSpPr txBox="1"/>
          <p:nvPr/>
        </p:nvSpPr>
        <p:spPr>
          <a:xfrm>
            <a:off x="2199400" y="2816321"/>
            <a:ext cx="3600400" cy="384721"/>
          </a:xfrm>
          <a:prstGeom prst="rect">
            <a:avLst/>
          </a:prstGeom>
          <a:noFill/>
        </p:spPr>
        <p:txBody>
          <a:bodyPr wrap="square">
            <a:spAutoFit/>
          </a:bodyPr>
          <a:lstStyle/>
          <a:p>
            <a:pPr algn="r"/>
            <a:r>
              <a:rPr lang="ja-JP" altLang="en-US" sz="1100" b="1" dirty="0">
                <a:latin typeface="メイリオ" panose="020B0604030504040204" pitchFamily="50" charset="-128"/>
                <a:ea typeface="メイリオ" panose="020B0604030504040204" pitchFamily="50" charset="-128"/>
              </a:rPr>
              <a:t>日本における死因順位</a:t>
            </a:r>
            <a:r>
              <a:rPr lang="en-US" altLang="ja-JP" sz="1100" b="1" dirty="0">
                <a:solidFill>
                  <a:srgbClr val="FF0000"/>
                </a:solidFill>
                <a:latin typeface="メイリオ" panose="020B0604030504040204" pitchFamily="50" charset="-128"/>
                <a:ea typeface="メイリオ" panose="020B0604030504040204" pitchFamily="50" charset="-128"/>
              </a:rPr>
              <a:t>8</a:t>
            </a:r>
            <a:r>
              <a:rPr lang="ja-JP" altLang="en-US" sz="1100" b="1" dirty="0">
                <a:latin typeface="メイリオ" panose="020B0604030504040204" pitchFamily="50" charset="-128"/>
                <a:ea typeface="メイリオ" panose="020B0604030504040204" pitchFamily="50" charset="-128"/>
              </a:rPr>
              <a:t>位</a:t>
            </a:r>
            <a:endParaRPr lang="en-US" altLang="ja-JP" sz="1100" b="1" dirty="0">
              <a:latin typeface="メイリオ" panose="020B0604030504040204" pitchFamily="50" charset="-128"/>
              <a:ea typeface="メイリオ" panose="020B0604030504040204" pitchFamily="50" charset="-128"/>
            </a:endParaRPr>
          </a:p>
          <a:p>
            <a:pPr algn="r"/>
            <a:r>
              <a:rPr lang="ja-JP" altLang="en-US" sz="800" b="1" dirty="0">
                <a:latin typeface="メイリオ" panose="020B0604030504040204" pitchFamily="50" charset="-128"/>
                <a:ea typeface="メイリオ" panose="020B0604030504040204" pitchFamily="50" charset="-128"/>
              </a:rPr>
              <a:t>（</a:t>
            </a:r>
            <a:r>
              <a:rPr lang="en-US" altLang="ja-JP" sz="800" b="1" dirty="0">
                <a:solidFill>
                  <a:srgbClr val="FF0000"/>
                </a:solidFill>
                <a:latin typeface="メイリオ" panose="020B0604030504040204" pitchFamily="50" charset="-128"/>
                <a:ea typeface="メイリオ" panose="020B0604030504040204" pitchFamily="50" charset="-128"/>
              </a:rPr>
              <a:t>2019</a:t>
            </a:r>
            <a:r>
              <a:rPr lang="ja-JP" altLang="en-US" sz="800" b="1" dirty="0">
                <a:solidFill>
                  <a:srgbClr val="FF0000"/>
                </a:solidFill>
                <a:latin typeface="メイリオ" panose="020B0604030504040204" pitchFamily="50" charset="-128"/>
                <a:ea typeface="メイリオ" panose="020B0604030504040204" pitchFamily="50" charset="-128"/>
              </a:rPr>
              <a:t>年時点</a:t>
            </a:r>
            <a:r>
              <a:rPr lang="ja-JP" altLang="en-US" sz="800" b="1" dirty="0">
                <a:latin typeface="メイリオ" panose="020B0604030504040204" pitchFamily="50" charset="-128"/>
                <a:ea typeface="メイリオ" panose="020B0604030504040204" pitchFamily="50" charset="-128"/>
              </a:rPr>
              <a:t>）</a:t>
            </a:r>
          </a:p>
        </p:txBody>
      </p:sp>
      <p:sp>
        <p:nvSpPr>
          <p:cNvPr id="24" name="テキスト ボックス 23">
            <a:extLst>
              <a:ext uri="{FF2B5EF4-FFF2-40B4-BE49-F238E27FC236}">
                <a16:creationId xmlns:a16="http://schemas.microsoft.com/office/drawing/2014/main" id="{707C1AA5-97CB-4655-9B36-96DB6CC4C991}"/>
              </a:ext>
            </a:extLst>
          </p:cNvPr>
          <p:cNvSpPr txBox="1"/>
          <p:nvPr/>
        </p:nvSpPr>
        <p:spPr>
          <a:xfrm>
            <a:off x="531593" y="105374"/>
            <a:ext cx="1849736" cy="338554"/>
          </a:xfrm>
          <a:prstGeom prst="rect">
            <a:avLst/>
          </a:prstGeom>
          <a:noFill/>
        </p:spPr>
        <p:txBody>
          <a:bodyPr wrap="square" rtlCol="0">
            <a:spAutoFit/>
          </a:bodyPr>
          <a:lstStyle/>
          <a:p>
            <a:r>
              <a:rPr lang="ja-JP" altLang="en-US"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シーオーピーディ</a:t>
            </a:r>
            <a:endParaRPr kumimoji="1" lang="en-US" altLang="ja-JP" sz="1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35F87CE4-5601-48BD-A1BE-C99A6FF696D2}"/>
              </a:ext>
            </a:extLst>
          </p:cNvPr>
          <p:cNvSpPr txBox="1"/>
          <p:nvPr/>
        </p:nvSpPr>
        <p:spPr>
          <a:xfrm>
            <a:off x="514493" y="1102722"/>
            <a:ext cx="1084357" cy="246221"/>
          </a:xfrm>
          <a:prstGeom prst="rect">
            <a:avLst/>
          </a:prstGeom>
          <a:noFill/>
        </p:spPr>
        <p:txBody>
          <a:bodyPr wrap="square" rtlCol="0">
            <a:spAutoFit/>
          </a:bodyPr>
          <a:lstStyle/>
          <a:p>
            <a:r>
              <a:rPr kumimoji="1" lang="ja-JP" altLang="en-US" sz="1000" dirty="0"/>
              <a:t>すいてい</a:t>
            </a:r>
            <a:endParaRPr kumimoji="1" lang="en-US" altLang="ja-JP" sz="1000" dirty="0"/>
          </a:p>
        </p:txBody>
      </p:sp>
      <p:sp>
        <p:nvSpPr>
          <p:cNvPr id="33" name="テキスト ボックス 32">
            <a:extLst>
              <a:ext uri="{FF2B5EF4-FFF2-40B4-BE49-F238E27FC236}">
                <a16:creationId xmlns:a16="http://schemas.microsoft.com/office/drawing/2014/main" id="{60739643-3B0E-438D-ABE6-0882DF584572}"/>
              </a:ext>
            </a:extLst>
          </p:cNvPr>
          <p:cNvSpPr txBox="1"/>
          <p:nvPr/>
        </p:nvSpPr>
        <p:spPr>
          <a:xfrm>
            <a:off x="3842244" y="2350306"/>
            <a:ext cx="711470" cy="246221"/>
          </a:xfrm>
          <a:prstGeom prst="rect">
            <a:avLst/>
          </a:prstGeom>
          <a:noFill/>
        </p:spPr>
        <p:txBody>
          <a:bodyPr wrap="square" rtlCol="0">
            <a:spAutoFit/>
          </a:bodyPr>
          <a:lstStyle/>
          <a:p>
            <a:r>
              <a:rPr kumimoji="1" lang="ja-JP" altLang="en-US" sz="1000" b="1" dirty="0"/>
              <a:t>すい い</a:t>
            </a:r>
            <a:endParaRPr kumimoji="1" lang="en-US" altLang="ja-JP" sz="1000" b="1" dirty="0"/>
          </a:p>
        </p:txBody>
      </p:sp>
    </p:spTree>
    <p:extLst>
      <p:ext uri="{BB962C8B-B14F-4D97-AF65-F5344CB8AC3E}">
        <p14:creationId xmlns:p14="http://schemas.microsoft.com/office/powerpoint/2010/main" val="28856159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3299</TotalTime>
  <Words>1324</Words>
  <Application>Microsoft Office PowerPoint</Application>
  <PresentationFormat>画面に合わせる (4:3)</PresentationFormat>
  <Paragraphs>142</Paragraphs>
  <Slides>8</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BIZ UDPゴシック</vt: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ロールプレイング集</dc:title>
  <dc:creator>公益2</dc:creator>
  <cp:lastModifiedBy>公益2</cp:lastModifiedBy>
  <cp:revision>76</cp:revision>
  <cp:lastPrinted>2021-02-22T10:17:54Z</cp:lastPrinted>
  <dcterms:created xsi:type="dcterms:W3CDTF">2021-01-13T06:34:55Z</dcterms:created>
  <dcterms:modified xsi:type="dcterms:W3CDTF">2021-02-25T04:31:22Z</dcterms:modified>
</cp:coreProperties>
</file>