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519" r:id="rId1"/>
  </p:sldMasterIdLst>
  <p:notesMasterIdLst>
    <p:notesMasterId r:id="rId11"/>
  </p:notesMasterIdLst>
  <p:handoutMasterIdLst>
    <p:handoutMasterId r:id="rId12"/>
  </p:handoutMasterIdLst>
  <p:sldIdLst>
    <p:sldId id="268" r:id="rId2"/>
    <p:sldId id="267" r:id="rId3"/>
    <p:sldId id="265" r:id="rId4"/>
    <p:sldId id="266" r:id="rId5"/>
    <p:sldId id="264" r:id="rId6"/>
    <p:sldId id="260" r:id="rId7"/>
    <p:sldId id="262" r:id="rId8"/>
    <p:sldId id="269" r:id="rId9"/>
    <p:sldId id="261" r:id="rId10"/>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FD6"/>
    <a:srgbClr val="9B9BFF"/>
    <a:srgbClr val="E7E7FF"/>
    <a:srgbClr val="DDDDFF"/>
    <a:srgbClr val="B7B7FF"/>
    <a:srgbClr val="CCCCFF"/>
    <a:srgbClr val="CCFFCC"/>
    <a:srgbClr val="CCFFD5"/>
    <a:srgbClr val="F9E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中間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中間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23" autoAdjust="0"/>
    <p:restoredTop sz="96391" autoAdjust="0"/>
  </p:normalViewPr>
  <p:slideViewPr>
    <p:cSldViewPr snapToGrid="0" snapToObjects="1">
      <p:cViewPr>
        <p:scale>
          <a:sx n="80" d="100"/>
          <a:sy n="80" d="100"/>
        </p:scale>
        <p:origin x="2142" y="-165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193" cy="493555"/>
          </a:xfrm>
          <a:prstGeom prst="rect">
            <a:avLst/>
          </a:prstGeom>
        </p:spPr>
        <p:txBody>
          <a:bodyPr vert="horz" lIns="91470" tIns="45735" rIns="91470" bIns="45735"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000" y="0"/>
            <a:ext cx="2920193" cy="493555"/>
          </a:xfrm>
          <a:prstGeom prst="rect">
            <a:avLst/>
          </a:prstGeom>
        </p:spPr>
        <p:txBody>
          <a:bodyPr vert="horz" lIns="91470" tIns="45735" rIns="91470" bIns="45735" rtlCol="0"/>
          <a:lstStyle>
            <a:lvl1pPr algn="r" eaLnBrk="1" fontAlgn="auto" hangingPunct="1">
              <a:spcBef>
                <a:spcPts val="0"/>
              </a:spcBef>
              <a:spcAft>
                <a:spcPts val="0"/>
              </a:spcAft>
              <a:defRPr sz="1200">
                <a:latin typeface="+mn-lt"/>
                <a:ea typeface="+mn-ea"/>
              </a:defRPr>
            </a:lvl1pPr>
          </a:lstStyle>
          <a:p>
            <a:pPr>
              <a:defRPr/>
            </a:pPr>
            <a:fld id="{46620380-6084-4598-99E0-3E8D1B3CDCCC}" type="datetimeFigureOut">
              <a:rPr lang="ja-JP" altLang="en-US"/>
              <a:pPr>
                <a:defRPr/>
              </a:pPr>
              <a:t>2020/7/21</a:t>
            </a:fld>
            <a:endParaRPr lang="ja-JP" altLang="en-US"/>
          </a:p>
        </p:txBody>
      </p:sp>
      <p:sp>
        <p:nvSpPr>
          <p:cNvPr id="4" name="フッター プレースホルダー 3"/>
          <p:cNvSpPr>
            <a:spLocks noGrp="1"/>
          </p:cNvSpPr>
          <p:nvPr>
            <p:ph type="ftr" sz="quarter" idx="2"/>
          </p:nvPr>
        </p:nvSpPr>
        <p:spPr>
          <a:xfrm>
            <a:off x="0" y="9377532"/>
            <a:ext cx="2920193" cy="493554"/>
          </a:xfrm>
          <a:prstGeom prst="rect">
            <a:avLst/>
          </a:prstGeom>
        </p:spPr>
        <p:txBody>
          <a:bodyPr vert="horz" lIns="91470" tIns="45735" rIns="91470" bIns="45735"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000" y="9377532"/>
            <a:ext cx="2920193" cy="493554"/>
          </a:xfrm>
          <a:prstGeom prst="rect">
            <a:avLst/>
          </a:prstGeom>
        </p:spPr>
        <p:txBody>
          <a:bodyPr vert="horz" wrap="square" lIns="91470" tIns="45735" rIns="91470" bIns="45735" numCol="1" anchor="b" anchorCtr="0" compatLnSpc="1">
            <a:prstTxWarp prst="textNoShape">
              <a:avLst/>
            </a:prstTxWarp>
          </a:bodyPr>
          <a:lstStyle>
            <a:lvl1pPr algn="r" eaLnBrk="1" fontAlgn="auto" hangingPunct="1">
              <a:spcBef>
                <a:spcPts val="0"/>
              </a:spcBef>
              <a:spcAft>
                <a:spcPts val="0"/>
              </a:spcAft>
              <a:defRPr sz="1200">
                <a:latin typeface="+mn-lt"/>
                <a:ea typeface="+mn-ea"/>
              </a:defRPr>
            </a:lvl1pPr>
          </a:lstStyle>
          <a:p>
            <a:pPr>
              <a:defRPr/>
            </a:pPr>
            <a:fld id="{23BE306C-7C29-4406-BF14-F938615F1B9E}" type="slidenum">
              <a:rPr lang="ja-JP" altLang="en-US"/>
              <a:pPr>
                <a:defRPr/>
              </a:pPr>
              <a:t>‹#›</a:t>
            </a:fld>
            <a:endParaRPr lang="ja-JP" altLang="en-US"/>
          </a:p>
        </p:txBody>
      </p:sp>
    </p:spTree>
    <p:extLst>
      <p:ext uri="{BB962C8B-B14F-4D97-AF65-F5344CB8AC3E}">
        <p14:creationId xmlns:p14="http://schemas.microsoft.com/office/powerpoint/2010/main" val="590644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193" cy="493555"/>
          </a:xfrm>
          <a:prstGeom prst="rect">
            <a:avLst/>
          </a:prstGeom>
        </p:spPr>
        <p:txBody>
          <a:bodyPr vert="horz" lIns="91470" tIns="45735" rIns="91470" bIns="45735"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000" y="0"/>
            <a:ext cx="2920193" cy="493555"/>
          </a:xfrm>
          <a:prstGeom prst="rect">
            <a:avLst/>
          </a:prstGeom>
        </p:spPr>
        <p:txBody>
          <a:bodyPr vert="horz" lIns="91470" tIns="45735" rIns="91470" bIns="45735" rtlCol="0"/>
          <a:lstStyle>
            <a:lvl1pPr algn="r" eaLnBrk="1" fontAlgn="auto" hangingPunct="1">
              <a:spcBef>
                <a:spcPts val="0"/>
              </a:spcBef>
              <a:spcAft>
                <a:spcPts val="0"/>
              </a:spcAft>
              <a:defRPr sz="1200">
                <a:latin typeface="+mn-lt"/>
                <a:ea typeface="+mn-ea"/>
              </a:defRPr>
            </a:lvl1pPr>
          </a:lstStyle>
          <a:p>
            <a:pPr>
              <a:defRPr/>
            </a:pPr>
            <a:fld id="{29862F9E-E23B-4AEC-9C3E-FE1D756547DE}" type="datetimeFigureOut">
              <a:rPr lang="ja-JP" altLang="en-US"/>
              <a:pPr>
                <a:defRPr/>
              </a:pPr>
              <a:t>2020/7/21</a:t>
            </a:fld>
            <a:endParaRPr lang="ja-JP" altLang="en-US"/>
          </a:p>
        </p:txBody>
      </p:sp>
      <p:sp>
        <p:nvSpPr>
          <p:cNvPr id="4" name="スライド イメージ プレースホルダー 3"/>
          <p:cNvSpPr>
            <a:spLocks noGrp="1" noRot="1" noChangeAspect="1"/>
          </p:cNvSpPr>
          <p:nvPr>
            <p:ph type="sldImg" idx="2"/>
          </p:nvPr>
        </p:nvSpPr>
        <p:spPr>
          <a:xfrm>
            <a:off x="2085975" y="739775"/>
            <a:ext cx="2563813" cy="3703638"/>
          </a:xfrm>
          <a:prstGeom prst="rect">
            <a:avLst/>
          </a:prstGeom>
          <a:noFill/>
          <a:ln w="12700">
            <a:solidFill>
              <a:prstClr val="black"/>
            </a:solidFill>
          </a:ln>
        </p:spPr>
        <p:txBody>
          <a:bodyPr vert="horz" lIns="91470" tIns="45735" rIns="91470" bIns="45735" rtlCol="0" anchor="ctr"/>
          <a:lstStyle/>
          <a:p>
            <a:pPr lvl="0"/>
            <a:endParaRPr lang="ja-JP" altLang="en-US" noProof="0"/>
          </a:p>
        </p:txBody>
      </p:sp>
      <p:sp>
        <p:nvSpPr>
          <p:cNvPr id="5" name="ノート プレースホルダー 4"/>
          <p:cNvSpPr>
            <a:spLocks noGrp="1"/>
          </p:cNvSpPr>
          <p:nvPr>
            <p:ph type="body" sz="quarter" idx="3"/>
          </p:nvPr>
        </p:nvSpPr>
        <p:spPr>
          <a:xfrm>
            <a:off x="672320" y="4689555"/>
            <a:ext cx="5391124" cy="4443565"/>
          </a:xfrm>
          <a:prstGeom prst="rect">
            <a:avLst/>
          </a:prstGeom>
        </p:spPr>
        <p:txBody>
          <a:bodyPr vert="horz" lIns="91470" tIns="45735" rIns="91470" bIns="45735"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377532"/>
            <a:ext cx="2920193" cy="493554"/>
          </a:xfrm>
          <a:prstGeom prst="rect">
            <a:avLst/>
          </a:prstGeom>
        </p:spPr>
        <p:txBody>
          <a:bodyPr vert="horz" lIns="91470" tIns="45735" rIns="91470" bIns="45735"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000" y="9377532"/>
            <a:ext cx="2920193" cy="493554"/>
          </a:xfrm>
          <a:prstGeom prst="rect">
            <a:avLst/>
          </a:prstGeom>
        </p:spPr>
        <p:txBody>
          <a:bodyPr vert="horz" wrap="square" lIns="91470" tIns="45735" rIns="91470" bIns="45735" numCol="1" anchor="b" anchorCtr="0" compatLnSpc="1">
            <a:prstTxWarp prst="textNoShape">
              <a:avLst/>
            </a:prstTxWarp>
          </a:bodyPr>
          <a:lstStyle>
            <a:lvl1pPr algn="r" eaLnBrk="1" fontAlgn="auto" hangingPunct="1">
              <a:spcBef>
                <a:spcPts val="0"/>
              </a:spcBef>
              <a:spcAft>
                <a:spcPts val="0"/>
              </a:spcAft>
              <a:defRPr sz="1200">
                <a:latin typeface="+mn-lt"/>
                <a:ea typeface="+mn-ea"/>
              </a:defRPr>
            </a:lvl1pPr>
          </a:lstStyle>
          <a:p>
            <a:pPr>
              <a:defRPr/>
            </a:pPr>
            <a:fld id="{DEC65F9A-D99F-4E9C-A6FB-58D85507DF92}" type="slidenum">
              <a:rPr lang="ja-JP" altLang="en-US"/>
              <a:pPr>
                <a:defRPr/>
              </a:pPr>
              <a:t>‹#›</a:t>
            </a:fld>
            <a:endParaRPr lang="ja-JP" altLang="en-US"/>
          </a:p>
        </p:txBody>
      </p:sp>
    </p:spTree>
    <p:extLst>
      <p:ext uri="{BB962C8B-B14F-4D97-AF65-F5344CB8AC3E}">
        <p14:creationId xmlns:p14="http://schemas.microsoft.com/office/powerpoint/2010/main" val="3321596648"/>
      </p:ext>
    </p:extLst>
  </p:cSld>
  <p:clrMap bg1="lt1" tx1="dk1" bg2="lt2" tx2="dk2" accent1="accent1" accent2="accent2" accent3="accent3" accent4="accent4" accent5="accent5" accent6="accent6" hlink="hlink" folHlink="folHlink"/>
  <p:notesStyle>
    <a:lvl1pPr algn="l" defTabSz="536433" rtl="0" eaLnBrk="0" fontAlgn="base" hangingPunct="0">
      <a:spcBef>
        <a:spcPct val="30000"/>
      </a:spcBef>
      <a:spcAft>
        <a:spcPct val="0"/>
      </a:spcAft>
      <a:defRPr kumimoji="1" sz="1408" kern="1200">
        <a:solidFill>
          <a:schemeClr val="tx1"/>
        </a:solidFill>
        <a:latin typeface="+mn-lt"/>
        <a:ea typeface="+mn-ea"/>
        <a:cs typeface="+mn-cs"/>
      </a:defRPr>
    </a:lvl1pPr>
    <a:lvl2pPr marL="536433" algn="l" defTabSz="536433" rtl="0" eaLnBrk="0" fontAlgn="base" hangingPunct="0">
      <a:spcBef>
        <a:spcPct val="30000"/>
      </a:spcBef>
      <a:spcAft>
        <a:spcPct val="0"/>
      </a:spcAft>
      <a:defRPr kumimoji="1" sz="1408" kern="1200">
        <a:solidFill>
          <a:schemeClr val="tx1"/>
        </a:solidFill>
        <a:latin typeface="+mn-lt"/>
        <a:ea typeface="+mn-ea"/>
        <a:cs typeface="+mn-cs"/>
      </a:defRPr>
    </a:lvl2pPr>
    <a:lvl3pPr marL="1072866" algn="l" defTabSz="536433" rtl="0" eaLnBrk="0" fontAlgn="base" hangingPunct="0">
      <a:spcBef>
        <a:spcPct val="30000"/>
      </a:spcBef>
      <a:spcAft>
        <a:spcPct val="0"/>
      </a:spcAft>
      <a:defRPr kumimoji="1" sz="1408" kern="1200">
        <a:solidFill>
          <a:schemeClr val="tx1"/>
        </a:solidFill>
        <a:latin typeface="+mn-lt"/>
        <a:ea typeface="+mn-ea"/>
        <a:cs typeface="+mn-cs"/>
      </a:defRPr>
    </a:lvl3pPr>
    <a:lvl4pPr marL="1609298" algn="l" defTabSz="536433" rtl="0" eaLnBrk="0" fontAlgn="base" hangingPunct="0">
      <a:spcBef>
        <a:spcPct val="30000"/>
      </a:spcBef>
      <a:spcAft>
        <a:spcPct val="0"/>
      </a:spcAft>
      <a:defRPr kumimoji="1" sz="1408" kern="1200">
        <a:solidFill>
          <a:schemeClr val="tx1"/>
        </a:solidFill>
        <a:latin typeface="+mn-lt"/>
        <a:ea typeface="+mn-ea"/>
        <a:cs typeface="+mn-cs"/>
      </a:defRPr>
    </a:lvl4pPr>
    <a:lvl5pPr marL="2145731" algn="l" defTabSz="536433" rtl="0" eaLnBrk="0" fontAlgn="base" hangingPunct="0">
      <a:spcBef>
        <a:spcPct val="30000"/>
      </a:spcBef>
      <a:spcAft>
        <a:spcPct val="0"/>
      </a:spcAft>
      <a:defRPr kumimoji="1" sz="1408" kern="1200">
        <a:solidFill>
          <a:schemeClr val="tx1"/>
        </a:solidFill>
        <a:latin typeface="+mn-lt"/>
        <a:ea typeface="+mn-ea"/>
        <a:cs typeface="+mn-cs"/>
      </a:defRPr>
    </a:lvl5pPr>
    <a:lvl6pPr marL="2682164" algn="l" defTabSz="536433" rtl="0" eaLnBrk="1" latinLnBrk="0" hangingPunct="1">
      <a:defRPr kumimoji="1" sz="1408" kern="1200">
        <a:solidFill>
          <a:schemeClr val="tx1"/>
        </a:solidFill>
        <a:latin typeface="+mn-lt"/>
        <a:ea typeface="+mn-ea"/>
        <a:cs typeface="+mn-cs"/>
      </a:defRPr>
    </a:lvl6pPr>
    <a:lvl7pPr marL="3218597" algn="l" defTabSz="536433" rtl="0" eaLnBrk="1" latinLnBrk="0" hangingPunct="1">
      <a:defRPr kumimoji="1" sz="1408" kern="1200">
        <a:solidFill>
          <a:schemeClr val="tx1"/>
        </a:solidFill>
        <a:latin typeface="+mn-lt"/>
        <a:ea typeface="+mn-ea"/>
        <a:cs typeface="+mn-cs"/>
      </a:defRPr>
    </a:lvl7pPr>
    <a:lvl8pPr marL="3755029" algn="l" defTabSz="536433" rtl="0" eaLnBrk="1" latinLnBrk="0" hangingPunct="1">
      <a:defRPr kumimoji="1" sz="1408" kern="1200">
        <a:solidFill>
          <a:schemeClr val="tx1"/>
        </a:solidFill>
        <a:latin typeface="+mn-lt"/>
        <a:ea typeface="+mn-ea"/>
        <a:cs typeface="+mn-cs"/>
      </a:defRPr>
    </a:lvl8pPr>
    <a:lvl9pPr marL="4291462" algn="l" defTabSz="536433" rtl="0" eaLnBrk="1" latinLnBrk="0" hangingPunct="1">
      <a:defRPr kumimoji="1" sz="14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2085975" y="739775"/>
            <a:ext cx="2563813" cy="37036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日付プレースホルダー 3"/>
          <p:cNvSpPr>
            <a:spLocks noGrp="1"/>
          </p:cNvSpPr>
          <p:nvPr>
            <p:ph type="dt" sz="quarter" idx="1"/>
          </p:nvPr>
        </p:nvSpPr>
        <p:spPr/>
        <p:txBody>
          <a:bodyPr/>
          <a:lstStyle/>
          <a:p>
            <a:pPr defTabSz="453405">
              <a:defRPr/>
            </a:pPr>
            <a:r>
              <a:rPr lang="ja-JP" altLang="en-US">
                <a:solidFill>
                  <a:prstClr val="black"/>
                </a:solidFill>
                <a:latin typeface="Calibri"/>
                <a:ea typeface="ＭＳ Ｐゴシック" panose="020B0600070205080204" pitchFamily="50" charset="-128"/>
              </a:rPr>
              <a:t>機密性○</a:t>
            </a:r>
            <a:endParaRPr lang="en-US" altLang="ja-JP"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932959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2085975" y="739775"/>
            <a:ext cx="2563813" cy="37036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smtClean="0"/>
          </a:p>
        </p:txBody>
      </p:sp>
      <p:sp>
        <p:nvSpPr>
          <p:cNvPr id="4" name="日付プレースホルダー 3"/>
          <p:cNvSpPr>
            <a:spLocks noGrp="1"/>
          </p:cNvSpPr>
          <p:nvPr>
            <p:ph type="dt" sz="quarter" idx="1"/>
          </p:nvPr>
        </p:nvSpPr>
        <p:spPr/>
        <p:txBody>
          <a:bodyPr/>
          <a:lstStyle/>
          <a:p>
            <a:pPr defTabSz="453405">
              <a:defRPr/>
            </a:pPr>
            <a:r>
              <a:rPr lang="ja-JP" altLang="en-US">
                <a:solidFill>
                  <a:prstClr val="black"/>
                </a:solidFill>
                <a:latin typeface="Calibri"/>
                <a:ea typeface="ＭＳ Ｐゴシック" panose="020B0600070205080204" pitchFamily="50" charset="-128"/>
              </a:rPr>
              <a:t>機密性○</a:t>
            </a:r>
            <a:endParaRPr lang="en-US" altLang="ja-JP"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260718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2085975" y="739775"/>
            <a:ext cx="2563813" cy="37036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日付プレースホルダー 3"/>
          <p:cNvSpPr>
            <a:spLocks noGrp="1"/>
          </p:cNvSpPr>
          <p:nvPr>
            <p:ph type="dt" sz="quarter" idx="1"/>
          </p:nvPr>
        </p:nvSpPr>
        <p:spPr/>
        <p:txBody>
          <a:bodyPr/>
          <a:lstStyle/>
          <a:p>
            <a:pPr>
              <a:defRPr/>
            </a:pPr>
            <a:r>
              <a:rPr lang="ja-JP" altLang="en-US" smtClean="0"/>
              <a:t>機密性○</a:t>
            </a:r>
            <a:endParaRPr lang="en-US" altLang="ja-JP" dirty="0" smtClean="0"/>
          </a:p>
        </p:txBody>
      </p:sp>
    </p:spTree>
    <p:extLst>
      <p:ext uri="{BB962C8B-B14F-4D97-AF65-F5344CB8AC3E}">
        <p14:creationId xmlns:p14="http://schemas.microsoft.com/office/powerpoint/2010/main" val="3878346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2085975" y="739775"/>
            <a:ext cx="2563813" cy="37036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日付プレースホルダー 3"/>
          <p:cNvSpPr>
            <a:spLocks noGrp="1"/>
          </p:cNvSpPr>
          <p:nvPr>
            <p:ph type="dt" sz="quarter" idx="1"/>
          </p:nvPr>
        </p:nvSpPr>
        <p:spPr/>
        <p:txBody>
          <a:bodyPr/>
          <a:lstStyle/>
          <a:p>
            <a:pPr>
              <a:defRPr/>
            </a:pPr>
            <a:r>
              <a:rPr lang="ja-JP" altLang="en-US" smtClean="0"/>
              <a:t>機密性○</a:t>
            </a:r>
            <a:endParaRPr lang="en-US" altLang="ja-JP" dirty="0" smtClean="0"/>
          </a:p>
        </p:txBody>
      </p:sp>
    </p:spTree>
    <p:extLst>
      <p:ext uri="{BB962C8B-B14F-4D97-AF65-F5344CB8AC3E}">
        <p14:creationId xmlns:p14="http://schemas.microsoft.com/office/powerpoint/2010/main" val="40310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2085975" y="739775"/>
            <a:ext cx="2563813" cy="37036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日付プレースホルダー 3"/>
          <p:cNvSpPr>
            <a:spLocks noGrp="1"/>
          </p:cNvSpPr>
          <p:nvPr>
            <p:ph type="dt" sz="quarter" idx="1"/>
          </p:nvPr>
        </p:nvSpPr>
        <p:spPr/>
        <p:txBody>
          <a:bodyPr/>
          <a:lstStyle/>
          <a:p>
            <a:pPr>
              <a:defRPr/>
            </a:pPr>
            <a:r>
              <a:rPr lang="ja-JP" altLang="en-US" smtClean="0"/>
              <a:t>機密性○</a:t>
            </a:r>
            <a:endParaRPr lang="en-US" altLang="ja-JP" dirty="0" smtClean="0"/>
          </a:p>
        </p:txBody>
      </p:sp>
    </p:spTree>
    <p:extLst>
      <p:ext uri="{BB962C8B-B14F-4D97-AF65-F5344CB8AC3E}">
        <p14:creationId xmlns:p14="http://schemas.microsoft.com/office/powerpoint/2010/main" val="1292399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2085975" y="739775"/>
            <a:ext cx="2563813" cy="37036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日付プレースホルダー 3"/>
          <p:cNvSpPr>
            <a:spLocks noGrp="1"/>
          </p:cNvSpPr>
          <p:nvPr>
            <p:ph type="dt" sz="quarter" idx="1"/>
          </p:nvPr>
        </p:nvSpPr>
        <p:spPr/>
        <p:txBody>
          <a:bodyPr/>
          <a:lstStyle/>
          <a:p>
            <a:pPr>
              <a:defRPr/>
            </a:pPr>
            <a:r>
              <a:rPr lang="ja-JP" altLang="en-US" smtClean="0"/>
              <a:t>機密性○</a:t>
            </a:r>
            <a:endParaRPr lang="en-US" altLang="ja-JP" dirty="0" smtClean="0"/>
          </a:p>
        </p:txBody>
      </p:sp>
    </p:spTree>
    <p:extLst>
      <p:ext uri="{BB962C8B-B14F-4D97-AF65-F5344CB8AC3E}">
        <p14:creationId xmlns:p14="http://schemas.microsoft.com/office/powerpoint/2010/main" val="183889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5D0D8970-EDF2-490D-BB8E-0879333576EA}" type="datetimeFigureOut">
              <a:rPr lang="en-US" altLang="ja-JP" smtClean="0"/>
              <a:pPr>
                <a:defRPr/>
              </a:pPr>
              <a:t>7/21/2020</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553F0CEA-AD2C-43A5-93A1-EE45E386872C}" type="slidenum">
              <a:rPr lang="en-US" altLang="ja-JP" smtClean="0"/>
              <a:pPr>
                <a:defRPr/>
              </a:pPr>
              <a:t>‹#›</a:t>
            </a:fld>
            <a:endParaRPr lang="en-US" altLang="ja-JP"/>
          </a:p>
        </p:txBody>
      </p:sp>
    </p:spTree>
    <p:extLst>
      <p:ext uri="{BB962C8B-B14F-4D97-AF65-F5344CB8AC3E}">
        <p14:creationId xmlns:p14="http://schemas.microsoft.com/office/powerpoint/2010/main" val="1824206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43FCEED6-17D6-484D-8981-FF70DC74F7A6}" type="datetimeFigureOut">
              <a:rPr lang="en-US" altLang="ja-JP" smtClean="0"/>
              <a:pPr>
                <a:defRPr/>
              </a:pPr>
              <a:t>7/21/2020</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5E3C589A-04B4-46C7-B0EB-75E3C4225F09}" type="slidenum">
              <a:rPr lang="en-US" altLang="ja-JP" smtClean="0"/>
              <a:pPr>
                <a:defRPr/>
              </a:pPr>
              <a:t>‹#›</a:t>
            </a:fld>
            <a:endParaRPr lang="en-US" altLang="ja-JP"/>
          </a:p>
        </p:txBody>
      </p:sp>
    </p:spTree>
    <p:extLst>
      <p:ext uri="{BB962C8B-B14F-4D97-AF65-F5344CB8AC3E}">
        <p14:creationId xmlns:p14="http://schemas.microsoft.com/office/powerpoint/2010/main" val="3952295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49D830DE-0978-4BA1-B523-64B8866B0255}" type="datetimeFigureOut">
              <a:rPr lang="en-US" altLang="ja-JP" smtClean="0"/>
              <a:pPr>
                <a:defRPr/>
              </a:pPr>
              <a:t>7/21/2020</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81F1B5FF-BD0E-4771-869D-481D2BE793D4}" type="slidenum">
              <a:rPr lang="en-US" altLang="ja-JP" smtClean="0"/>
              <a:pPr>
                <a:defRPr/>
              </a:pPr>
              <a:t>‹#›</a:t>
            </a:fld>
            <a:endParaRPr lang="en-US" altLang="ja-JP"/>
          </a:p>
        </p:txBody>
      </p:sp>
    </p:spTree>
    <p:extLst>
      <p:ext uri="{BB962C8B-B14F-4D97-AF65-F5344CB8AC3E}">
        <p14:creationId xmlns:p14="http://schemas.microsoft.com/office/powerpoint/2010/main" val="3901338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6" name="タイトル 1"/>
          <p:cNvSpPr>
            <a:spLocks noGrp="1"/>
          </p:cNvSpPr>
          <p:nvPr>
            <p:ph type="title"/>
          </p:nvPr>
        </p:nvSpPr>
        <p:spPr>
          <a:xfrm>
            <a:off x="138788" y="360838"/>
            <a:ext cx="6580733" cy="490135"/>
          </a:xfrm>
        </p:spPr>
        <p:txBody>
          <a:bodyPr>
            <a:spAutoFit/>
          </a:bodyPr>
          <a:lstStyle>
            <a:lvl1pPr algn="l">
              <a:defRPr lang="ja-JP" altLang="en-US" sz="2817" b="1">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smtClean="0"/>
              <a:t>マスター タイトルの書式設定</a:t>
            </a:r>
            <a:endParaRPr lang="ja-JP" altLang="en-US" dirty="0"/>
          </a:p>
        </p:txBody>
      </p:sp>
      <p:sp>
        <p:nvSpPr>
          <p:cNvPr id="8" name="テキスト プレースホルダー 9"/>
          <p:cNvSpPr>
            <a:spLocks noGrp="1"/>
          </p:cNvSpPr>
          <p:nvPr>
            <p:ph type="body" sz="quarter" idx="13"/>
          </p:nvPr>
        </p:nvSpPr>
        <p:spPr>
          <a:xfrm>
            <a:off x="139013" y="9113464"/>
            <a:ext cx="6505423" cy="170741"/>
          </a:xfrm>
          <a:noFill/>
        </p:spPr>
        <p:txBody>
          <a:bodyPr lIns="0" tIns="0" rIns="0" bIns="0">
            <a:spAutoFit/>
          </a:bodyPr>
          <a:lstStyle>
            <a:lvl1pPr marL="0" indent="0">
              <a:spcBef>
                <a:spcPts val="0"/>
              </a:spcBef>
              <a:spcAft>
                <a:spcPts val="0"/>
              </a:spcAft>
              <a:buNone/>
              <a:defRPr sz="1233">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smtClean="0"/>
              <a:t>マスター テキストの書式設定</a:t>
            </a:r>
          </a:p>
        </p:txBody>
      </p:sp>
      <p:sp>
        <p:nvSpPr>
          <p:cNvPr id="9" name="テキスト プレースホルダー 9"/>
          <p:cNvSpPr>
            <a:spLocks noGrp="1"/>
          </p:cNvSpPr>
          <p:nvPr>
            <p:ph type="body" sz="quarter" idx="14"/>
          </p:nvPr>
        </p:nvSpPr>
        <p:spPr>
          <a:xfrm>
            <a:off x="139012" y="4484951"/>
            <a:ext cx="3385542" cy="325217"/>
          </a:xfrm>
          <a:noFill/>
        </p:spPr>
        <p:txBody>
          <a:bodyPr wrap="none" lIns="0" tIns="0" rIns="0" bIns="0">
            <a:spAutoFit/>
          </a:bodyPr>
          <a:lstStyle>
            <a:lvl1pPr marL="0" indent="0">
              <a:spcBef>
                <a:spcPts val="0"/>
              </a:spcBef>
              <a:spcAft>
                <a:spcPts val="0"/>
              </a:spcAft>
              <a:buNone/>
              <a:defRPr sz="2348">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smtClean="0"/>
              <a:t>マスター テキストの書式設定</a:t>
            </a:r>
          </a:p>
        </p:txBody>
      </p:sp>
      <p:sp>
        <p:nvSpPr>
          <p:cNvPr id="10" name="テキスト プレースホルダー 9"/>
          <p:cNvSpPr>
            <a:spLocks noGrp="1"/>
          </p:cNvSpPr>
          <p:nvPr>
            <p:ph type="body" sz="quarter" idx="15"/>
          </p:nvPr>
        </p:nvSpPr>
        <p:spPr>
          <a:xfrm>
            <a:off x="138789" y="5444538"/>
            <a:ext cx="2366032" cy="227563"/>
          </a:xfrm>
          <a:noFill/>
        </p:spPr>
        <p:txBody>
          <a:bodyPr wrap="none" lIns="0" tIns="0" rIns="0" bIns="0">
            <a:spAutoFit/>
          </a:bodyPr>
          <a:lstStyle>
            <a:lvl1pPr marL="0" indent="0">
              <a:spcBef>
                <a:spcPts val="0"/>
              </a:spcBef>
              <a:spcAft>
                <a:spcPts val="0"/>
              </a:spcAft>
              <a:buNone/>
              <a:defRPr sz="1643">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smtClean="0"/>
              <a:t>マスター テキストの書式設定</a:t>
            </a:r>
          </a:p>
        </p:txBody>
      </p:sp>
      <p:sp>
        <p:nvSpPr>
          <p:cNvPr id="11" name="テキスト プレースホルダー 9"/>
          <p:cNvSpPr>
            <a:spLocks noGrp="1"/>
          </p:cNvSpPr>
          <p:nvPr>
            <p:ph type="body" sz="quarter" idx="16"/>
          </p:nvPr>
        </p:nvSpPr>
        <p:spPr>
          <a:xfrm>
            <a:off x="138788" y="6305152"/>
            <a:ext cx="1784143" cy="170752"/>
          </a:xfrm>
          <a:noFill/>
        </p:spPr>
        <p:txBody>
          <a:bodyPr wrap="none" lIns="0" tIns="0" rIns="0" bIns="0">
            <a:spAutoFit/>
          </a:bodyPr>
          <a:lstStyle>
            <a:lvl1pPr marL="0" indent="0">
              <a:spcBef>
                <a:spcPts val="0"/>
              </a:spcBef>
              <a:spcAft>
                <a:spcPts val="0"/>
              </a:spcAft>
              <a:buNone/>
              <a:defRPr sz="1233">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smtClean="0"/>
              <a:t>マスター テキストの書式設定</a:t>
            </a:r>
          </a:p>
        </p:txBody>
      </p:sp>
      <p:sp>
        <p:nvSpPr>
          <p:cNvPr id="12" name="テキスト プレースホルダー 11"/>
          <p:cNvSpPr>
            <a:spLocks noGrp="1"/>
          </p:cNvSpPr>
          <p:nvPr>
            <p:ph type="body" sz="quarter" idx="17"/>
          </p:nvPr>
        </p:nvSpPr>
        <p:spPr>
          <a:xfrm>
            <a:off x="138479" y="1104573"/>
            <a:ext cx="6581043" cy="561444"/>
          </a:xfrm>
          <a:solidFill>
            <a:srgbClr val="99D6EC"/>
          </a:solidFill>
          <a:ln>
            <a:noFill/>
          </a:ln>
        </p:spPr>
        <p:txBody>
          <a:bodyPr lIns="216000" tIns="108000" rIns="216000" bIns="108000" rtlCol="0">
            <a:spAutoFit/>
          </a:bodyPr>
          <a:lstStyle>
            <a:lvl1pPr>
              <a:defRPr lang="ja-JP" altLang="en-US" sz="2348" dirty="0">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smtClean="0"/>
              <a:t>マスター テキストの書式設定</a:t>
            </a:r>
          </a:p>
        </p:txBody>
      </p:sp>
      <p:sp>
        <p:nvSpPr>
          <p:cNvPr id="13" name="日付プレースホルダー 2"/>
          <p:cNvSpPr>
            <a:spLocks noGrp="1"/>
          </p:cNvSpPr>
          <p:nvPr>
            <p:ph type="dt" sz="half" idx="18"/>
          </p:nvPr>
        </p:nvSpPr>
        <p:spPr/>
        <p:txBody>
          <a:bodyPr/>
          <a:lstStyle>
            <a:lvl1pPr>
              <a:defRPr smtClean="0"/>
            </a:lvl1pPr>
          </a:lstStyle>
          <a:p>
            <a:pPr>
              <a:defRPr/>
            </a:pPr>
            <a:fld id="{54DF4912-E13B-4C9C-83F6-8F6B6FF0BE4A}" type="datetime1">
              <a:rPr lang="ja-JP" altLang="en-US"/>
              <a:pPr>
                <a:defRPr/>
              </a:pPr>
              <a:t>2020/7/21</a:t>
            </a:fld>
            <a:endParaRPr lang="ja-JP" altLang="en-US"/>
          </a:p>
        </p:txBody>
      </p:sp>
      <p:sp>
        <p:nvSpPr>
          <p:cNvPr id="14" name="フッター プレースホルダー 3"/>
          <p:cNvSpPr>
            <a:spLocks noGrp="1"/>
          </p:cNvSpPr>
          <p:nvPr>
            <p:ph type="ftr" sz="quarter" idx="19"/>
          </p:nvPr>
        </p:nvSpPr>
        <p:spPr/>
        <p:txBody>
          <a:bodyPr/>
          <a:lstStyle>
            <a:lvl1pPr>
              <a:defRPr/>
            </a:lvl1pPr>
          </a:lstStyle>
          <a:p>
            <a:pPr>
              <a:defRPr/>
            </a:pPr>
            <a:endParaRPr lang="ja-JP" altLang="en-US"/>
          </a:p>
        </p:txBody>
      </p:sp>
      <p:sp>
        <p:nvSpPr>
          <p:cNvPr id="15" name="スライド番号プレースホルダー 4"/>
          <p:cNvSpPr>
            <a:spLocks noGrp="1"/>
          </p:cNvSpPr>
          <p:nvPr>
            <p:ph type="sldNum" sz="quarter" idx="20"/>
          </p:nvPr>
        </p:nvSpPr>
        <p:spPr/>
        <p:txBody>
          <a:bodyPr/>
          <a:lstStyle>
            <a:lvl1pPr>
              <a:defRPr smtClean="0"/>
            </a:lvl1pPr>
          </a:lstStyle>
          <a:p>
            <a:pPr>
              <a:defRPr/>
            </a:pPr>
            <a:fld id="{A849F7B0-B83F-42D0-B34F-8947B1B205C1}" type="slidenum">
              <a:rPr lang="ja-JP" altLang="en-US"/>
              <a:pPr>
                <a:defRPr/>
              </a:pPr>
              <a:t>‹#›</a:t>
            </a:fld>
            <a:endParaRPr lang="ja-JP" altLang="en-US"/>
          </a:p>
        </p:txBody>
      </p:sp>
    </p:spTree>
    <p:extLst>
      <p:ext uri="{BB962C8B-B14F-4D97-AF65-F5344CB8AC3E}">
        <p14:creationId xmlns:p14="http://schemas.microsoft.com/office/powerpoint/2010/main" val="10623880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9" y="527407"/>
            <a:ext cx="5915025" cy="1090696"/>
          </a:xfrm>
          <a:noFill/>
        </p:spPr>
        <p:txBody>
          <a:bodyPr anchor="b"/>
          <a:lstStyle>
            <a:lvl1pPr algn="l">
              <a:defRPr b="1" spc="30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5"/>
            <a:ext cx="5915026" cy="6983236"/>
          </a:xfrm>
        </p:spPr>
        <p:txBody>
          <a:bodyPr/>
          <a:lstStyle>
            <a:lvl1pPr marL="0" indent="0">
              <a:lnSpc>
                <a:spcPct val="120000"/>
              </a:lnSpc>
              <a:spcBef>
                <a:spcPts val="0"/>
              </a:spcBef>
              <a:spcAft>
                <a:spcPts val="600"/>
              </a:spcAft>
              <a:buFontTx/>
              <a:buNone/>
              <a:defRPr sz="1400"/>
            </a:lvl1pPr>
            <a:lvl2pPr marL="342884" indent="0">
              <a:buFontTx/>
              <a:buNone/>
              <a:defRPr sz="1100"/>
            </a:lvl2pPr>
            <a:lvl3pPr marL="685769" indent="0">
              <a:buFontTx/>
              <a:buNone/>
              <a:defRPr sz="1000"/>
            </a:lvl3pPr>
            <a:lvl4pPr marL="1028654" indent="0">
              <a:buFontTx/>
              <a:buNone/>
              <a:defRPr sz="1000"/>
            </a:lvl4pPr>
            <a:lvl5pPr marL="1371539"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5530397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85957B24-4359-46F9-BC8E-DC2B42E75244}" type="datetimeFigureOut">
              <a:rPr lang="ja-JP" altLang="en-US" smtClean="0"/>
              <a:pPr>
                <a:defRPr/>
              </a:pPr>
              <a:t>2020/7/21</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0348A287-DACF-489A-B6D3-CCE086F25930}" type="slidenum">
              <a:rPr lang="ja-JP" altLang="en-US" smtClean="0"/>
              <a:pPr>
                <a:defRPr/>
              </a:pPr>
              <a:t>‹#›</a:t>
            </a:fld>
            <a:endParaRPr lang="ja-JP" altLang="en-US"/>
          </a:p>
        </p:txBody>
      </p:sp>
    </p:spTree>
    <p:extLst>
      <p:ext uri="{BB962C8B-B14F-4D97-AF65-F5344CB8AC3E}">
        <p14:creationId xmlns:p14="http://schemas.microsoft.com/office/powerpoint/2010/main" val="392685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8D7D87F9-17EB-42F6-AEBE-0C118B3FEF61}" type="datetimeFigureOut">
              <a:rPr lang="en-US" altLang="ja-JP" smtClean="0"/>
              <a:pPr>
                <a:defRPr/>
              </a:pPr>
              <a:t>7/21/2020</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8F4A9265-6587-4E49-80B3-EBBBFEFB167E}" type="slidenum">
              <a:rPr lang="en-US" altLang="ja-JP" smtClean="0"/>
              <a:pPr>
                <a:defRPr/>
              </a:pPr>
              <a:t>‹#›</a:t>
            </a:fld>
            <a:endParaRPr lang="en-US" altLang="ja-JP"/>
          </a:p>
        </p:txBody>
      </p:sp>
    </p:spTree>
    <p:extLst>
      <p:ext uri="{BB962C8B-B14F-4D97-AF65-F5344CB8AC3E}">
        <p14:creationId xmlns:p14="http://schemas.microsoft.com/office/powerpoint/2010/main" val="2503558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pPr>
              <a:defRPr/>
            </a:pPr>
            <a:fld id="{49CCFDDB-4C65-4CAE-8928-82D4ECD40C53}" type="datetimeFigureOut">
              <a:rPr lang="en-US" altLang="ja-JP" smtClean="0"/>
              <a:pPr>
                <a:defRPr/>
              </a:pPr>
              <a:t>7/21/2020</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75C93922-A394-4AA6-98E1-C1988982D1BB}" type="slidenum">
              <a:rPr lang="en-US" altLang="ja-JP" smtClean="0"/>
              <a:pPr>
                <a:defRPr/>
              </a:pPr>
              <a:t>‹#›</a:t>
            </a:fld>
            <a:endParaRPr lang="en-US" altLang="ja-JP"/>
          </a:p>
        </p:txBody>
      </p:sp>
    </p:spTree>
    <p:extLst>
      <p:ext uri="{BB962C8B-B14F-4D97-AF65-F5344CB8AC3E}">
        <p14:creationId xmlns:p14="http://schemas.microsoft.com/office/powerpoint/2010/main" val="4112186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fld id="{228846E5-D50E-4E0D-842F-5EA6BCC35D29}" type="datetimeFigureOut">
              <a:rPr lang="en-US" altLang="ja-JP" smtClean="0"/>
              <a:pPr>
                <a:defRPr/>
              </a:pPr>
              <a:t>7/21/2020</a:t>
            </a:fld>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344A62F4-E422-4B12-A423-9FCE41DBDB12}" type="slidenum">
              <a:rPr lang="en-US" altLang="ja-JP" smtClean="0"/>
              <a:pPr>
                <a:defRPr/>
              </a:pPr>
              <a:t>‹#›</a:t>
            </a:fld>
            <a:endParaRPr lang="en-US" altLang="ja-JP"/>
          </a:p>
        </p:txBody>
      </p:sp>
    </p:spTree>
    <p:extLst>
      <p:ext uri="{BB962C8B-B14F-4D97-AF65-F5344CB8AC3E}">
        <p14:creationId xmlns:p14="http://schemas.microsoft.com/office/powerpoint/2010/main" val="756755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a:defRPr/>
            </a:pPr>
            <a:fld id="{ECE8E02E-D1A9-423E-B683-75BA931A6660}" type="datetimeFigureOut">
              <a:rPr lang="en-US" altLang="ja-JP" smtClean="0"/>
              <a:pPr>
                <a:defRPr/>
              </a:pPr>
              <a:t>7/21/2020</a:t>
            </a:fld>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575941BC-EB0F-4822-BF15-C4EF0D0D42F7}" type="slidenum">
              <a:rPr lang="en-US" altLang="ja-JP" smtClean="0"/>
              <a:pPr>
                <a:defRPr/>
              </a:pPr>
              <a:t>‹#›</a:t>
            </a:fld>
            <a:endParaRPr lang="en-US" altLang="ja-JP"/>
          </a:p>
        </p:txBody>
      </p:sp>
    </p:spTree>
    <p:extLst>
      <p:ext uri="{BB962C8B-B14F-4D97-AF65-F5344CB8AC3E}">
        <p14:creationId xmlns:p14="http://schemas.microsoft.com/office/powerpoint/2010/main" val="114166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B985B08-D0E0-4DAF-8E19-8C4E923913A9}" type="datetimeFigureOut">
              <a:rPr lang="en-US" altLang="ja-JP" smtClean="0"/>
              <a:pPr>
                <a:defRPr/>
              </a:pPr>
              <a:t>7/21/2020</a:t>
            </a:fld>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BAEF6575-C2A0-428B-A791-CA5FD043224B}" type="slidenum">
              <a:rPr lang="en-US" altLang="ja-JP" smtClean="0"/>
              <a:pPr>
                <a:defRPr/>
              </a:pPr>
              <a:t>‹#›</a:t>
            </a:fld>
            <a:endParaRPr lang="en-US" altLang="ja-JP"/>
          </a:p>
        </p:txBody>
      </p:sp>
    </p:spTree>
    <p:extLst>
      <p:ext uri="{BB962C8B-B14F-4D97-AF65-F5344CB8AC3E}">
        <p14:creationId xmlns:p14="http://schemas.microsoft.com/office/powerpoint/2010/main" val="339583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fld id="{61A6603A-1B05-441C-BE82-D7A0C8B5329C}" type="datetimeFigureOut">
              <a:rPr lang="en-US" altLang="ja-JP" smtClean="0"/>
              <a:pPr>
                <a:defRPr/>
              </a:pPr>
              <a:t>7/21/2020</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4FBAF059-DF7A-4CD2-AF91-6E75178E345B}" type="slidenum">
              <a:rPr lang="en-US" altLang="ja-JP" smtClean="0"/>
              <a:pPr>
                <a:defRPr/>
              </a:pPr>
              <a:t>‹#›</a:t>
            </a:fld>
            <a:endParaRPr lang="en-US" altLang="ja-JP"/>
          </a:p>
        </p:txBody>
      </p:sp>
    </p:spTree>
    <p:extLst>
      <p:ext uri="{BB962C8B-B14F-4D97-AF65-F5344CB8AC3E}">
        <p14:creationId xmlns:p14="http://schemas.microsoft.com/office/powerpoint/2010/main" val="35093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fld id="{121380EE-1D8A-4F23-AE2D-9BBDFA2C15A7}" type="datetimeFigureOut">
              <a:rPr lang="en-US" altLang="ja-JP" smtClean="0"/>
              <a:pPr>
                <a:defRPr/>
              </a:pPr>
              <a:t>7/21/2020</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FCB9D52F-2DFB-4A72-A66D-01DC0FEF7692}" type="slidenum">
              <a:rPr lang="en-US" altLang="ja-JP" smtClean="0"/>
              <a:pPr>
                <a:defRPr/>
              </a:pPr>
              <a:t>‹#›</a:t>
            </a:fld>
            <a:endParaRPr lang="en-US" altLang="ja-JP"/>
          </a:p>
        </p:txBody>
      </p:sp>
    </p:spTree>
    <p:extLst>
      <p:ext uri="{BB962C8B-B14F-4D97-AF65-F5344CB8AC3E}">
        <p14:creationId xmlns:p14="http://schemas.microsoft.com/office/powerpoint/2010/main" val="3436053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7601FC41-53D3-476B-B589-8E05F59509FA}" type="datetimeFigureOut">
              <a:rPr lang="en-US" altLang="ja-JP" smtClean="0"/>
              <a:pPr>
                <a:defRPr/>
              </a:pPr>
              <a:t>7/21/2020</a:t>
            </a:fld>
            <a:endParaRPr lang="en-US" altLang="ja-JP"/>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021EBC6-67D9-4F87-8867-0ABB48584809}" type="slidenum">
              <a:rPr lang="en-US" altLang="ja-JP" smtClean="0"/>
              <a:pPr>
                <a:defRPr/>
              </a:pPr>
              <a:t>‹#›</a:t>
            </a:fld>
            <a:endParaRPr lang="en-US" altLang="ja-JP"/>
          </a:p>
        </p:txBody>
      </p:sp>
    </p:spTree>
    <p:extLst>
      <p:ext uri="{BB962C8B-B14F-4D97-AF65-F5344CB8AC3E}">
        <p14:creationId xmlns:p14="http://schemas.microsoft.com/office/powerpoint/2010/main" val="1596663103"/>
      </p:ext>
    </p:extLst>
  </p:cSld>
  <p:clrMap bg1="lt1" tx1="dk1" bg2="lt2" tx2="dk2" accent1="accent1" accent2="accent2" accent3="accent3" accent4="accent4" accent5="accent5" accent6="accent6" hlink="hlink" folHlink="folHlink"/>
  <p:sldLayoutIdLst>
    <p:sldLayoutId id="2147484520" r:id="rId1"/>
    <p:sldLayoutId id="2147484521" r:id="rId2"/>
    <p:sldLayoutId id="2147484522" r:id="rId3"/>
    <p:sldLayoutId id="2147484523" r:id="rId4"/>
    <p:sldLayoutId id="2147484524" r:id="rId5"/>
    <p:sldLayoutId id="2147484525" r:id="rId6"/>
    <p:sldLayoutId id="2147484526" r:id="rId7"/>
    <p:sldLayoutId id="2147484527" r:id="rId8"/>
    <p:sldLayoutId id="2147484528" r:id="rId9"/>
    <p:sldLayoutId id="2147484529" r:id="rId10"/>
    <p:sldLayoutId id="2147484530" r:id="rId11"/>
    <p:sldLayoutId id="2147484531" r:id="rId12"/>
    <p:sldLayoutId id="2147484532" r:id="rId13"/>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3.xml"/><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7648" y="0"/>
            <a:ext cx="6865647" cy="842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0" name="正方形/長方形 29"/>
          <p:cNvSpPr/>
          <p:nvPr/>
        </p:nvSpPr>
        <p:spPr>
          <a:xfrm>
            <a:off x="80564" y="1389770"/>
            <a:ext cx="6712634" cy="1389600"/>
          </a:xfrm>
          <a:prstGeom prst="rect">
            <a:avLst/>
          </a:prstGeom>
          <a:solidFill>
            <a:srgbClr val="FFE7E7"/>
          </a:solid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6" name="正方形/長方形 35"/>
          <p:cNvSpPr/>
          <p:nvPr/>
        </p:nvSpPr>
        <p:spPr>
          <a:xfrm>
            <a:off x="0" y="8444494"/>
            <a:ext cx="6858000" cy="806723"/>
          </a:xfrm>
          <a:prstGeom prst="rect">
            <a:avLst/>
          </a:prstGeom>
          <a:solidFill>
            <a:srgbClr val="FCD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1517"/>
              </a:lnSpc>
              <a:spcBef>
                <a:spcPts val="0"/>
              </a:spcBef>
              <a:spcAft>
                <a:spcPts val="0"/>
              </a:spcAft>
              <a:buClrTx/>
              <a:buSzTx/>
              <a:buFontTx/>
              <a:buNone/>
              <a:tabLst/>
              <a:defRPr/>
            </a:pPr>
            <a:r>
              <a:rPr kumimoji="0"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厚生</a:t>
            </a:r>
            <a:r>
              <a:rPr kumimoji="0"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労働省 社会・援護局障害保健福祉部</a:t>
            </a:r>
          </a:p>
          <a:p>
            <a:pPr marL="0" marR="0" lvl="0" indent="0" algn="l" defTabSz="457200" rtl="0" eaLnBrk="1" fontAlgn="auto" latinLnBrk="0" hangingPunct="1">
              <a:lnSpc>
                <a:spcPts val="1517"/>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新型コロナウイルス感染症緊急包括支援交付金に関する電話 問い合わせ窓口　</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03-5253-1111</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（内線</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7096</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7097</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517"/>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（受付時間は</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9:30</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18:00</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土日祝日を除く</a:t>
            </a:r>
            <a:r>
              <a:rPr kumimoji="0"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（７月までを予定）</a:t>
            </a:r>
            <a:endParaRPr kumimoji="0"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16996" marR="0" lvl="0" indent="-116996" algn="l" defTabSz="457200" rtl="0" eaLnBrk="1" fontAlgn="auto" latinLnBrk="0" hangingPunct="1">
              <a:lnSpc>
                <a:spcPts val="1517"/>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受付開始日等、申請手続きの詳細は、都道府県にお問い合わせください</a:t>
            </a:r>
            <a:r>
              <a:rPr kumimoji="0"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0" name="タイトル 1"/>
          <p:cNvSpPr txBox="1">
            <a:spLocks/>
          </p:cNvSpPr>
          <p:nvPr/>
        </p:nvSpPr>
        <p:spPr bwMode="auto">
          <a:xfrm>
            <a:off x="-7648" y="42432"/>
            <a:ext cx="5036848" cy="434094"/>
          </a:xfrm>
          <a:prstGeom prst="rect">
            <a:avLst/>
          </a:prstGeom>
          <a:noFill/>
        </p:spPr>
        <p:txBody>
          <a:bodyPr wrap="square" lIns="74295" tIns="37148" rIns="74295" bIns="37148"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marL="0" marR="0" lvl="0" indent="0" algn="l" defTabSz="1320759" rtl="0" eaLnBrk="1" fontAlgn="auto" latinLnBrk="0" hangingPunct="1">
              <a:lnSpc>
                <a:spcPts val="14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新型コロナウイルス感染症対策を行う障害福祉サービス施設・事業所等</a:t>
            </a:r>
          </a:p>
          <a:p>
            <a:pPr marL="0" marR="0" lvl="0" indent="0" algn="l" defTabSz="1320759" rtl="0" eaLnBrk="1" fontAlgn="auto" latinLnBrk="0" hangingPunct="1">
              <a:lnSpc>
                <a:spcPts val="14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障害福祉サービス施設・事業所等で働く皆さまへ</a:t>
            </a:r>
            <a:endParaRPr kumimoji="1" lang="ja-JP" altLang="en-US" sz="1100" b="1" i="0" u="none" strike="noStrike" kern="1200" cap="none" spc="0" normalizeH="0" baseline="0" noProof="0" dirty="0">
              <a:ln>
                <a:noFill/>
              </a:ln>
              <a:solidFill>
                <a:prstClr val="white"/>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タイトル 1"/>
          <p:cNvSpPr txBox="1">
            <a:spLocks/>
          </p:cNvSpPr>
          <p:nvPr/>
        </p:nvSpPr>
        <p:spPr bwMode="auto">
          <a:xfrm>
            <a:off x="7951" y="513137"/>
            <a:ext cx="6804418" cy="290465"/>
          </a:xfrm>
          <a:prstGeom prst="rect">
            <a:avLst/>
          </a:prstGeom>
        </p:spPr>
        <p:txBody>
          <a:bodyPr wrap="square" lIns="74295" tIns="37148" rIns="74295" bIns="37148"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marL="0" marR="0" lvl="0" indent="0" algn="just" defTabSz="1320759" rtl="0" eaLnBrk="1" fontAlgn="auto" latinLnBrk="0" hangingPunct="1">
              <a:lnSpc>
                <a:spcPct val="100000"/>
              </a:lnSpc>
              <a:spcBef>
                <a:spcPct val="0"/>
              </a:spcBef>
              <a:spcAft>
                <a:spcPts val="0"/>
              </a:spcAft>
              <a:buClrTx/>
              <a:buSzTx/>
              <a:buFontTx/>
              <a:buNone/>
              <a:tabLst/>
              <a:defRPr/>
            </a:pPr>
            <a:r>
              <a:rPr kumimoji="1" lang="ja-JP" altLang="en-US" sz="14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～「新型</a:t>
            </a:r>
            <a:r>
              <a:rPr kumimoji="1" lang="ja-JP" altLang="en-US" sz="1400" i="0" u="none" strike="noStrike" kern="1200" cap="none" spc="0" normalizeH="0" baseline="0" noProof="0" dirty="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コロナウイルス感染症緊急包括支援交付</a:t>
            </a:r>
            <a:r>
              <a:rPr kumimoji="1" lang="ja-JP" altLang="en-US" sz="14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金」</a:t>
            </a:r>
            <a:r>
              <a:rPr kumimoji="1" lang="ja-JP" altLang="en-US" sz="9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i="0" u="none" strike="noStrike" kern="1200" cap="none" spc="0" normalizeH="0" baseline="0" noProof="0" dirty="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障害福祉サービス等分</a:t>
            </a:r>
            <a:r>
              <a:rPr kumimoji="1" lang="ja-JP" altLang="en-US" sz="9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のご案内～</a:t>
            </a:r>
            <a:endParaRPr kumimoji="1" lang="ja-JP" altLang="en-US" sz="1400" i="0" u="none" strike="noStrike" kern="1200" cap="none" spc="0" normalizeH="0" baseline="0" noProof="0" dirty="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3" name="図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2682" y="9356270"/>
            <a:ext cx="1188000" cy="422312"/>
          </a:xfrm>
          <a:prstGeom prst="rect">
            <a:avLst/>
          </a:prstGeom>
          <a:solidFill>
            <a:srgbClr val="FF0000"/>
          </a:solidFill>
        </p:spPr>
      </p:pic>
      <p:sp>
        <p:nvSpPr>
          <p:cNvPr id="17" name="正方形/長方形 16"/>
          <p:cNvSpPr/>
          <p:nvPr/>
        </p:nvSpPr>
        <p:spPr>
          <a:xfrm>
            <a:off x="28991" y="1023059"/>
            <a:ext cx="6772916" cy="42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ts val="2200"/>
              </a:lnSpc>
              <a:spcBef>
                <a:spcPts val="0"/>
              </a:spcBef>
              <a:spcAft>
                <a:spcPts val="0"/>
              </a:spcAft>
              <a:buClr>
                <a:srgbClr val="97FF97"/>
              </a:buClr>
              <a:buSzTx/>
              <a:buFont typeface="Wingdings" panose="05000000000000000000" pitchFamily="2" charset="2"/>
              <a:buChar char="l"/>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感染症</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対策を徹底した上</a:t>
            </a: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でサービス</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を提供するため</a:t>
            </a: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に必要な経費を支援</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します</a:t>
            </a:r>
          </a:p>
        </p:txBody>
      </p:sp>
      <p:sp>
        <p:nvSpPr>
          <p:cNvPr id="66" name="テキスト ボックス 65"/>
          <p:cNvSpPr txBox="1"/>
          <p:nvPr/>
        </p:nvSpPr>
        <p:spPr>
          <a:xfrm>
            <a:off x="170171" y="1440251"/>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対象事業所：令和２年４月１日以降に感染症対策を徹底した上で、サービスを提供する</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ためにかかり増し経費が発生した施設・事業所</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5" name="テキスト ボックス 74"/>
          <p:cNvSpPr txBox="1"/>
          <p:nvPr/>
        </p:nvSpPr>
        <p:spPr>
          <a:xfrm>
            <a:off x="170171" y="2403680"/>
            <a:ext cx="3516250" cy="374461"/>
          </a:xfrm>
          <a:prstGeom prst="rect">
            <a:avLst/>
          </a:prstGeom>
          <a:noFill/>
          <a:ln>
            <a:noFill/>
          </a:ln>
        </p:spPr>
        <p:txBody>
          <a:bodyPr wrap="square">
            <a:spAutoFit/>
          </a:bodyPr>
          <a:lstStyle/>
          <a:p>
            <a:pPr marL="285750" marR="0" lvl="0" indent="-285750" algn="just" defTabSz="457200" rtl="0" eaLnBrk="1" fontAlgn="auto" latinLnBrk="0" hangingPunct="1">
              <a:lnSpc>
                <a:spcPts val="22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上限額：　　</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サービス毎に設定</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しています</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6" name="テキスト ボックス 75"/>
          <p:cNvSpPr txBox="1"/>
          <p:nvPr/>
        </p:nvSpPr>
        <p:spPr>
          <a:xfrm>
            <a:off x="1671690" y="9414471"/>
            <a:ext cx="4522525" cy="369332"/>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事業の詳細はこちら　</a:t>
            </a:r>
            <a:r>
              <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https://www.mhlw.go.jp/stf/seisakunitsuite/bunya/0000121431_00148.html</a:t>
            </a:r>
          </a:p>
        </p:txBody>
      </p:sp>
      <p:sp>
        <p:nvSpPr>
          <p:cNvPr id="81" name="テキスト ボックス 80"/>
          <p:cNvSpPr txBox="1"/>
          <p:nvPr/>
        </p:nvSpPr>
        <p:spPr>
          <a:xfrm>
            <a:off x="170171" y="1943936"/>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対象経費：　感染症</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対策に要する物品購入、外部専門家等による研修実施</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、感染発生時</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対応</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衛生用品</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保管などに使える多機能型簡易</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居室の設置などに要する経費</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2" name="正方形/長方形 51"/>
          <p:cNvSpPr/>
          <p:nvPr/>
        </p:nvSpPr>
        <p:spPr>
          <a:xfrm>
            <a:off x="83075" y="3267333"/>
            <a:ext cx="6712634" cy="2350747"/>
          </a:xfrm>
          <a:prstGeom prst="rect">
            <a:avLst/>
          </a:prstGeom>
          <a:solidFill>
            <a:srgbClr val="FFE7E7"/>
          </a:solid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3" name="正方形/長方形 52"/>
          <p:cNvSpPr/>
          <p:nvPr/>
        </p:nvSpPr>
        <p:spPr>
          <a:xfrm>
            <a:off x="31502" y="2900623"/>
            <a:ext cx="6772916" cy="42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ts val="2200"/>
              </a:lnSpc>
              <a:spcBef>
                <a:spcPts val="0"/>
              </a:spcBef>
              <a:spcAft>
                <a:spcPts val="0"/>
              </a:spcAft>
              <a:buClr>
                <a:srgbClr val="97FF97"/>
              </a:buClr>
              <a:buSzTx/>
              <a:buFont typeface="Wingdings" panose="05000000000000000000" pitchFamily="2" charset="2"/>
              <a:buChar char="l"/>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サービスの利用再開に向けた利用者への働きかけや環境整備を支援</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します</a:t>
            </a:r>
          </a:p>
        </p:txBody>
      </p:sp>
      <p:sp>
        <p:nvSpPr>
          <p:cNvPr id="56" name="テキスト ボックス 55"/>
          <p:cNvSpPr txBox="1"/>
          <p:nvPr/>
        </p:nvSpPr>
        <p:spPr>
          <a:xfrm>
            <a:off x="172682" y="3587767"/>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対象事業所：令和２年４月１日以降にサービス利用休止中の利用者へ利用再開のための</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支援を行った相談支援事業所、住宅サービス事業所</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0" name="テキスト ボックス 59"/>
          <p:cNvSpPr txBox="1"/>
          <p:nvPr/>
        </p:nvSpPr>
        <p:spPr>
          <a:xfrm>
            <a:off x="172682" y="4082743"/>
            <a:ext cx="6587794" cy="323165"/>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上限額：　　１利用者当たり </a:t>
            </a:r>
            <a:r>
              <a:rPr kumimoji="0"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1,500</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円～</a:t>
            </a:r>
            <a:r>
              <a:rPr kumimoji="0"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2,500</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円</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正方形/長方形 37"/>
          <p:cNvSpPr/>
          <p:nvPr/>
        </p:nvSpPr>
        <p:spPr>
          <a:xfrm>
            <a:off x="83075" y="3313000"/>
            <a:ext cx="6547088" cy="339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１．相談支援事業所、在宅</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サービス事業所による利用者への再開支援への助成</a:t>
            </a:r>
          </a:p>
        </p:txBody>
      </p:sp>
      <p:sp>
        <p:nvSpPr>
          <p:cNvPr id="62" name="テキスト ボックス 61"/>
          <p:cNvSpPr txBox="1"/>
          <p:nvPr/>
        </p:nvSpPr>
        <p:spPr>
          <a:xfrm>
            <a:off x="171197" y="4786155"/>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対象事業所：令和２年４月１日以降に感染防止のための環境整備を行った相談支援事業所、</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住宅サービス事業所</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3" name="テキスト ボックス 62"/>
          <p:cNvSpPr txBox="1"/>
          <p:nvPr/>
        </p:nvSpPr>
        <p:spPr>
          <a:xfrm>
            <a:off x="171197" y="5263713"/>
            <a:ext cx="6587794" cy="323165"/>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上限額：　　</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２０万円</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4" name="正方形/長方形 63"/>
          <p:cNvSpPr/>
          <p:nvPr/>
        </p:nvSpPr>
        <p:spPr>
          <a:xfrm>
            <a:off x="81590" y="4511388"/>
            <a:ext cx="6547088" cy="339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２．在宅</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サービス事業所</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における環境整備への助成</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5" name="正方形/長方形 64"/>
          <p:cNvSpPr/>
          <p:nvPr/>
        </p:nvSpPr>
        <p:spPr>
          <a:xfrm>
            <a:off x="71855" y="6109590"/>
            <a:ext cx="6712634" cy="2229851"/>
          </a:xfrm>
          <a:prstGeom prst="rect">
            <a:avLst/>
          </a:prstGeom>
          <a:solidFill>
            <a:srgbClr val="FFE7E7"/>
          </a:solid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7" name="正方形/長方形 66"/>
          <p:cNvSpPr/>
          <p:nvPr/>
        </p:nvSpPr>
        <p:spPr>
          <a:xfrm>
            <a:off x="20282" y="5742880"/>
            <a:ext cx="6772916" cy="42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ts val="2200"/>
              </a:lnSpc>
              <a:spcBef>
                <a:spcPts val="0"/>
              </a:spcBef>
              <a:spcAft>
                <a:spcPts val="0"/>
              </a:spcAft>
              <a:buClr>
                <a:srgbClr val="97FF97"/>
              </a:buClr>
              <a:buSzTx/>
              <a:buFont typeface="Wingdings" panose="05000000000000000000" pitchFamily="2" charset="2"/>
              <a:buChar char="l"/>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職員の皆さまに慰労金を支給します</a:t>
            </a:r>
            <a:endPar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8" name="テキスト ボックス 67"/>
          <p:cNvSpPr txBox="1"/>
          <p:nvPr/>
        </p:nvSpPr>
        <p:spPr>
          <a:xfrm>
            <a:off x="161462" y="6160072"/>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対象者：　　対象期間に障害福祉サービス施設・事業所に通算１０日以上勤務し、</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利用者と接する職員</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テキスト ボックス 69"/>
          <p:cNvSpPr txBox="1"/>
          <p:nvPr/>
        </p:nvSpPr>
        <p:spPr>
          <a:xfrm>
            <a:off x="161462" y="6681175"/>
            <a:ext cx="6587794" cy="323165"/>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一人当たりの支給額：</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２０万円</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または　</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５万円</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9" name="正方形/長方形 38"/>
          <p:cNvSpPr/>
          <p:nvPr/>
        </p:nvSpPr>
        <p:spPr>
          <a:xfrm>
            <a:off x="502388" y="6961137"/>
            <a:ext cx="6445219" cy="1349087"/>
          </a:xfrm>
          <a:prstGeom prst="rect">
            <a:avLst/>
          </a:prstGeom>
          <a:noFill/>
          <a:ln>
            <a:noFill/>
          </a:ln>
        </p:spPr>
        <p:txBody>
          <a:bodyPr wrap="square">
            <a:spAutoFit/>
          </a:bodyPr>
          <a:lstStyle/>
          <a:p>
            <a:pPr marL="0" marR="0" lvl="0" indent="0" algn="l" defTabSz="914395" rtl="0" eaLnBrk="1" fontAlgn="auto" latinLnBrk="0" hangingPunct="1">
              <a:lnSpc>
                <a:spcPts val="14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複数の事業所で勤務した場合</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は勤務日数を合算</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して計算します。</a:t>
            </a:r>
            <a:endParaRPr kumimoji="0" lang="en-US" altLang="ja-JP"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5" rtl="0" eaLnBrk="1" fontAlgn="auto" latinLnBrk="0" hangingPunct="1">
              <a:lnSpc>
                <a:spcPts val="1400"/>
              </a:lnSpc>
              <a:spcBef>
                <a:spcPts val="0"/>
              </a:spcBef>
              <a:spcAft>
                <a:spcPts val="0"/>
              </a:spcAft>
              <a:buClrTx/>
              <a:buSzTx/>
              <a:buFontTx/>
              <a:buNone/>
              <a:tabLst/>
              <a:defRPr/>
            </a:pPr>
            <a:r>
              <a:rPr kumimoji="0" lang="en-US" altLang="ja-JP"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事業所には</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、一部の地域</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生活支援</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（注）</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を</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実施する</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事業所も</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含みます</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5" rtl="0" eaLnBrk="1" fontAlgn="auto" latinLnBrk="0" hangingPunct="1">
              <a:lnSpc>
                <a:spcPts val="14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注）地域活動支援センター、日中一時支援、盲人ホーム、福祉ホーム、移動支援事業、訪問入浴サービス、</a:t>
            </a:r>
          </a:p>
          <a:p>
            <a:pPr marL="0" marR="0" lvl="0" indent="0" algn="l" defTabSz="914395" rtl="0" eaLnBrk="1" fontAlgn="auto" latinLnBrk="0" hangingPunct="1">
              <a:lnSpc>
                <a:spcPts val="14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障害者相談支援事業、基幹相談支援、盲</a:t>
            </a:r>
            <a:r>
              <a:rPr kumimoji="0" lang="ja-JP" altLang="en-US" sz="900" b="0" i="0" u="none" strike="noStrike" kern="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mn-cs"/>
              </a:rPr>
              <a:t>ろう</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者向け通訳・介助員派遣</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a:t>
            </a:r>
            <a:endParaRPr kumimoji="0" lang="en-US" altLang="ja-JP"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66493" marR="0" lvl="0" indent="-966493" algn="l" defTabSz="914395" rtl="0" eaLnBrk="1" fontAlgn="auto" latinLnBrk="0" hangingPunct="1">
              <a:lnSpc>
                <a:spcPts val="14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期間：当該都道府県における新型コロナウイルス感染症患者１例目発生</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日または</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受入日（★）</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endParaRPr kumimoji="0"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36000" marR="0" lvl="0" indent="-241300" algn="l" defTabSz="914395" rtl="0" eaLnBrk="1" fontAlgn="auto" latinLnBrk="0" hangingPunct="1">
              <a:lnSpc>
                <a:spcPts val="1400"/>
              </a:lnSpc>
              <a:spcBef>
                <a:spcPts val="0"/>
              </a:spcBef>
              <a:spcAft>
                <a:spcPts val="0"/>
              </a:spcAft>
              <a:buClrTx/>
              <a:buSzTx/>
              <a:buFontTx/>
              <a:buNone/>
              <a:tabLst/>
              <a:defRPr/>
            </a:pP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いずれ</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か早い日（岩手県は、緊急事態宣言の対象地域と</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された</a:t>
            </a:r>
            <a:r>
              <a:rPr kumimoji="0"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4</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月</a:t>
            </a:r>
            <a:r>
              <a:rPr kumimoji="0"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16</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日）から６月</a:t>
            </a:r>
            <a:r>
              <a:rPr kumimoji="0"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30</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日までの間</a:t>
            </a:r>
            <a:endParaRPr kumimoji="0" lang="en-US" altLang="ja-JP"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36000" marR="0" lvl="0" indent="-241300" algn="l" defTabSz="914395" rtl="0" eaLnBrk="1" fontAlgn="auto" latinLnBrk="0" hangingPunct="1">
              <a:lnSpc>
                <a:spcPts val="1400"/>
              </a:lnSpc>
              <a:spcBef>
                <a:spcPts val="0"/>
              </a:spcBef>
              <a:spcAft>
                <a:spcPts val="0"/>
              </a:spcAft>
              <a:buClrTx/>
              <a:buSzTx/>
              <a:buFontTx/>
              <a:buNone/>
              <a:tabLst/>
              <a:defRPr/>
            </a:pP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チャーター便および</a:t>
            </a:r>
            <a:r>
              <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クルーズ船「ダイヤモンドプリンセス号」から患者を受け入れた日を含む</a:t>
            </a:r>
            <a:r>
              <a:rPr kumimoji="0" lang="ja-JP" altLang="en-US" sz="9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72" name="直線コネクタ 71"/>
          <p:cNvCxnSpPr/>
          <p:nvPr/>
        </p:nvCxnSpPr>
        <p:spPr>
          <a:xfrm>
            <a:off x="1619783" y="9360000"/>
            <a:ext cx="0" cy="39600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4"/>
          <a:stretch>
            <a:fillRect/>
          </a:stretch>
        </p:blipFill>
        <p:spPr>
          <a:xfrm>
            <a:off x="6153738" y="9257830"/>
            <a:ext cx="648170" cy="648170"/>
          </a:xfrm>
          <a:prstGeom prst="rect">
            <a:avLst/>
          </a:prstGeom>
        </p:spPr>
      </p:pic>
    </p:spTree>
    <p:extLst>
      <p:ext uri="{BB962C8B-B14F-4D97-AF65-F5344CB8AC3E}">
        <p14:creationId xmlns:p14="http://schemas.microsoft.com/office/powerpoint/2010/main" val="3707739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80564" y="1430714"/>
            <a:ext cx="6712634" cy="1389600"/>
          </a:xfrm>
          <a:prstGeom prst="rect">
            <a:avLst/>
          </a:prstGeom>
          <a:solidFill>
            <a:srgbClr val="E7E7FF"/>
          </a:solidFill>
          <a:ln w="3175">
            <a:solidFill>
              <a:srgbClr val="9B9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6" name="正方形/長方形 35"/>
          <p:cNvSpPr/>
          <p:nvPr/>
        </p:nvSpPr>
        <p:spPr>
          <a:xfrm>
            <a:off x="28990" y="8555930"/>
            <a:ext cx="6858000" cy="1350070"/>
          </a:xfrm>
          <a:prstGeom prst="rect">
            <a:avLst/>
          </a:prstGeom>
          <a:solidFill>
            <a:srgbClr val="FCD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1517"/>
              </a:lnSpc>
              <a:spcBef>
                <a:spcPts val="0"/>
              </a:spcBef>
              <a:spcAft>
                <a:spcPts val="0"/>
              </a:spcAft>
              <a:buClrTx/>
              <a:buSzTx/>
              <a:buFontTx/>
              <a:buNone/>
              <a:tabLst/>
              <a:defRPr/>
            </a:pPr>
            <a:endParaRPr kumimoji="0"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7" name="正方形/長方形 16"/>
          <p:cNvSpPr/>
          <p:nvPr/>
        </p:nvSpPr>
        <p:spPr>
          <a:xfrm>
            <a:off x="28991" y="1064003"/>
            <a:ext cx="6772916" cy="42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ts val="2200"/>
              </a:lnSpc>
              <a:spcBef>
                <a:spcPts val="0"/>
              </a:spcBef>
              <a:spcAft>
                <a:spcPts val="0"/>
              </a:spcAft>
              <a:buClr>
                <a:srgbClr val="97FF97"/>
              </a:buClr>
              <a:buSzTx/>
              <a:buFont typeface="Wingdings" panose="05000000000000000000" pitchFamily="2" charset="2"/>
              <a:buChar char="l"/>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感染症</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対策を徹底した上</a:t>
            </a: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でサービス</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を提供するため</a:t>
            </a: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に必要な経費を支援</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します</a:t>
            </a:r>
          </a:p>
        </p:txBody>
      </p:sp>
      <p:sp>
        <p:nvSpPr>
          <p:cNvPr id="66" name="テキスト ボックス 65"/>
          <p:cNvSpPr txBox="1"/>
          <p:nvPr/>
        </p:nvSpPr>
        <p:spPr>
          <a:xfrm>
            <a:off x="170171" y="1481195"/>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対象事業所：令和２年４月１日以降に感染症対策を徹底した上で、サービスを提供する</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ためにかかり増し経費が発生した施設・事業所</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5" name="テキスト ボックス 74"/>
          <p:cNvSpPr txBox="1"/>
          <p:nvPr/>
        </p:nvSpPr>
        <p:spPr>
          <a:xfrm>
            <a:off x="170171" y="2444624"/>
            <a:ext cx="3516250" cy="374461"/>
          </a:xfrm>
          <a:prstGeom prst="rect">
            <a:avLst/>
          </a:prstGeom>
          <a:noFill/>
          <a:ln>
            <a:noFill/>
          </a:ln>
        </p:spPr>
        <p:txBody>
          <a:bodyPr wrap="square">
            <a:spAutoFit/>
          </a:bodyPr>
          <a:lstStyle/>
          <a:p>
            <a:pPr marL="285750" marR="0" lvl="0" indent="-285750" algn="just" defTabSz="457200" rtl="0" eaLnBrk="1" fontAlgn="auto" latinLnBrk="0" hangingPunct="1">
              <a:lnSpc>
                <a:spcPts val="22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上限額：　　</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サービス毎に設定</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しています</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1" name="テキスト ボックス 80"/>
          <p:cNvSpPr txBox="1"/>
          <p:nvPr/>
        </p:nvSpPr>
        <p:spPr>
          <a:xfrm>
            <a:off x="170171" y="1984880"/>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対象経費：　感染症</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対策に要する物品購入、外部専門家等による研修実施</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、感染発生時</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対応</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衛生用品</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保管などに使える多機能型簡易</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居室の設置などに要する経費</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2" name="正方形/長方形 51"/>
          <p:cNvSpPr/>
          <p:nvPr/>
        </p:nvSpPr>
        <p:spPr>
          <a:xfrm>
            <a:off x="83075" y="3349221"/>
            <a:ext cx="6712634" cy="2350747"/>
          </a:xfrm>
          <a:prstGeom prst="rect">
            <a:avLst/>
          </a:prstGeom>
          <a:solidFill>
            <a:srgbClr val="E7E7FF"/>
          </a:solidFill>
          <a:ln w="3175">
            <a:solidFill>
              <a:srgbClr val="9B9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3" name="正方形/長方形 52"/>
          <p:cNvSpPr/>
          <p:nvPr/>
        </p:nvSpPr>
        <p:spPr>
          <a:xfrm>
            <a:off x="31502" y="2982511"/>
            <a:ext cx="6772916" cy="42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ts val="2200"/>
              </a:lnSpc>
              <a:spcBef>
                <a:spcPts val="0"/>
              </a:spcBef>
              <a:spcAft>
                <a:spcPts val="0"/>
              </a:spcAft>
              <a:buClr>
                <a:srgbClr val="97FF97"/>
              </a:buClr>
              <a:buSzTx/>
              <a:buFont typeface="Wingdings" panose="05000000000000000000" pitchFamily="2" charset="2"/>
              <a:buChar char="l"/>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サービスの利用再開に向けた利用者への働きかけや環境整備を支援</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します</a:t>
            </a:r>
          </a:p>
        </p:txBody>
      </p:sp>
      <p:sp>
        <p:nvSpPr>
          <p:cNvPr id="56" name="テキスト ボックス 55"/>
          <p:cNvSpPr txBox="1"/>
          <p:nvPr/>
        </p:nvSpPr>
        <p:spPr>
          <a:xfrm>
            <a:off x="172682" y="3669655"/>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対象事業所：令和２年４月１日以降にサービス利用休止中の利用者へ利用再開のための</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支援を行った相談支援事業所、住宅サービス事業所</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0" name="テキスト ボックス 59"/>
          <p:cNvSpPr txBox="1"/>
          <p:nvPr/>
        </p:nvSpPr>
        <p:spPr>
          <a:xfrm>
            <a:off x="172682" y="4164631"/>
            <a:ext cx="6587794" cy="323165"/>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上限額：　　１利用者当たり </a:t>
            </a:r>
            <a:r>
              <a:rPr kumimoji="0"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1,500</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円～</a:t>
            </a:r>
            <a:r>
              <a:rPr kumimoji="0"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2,500</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円</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正方形/長方形 37"/>
          <p:cNvSpPr/>
          <p:nvPr/>
        </p:nvSpPr>
        <p:spPr>
          <a:xfrm>
            <a:off x="83075" y="3394888"/>
            <a:ext cx="6547088" cy="339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１．在宅</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サービス事業所による利用者への再開支援への助成</a:t>
            </a:r>
          </a:p>
        </p:txBody>
      </p:sp>
      <p:sp>
        <p:nvSpPr>
          <p:cNvPr id="62" name="テキスト ボックス 61"/>
          <p:cNvSpPr txBox="1"/>
          <p:nvPr/>
        </p:nvSpPr>
        <p:spPr>
          <a:xfrm>
            <a:off x="171197" y="4868043"/>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対象事業所：令和２年４月１日以降に感染防止のための環境整備を行った相談支援事業所、</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住宅サービス事業所</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3" name="テキスト ボックス 62"/>
          <p:cNvSpPr txBox="1"/>
          <p:nvPr/>
        </p:nvSpPr>
        <p:spPr>
          <a:xfrm>
            <a:off x="171197" y="5345601"/>
            <a:ext cx="6587794" cy="323165"/>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上限額：　　</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２０万円</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4" name="正方形/長方形 63"/>
          <p:cNvSpPr/>
          <p:nvPr/>
        </p:nvSpPr>
        <p:spPr>
          <a:xfrm>
            <a:off x="81590" y="4593276"/>
            <a:ext cx="6547088" cy="339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２．在宅</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サービス事業所</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における環境整備への助成</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5" name="正方形/長方形 64"/>
          <p:cNvSpPr/>
          <p:nvPr/>
        </p:nvSpPr>
        <p:spPr>
          <a:xfrm>
            <a:off x="80563" y="6232423"/>
            <a:ext cx="6712636" cy="1857060"/>
          </a:xfrm>
          <a:prstGeom prst="rect">
            <a:avLst/>
          </a:prstGeom>
          <a:solidFill>
            <a:srgbClr val="E7E7FF"/>
          </a:solidFill>
          <a:ln w="3175">
            <a:solidFill>
              <a:srgbClr val="9B9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7" name="正方形/長方形 66"/>
          <p:cNvSpPr/>
          <p:nvPr/>
        </p:nvSpPr>
        <p:spPr>
          <a:xfrm>
            <a:off x="28990" y="5865712"/>
            <a:ext cx="6772916" cy="42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ts val="2200"/>
              </a:lnSpc>
              <a:spcBef>
                <a:spcPts val="0"/>
              </a:spcBef>
              <a:spcAft>
                <a:spcPts val="0"/>
              </a:spcAft>
              <a:buClr>
                <a:srgbClr val="97FF97"/>
              </a:buClr>
              <a:buSzTx/>
              <a:buFont typeface="Wingdings" panose="05000000000000000000" pitchFamily="2" charset="2"/>
              <a:buChar char="l"/>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職員の皆さまに慰労金を支給します</a:t>
            </a:r>
            <a:endPar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8" name="テキスト ボックス 67"/>
          <p:cNvSpPr txBox="1"/>
          <p:nvPr/>
        </p:nvSpPr>
        <p:spPr>
          <a:xfrm>
            <a:off x="170170" y="6282904"/>
            <a:ext cx="6587794" cy="553998"/>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対象者：　　対象期間に障害福祉サービス施設・事業所に通算１０日以上勤務し、</a:t>
            </a:r>
            <a:endParaRPr kumimoji="0"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利用者と接する職員</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テキスト ボックス 69"/>
          <p:cNvSpPr txBox="1"/>
          <p:nvPr/>
        </p:nvSpPr>
        <p:spPr>
          <a:xfrm>
            <a:off x="170170" y="6804007"/>
            <a:ext cx="6587794" cy="323165"/>
          </a:xfrm>
          <a:prstGeom prst="rect">
            <a:avLst/>
          </a:prstGeom>
          <a:noFill/>
          <a:ln>
            <a:noFill/>
          </a:ln>
        </p:spPr>
        <p:txBody>
          <a:bodyPr wrap="square">
            <a:spAutoFit/>
          </a:bodyPr>
          <a:lstStyle/>
          <a:p>
            <a:pPr marL="285750" marR="0" lvl="0" indent="-285750" algn="just" defTabSz="457200" rtl="0" eaLnBrk="1" fontAlgn="auto" latinLnBrk="0" hangingPunct="1">
              <a:lnSpc>
                <a:spcPts val="1800"/>
              </a:lnSpc>
              <a:spcBef>
                <a:spcPts val="0"/>
              </a:spcBef>
              <a:spcAft>
                <a:spcPts val="0"/>
              </a:spcAft>
              <a:buClrTx/>
              <a:buSzTx/>
              <a:buFont typeface="Wingdings" panose="05000000000000000000" pitchFamily="2" charset="2"/>
              <a:buChar char="n"/>
              <a:tabLst/>
              <a:defRPr/>
            </a:pP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一人当たりの支給額：</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２０万円</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または　</a:t>
            </a:r>
            <a:r>
              <a:rPr kumimoji="0"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５万円</a:t>
            </a:r>
            <a:endPar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8" name="正方形/長方形 27"/>
          <p:cNvSpPr/>
          <p:nvPr/>
        </p:nvSpPr>
        <p:spPr>
          <a:xfrm>
            <a:off x="472520" y="7080977"/>
            <a:ext cx="6320678" cy="990015"/>
          </a:xfrm>
          <a:prstGeom prst="rect">
            <a:avLst/>
          </a:prstGeom>
          <a:noFill/>
          <a:ln>
            <a:noFill/>
          </a:ln>
        </p:spPr>
        <p:txBody>
          <a:bodyPr wrap="square">
            <a:spAutoFit/>
          </a:bodyPr>
          <a:lstStyle/>
          <a:p>
            <a:pPr defTabSz="914395">
              <a:lnSpc>
                <a:spcPts val="1400"/>
              </a:lnSpc>
              <a:defRPr/>
            </a:pPr>
            <a:r>
              <a:rPr lang="en-US" altLang="ja-JP" sz="900" kern="0" dirty="0">
                <a:solidFill>
                  <a:prstClr val="black"/>
                </a:solidFill>
                <a:latin typeface="メイリオ" panose="020B0604030504040204" pitchFamily="50" charset="-128"/>
                <a:ea typeface="メイリオ" panose="020B0604030504040204" pitchFamily="50" charset="-128"/>
              </a:rPr>
              <a:t>※</a:t>
            </a:r>
            <a:r>
              <a:rPr lang="ja-JP" altLang="en-US" sz="900" kern="0" dirty="0">
                <a:solidFill>
                  <a:prstClr val="black"/>
                </a:solidFill>
                <a:latin typeface="メイリオ" panose="020B0604030504040204" pitchFamily="50" charset="-128"/>
                <a:ea typeface="メイリオ" panose="020B0604030504040204" pitchFamily="50" charset="-128"/>
              </a:rPr>
              <a:t>対象期間</a:t>
            </a:r>
            <a:r>
              <a:rPr lang="ja-JP" altLang="en-US" sz="900" kern="0" dirty="0" smtClean="0">
                <a:solidFill>
                  <a:prstClr val="black"/>
                </a:solidFill>
                <a:latin typeface="メイリオ" panose="020B0604030504040204" pitchFamily="50" charset="-128"/>
                <a:ea typeface="メイリオ" panose="020B0604030504040204" pitchFamily="50" charset="-128"/>
              </a:rPr>
              <a:t>：</a:t>
            </a:r>
            <a:r>
              <a:rPr lang="en-US" altLang="ja-JP" sz="900" kern="0" dirty="0" smtClean="0">
                <a:solidFill>
                  <a:prstClr val="black"/>
                </a:solidFill>
                <a:latin typeface="メイリオ" panose="020B0604030504040204" pitchFamily="50" charset="-128"/>
                <a:ea typeface="メイリオ" panose="020B0604030504040204" pitchFamily="50" charset="-128"/>
              </a:rPr>
              <a:t>3</a:t>
            </a:r>
            <a:r>
              <a:rPr lang="ja-JP" altLang="en-US" sz="900" kern="0" dirty="0" smtClean="0">
                <a:solidFill>
                  <a:prstClr val="black"/>
                </a:solidFill>
                <a:latin typeface="メイリオ" panose="020B0604030504040204" pitchFamily="50" charset="-128"/>
                <a:ea typeface="メイリオ" panose="020B0604030504040204" pitchFamily="50" charset="-128"/>
              </a:rPr>
              <a:t>月</a:t>
            </a:r>
            <a:r>
              <a:rPr lang="en-US" altLang="ja-JP" sz="900" kern="0" dirty="0" smtClean="0">
                <a:solidFill>
                  <a:prstClr val="black"/>
                </a:solidFill>
                <a:latin typeface="メイリオ" panose="020B0604030504040204" pitchFamily="50" charset="-128"/>
                <a:ea typeface="メイリオ" panose="020B0604030504040204" pitchFamily="50" charset="-128"/>
              </a:rPr>
              <a:t>17</a:t>
            </a:r>
            <a:r>
              <a:rPr lang="ja-JP" altLang="en-US" sz="900" kern="0" dirty="0" smtClean="0">
                <a:solidFill>
                  <a:prstClr val="black"/>
                </a:solidFill>
                <a:latin typeface="メイリオ" panose="020B0604030504040204" pitchFamily="50" charset="-128"/>
                <a:ea typeface="メイリオ" panose="020B0604030504040204" pitchFamily="50" charset="-128"/>
              </a:rPr>
              <a:t>日</a:t>
            </a:r>
            <a:r>
              <a:rPr lang="ja-JP" altLang="en-US" sz="900" kern="0" dirty="0">
                <a:solidFill>
                  <a:prstClr val="black"/>
                </a:solidFill>
                <a:latin typeface="メイリオ" panose="020B0604030504040204" pitchFamily="50" charset="-128"/>
                <a:ea typeface="メイリオ" panose="020B0604030504040204" pitchFamily="50" charset="-128"/>
              </a:rPr>
              <a:t>から６月</a:t>
            </a:r>
            <a:r>
              <a:rPr lang="en-US" altLang="ja-JP" sz="900" kern="0" dirty="0">
                <a:solidFill>
                  <a:prstClr val="black"/>
                </a:solidFill>
                <a:latin typeface="メイリオ" panose="020B0604030504040204" pitchFamily="50" charset="-128"/>
                <a:ea typeface="メイリオ" panose="020B0604030504040204" pitchFamily="50" charset="-128"/>
              </a:rPr>
              <a:t>30</a:t>
            </a:r>
            <a:r>
              <a:rPr lang="ja-JP" altLang="en-US" sz="900" kern="0" dirty="0">
                <a:solidFill>
                  <a:prstClr val="black"/>
                </a:solidFill>
                <a:latin typeface="メイリオ" panose="020B0604030504040204" pitchFamily="50" charset="-128"/>
                <a:ea typeface="メイリオ" panose="020B0604030504040204" pitchFamily="50" charset="-128"/>
              </a:rPr>
              <a:t>日までの間</a:t>
            </a:r>
            <a:endParaRPr lang="en-US" altLang="ja-JP" sz="900" kern="0" dirty="0">
              <a:solidFill>
                <a:prstClr val="black"/>
              </a:solidFill>
              <a:latin typeface="メイリオ" panose="020B0604030504040204" pitchFamily="50" charset="-128"/>
              <a:ea typeface="メイリオ" panose="020B0604030504040204" pitchFamily="50" charset="-128"/>
            </a:endParaRPr>
          </a:p>
          <a:p>
            <a:pPr defTabSz="914395" eaLnBrk="1" fontAlgn="auto" hangingPunct="1">
              <a:lnSpc>
                <a:spcPts val="1400"/>
              </a:lnSpc>
              <a:spcBef>
                <a:spcPts val="0"/>
              </a:spcBef>
              <a:spcAft>
                <a:spcPts val="0"/>
              </a:spcAft>
              <a:defRPr/>
            </a:pPr>
            <a:r>
              <a:rPr kumimoji="0" lang="en-US" altLang="ja-JP" sz="900" kern="0" dirty="0" smtClean="0">
                <a:solidFill>
                  <a:prstClr val="black"/>
                </a:solidFill>
                <a:latin typeface="メイリオ" panose="020B0604030504040204" pitchFamily="50" charset="-128"/>
                <a:ea typeface="メイリオ" panose="020B0604030504040204" pitchFamily="50" charset="-128"/>
              </a:rPr>
              <a:t>※</a:t>
            </a:r>
            <a:r>
              <a:rPr kumimoji="0" lang="ja-JP" altLang="en-US" sz="900" kern="0" dirty="0">
                <a:solidFill>
                  <a:prstClr val="black"/>
                </a:solidFill>
                <a:latin typeface="メイリオ" panose="020B0604030504040204" pitchFamily="50" charset="-128"/>
                <a:ea typeface="メイリオ" panose="020B0604030504040204" pitchFamily="50" charset="-128"/>
              </a:rPr>
              <a:t>複数の事業所で勤務した場合</a:t>
            </a:r>
            <a:r>
              <a:rPr kumimoji="0" lang="ja-JP" altLang="en-US" sz="900" kern="0" dirty="0" smtClean="0">
                <a:solidFill>
                  <a:prstClr val="black"/>
                </a:solidFill>
                <a:latin typeface="メイリオ" panose="020B0604030504040204" pitchFamily="50" charset="-128"/>
                <a:ea typeface="メイリオ" panose="020B0604030504040204" pitchFamily="50" charset="-128"/>
              </a:rPr>
              <a:t>は、勤務日数を合算</a:t>
            </a:r>
            <a:r>
              <a:rPr kumimoji="0" lang="ja-JP" altLang="en-US" sz="900" kern="0" dirty="0">
                <a:solidFill>
                  <a:prstClr val="black"/>
                </a:solidFill>
                <a:latin typeface="メイリオ" panose="020B0604030504040204" pitchFamily="50" charset="-128"/>
                <a:ea typeface="メイリオ" panose="020B0604030504040204" pitchFamily="50" charset="-128"/>
              </a:rPr>
              <a:t>して計算します。</a:t>
            </a:r>
            <a:endParaRPr kumimoji="0" lang="en-US" altLang="ja-JP" sz="900" kern="0" dirty="0">
              <a:solidFill>
                <a:prstClr val="black"/>
              </a:solidFill>
              <a:latin typeface="メイリオ" panose="020B0604030504040204" pitchFamily="50" charset="-128"/>
              <a:ea typeface="メイリオ" panose="020B0604030504040204" pitchFamily="50" charset="-128"/>
            </a:endParaRPr>
          </a:p>
          <a:p>
            <a:pPr defTabSz="914395" eaLnBrk="1" fontAlgn="auto" hangingPunct="1">
              <a:lnSpc>
                <a:spcPts val="1400"/>
              </a:lnSpc>
              <a:spcBef>
                <a:spcPts val="0"/>
              </a:spcBef>
              <a:spcAft>
                <a:spcPts val="0"/>
              </a:spcAft>
              <a:defRPr/>
            </a:pPr>
            <a:r>
              <a:rPr kumimoji="0" lang="en-US" altLang="ja-JP" sz="900" kern="0" dirty="0">
                <a:solidFill>
                  <a:prstClr val="black"/>
                </a:solidFill>
                <a:latin typeface="メイリオ" panose="020B0604030504040204" pitchFamily="50" charset="-128"/>
                <a:ea typeface="メイリオ" panose="020B0604030504040204" pitchFamily="50" charset="-128"/>
              </a:rPr>
              <a:t>※</a:t>
            </a:r>
            <a:r>
              <a:rPr kumimoji="0" lang="ja-JP" altLang="en-US" sz="900" kern="0" dirty="0">
                <a:solidFill>
                  <a:prstClr val="black"/>
                </a:solidFill>
                <a:latin typeface="メイリオ" panose="020B0604030504040204" pitchFamily="50" charset="-128"/>
                <a:ea typeface="メイリオ" panose="020B0604030504040204" pitchFamily="50" charset="-128"/>
              </a:rPr>
              <a:t>事業所には</a:t>
            </a:r>
            <a:r>
              <a:rPr kumimoji="0" lang="ja-JP" altLang="en-US" sz="900" kern="0" dirty="0" smtClean="0">
                <a:solidFill>
                  <a:prstClr val="black"/>
                </a:solidFill>
                <a:latin typeface="メイリオ" panose="020B0604030504040204" pitchFamily="50" charset="-128"/>
                <a:ea typeface="メイリオ" panose="020B0604030504040204" pitchFamily="50" charset="-128"/>
              </a:rPr>
              <a:t>、一部の地域</a:t>
            </a:r>
            <a:r>
              <a:rPr kumimoji="0" lang="ja-JP" altLang="en-US" sz="900" kern="0" dirty="0">
                <a:solidFill>
                  <a:prstClr val="black"/>
                </a:solidFill>
                <a:latin typeface="メイリオ" panose="020B0604030504040204" pitchFamily="50" charset="-128"/>
                <a:ea typeface="メイリオ" panose="020B0604030504040204" pitchFamily="50" charset="-128"/>
              </a:rPr>
              <a:t>生活支援</a:t>
            </a:r>
            <a:r>
              <a:rPr kumimoji="0" lang="ja-JP" altLang="en-US" sz="900" kern="0" dirty="0" smtClean="0">
                <a:latin typeface="メイリオ" panose="020B0604030504040204" pitchFamily="50" charset="-128"/>
                <a:ea typeface="メイリオ" panose="020B0604030504040204" pitchFamily="50" charset="-128"/>
              </a:rPr>
              <a:t>事業（注）を</a:t>
            </a:r>
            <a:r>
              <a:rPr kumimoji="0" lang="ja-JP" altLang="en-US" sz="900" kern="0" dirty="0">
                <a:latin typeface="メイリオ" panose="020B0604030504040204" pitchFamily="50" charset="-128"/>
                <a:ea typeface="メイリオ" panose="020B0604030504040204" pitchFamily="50" charset="-128"/>
              </a:rPr>
              <a:t>実施する</a:t>
            </a:r>
            <a:r>
              <a:rPr kumimoji="0" lang="ja-JP" altLang="en-US" sz="900" kern="0" dirty="0">
                <a:solidFill>
                  <a:prstClr val="black"/>
                </a:solidFill>
                <a:latin typeface="メイリオ" panose="020B0604030504040204" pitchFamily="50" charset="-128"/>
                <a:ea typeface="メイリオ" panose="020B0604030504040204" pitchFamily="50" charset="-128"/>
              </a:rPr>
              <a:t>事業所も含みます</a:t>
            </a:r>
            <a:r>
              <a:rPr kumimoji="0" lang="ja-JP" altLang="en-US" sz="900" kern="0" dirty="0" smtClean="0">
                <a:solidFill>
                  <a:prstClr val="black"/>
                </a:solidFill>
                <a:latin typeface="メイリオ" panose="020B0604030504040204" pitchFamily="50" charset="-128"/>
                <a:ea typeface="メイリオ" panose="020B0604030504040204" pitchFamily="50" charset="-128"/>
              </a:rPr>
              <a:t>。</a:t>
            </a:r>
            <a:endParaRPr kumimoji="0" lang="en-US" altLang="ja-JP" sz="900" kern="0" dirty="0" smtClean="0">
              <a:solidFill>
                <a:prstClr val="black"/>
              </a:solidFill>
              <a:latin typeface="メイリオ" panose="020B0604030504040204" pitchFamily="50" charset="-128"/>
              <a:ea typeface="メイリオ" panose="020B0604030504040204" pitchFamily="50" charset="-128"/>
            </a:endParaRPr>
          </a:p>
          <a:p>
            <a:pPr defTabSz="914395">
              <a:lnSpc>
                <a:spcPts val="1400"/>
              </a:lnSpc>
              <a:defRPr/>
            </a:pPr>
            <a:r>
              <a:rPr kumimoji="0" lang="ja-JP" altLang="en-US" sz="900" kern="0" dirty="0" smtClean="0">
                <a:solidFill>
                  <a:prstClr val="black"/>
                </a:solidFill>
                <a:latin typeface="メイリオ" panose="020B0604030504040204" pitchFamily="50" charset="-128"/>
                <a:ea typeface="メイリオ" panose="020B0604030504040204" pitchFamily="50" charset="-128"/>
              </a:rPr>
              <a:t>　　</a:t>
            </a:r>
            <a:r>
              <a:rPr lang="ja-JP" altLang="en-US" sz="900" kern="0" dirty="0">
                <a:latin typeface="メイリオ" panose="020B0604030504040204" pitchFamily="50" charset="-128"/>
                <a:ea typeface="メイリオ" panose="020B0604030504040204" pitchFamily="50" charset="-128"/>
              </a:rPr>
              <a:t>（注）地域活動支援センター、日中一時支援、盲人ホーム、福祉ホーム、移動支援事業、訪問入浴サービス、</a:t>
            </a:r>
            <a:endParaRPr lang="en-US" altLang="ja-JP" sz="900" kern="0" dirty="0">
              <a:latin typeface="メイリオ" panose="020B0604030504040204" pitchFamily="50" charset="-128"/>
              <a:ea typeface="メイリオ" panose="020B0604030504040204" pitchFamily="50" charset="-128"/>
            </a:endParaRPr>
          </a:p>
          <a:p>
            <a:pPr indent="576000" defTabSz="914395">
              <a:lnSpc>
                <a:spcPts val="1400"/>
              </a:lnSpc>
              <a:defRPr/>
            </a:pPr>
            <a:r>
              <a:rPr lang="ja-JP" altLang="en-US" sz="900" kern="0" dirty="0">
                <a:latin typeface="メイリオ" panose="020B0604030504040204" pitchFamily="50" charset="-128"/>
                <a:ea typeface="メイリオ" panose="020B0604030504040204" pitchFamily="50" charset="-128"/>
              </a:rPr>
              <a:t>障害者相談支援事業、基幹相談支援、盲</a:t>
            </a:r>
            <a:r>
              <a:rPr lang="ja-JP" altLang="en-US" sz="900" kern="0" dirty="0" err="1">
                <a:latin typeface="メイリオ" panose="020B0604030504040204" pitchFamily="50" charset="-128"/>
                <a:ea typeface="メイリオ" panose="020B0604030504040204" pitchFamily="50" charset="-128"/>
              </a:rPr>
              <a:t>ろう</a:t>
            </a:r>
            <a:r>
              <a:rPr lang="ja-JP" altLang="en-US" sz="900" kern="0" dirty="0">
                <a:latin typeface="メイリオ" panose="020B0604030504040204" pitchFamily="50" charset="-128"/>
                <a:ea typeface="メイリオ" panose="020B0604030504040204" pitchFamily="50" charset="-128"/>
              </a:rPr>
              <a:t>者向け通訳・介助員派遣事業</a:t>
            </a:r>
            <a:endParaRPr lang="en-US" altLang="ja-JP" sz="900" kern="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39155" y="8779998"/>
            <a:ext cx="3589609" cy="784830"/>
          </a:xfrm>
          <a:prstGeom prst="rect">
            <a:avLst/>
          </a:prstGeom>
        </p:spPr>
        <p:txBody>
          <a:bodyPr wrap="square">
            <a:spAutoFit/>
          </a:bodyPr>
          <a:lstStyle/>
          <a:p>
            <a:pPr lvl="0">
              <a:lnSpc>
                <a:spcPts val="1517"/>
              </a:lnSpc>
              <a:defRPr/>
            </a:pPr>
            <a:r>
              <a:rPr lang="ja-JP" altLang="en-US" sz="1000" b="1" dirty="0">
                <a:solidFill>
                  <a:prstClr val="black"/>
                </a:solidFill>
                <a:latin typeface="メイリオ" panose="020B0604030504040204" pitchFamily="50" charset="-128"/>
                <a:ea typeface="メイリオ" panose="020B0604030504040204" pitchFamily="50" charset="-128"/>
              </a:rPr>
              <a:t>厚生労働省 社会・援護局障害保健福祉部</a:t>
            </a:r>
          </a:p>
          <a:p>
            <a:pPr lvl="0">
              <a:lnSpc>
                <a:spcPts val="1300"/>
              </a:lnSpc>
              <a:defRPr/>
            </a:pPr>
            <a:r>
              <a:rPr lang="ja-JP" altLang="en-US" sz="900" dirty="0">
                <a:solidFill>
                  <a:prstClr val="black"/>
                </a:solidFill>
                <a:latin typeface="メイリオ" panose="020B0604030504040204" pitchFamily="50" charset="-128"/>
                <a:ea typeface="メイリオ" panose="020B0604030504040204" pitchFamily="50" charset="-128"/>
              </a:rPr>
              <a:t>新型コロナウイルス感染症緊急包括支援交付金に関する</a:t>
            </a:r>
            <a:r>
              <a:rPr lang="ja-JP" altLang="en-US" sz="900" dirty="0" smtClean="0">
                <a:solidFill>
                  <a:prstClr val="black"/>
                </a:solidFill>
                <a:latin typeface="メイリオ" panose="020B0604030504040204" pitchFamily="50" charset="-128"/>
                <a:ea typeface="メイリオ" panose="020B0604030504040204" pitchFamily="50" charset="-128"/>
              </a:rPr>
              <a:t>電話</a:t>
            </a:r>
            <a:endParaRPr lang="en-US" altLang="ja-JP" sz="900" dirty="0" smtClean="0">
              <a:solidFill>
                <a:prstClr val="black"/>
              </a:solidFill>
              <a:latin typeface="メイリオ" panose="020B0604030504040204" pitchFamily="50" charset="-128"/>
              <a:ea typeface="メイリオ" panose="020B0604030504040204" pitchFamily="50" charset="-128"/>
            </a:endParaRPr>
          </a:p>
          <a:p>
            <a:pPr lvl="0">
              <a:lnSpc>
                <a:spcPts val="1300"/>
              </a:lnSpc>
              <a:defRPr/>
            </a:pPr>
            <a:r>
              <a:rPr lang="ja-JP" altLang="en-US" sz="900" dirty="0" smtClean="0">
                <a:solidFill>
                  <a:prstClr val="black"/>
                </a:solidFill>
                <a:latin typeface="メイリオ" panose="020B0604030504040204" pitchFamily="50" charset="-128"/>
                <a:ea typeface="メイリオ" panose="020B0604030504040204" pitchFamily="50" charset="-128"/>
              </a:rPr>
              <a:t>問い合わせ</a:t>
            </a:r>
            <a:r>
              <a:rPr lang="ja-JP" altLang="en-US" sz="900" dirty="0">
                <a:solidFill>
                  <a:prstClr val="black"/>
                </a:solidFill>
                <a:latin typeface="メイリオ" panose="020B0604030504040204" pitchFamily="50" charset="-128"/>
                <a:ea typeface="メイリオ" panose="020B0604030504040204" pitchFamily="50" charset="-128"/>
              </a:rPr>
              <a:t>窓口　</a:t>
            </a:r>
            <a:r>
              <a:rPr lang="en-US" altLang="ja-JP" sz="900" dirty="0">
                <a:solidFill>
                  <a:prstClr val="black"/>
                </a:solidFill>
                <a:latin typeface="メイリオ" panose="020B0604030504040204" pitchFamily="50" charset="-128"/>
                <a:ea typeface="メイリオ" panose="020B0604030504040204" pitchFamily="50" charset="-128"/>
              </a:rPr>
              <a:t>03-5253-1111</a:t>
            </a:r>
            <a:r>
              <a:rPr lang="ja-JP" altLang="en-US" sz="900" dirty="0">
                <a:solidFill>
                  <a:prstClr val="black"/>
                </a:solidFill>
                <a:latin typeface="メイリオ" panose="020B0604030504040204" pitchFamily="50" charset="-128"/>
                <a:ea typeface="メイリオ" panose="020B0604030504040204" pitchFamily="50" charset="-128"/>
              </a:rPr>
              <a:t>（内線</a:t>
            </a:r>
            <a:r>
              <a:rPr lang="en-US" altLang="ja-JP" sz="900" dirty="0">
                <a:solidFill>
                  <a:prstClr val="black"/>
                </a:solidFill>
                <a:latin typeface="メイリオ" panose="020B0604030504040204" pitchFamily="50" charset="-128"/>
                <a:ea typeface="メイリオ" panose="020B0604030504040204" pitchFamily="50" charset="-128"/>
              </a:rPr>
              <a:t>7096</a:t>
            </a:r>
            <a:r>
              <a:rPr lang="ja-JP" altLang="en-US" sz="900" dirty="0" err="1">
                <a:solidFill>
                  <a:prstClr val="black"/>
                </a:solidFill>
                <a:latin typeface="メイリオ" panose="020B0604030504040204" pitchFamily="50" charset="-128"/>
                <a:ea typeface="メイリオ" panose="020B0604030504040204" pitchFamily="50" charset="-128"/>
              </a:rPr>
              <a:t>、</a:t>
            </a:r>
            <a:r>
              <a:rPr lang="en-US" altLang="ja-JP" sz="900" dirty="0">
                <a:solidFill>
                  <a:prstClr val="black"/>
                </a:solidFill>
                <a:latin typeface="メイリオ" panose="020B0604030504040204" pitchFamily="50" charset="-128"/>
                <a:ea typeface="メイリオ" panose="020B0604030504040204" pitchFamily="50" charset="-128"/>
              </a:rPr>
              <a:t>7097</a:t>
            </a:r>
            <a:r>
              <a:rPr lang="ja-JP" altLang="en-US" sz="900" dirty="0">
                <a:solidFill>
                  <a:prstClr val="black"/>
                </a:solidFill>
                <a:latin typeface="メイリオ" panose="020B0604030504040204" pitchFamily="50" charset="-128"/>
                <a:ea typeface="メイリオ" panose="020B0604030504040204" pitchFamily="50" charset="-128"/>
              </a:rPr>
              <a:t>）</a:t>
            </a:r>
            <a:endParaRPr lang="en-US" altLang="ja-JP" sz="900" dirty="0">
              <a:solidFill>
                <a:prstClr val="black"/>
              </a:solidFill>
              <a:latin typeface="メイリオ" panose="020B0604030504040204" pitchFamily="50" charset="-128"/>
              <a:ea typeface="メイリオ" panose="020B0604030504040204" pitchFamily="50" charset="-128"/>
            </a:endParaRPr>
          </a:p>
          <a:p>
            <a:pPr lvl="0">
              <a:lnSpc>
                <a:spcPts val="1300"/>
              </a:lnSpc>
              <a:defRPr/>
            </a:pPr>
            <a:r>
              <a:rPr lang="ja-JP" altLang="en-US" sz="900" dirty="0">
                <a:solidFill>
                  <a:prstClr val="black"/>
                </a:solidFill>
                <a:latin typeface="メイリオ" panose="020B0604030504040204" pitchFamily="50" charset="-128"/>
                <a:ea typeface="メイリオ" panose="020B0604030504040204" pitchFamily="50" charset="-128"/>
              </a:rPr>
              <a:t>（受付時間は、</a:t>
            </a:r>
            <a:r>
              <a:rPr lang="en-US" altLang="ja-JP" sz="900" dirty="0">
                <a:solidFill>
                  <a:prstClr val="black"/>
                </a:solidFill>
                <a:latin typeface="メイリオ" panose="020B0604030504040204" pitchFamily="50" charset="-128"/>
                <a:ea typeface="メイリオ" panose="020B0604030504040204" pitchFamily="50" charset="-128"/>
              </a:rPr>
              <a:t>9:30</a:t>
            </a:r>
            <a:r>
              <a:rPr lang="ja-JP" altLang="en-US" sz="900" dirty="0">
                <a:solidFill>
                  <a:prstClr val="black"/>
                </a:solidFill>
                <a:latin typeface="メイリオ" panose="020B0604030504040204" pitchFamily="50" charset="-128"/>
                <a:ea typeface="メイリオ" panose="020B0604030504040204" pitchFamily="50" charset="-128"/>
              </a:rPr>
              <a:t>～</a:t>
            </a:r>
            <a:r>
              <a:rPr lang="en-US" altLang="ja-JP" sz="900" dirty="0">
                <a:solidFill>
                  <a:prstClr val="black"/>
                </a:solidFill>
                <a:latin typeface="メイリオ" panose="020B0604030504040204" pitchFamily="50" charset="-128"/>
                <a:ea typeface="メイリオ" panose="020B0604030504040204" pitchFamily="50" charset="-128"/>
              </a:rPr>
              <a:t>18:00</a:t>
            </a:r>
            <a:r>
              <a:rPr lang="ja-JP" altLang="en-US" sz="900" dirty="0">
                <a:solidFill>
                  <a:prstClr val="black"/>
                </a:solidFill>
                <a:latin typeface="メイリオ" panose="020B0604030504040204" pitchFamily="50" charset="-128"/>
                <a:ea typeface="メイリオ" panose="020B0604030504040204" pitchFamily="50" charset="-128"/>
              </a:rPr>
              <a:t>　土日祝日を除く </a:t>
            </a:r>
            <a:r>
              <a:rPr lang="en-US" altLang="ja-JP" sz="800" dirty="0">
                <a:solidFill>
                  <a:prstClr val="black"/>
                </a:solidFill>
                <a:latin typeface="メイリオ" panose="020B0604030504040204" pitchFamily="50" charset="-128"/>
                <a:ea typeface="メイリオ" panose="020B0604030504040204" pitchFamily="50" charset="-128"/>
              </a:rPr>
              <a:t>※</a:t>
            </a:r>
            <a:r>
              <a:rPr lang="ja-JP" altLang="en-US" sz="800" dirty="0">
                <a:solidFill>
                  <a:prstClr val="black"/>
                </a:solidFill>
                <a:latin typeface="メイリオ" panose="020B0604030504040204" pitchFamily="50" charset="-128"/>
                <a:ea typeface="メイリオ" panose="020B0604030504040204" pitchFamily="50" charset="-128"/>
              </a:rPr>
              <a:t>７月までを予定</a:t>
            </a:r>
            <a:r>
              <a:rPr lang="ja-JP" altLang="en-US" sz="900" dirty="0">
                <a:solidFill>
                  <a:prstClr val="black"/>
                </a:solidFill>
                <a:latin typeface="メイリオ" panose="020B0604030504040204" pitchFamily="50" charset="-128"/>
                <a:ea typeface="メイリオ" panose="020B0604030504040204" pitchFamily="50" charset="-128"/>
              </a:rPr>
              <a:t>）</a:t>
            </a:r>
            <a:endParaRPr lang="en-US" altLang="ja-JP" sz="700" dirty="0">
              <a:solidFill>
                <a:prstClr val="black"/>
              </a:solidFill>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2761349" y="8574279"/>
            <a:ext cx="1203051" cy="276999"/>
          </a:xfrm>
          <a:prstGeom prst="rect">
            <a:avLst/>
          </a:prstGeom>
          <a:noFill/>
        </p:spPr>
        <p:txBody>
          <a:bodyPr wrap="square" rtlCol="0">
            <a:spAutoFit/>
          </a:bodyPr>
          <a:lstStyle/>
          <a:p>
            <a:pPr algn="ctr"/>
            <a:r>
              <a:rPr kumimoji="1" lang="ja-JP" altLang="en-US" sz="1200" b="1" dirty="0" smtClean="0">
                <a:latin typeface="メイリオ" panose="020B0604030504040204" pitchFamily="50" charset="-128"/>
                <a:ea typeface="メイリオ" panose="020B0604030504040204" pitchFamily="50" charset="-128"/>
              </a:rPr>
              <a:t>お問合せ先</a:t>
            </a:r>
            <a:endParaRPr kumimoji="1" lang="en-US" altLang="ja-JP" sz="1200" b="1" dirty="0">
              <a:latin typeface="メイリオ" panose="020B0604030504040204" pitchFamily="50" charset="-128"/>
              <a:ea typeface="メイリオ" panose="020B0604030504040204" pitchFamily="50" charset="-128"/>
            </a:endParaRPr>
          </a:p>
        </p:txBody>
      </p:sp>
      <p:sp>
        <p:nvSpPr>
          <p:cNvPr id="41" name="正方形/長方形 40"/>
          <p:cNvSpPr/>
          <p:nvPr/>
        </p:nvSpPr>
        <p:spPr>
          <a:xfrm>
            <a:off x="3495836" y="8779068"/>
            <a:ext cx="3197172" cy="1118255"/>
          </a:xfrm>
          <a:prstGeom prst="rect">
            <a:avLst/>
          </a:prstGeom>
        </p:spPr>
        <p:txBody>
          <a:bodyPr wrap="square">
            <a:spAutoFit/>
          </a:bodyPr>
          <a:lstStyle/>
          <a:p>
            <a:pPr lvl="0">
              <a:lnSpc>
                <a:spcPts val="1517"/>
              </a:lnSpc>
              <a:defRPr/>
            </a:pPr>
            <a:r>
              <a:rPr lang="ja-JP" altLang="en-US" sz="1000" b="1" dirty="0" smtClean="0">
                <a:solidFill>
                  <a:prstClr val="black"/>
                </a:solidFill>
                <a:latin typeface="メイリオ" panose="020B0604030504040204" pitchFamily="50" charset="-128"/>
                <a:ea typeface="メイリオ" panose="020B0604030504040204" pitchFamily="50" charset="-128"/>
              </a:rPr>
              <a:t>香川県健康福祉部障害福祉課</a:t>
            </a:r>
            <a:endParaRPr lang="ja-JP" altLang="en-US" sz="1000" b="1" dirty="0">
              <a:solidFill>
                <a:prstClr val="black"/>
              </a:solidFill>
              <a:latin typeface="メイリオ" panose="020B0604030504040204" pitchFamily="50" charset="-128"/>
              <a:ea typeface="メイリオ" panose="020B0604030504040204" pitchFamily="50" charset="-128"/>
            </a:endParaRPr>
          </a:p>
          <a:p>
            <a:pPr lvl="0">
              <a:lnSpc>
                <a:spcPts val="1300"/>
              </a:lnSpc>
              <a:defRPr/>
            </a:pPr>
            <a:r>
              <a:rPr lang="ja-JP" altLang="en-US" sz="900" dirty="0" smtClean="0">
                <a:solidFill>
                  <a:prstClr val="black"/>
                </a:solidFill>
                <a:latin typeface="メイリオ" panose="020B0604030504040204" pitchFamily="50" charset="-128"/>
                <a:ea typeface="メイリオ" panose="020B0604030504040204" pitchFamily="50" charset="-128"/>
              </a:rPr>
              <a:t>電話番号</a:t>
            </a:r>
            <a:r>
              <a:rPr lang="ja-JP" altLang="en-US" sz="900" dirty="0">
                <a:solidFill>
                  <a:prstClr val="black"/>
                </a:solidFill>
                <a:latin typeface="メイリオ" panose="020B0604030504040204" pitchFamily="50" charset="-128"/>
                <a:ea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rPr>
              <a:t>０８</a:t>
            </a:r>
            <a:r>
              <a:rPr lang="ja-JP" altLang="en-US" sz="900" dirty="0">
                <a:solidFill>
                  <a:prstClr val="black"/>
                </a:solidFill>
                <a:latin typeface="メイリオ" panose="020B0604030504040204" pitchFamily="50" charset="-128"/>
                <a:ea typeface="メイリオ" panose="020B0604030504040204" pitchFamily="50" charset="-128"/>
              </a:rPr>
              <a:t>７</a:t>
            </a:r>
            <a:r>
              <a:rPr lang="en-US" altLang="ja-JP" sz="900" dirty="0" smtClean="0">
                <a:solidFill>
                  <a:prstClr val="black"/>
                </a:solidFill>
                <a:latin typeface="メイリオ" panose="020B0604030504040204" pitchFamily="50" charset="-128"/>
                <a:ea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rPr>
              <a:t>８３</a:t>
            </a:r>
            <a:r>
              <a:rPr lang="ja-JP" altLang="en-US" sz="900" dirty="0">
                <a:solidFill>
                  <a:prstClr val="black"/>
                </a:solidFill>
                <a:latin typeface="メイリオ" panose="020B0604030504040204" pitchFamily="50" charset="-128"/>
                <a:ea typeface="メイリオ" panose="020B0604030504040204" pitchFamily="50" charset="-128"/>
              </a:rPr>
              <a:t>２</a:t>
            </a:r>
            <a:r>
              <a:rPr lang="en-US" altLang="ja-JP" sz="900" dirty="0" smtClean="0">
                <a:solidFill>
                  <a:prstClr val="black"/>
                </a:solidFill>
                <a:latin typeface="メイリオ" panose="020B0604030504040204" pitchFamily="50" charset="-128"/>
                <a:ea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rPr>
              <a:t>３８７５</a:t>
            </a:r>
            <a:endParaRPr lang="en-US" altLang="ja-JP" sz="900" dirty="0" smtClean="0">
              <a:solidFill>
                <a:prstClr val="black"/>
              </a:solidFill>
              <a:latin typeface="メイリオ" panose="020B0604030504040204" pitchFamily="50" charset="-128"/>
              <a:ea typeface="メイリオ" panose="020B0604030504040204" pitchFamily="50" charset="-128"/>
            </a:endParaRPr>
          </a:p>
          <a:p>
            <a:pPr lvl="0">
              <a:lnSpc>
                <a:spcPts val="1300"/>
              </a:lnSpc>
              <a:defRPr/>
            </a:pPr>
            <a:r>
              <a:rPr lang="ja-JP" altLang="en-US" sz="900" dirty="0">
                <a:solidFill>
                  <a:prstClr val="black"/>
                </a:solidFill>
                <a:latin typeface="メイリオ" panose="020B0604030504040204" pitchFamily="50" charset="-128"/>
                <a:ea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rPr>
              <a:t>訪問系</a:t>
            </a:r>
            <a:r>
              <a:rPr lang="ja-JP" altLang="en-US" sz="900" dirty="0">
                <a:solidFill>
                  <a:prstClr val="black"/>
                </a:solidFill>
                <a:latin typeface="メイリオ" panose="020B0604030504040204" pitchFamily="50" charset="-128"/>
                <a:ea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rPr>
              <a:t>相談系、地域生活支援事業）</a:t>
            </a:r>
            <a:endParaRPr lang="en-US" altLang="ja-JP" sz="900" dirty="0" smtClean="0">
              <a:solidFill>
                <a:prstClr val="black"/>
              </a:solidFill>
              <a:latin typeface="メイリオ" panose="020B0604030504040204" pitchFamily="50" charset="-128"/>
              <a:ea typeface="メイリオ" panose="020B0604030504040204" pitchFamily="50" charset="-128"/>
            </a:endParaRPr>
          </a:p>
          <a:p>
            <a:pPr lvl="0">
              <a:lnSpc>
                <a:spcPts val="1300"/>
              </a:lnSpc>
              <a:defRPr/>
            </a:pPr>
            <a:r>
              <a:rPr lang="ja-JP" altLang="en-US" sz="700" dirty="0" smtClean="0">
                <a:solidFill>
                  <a:prstClr val="black"/>
                </a:solidFill>
                <a:latin typeface="メイリオ" panose="020B0604030504040204" pitchFamily="50" charset="-128"/>
                <a:ea typeface="メイリオ" panose="020B0604030504040204" pitchFamily="50" charset="-128"/>
              </a:rPr>
              <a:t>　　　　　　 </a:t>
            </a:r>
            <a:r>
              <a:rPr lang="ja-JP" altLang="en-US" sz="900" dirty="0">
                <a:solidFill>
                  <a:prstClr val="black"/>
                </a:solidFill>
                <a:latin typeface="メイリオ" panose="020B0604030504040204" pitchFamily="50" charset="-128"/>
                <a:ea typeface="メイリオ" panose="020B0604030504040204" pitchFamily="50" charset="-128"/>
              </a:rPr>
              <a:t>０８７</a:t>
            </a:r>
            <a:r>
              <a:rPr lang="en-US" altLang="ja-JP" sz="900" dirty="0">
                <a:solidFill>
                  <a:prstClr val="black"/>
                </a:solidFill>
                <a:latin typeface="メイリオ" panose="020B0604030504040204" pitchFamily="50" charset="-128"/>
                <a:ea typeface="メイリオ" panose="020B0604030504040204" pitchFamily="50" charset="-128"/>
              </a:rPr>
              <a:t>-</a:t>
            </a:r>
            <a:r>
              <a:rPr lang="ja-JP" altLang="en-US" sz="900" dirty="0">
                <a:solidFill>
                  <a:prstClr val="black"/>
                </a:solidFill>
                <a:latin typeface="メイリオ" panose="020B0604030504040204" pitchFamily="50" charset="-128"/>
                <a:ea typeface="メイリオ" panose="020B0604030504040204" pitchFamily="50" charset="-128"/>
              </a:rPr>
              <a:t>８３２</a:t>
            </a:r>
            <a:r>
              <a:rPr lang="en-US" altLang="ja-JP" sz="900" dirty="0">
                <a:solidFill>
                  <a:prstClr val="black"/>
                </a:solidFill>
                <a:latin typeface="メイリオ" panose="020B0604030504040204" pitchFamily="50" charset="-128"/>
                <a:ea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rPr>
              <a:t>３８７６</a:t>
            </a:r>
            <a:endParaRPr lang="en-US" altLang="ja-JP" sz="900" dirty="0" smtClean="0">
              <a:solidFill>
                <a:prstClr val="black"/>
              </a:solidFill>
              <a:latin typeface="メイリオ" panose="020B0604030504040204" pitchFamily="50" charset="-128"/>
              <a:ea typeface="メイリオ" panose="020B0604030504040204" pitchFamily="50" charset="-128"/>
            </a:endParaRPr>
          </a:p>
          <a:p>
            <a:pPr lvl="0">
              <a:lnSpc>
                <a:spcPts val="1300"/>
              </a:lnSpc>
              <a:defRPr/>
            </a:pPr>
            <a:r>
              <a:rPr lang="ja-JP" altLang="en-US" sz="900" dirty="0">
                <a:solidFill>
                  <a:prstClr val="black"/>
                </a:solidFill>
                <a:latin typeface="メイリオ" panose="020B0604030504040204" pitchFamily="50" charset="-128"/>
                <a:ea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rPr>
              <a:t>（通所系、短期入所、入居・居住系）</a:t>
            </a:r>
            <a:endParaRPr lang="en-US" altLang="ja-JP" sz="900" dirty="0" smtClean="0">
              <a:solidFill>
                <a:prstClr val="black"/>
              </a:solidFill>
              <a:latin typeface="メイリオ" panose="020B0604030504040204" pitchFamily="50" charset="-128"/>
              <a:ea typeface="メイリオ" panose="020B0604030504040204" pitchFamily="50" charset="-128"/>
            </a:endParaRPr>
          </a:p>
          <a:p>
            <a:pPr lvl="0">
              <a:lnSpc>
                <a:spcPts val="1300"/>
              </a:lnSpc>
              <a:defRPr/>
            </a:pPr>
            <a:r>
              <a:rPr lang="ja-JP" altLang="en-US" sz="900" dirty="0" smtClean="0">
                <a:solidFill>
                  <a:prstClr val="black"/>
                </a:solidFill>
                <a:latin typeface="メイリオ" panose="020B0604030504040204" pitchFamily="50" charset="-128"/>
                <a:ea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rPr>
              <a:t>受付時間は</a:t>
            </a:r>
            <a:r>
              <a:rPr lang="en-US" altLang="ja-JP" sz="900" dirty="0" smtClean="0">
                <a:solidFill>
                  <a:prstClr val="black"/>
                </a:solidFill>
                <a:latin typeface="メイリオ" panose="020B0604030504040204" pitchFamily="50" charset="-128"/>
                <a:ea typeface="メイリオ" panose="020B0604030504040204" pitchFamily="50" charset="-128"/>
              </a:rPr>
              <a:t>9:00</a:t>
            </a:r>
            <a:r>
              <a:rPr lang="ja-JP" altLang="en-US" sz="900" dirty="0" smtClean="0">
                <a:solidFill>
                  <a:prstClr val="black"/>
                </a:solidFill>
                <a:latin typeface="メイリオ" panose="020B0604030504040204" pitchFamily="50" charset="-128"/>
                <a:ea typeface="メイリオ" panose="020B0604030504040204" pitchFamily="50" charset="-128"/>
              </a:rPr>
              <a:t>～</a:t>
            </a:r>
            <a:r>
              <a:rPr lang="en-US" altLang="ja-JP" sz="900" dirty="0" smtClean="0">
                <a:solidFill>
                  <a:prstClr val="black"/>
                </a:solidFill>
                <a:latin typeface="メイリオ" panose="020B0604030504040204" pitchFamily="50" charset="-128"/>
                <a:ea typeface="メイリオ" panose="020B0604030504040204" pitchFamily="50" charset="-128"/>
              </a:rPr>
              <a:t>17:00</a:t>
            </a:r>
            <a:r>
              <a:rPr lang="ja-JP" altLang="en-US" sz="900" dirty="0" smtClean="0">
                <a:solidFill>
                  <a:prstClr val="black"/>
                </a:solidFill>
                <a:latin typeface="メイリオ" panose="020B0604030504040204" pitchFamily="50" charset="-128"/>
                <a:ea typeface="メイリオ" panose="020B0604030504040204" pitchFamily="50" charset="-128"/>
              </a:rPr>
              <a:t>　土日祝日を除く）</a:t>
            </a:r>
            <a:endParaRPr lang="en-US" altLang="ja-JP" sz="700" dirty="0">
              <a:solidFill>
                <a:prstClr val="black"/>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1" y="8234795"/>
            <a:ext cx="6858001" cy="338554"/>
          </a:xfrm>
          <a:prstGeom prst="rect">
            <a:avLst/>
          </a:prstGeom>
        </p:spPr>
        <p:txBody>
          <a:bodyPr wrap="square">
            <a:spAutoFit/>
          </a:bodyPr>
          <a:lstStyle/>
          <a:p>
            <a:pPr algn="ctr"/>
            <a:r>
              <a:rPr lang="ja-JP" altLang="en-US" sz="1600" dirty="0" smtClean="0">
                <a:solidFill>
                  <a:srgbClr val="FF0000"/>
                </a:solidFill>
                <a:latin typeface="メイリオ" panose="020B0604030504040204" pitchFamily="50" charset="-128"/>
                <a:ea typeface="メイリオ" panose="020B0604030504040204" pitchFamily="50" charset="-128"/>
              </a:rPr>
              <a:t>上記の各申請方法については</a:t>
            </a:r>
            <a:r>
              <a:rPr lang="ja-JP" altLang="en-US" sz="1600" dirty="0">
                <a:solidFill>
                  <a:srgbClr val="FF0000"/>
                </a:solidFill>
                <a:latin typeface="メイリオ" panose="020B0604030504040204" pitchFamily="50" charset="-128"/>
                <a:ea typeface="メイリオ" panose="020B0604030504040204" pitchFamily="50" charset="-128"/>
              </a:rPr>
              <a:t>、裏面をご参照ください。</a:t>
            </a:r>
          </a:p>
        </p:txBody>
      </p:sp>
      <p:sp>
        <p:nvSpPr>
          <p:cNvPr id="43" name="正方形/長方形 42"/>
          <p:cNvSpPr/>
          <p:nvPr/>
        </p:nvSpPr>
        <p:spPr>
          <a:xfrm>
            <a:off x="-7648" y="0"/>
            <a:ext cx="6865647" cy="842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4" name="タイトル 1"/>
          <p:cNvSpPr txBox="1">
            <a:spLocks/>
          </p:cNvSpPr>
          <p:nvPr/>
        </p:nvSpPr>
        <p:spPr bwMode="auto">
          <a:xfrm>
            <a:off x="-7648" y="42432"/>
            <a:ext cx="5036848" cy="434094"/>
          </a:xfrm>
          <a:prstGeom prst="rect">
            <a:avLst/>
          </a:prstGeom>
          <a:noFill/>
        </p:spPr>
        <p:txBody>
          <a:bodyPr wrap="square" lIns="74295" tIns="37148" rIns="74295" bIns="37148"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marL="0" marR="0" lvl="0" indent="0" algn="l" defTabSz="1320759" rtl="0" eaLnBrk="1" fontAlgn="auto" latinLnBrk="0" hangingPunct="1">
              <a:lnSpc>
                <a:spcPts val="14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新型コロナウイルス感染症対策を行う障害福祉サービス施設・事業所等</a:t>
            </a:r>
          </a:p>
          <a:p>
            <a:pPr marL="0" marR="0" lvl="0" indent="0" algn="l" defTabSz="1320759" rtl="0" eaLnBrk="1" fontAlgn="auto" latinLnBrk="0" hangingPunct="1">
              <a:lnSpc>
                <a:spcPts val="1400"/>
              </a:lnSpc>
              <a:spcBef>
                <a:spcPct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障害福祉サービス施設・事業所等で働く皆さまへ</a:t>
            </a:r>
            <a:endParaRPr kumimoji="1" lang="ja-JP" altLang="en-US" sz="1100" b="1" i="0" u="none" strike="noStrike" kern="1200" cap="none" spc="0" normalizeH="0" baseline="0" noProof="0" dirty="0">
              <a:ln>
                <a:noFill/>
              </a:ln>
              <a:solidFill>
                <a:prstClr val="white"/>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タイトル 1"/>
          <p:cNvSpPr txBox="1">
            <a:spLocks/>
          </p:cNvSpPr>
          <p:nvPr/>
        </p:nvSpPr>
        <p:spPr bwMode="auto">
          <a:xfrm>
            <a:off x="7951" y="513137"/>
            <a:ext cx="6804418" cy="290465"/>
          </a:xfrm>
          <a:prstGeom prst="rect">
            <a:avLst/>
          </a:prstGeom>
        </p:spPr>
        <p:txBody>
          <a:bodyPr wrap="square" lIns="74295" tIns="37148" rIns="74295" bIns="37148"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marL="0" marR="0" lvl="0" indent="0" algn="just" defTabSz="1320759" rtl="0" eaLnBrk="1" fontAlgn="auto" latinLnBrk="0" hangingPunct="1">
              <a:lnSpc>
                <a:spcPct val="100000"/>
              </a:lnSpc>
              <a:spcBef>
                <a:spcPct val="0"/>
              </a:spcBef>
              <a:spcAft>
                <a:spcPts val="0"/>
              </a:spcAft>
              <a:buClrTx/>
              <a:buSzTx/>
              <a:buFontTx/>
              <a:buNone/>
              <a:tabLst/>
              <a:defRPr/>
            </a:pPr>
            <a:r>
              <a:rPr kumimoji="1" lang="ja-JP" altLang="en-US" sz="14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～「新型</a:t>
            </a:r>
            <a:r>
              <a:rPr kumimoji="1" lang="ja-JP" altLang="en-US" sz="1400" i="0" u="none" strike="noStrike" kern="1200" cap="none" spc="0" normalizeH="0" baseline="0" noProof="0" dirty="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コロナウイルス感染症緊急包括支援交付</a:t>
            </a:r>
            <a:r>
              <a:rPr kumimoji="1" lang="ja-JP" altLang="en-US" sz="14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金」</a:t>
            </a:r>
            <a:r>
              <a:rPr kumimoji="1" lang="ja-JP" altLang="en-US" sz="9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i="0" u="none" strike="noStrike" kern="1200" cap="none" spc="0" normalizeH="0" baseline="0" noProof="0" dirty="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障害福祉サービス等分</a:t>
            </a:r>
            <a:r>
              <a:rPr kumimoji="1" lang="ja-JP" altLang="en-US" sz="9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i="0" u="none" strike="noStrike" kern="1200" cap="none" spc="0" normalizeH="0" baseline="0" noProof="0" dirty="0" smtClean="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のご案内～</a:t>
            </a:r>
            <a:endParaRPr kumimoji="1" lang="ja-JP" altLang="en-US" sz="1400" i="0" u="none" strike="noStrike" kern="1200" cap="none" spc="0" normalizeH="0" baseline="0" noProof="0" dirty="0">
              <a:ln>
                <a:noFill/>
              </a:ln>
              <a:solidFill>
                <a:schemeClr val="bg1"/>
              </a:solidFill>
              <a:effectLst/>
              <a:uLnTx/>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8337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6858000" cy="291869"/>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800"/>
              </a:lnSpc>
            </a:pPr>
            <a:r>
              <a:rPr kumimoji="1" lang="ja-JP" altLang="en-US" sz="1817" b="1" dirty="0">
                <a:solidFill>
                  <a:schemeClr val="tx1"/>
                </a:solidFill>
                <a:latin typeface="メイリオ" panose="020B0604030504040204" pitchFamily="50" charset="-128"/>
                <a:ea typeface="メイリオ" panose="020B0604030504040204" pitchFamily="50" charset="-128"/>
              </a:rPr>
              <a:t>申請方法</a:t>
            </a:r>
          </a:p>
        </p:txBody>
      </p:sp>
      <p:cxnSp>
        <p:nvCxnSpPr>
          <p:cNvPr id="47" name="直線コネクタ 46"/>
          <p:cNvCxnSpPr/>
          <p:nvPr/>
        </p:nvCxnSpPr>
        <p:spPr>
          <a:xfrm>
            <a:off x="3454488" y="2151792"/>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897" y="421784"/>
            <a:ext cx="4828330" cy="307777"/>
          </a:xfrm>
          <a:prstGeom prst="rect">
            <a:avLst/>
          </a:prstGeom>
          <a:noFill/>
        </p:spPr>
        <p:txBody>
          <a:bodyPr wrap="square" rtlCol="0">
            <a:spAutoFit/>
          </a:bodyPr>
          <a:lstStyle/>
          <a:p>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１</a:t>
            </a:r>
            <a:r>
              <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rPr>
              <a:t>.</a:t>
            </a:r>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支援の対象</a:t>
            </a:r>
            <a:r>
              <a:rPr kumimoji="1" lang="ja-JP" altLang="en-US" sz="1400" b="1" dirty="0" smtClean="0">
                <a:solidFill>
                  <a:schemeClr val="accent1">
                    <a:lumMod val="50000"/>
                  </a:schemeClr>
                </a:solidFill>
                <a:latin typeface="メイリオ" panose="020B0604030504040204" pitchFamily="50" charset="-128"/>
                <a:ea typeface="メイリオ" panose="020B0604030504040204" pitchFamily="50" charset="-128"/>
              </a:rPr>
              <a:t>経費</a:t>
            </a:r>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などについて確認</a:t>
            </a:r>
            <a:endPar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endParaRPr>
          </a:p>
        </p:txBody>
      </p:sp>
      <p:cxnSp>
        <p:nvCxnSpPr>
          <p:cNvPr id="60" name="直線コネクタ 59"/>
          <p:cNvCxnSpPr/>
          <p:nvPr/>
        </p:nvCxnSpPr>
        <p:spPr>
          <a:xfrm>
            <a:off x="260748" y="676217"/>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136035" y="709479"/>
            <a:ext cx="6698112" cy="3113673"/>
          </a:xfrm>
          <a:prstGeom prst="rect">
            <a:avLst/>
          </a:prstGeom>
        </p:spPr>
        <p:txBody>
          <a:bodyPr wrap="square">
            <a:spAutoFit/>
          </a:bodyPr>
          <a:lstStyle/>
          <a:p>
            <a:pPr algn="just">
              <a:buClr>
                <a:schemeClr val="accent1">
                  <a:lumMod val="50000"/>
                </a:schemeClr>
              </a:buClr>
            </a:pPr>
            <a:r>
              <a:rPr lang="ja-JP" altLang="en-US" sz="1100" b="1" dirty="0">
                <a:latin typeface="メイリオ" panose="020B0604030504040204" pitchFamily="50" charset="-128"/>
                <a:ea typeface="メイリオ" panose="020B0604030504040204" pitchFamily="50" charset="-128"/>
              </a:rPr>
              <a:t>（１）</a:t>
            </a:r>
            <a:r>
              <a:rPr lang="ja-JP" altLang="en-US" sz="1100" b="1" u="sng" dirty="0">
                <a:latin typeface="メイリオ" panose="020B0604030504040204" pitchFamily="50" charset="-128"/>
                <a:ea typeface="メイリオ" panose="020B0604030504040204" pitchFamily="50" charset="-128"/>
              </a:rPr>
              <a:t>感染対策防止</a:t>
            </a:r>
            <a:r>
              <a:rPr lang="ja-JP" altLang="en-US" sz="1100" b="1" u="sng" dirty="0" smtClean="0">
                <a:latin typeface="メイリオ" panose="020B0604030504040204" pitchFamily="50" charset="-128"/>
                <a:ea typeface="メイリオ" panose="020B0604030504040204" pitchFamily="50" charset="-128"/>
              </a:rPr>
              <a:t>・サービス</a:t>
            </a:r>
            <a:r>
              <a:rPr lang="ja-JP" altLang="en-US" sz="1100" b="1" u="sng" dirty="0">
                <a:latin typeface="メイリオ" panose="020B0604030504040204" pitchFamily="50" charset="-128"/>
                <a:ea typeface="メイリオ" panose="020B0604030504040204" pitchFamily="50" charset="-128"/>
              </a:rPr>
              <a:t>再開に向けた支援</a:t>
            </a:r>
            <a:endParaRPr lang="en-US" altLang="ja-JP" sz="1100" b="1" u="sng" dirty="0">
              <a:latin typeface="メイリオ" panose="020B0604030504040204" pitchFamily="50" charset="-128"/>
              <a:ea typeface="メイリオ" panose="020B0604030504040204" pitchFamily="50" charset="-128"/>
            </a:endParaRPr>
          </a:p>
          <a:p>
            <a:pPr marL="171443" indent="-171443" algn="just">
              <a:spcBef>
                <a:spcPts val="500"/>
              </a:spcBef>
              <a:buClr>
                <a:schemeClr val="accent1">
                  <a:lumMod val="50000"/>
                </a:schemeClr>
              </a:buClr>
              <a:buFont typeface="Wingdings" panose="05000000000000000000" pitchFamily="2" charset="2"/>
              <a:buChar char="n"/>
            </a:pPr>
            <a:r>
              <a:rPr lang="ja-JP" altLang="en-US" sz="1100" dirty="0" smtClean="0">
                <a:latin typeface="メイリオ" panose="020B0604030504040204" pitchFamily="50" charset="-128"/>
                <a:ea typeface="メイリオ" panose="020B0604030504040204" pitchFamily="50" charset="-128"/>
              </a:rPr>
              <a:t>都道府県のホームページなどで支援</a:t>
            </a:r>
            <a:r>
              <a:rPr lang="ja-JP" altLang="en-US" sz="1100" dirty="0">
                <a:latin typeface="メイリオ" panose="020B0604030504040204" pitchFamily="50" charset="-128"/>
                <a:ea typeface="メイリオ" panose="020B0604030504040204" pitchFamily="50" charset="-128"/>
              </a:rPr>
              <a:t>の対象経費について確認し</a:t>
            </a:r>
            <a:r>
              <a:rPr lang="ja-JP" altLang="en-US" sz="1100" dirty="0" smtClean="0">
                <a:latin typeface="メイリオ" panose="020B0604030504040204" pitchFamily="50" charset="-128"/>
                <a:ea typeface="メイリオ" panose="020B0604030504040204" pitchFamily="50" charset="-128"/>
              </a:rPr>
              <a:t>、申請額を積み上げます</a:t>
            </a:r>
            <a:r>
              <a:rPr lang="ja-JP" altLang="en-US" sz="1100" dirty="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a:p>
            <a:pPr marL="271463" indent="-271463" algn="just">
              <a:spcBef>
                <a:spcPts val="300"/>
              </a:spcBef>
              <a:buClr>
                <a:schemeClr val="accent1">
                  <a:lumMod val="50000"/>
                </a:schemeClr>
              </a:buClr>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令和２年</a:t>
            </a:r>
            <a:r>
              <a:rPr lang="en-US" altLang="ja-JP" sz="1000" b="1" dirty="0" smtClean="0">
                <a:latin typeface="メイリオ" panose="020B0604030504040204" pitchFamily="50" charset="-128"/>
                <a:ea typeface="メイリオ" panose="020B0604030504040204" pitchFamily="50" charset="-128"/>
              </a:rPr>
              <a:t>4</a:t>
            </a:r>
            <a:r>
              <a:rPr lang="ja-JP" altLang="en-US" sz="1000" b="1" dirty="0" smtClean="0">
                <a:latin typeface="メイリオ" panose="020B0604030504040204" pitchFamily="50" charset="-128"/>
                <a:ea typeface="メイリオ" panose="020B0604030504040204" pitchFamily="50" charset="-128"/>
              </a:rPr>
              <a:t>月</a:t>
            </a:r>
            <a:r>
              <a:rPr lang="en-US" altLang="ja-JP" sz="1000" b="1" dirty="0">
                <a:latin typeface="メイリオ" panose="020B0604030504040204" pitchFamily="50" charset="-128"/>
                <a:ea typeface="メイリオ" panose="020B0604030504040204" pitchFamily="50" charset="-128"/>
              </a:rPr>
              <a:t>1</a:t>
            </a:r>
            <a:r>
              <a:rPr lang="ja-JP" altLang="en-US" sz="1000" b="1" dirty="0">
                <a:latin typeface="メイリオ" panose="020B0604030504040204" pitchFamily="50" charset="-128"/>
                <a:ea typeface="メイリオ" panose="020B0604030504040204" pitchFamily="50" charset="-128"/>
              </a:rPr>
              <a:t>日から</a:t>
            </a:r>
            <a:r>
              <a:rPr lang="ja-JP" altLang="en-US" sz="1000" b="1" dirty="0" smtClean="0">
                <a:latin typeface="メイリオ" panose="020B0604030504040204" pitchFamily="50" charset="-128"/>
                <a:ea typeface="メイリオ" panose="020B0604030504040204" pitchFamily="50" charset="-128"/>
              </a:rPr>
              <a:t>令和３年</a:t>
            </a:r>
            <a:r>
              <a:rPr lang="ja-JP" altLang="en-US" sz="1000" b="1" dirty="0">
                <a:latin typeface="メイリオ" panose="020B0604030504040204" pitchFamily="50" charset="-128"/>
                <a:ea typeface="メイリオ" panose="020B0604030504040204" pitchFamily="50" charset="-128"/>
              </a:rPr>
              <a:t>３月</a:t>
            </a:r>
            <a:r>
              <a:rPr lang="en-US" altLang="ja-JP" sz="1000" b="1" dirty="0">
                <a:latin typeface="メイリオ" panose="020B0604030504040204" pitchFamily="50" charset="-128"/>
                <a:ea typeface="メイリオ" panose="020B0604030504040204" pitchFamily="50" charset="-128"/>
              </a:rPr>
              <a:t>31</a:t>
            </a:r>
            <a:r>
              <a:rPr lang="ja-JP" altLang="en-US" sz="1000" b="1" dirty="0">
                <a:latin typeface="メイリオ" panose="020B0604030504040204" pitchFamily="50" charset="-128"/>
                <a:ea typeface="メイリオ" panose="020B0604030504040204" pitchFamily="50" charset="-128"/>
              </a:rPr>
              <a:t>日までにかかる費用が対象</a:t>
            </a:r>
            <a:r>
              <a:rPr lang="ja-JP" altLang="en-US" sz="1000" dirty="0">
                <a:latin typeface="メイリオ" panose="020B0604030504040204" pitchFamily="50" charset="-128"/>
                <a:ea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rPr>
              <a:t>なるので</a:t>
            </a:r>
            <a:r>
              <a:rPr lang="ja-JP" altLang="en-US" sz="1000" dirty="0">
                <a:latin typeface="メイリオ" panose="020B0604030504040204" pitchFamily="50" charset="-128"/>
                <a:ea typeface="メイリオ" panose="020B0604030504040204" pitchFamily="50" charset="-128"/>
              </a:rPr>
              <a:t>、支出済の</a:t>
            </a:r>
            <a:r>
              <a:rPr lang="ja-JP" altLang="en-US" sz="1000" dirty="0" smtClean="0">
                <a:latin typeface="メイリオ" panose="020B0604030504040204" pitchFamily="50" charset="-128"/>
                <a:ea typeface="メイリオ" panose="020B0604030504040204" pitchFamily="50" charset="-128"/>
              </a:rPr>
              <a:t>費用だけではなく、</a:t>
            </a:r>
            <a:endParaRPr lang="en-US" altLang="ja-JP" sz="1000" dirty="0" smtClean="0">
              <a:latin typeface="メイリオ" panose="020B0604030504040204" pitchFamily="50" charset="-128"/>
              <a:ea typeface="メイリオ" panose="020B0604030504040204" pitchFamily="50" charset="-128"/>
            </a:endParaRPr>
          </a:p>
          <a:p>
            <a:pPr marL="271463" indent="-271463" algn="just">
              <a:spcBef>
                <a:spcPts val="100"/>
              </a:spcBef>
              <a:buClr>
                <a:schemeClr val="accent1">
                  <a:lumMod val="50000"/>
                </a:schemeClr>
              </a:buCl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申請</a:t>
            </a:r>
            <a:r>
              <a:rPr lang="ja-JP" altLang="en-US" sz="1000" dirty="0">
                <a:latin typeface="メイリオ" panose="020B0604030504040204" pitchFamily="50" charset="-128"/>
                <a:ea typeface="メイリオ" panose="020B0604030504040204" pitchFamily="50" charset="-128"/>
              </a:rPr>
              <a:t>日以降に発生が見込まれる費用も合わせて、</a:t>
            </a:r>
            <a:r>
              <a:rPr lang="ja-JP" altLang="en-US" sz="1000" b="1" dirty="0">
                <a:latin typeface="メイリオ" panose="020B0604030504040204" pitchFamily="50" charset="-128"/>
                <a:ea typeface="メイリオ" panose="020B0604030504040204" pitchFamily="50" charset="-128"/>
              </a:rPr>
              <a:t>概算額で申請することも可能</a:t>
            </a:r>
            <a:r>
              <a:rPr lang="ja-JP" altLang="en-US" sz="1000" dirty="0">
                <a:latin typeface="メイリオ" panose="020B0604030504040204" pitchFamily="50" charset="-128"/>
                <a:ea typeface="メイリオ" panose="020B0604030504040204" pitchFamily="50" charset="-128"/>
              </a:rPr>
              <a:t>です。また</a:t>
            </a:r>
            <a:r>
              <a:rPr lang="ja-JP" altLang="en-US" sz="1000" dirty="0" smtClean="0">
                <a:latin typeface="メイリオ" panose="020B0604030504040204" pitchFamily="50" charset="-128"/>
                <a:ea typeface="メイリオ" panose="020B0604030504040204" pitchFamily="50" charset="-128"/>
              </a:rPr>
              <a:t>、領収証</a:t>
            </a:r>
            <a:r>
              <a:rPr lang="ja-JP" altLang="en-US" sz="1000" dirty="0">
                <a:latin typeface="メイリオ" panose="020B0604030504040204" pitchFamily="50" charset="-128"/>
                <a:ea typeface="メイリオ" panose="020B0604030504040204" pitchFamily="50" charset="-128"/>
              </a:rPr>
              <a:t>等の</a:t>
            </a:r>
            <a:r>
              <a:rPr lang="ja-JP" altLang="en-US" sz="1000" dirty="0" smtClean="0">
                <a:latin typeface="メイリオ" panose="020B0604030504040204" pitchFamily="50" charset="-128"/>
                <a:ea typeface="メイリオ" panose="020B0604030504040204" pitchFamily="50" charset="-128"/>
              </a:rPr>
              <a:t>証</a:t>
            </a:r>
            <a:endParaRPr lang="en-US" altLang="ja-JP" sz="1000" dirty="0" smtClean="0">
              <a:latin typeface="メイリオ" panose="020B0604030504040204" pitchFamily="50" charset="-128"/>
              <a:ea typeface="メイリオ" panose="020B0604030504040204" pitchFamily="50" charset="-128"/>
            </a:endParaRPr>
          </a:p>
          <a:p>
            <a:pPr marL="271463" indent="-271463" algn="just">
              <a:spcBef>
                <a:spcPts val="100"/>
              </a:spcBef>
              <a:buClr>
                <a:schemeClr val="accent1">
                  <a:lumMod val="50000"/>
                </a:schemeClr>
              </a:buCl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拠となる書類</a:t>
            </a:r>
            <a:r>
              <a:rPr lang="ja-JP" altLang="en-US" sz="1000" dirty="0">
                <a:latin typeface="メイリオ" panose="020B0604030504040204" pitchFamily="50" charset="-128"/>
                <a:ea typeface="メイリオ" panose="020B0604030504040204" pitchFamily="50" charset="-128"/>
              </a:rPr>
              <a:t>を保管しておいてください。</a:t>
            </a:r>
            <a:endParaRPr lang="en-US" altLang="ja-JP" sz="1000" dirty="0">
              <a:latin typeface="メイリオ" panose="020B0604030504040204" pitchFamily="50" charset="-128"/>
              <a:ea typeface="メイリオ" panose="020B0604030504040204" pitchFamily="50" charset="-128"/>
            </a:endParaRPr>
          </a:p>
          <a:p>
            <a:pPr algn="just">
              <a:spcBef>
                <a:spcPts val="400"/>
              </a:spcBef>
              <a:buClr>
                <a:schemeClr val="accent1">
                  <a:lumMod val="50000"/>
                </a:schemeClr>
              </a:buClr>
            </a:pPr>
            <a:r>
              <a:rPr lang="ja-JP" altLang="en-US" sz="1100" b="1" dirty="0">
                <a:latin typeface="メイリオ" panose="020B0604030504040204" pitchFamily="50" charset="-128"/>
                <a:ea typeface="メイリオ" panose="020B0604030504040204" pitchFamily="50" charset="-128"/>
              </a:rPr>
              <a:t>（２）</a:t>
            </a:r>
            <a:r>
              <a:rPr lang="ja-JP" altLang="en-US" sz="1100" b="1" u="sng" dirty="0">
                <a:latin typeface="メイリオ" panose="020B0604030504040204" pitchFamily="50" charset="-128"/>
                <a:ea typeface="メイリオ" panose="020B0604030504040204" pitchFamily="50" charset="-128"/>
              </a:rPr>
              <a:t>慰労金の支給</a:t>
            </a:r>
            <a:endParaRPr lang="en-US" altLang="ja-JP" sz="1100" b="1" u="sng" dirty="0">
              <a:latin typeface="メイリオ" panose="020B0604030504040204" pitchFamily="50" charset="-128"/>
              <a:ea typeface="メイリオ" panose="020B0604030504040204" pitchFamily="50" charset="-128"/>
            </a:endParaRPr>
          </a:p>
          <a:p>
            <a:pPr marL="171443" indent="-171443" algn="just">
              <a:spcBef>
                <a:spcPts val="200"/>
              </a:spcBef>
              <a:buClr>
                <a:schemeClr val="accent1">
                  <a:lumMod val="50000"/>
                </a:schemeClr>
              </a:buClr>
              <a:buFont typeface="Wingdings" panose="05000000000000000000" pitchFamily="2" charset="2"/>
              <a:buChar char="n"/>
            </a:pPr>
            <a:r>
              <a:rPr lang="ja-JP" altLang="en-US" sz="1100" b="1" dirty="0" smtClean="0">
                <a:latin typeface="メイリオ" panose="020B0604030504040204" pitchFamily="50" charset="-128"/>
                <a:ea typeface="メイリオ" panose="020B0604030504040204" pitchFamily="50" charset="-128"/>
              </a:rPr>
              <a:t>利用者と接する職員</a:t>
            </a:r>
            <a:r>
              <a:rPr lang="ja-JP" altLang="en-US" sz="1100" b="1" dirty="0">
                <a:latin typeface="メイリオ" panose="020B0604030504040204" pitchFamily="50" charset="-128"/>
                <a:ea typeface="メイリオ" panose="020B0604030504040204" pitchFamily="50" charset="-128"/>
              </a:rPr>
              <a:t>で、対象期間に</a:t>
            </a:r>
            <a:r>
              <a:rPr lang="en-US" altLang="ja-JP" sz="1100" b="1" dirty="0">
                <a:latin typeface="メイリオ" panose="020B0604030504040204" pitchFamily="50" charset="-128"/>
                <a:ea typeface="メイリオ" panose="020B0604030504040204" pitchFamily="50" charset="-128"/>
              </a:rPr>
              <a:t>10</a:t>
            </a:r>
            <a:r>
              <a:rPr lang="ja-JP" altLang="en-US" sz="1100" b="1" dirty="0">
                <a:latin typeface="メイリオ" panose="020B0604030504040204" pitchFamily="50" charset="-128"/>
                <a:ea typeface="メイリオ" panose="020B0604030504040204" pitchFamily="50" charset="-128"/>
              </a:rPr>
              <a:t>日以上勤務</a:t>
            </a:r>
            <a:r>
              <a:rPr lang="ja-JP" altLang="en-US" sz="1100" b="1" dirty="0" smtClean="0">
                <a:latin typeface="メイリオ" panose="020B0604030504040204" pitchFamily="50" charset="-128"/>
                <a:ea typeface="メイリオ" panose="020B0604030504040204" pitchFamily="50" charset="-128"/>
              </a:rPr>
              <a:t>した人を</a:t>
            </a:r>
            <a:r>
              <a:rPr lang="ja-JP" altLang="en-US" sz="1100" b="1" dirty="0">
                <a:latin typeface="メイリオ" panose="020B0604030504040204" pitchFamily="50" charset="-128"/>
                <a:ea typeface="メイリオ" panose="020B0604030504040204" pitchFamily="50" charset="-128"/>
              </a:rPr>
              <a:t>特定した上で、慰労金の代理申請・受領の委任状を徴集します。</a:t>
            </a:r>
            <a:r>
              <a:rPr lang="ja-JP" altLang="en-US" sz="1100" dirty="0">
                <a:latin typeface="メイリオ" panose="020B0604030504040204" pitchFamily="50" charset="-128"/>
                <a:ea typeface="メイリオ" panose="020B0604030504040204" pitchFamily="50" charset="-128"/>
              </a:rPr>
              <a:t>委任状</a:t>
            </a:r>
            <a:r>
              <a:rPr lang="ja-JP" altLang="en-US" sz="1100" dirty="0" smtClean="0">
                <a:latin typeface="メイリオ" panose="020B0604030504040204" pitchFamily="50" charset="-128"/>
                <a:ea typeface="メイリオ" panose="020B0604030504040204" pitchFamily="50" charset="-128"/>
              </a:rPr>
              <a:t>は施設・事業所で</a:t>
            </a:r>
            <a:r>
              <a:rPr lang="ja-JP" altLang="en-US" sz="1100" dirty="0">
                <a:latin typeface="メイリオ" panose="020B0604030504040204" pitchFamily="50" charset="-128"/>
                <a:ea typeface="メイリオ" panose="020B0604030504040204" pitchFamily="50" charset="-128"/>
              </a:rPr>
              <a:t>保管します。</a:t>
            </a:r>
            <a:endParaRPr lang="en-US" altLang="ja-JP" sz="1100" dirty="0">
              <a:latin typeface="メイリオ" panose="020B0604030504040204" pitchFamily="50" charset="-128"/>
              <a:ea typeface="メイリオ" panose="020B0604030504040204" pitchFamily="50" charset="-128"/>
            </a:endParaRPr>
          </a:p>
          <a:p>
            <a:pPr marL="171443" indent="-171443" algn="just">
              <a:spcBef>
                <a:spcPts val="500"/>
              </a:spcBef>
              <a:buClr>
                <a:schemeClr val="accent1">
                  <a:lumMod val="50000"/>
                </a:schemeClr>
              </a:buClr>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その際、</a:t>
            </a:r>
            <a:r>
              <a:rPr lang="ja-JP" altLang="en-US" sz="1100" b="1" dirty="0">
                <a:latin typeface="メイリオ" panose="020B0604030504040204" pitchFamily="50" charset="-128"/>
                <a:ea typeface="メイリオ" panose="020B0604030504040204" pitchFamily="50" charset="-128"/>
              </a:rPr>
              <a:t>派遣労働者、業務委託受託者の従事者</a:t>
            </a:r>
            <a:r>
              <a:rPr lang="ja-JP" altLang="en-US" sz="1100" dirty="0">
                <a:latin typeface="メイリオ" panose="020B0604030504040204" pitchFamily="50" charset="-128"/>
                <a:ea typeface="メイリオ" panose="020B0604030504040204" pitchFamily="50" charset="-128"/>
              </a:rPr>
              <a:t>についても、派遣会社・受託会社と相談して、</a:t>
            </a:r>
            <a:r>
              <a:rPr lang="ja-JP" altLang="en-US" sz="1100" b="1" dirty="0">
                <a:latin typeface="メイリオ" panose="020B0604030504040204" pitchFamily="50" charset="-128"/>
                <a:ea typeface="メイリオ" panose="020B0604030504040204" pitchFamily="50" charset="-128"/>
              </a:rPr>
              <a:t>対象となる業務に</a:t>
            </a:r>
            <a:r>
              <a:rPr lang="en-US" altLang="ja-JP" sz="1100" b="1" dirty="0">
                <a:latin typeface="メイリオ" panose="020B0604030504040204" pitchFamily="50" charset="-128"/>
                <a:ea typeface="メイリオ" panose="020B0604030504040204" pitchFamily="50" charset="-128"/>
              </a:rPr>
              <a:t>10</a:t>
            </a:r>
            <a:r>
              <a:rPr lang="ja-JP" altLang="en-US" sz="1100" b="1" dirty="0">
                <a:latin typeface="メイリオ" panose="020B0604030504040204" pitchFamily="50" charset="-128"/>
                <a:ea typeface="メイリオ" panose="020B0604030504040204" pitchFamily="50" charset="-128"/>
              </a:rPr>
              <a:t>日以上勤務している職員</a:t>
            </a:r>
            <a:r>
              <a:rPr lang="ja-JP" altLang="en-US" sz="1100" dirty="0" smtClean="0">
                <a:latin typeface="メイリオ" panose="020B0604030504040204" pitchFamily="50" charset="-128"/>
                <a:ea typeface="メイリオ" panose="020B0604030504040204" pitchFamily="50" charset="-128"/>
              </a:rPr>
              <a:t>の一覧を提出</a:t>
            </a:r>
            <a:r>
              <a:rPr lang="ja-JP" altLang="en-US" sz="1100" dirty="0">
                <a:latin typeface="メイリオ" panose="020B0604030504040204" pitchFamily="50" charset="-128"/>
                <a:ea typeface="メイリオ" panose="020B0604030504040204" pitchFamily="50" charset="-128"/>
              </a:rPr>
              <a:t>して</a:t>
            </a:r>
            <a:r>
              <a:rPr lang="ja-JP" altLang="en-US" sz="1100" dirty="0" smtClean="0">
                <a:latin typeface="メイリオ" panose="020B0604030504040204" pitchFamily="50" charset="-128"/>
                <a:ea typeface="メイリオ" panose="020B0604030504040204" pitchFamily="50" charset="-128"/>
              </a:rPr>
              <a:t>もらうことなど</a:t>
            </a:r>
            <a:r>
              <a:rPr lang="ja-JP" altLang="en-US" sz="1100" dirty="0">
                <a:latin typeface="メイリオ" panose="020B0604030504040204" pitchFamily="50" charset="-128"/>
                <a:ea typeface="メイリオ" panose="020B0604030504040204" pitchFamily="50" charset="-128"/>
              </a:rPr>
              <a:t>により、慰労金の対象者を特定した上で、慰労金の代理申請・受領の委任状を徴集します。委任状</a:t>
            </a:r>
            <a:r>
              <a:rPr lang="ja-JP" altLang="en-US" sz="1100" dirty="0" smtClean="0">
                <a:latin typeface="メイリオ" panose="020B0604030504040204" pitchFamily="50" charset="-128"/>
                <a:ea typeface="メイリオ" panose="020B0604030504040204" pitchFamily="50" charset="-128"/>
              </a:rPr>
              <a:t>は、施設・事業所で</a:t>
            </a:r>
            <a:r>
              <a:rPr lang="ja-JP" altLang="en-US" sz="1100" dirty="0">
                <a:latin typeface="メイリオ" panose="020B0604030504040204" pitchFamily="50" charset="-128"/>
                <a:ea typeface="メイリオ" panose="020B0604030504040204" pitchFamily="50" charset="-128"/>
              </a:rPr>
              <a:t>保管します。</a:t>
            </a:r>
            <a:endParaRPr lang="en-US" altLang="ja-JP" sz="1100" dirty="0">
              <a:latin typeface="メイリオ" panose="020B0604030504040204" pitchFamily="50" charset="-128"/>
              <a:ea typeface="メイリオ" panose="020B0604030504040204" pitchFamily="50" charset="-128"/>
            </a:endParaRPr>
          </a:p>
          <a:p>
            <a:pPr marL="266700" indent="-266700" algn="just">
              <a:spcBef>
                <a:spcPts val="500"/>
              </a:spcBef>
              <a:buClr>
                <a:schemeClr val="accent1">
                  <a:lumMod val="50000"/>
                </a:schemeClr>
              </a:buCl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派遣</a:t>
            </a:r>
            <a:r>
              <a:rPr lang="ja-JP" altLang="en-US" sz="1000" dirty="0">
                <a:latin typeface="メイリオ" panose="020B0604030504040204" pitchFamily="50" charset="-128"/>
                <a:ea typeface="メイリオ" panose="020B0604030504040204" pitchFamily="50" charset="-128"/>
              </a:rPr>
              <a:t>労働者、業務委託受託者の従事者も、利用者との接触を伴い、かつ、継続して提供が必要な業務を行う場合は、慰労金の対象となります。</a:t>
            </a:r>
            <a:endParaRPr lang="en-US" altLang="ja-JP" sz="1000" dirty="0">
              <a:latin typeface="メイリオ" panose="020B0604030504040204" pitchFamily="50" charset="-128"/>
              <a:ea typeface="メイリオ" panose="020B0604030504040204" pitchFamily="50" charset="-128"/>
            </a:endParaRPr>
          </a:p>
          <a:p>
            <a:pPr marL="266700" indent="-266700" algn="just">
              <a:spcBef>
                <a:spcPts val="400"/>
              </a:spcBef>
              <a:buClr>
                <a:schemeClr val="accent1">
                  <a:lumMod val="50000"/>
                </a:schemeClr>
              </a:buCl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退職</a:t>
            </a:r>
            <a:r>
              <a:rPr lang="ja-JP" altLang="en-US" sz="1000" dirty="0">
                <a:latin typeface="メイリオ" panose="020B0604030504040204" pitchFamily="50" charset="-128"/>
                <a:ea typeface="メイリオ" panose="020B0604030504040204" pitchFamily="50" charset="-128"/>
              </a:rPr>
              <a:t>された方も含め、支給は原則事業所経由となります</a:t>
            </a:r>
            <a:r>
              <a:rPr lang="ja-JP" altLang="en-US" sz="1000" dirty="0" smtClean="0">
                <a:latin typeface="メイリオ" panose="020B0604030504040204" pitchFamily="50" charset="-128"/>
                <a:ea typeface="メイリオ" panose="020B0604030504040204" pitchFamily="50" charset="-128"/>
              </a:rPr>
              <a:t>。支給希望者</a:t>
            </a:r>
            <a:r>
              <a:rPr lang="ja-JP" altLang="en-US" sz="1000" dirty="0">
                <a:latin typeface="メイリオ" panose="020B0604030504040204" pitchFamily="50" charset="-128"/>
                <a:ea typeface="メイリオ" panose="020B0604030504040204" pitchFamily="50" charset="-128"/>
              </a:rPr>
              <a:t>は、現在の</a:t>
            </a:r>
            <a:r>
              <a:rPr lang="ja-JP" altLang="en-US" sz="1000" dirty="0" smtClean="0">
                <a:latin typeface="メイリオ" panose="020B0604030504040204" pitchFamily="50" charset="-128"/>
                <a:ea typeface="メイリオ" panose="020B0604030504040204" pitchFamily="50" charset="-128"/>
              </a:rPr>
              <a:t>勤務先または</a:t>
            </a:r>
            <a:r>
              <a:rPr lang="ja-JP" altLang="en-US" sz="1000" dirty="0">
                <a:latin typeface="メイリオ" panose="020B0604030504040204" pitchFamily="50" charset="-128"/>
                <a:ea typeface="メイリオ" panose="020B0604030504040204" pitchFamily="50" charset="-128"/>
              </a:rPr>
              <a:t>最後に勤務されていた勤務先</a:t>
            </a:r>
            <a:r>
              <a:rPr lang="ja-JP" altLang="en-US" sz="1000" dirty="0" smtClean="0">
                <a:latin typeface="メイリオ" panose="020B0604030504040204" pitchFamily="50" charset="-128"/>
                <a:ea typeface="メイリオ" panose="020B0604030504040204" pitchFamily="50" charset="-128"/>
              </a:rPr>
              <a:t>にご相談</a:t>
            </a:r>
            <a:r>
              <a:rPr lang="ja-JP" altLang="en-US" sz="1000" dirty="0">
                <a:latin typeface="メイリオ" panose="020B0604030504040204" pitchFamily="50" charset="-128"/>
                <a:ea typeface="メイリオ" panose="020B0604030504040204" pitchFamily="50" charset="-128"/>
              </a:rPr>
              <a:t>ください。事業所が廃業して</a:t>
            </a:r>
            <a:r>
              <a:rPr lang="ja-JP" altLang="en-US" sz="1000" dirty="0" smtClean="0">
                <a:latin typeface="メイリオ" panose="020B0604030504040204" pitchFamily="50" charset="-128"/>
                <a:ea typeface="メイリオ" panose="020B0604030504040204" pitchFamily="50" charset="-128"/>
              </a:rPr>
              <a:t>いるなど、</a:t>
            </a:r>
            <a:r>
              <a:rPr lang="ja-JP" altLang="en-US" sz="1000" dirty="0">
                <a:latin typeface="メイリオ" panose="020B0604030504040204" pitchFamily="50" charset="-128"/>
                <a:ea typeface="メイリオ" panose="020B0604030504040204" pitchFamily="50" charset="-128"/>
              </a:rPr>
              <a:t>上記が困難な方については</a:t>
            </a:r>
            <a:r>
              <a:rPr lang="ja-JP" altLang="en-US" sz="1000" dirty="0" smtClean="0">
                <a:latin typeface="メイリオ" panose="020B0604030504040204" pitchFamily="50" charset="-128"/>
                <a:ea typeface="メイリオ" panose="020B0604030504040204" pitchFamily="50" charset="-128"/>
              </a:rPr>
              <a:t>、都道府県</a:t>
            </a:r>
            <a:r>
              <a:rPr lang="ja-JP" altLang="en-US" sz="1000" dirty="0">
                <a:latin typeface="メイリオ" panose="020B0604030504040204" pitchFamily="50" charset="-128"/>
                <a:ea typeface="メイリオ" panose="020B0604030504040204" pitchFamily="50" charset="-128"/>
              </a:rPr>
              <a:t>に直接申請してください</a:t>
            </a:r>
            <a:r>
              <a:rPr lang="ja-JP" altLang="en-US"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3897" y="3731621"/>
            <a:ext cx="4828330" cy="307777"/>
          </a:xfrm>
          <a:prstGeom prst="rect">
            <a:avLst/>
          </a:prstGeom>
          <a:noFill/>
        </p:spPr>
        <p:txBody>
          <a:bodyPr wrap="square" rtlCol="0">
            <a:spAutoFit/>
          </a:bodyPr>
          <a:lstStyle/>
          <a:p>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２</a:t>
            </a:r>
            <a:r>
              <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rPr>
              <a:t>.</a:t>
            </a:r>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交付申請書を作成</a:t>
            </a:r>
            <a:endPar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endParaRPr>
          </a:p>
        </p:txBody>
      </p:sp>
      <p:cxnSp>
        <p:nvCxnSpPr>
          <p:cNvPr id="72" name="直線コネクタ 71"/>
          <p:cNvCxnSpPr/>
          <p:nvPr/>
        </p:nvCxnSpPr>
        <p:spPr>
          <a:xfrm>
            <a:off x="259093" y="3984119"/>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p:cNvSpPr/>
          <p:nvPr/>
        </p:nvSpPr>
        <p:spPr>
          <a:xfrm>
            <a:off x="176818" y="4027732"/>
            <a:ext cx="6463288" cy="261610"/>
          </a:xfrm>
          <a:prstGeom prst="rect">
            <a:avLst/>
          </a:prstGeom>
        </p:spPr>
        <p:txBody>
          <a:bodyPr wrap="square">
            <a:spAutoFit/>
          </a:bodyPr>
          <a:lstStyle/>
          <a:p>
            <a:pPr marL="171443" indent="-171443" algn="just">
              <a:buClr>
                <a:schemeClr val="accent1">
                  <a:lumMod val="50000"/>
                </a:schemeClr>
              </a:buClr>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次ページを参照して、所定の様式により、</a:t>
            </a:r>
            <a:r>
              <a:rPr lang="ja-JP" altLang="en-US" sz="1100" dirty="0" smtClean="0">
                <a:latin typeface="メイリオ" panose="020B0604030504040204" pitchFamily="50" charset="-128"/>
                <a:ea typeface="メイリオ" panose="020B0604030504040204" pitchFamily="50" charset="-128"/>
              </a:rPr>
              <a:t>申請書などを</a:t>
            </a:r>
            <a:r>
              <a:rPr lang="ja-JP" altLang="en-US" sz="1100" dirty="0">
                <a:latin typeface="メイリオ" panose="020B0604030504040204" pitchFamily="50" charset="-128"/>
                <a:ea typeface="メイリオ" panose="020B0604030504040204" pitchFamily="50" charset="-128"/>
              </a:rPr>
              <a:t>作成します。</a:t>
            </a:r>
            <a:endParaRPr lang="en-US" altLang="ja-JP" sz="1100" dirty="0">
              <a:latin typeface="メイリオ" panose="020B0604030504040204" pitchFamily="50" charset="-128"/>
              <a:ea typeface="メイリオ" panose="020B0604030504040204" pitchFamily="50" charset="-128"/>
            </a:endParaRPr>
          </a:p>
        </p:txBody>
      </p:sp>
      <p:sp>
        <p:nvSpPr>
          <p:cNvPr id="55" name="テキスト ボックス 54"/>
          <p:cNvSpPr txBox="1"/>
          <p:nvPr/>
        </p:nvSpPr>
        <p:spPr>
          <a:xfrm>
            <a:off x="0" y="4291155"/>
            <a:ext cx="2653117" cy="307777"/>
          </a:xfrm>
          <a:prstGeom prst="rect">
            <a:avLst/>
          </a:prstGeom>
          <a:noFill/>
        </p:spPr>
        <p:txBody>
          <a:bodyPr wrap="square" rtlCol="0">
            <a:spAutoFit/>
          </a:bodyPr>
          <a:lstStyle/>
          <a:p>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３</a:t>
            </a:r>
            <a:r>
              <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rPr>
              <a:t>.</a:t>
            </a:r>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交付申請</a:t>
            </a:r>
            <a:endPar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endParaRPr>
          </a:p>
        </p:txBody>
      </p:sp>
      <p:cxnSp>
        <p:nvCxnSpPr>
          <p:cNvPr id="73" name="直線コネクタ 72"/>
          <p:cNvCxnSpPr/>
          <p:nvPr/>
        </p:nvCxnSpPr>
        <p:spPr>
          <a:xfrm>
            <a:off x="267868" y="4544833"/>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179801" y="4619080"/>
            <a:ext cx="6654346" cy="1218282"/>
          </a:xfrm>
          <a:prstGeom prst="rect">
            <a:avLst/>
          </a:prstGeom>
        </p:spPr>
        <p:txBody>
          <a:bodyPr wrap="square">
            <a:spAutoFit/>
          </a:bodyPr>
          <a:lstStyle/>
          <a:p>
            <a:pPr marL="171443" indent="-171443" algn="just">
              <a:buClr>
                <a:schemeClr val="accent1">
                  <a:lumMod val="50000"/>
                </a:schemeClr>
              </a:buClr>
              <a:buFont typeface="Wingdings" panose="05000000000000000000" pitchFamily="2" charset="2"/>
              <a:buChar char="n"/>
            </a:pPr>
            <a:r>
              <a:rPr lang="ja-JP" altLang="en-US" sz="1100" dirty="0" smtClean="0">
                <a:latin typeface="メイリオ" panose="020B0604030504040204" pitchFamily="50" charset="-128"/>
                <a:ea typeface="メイリオ" panose="020B0604030504040204" pitchFamily="50" charset="-128"/>
              </a:rPr>
              <a:t>申請書などの提出は、</a:t>
            </a:r>
            <a:r>
              <a:rPr lang="ja-JP" altLang="en-US" sz="1100" b="1" dirty="0">
                <a:latin typeface="メイリオ" panose="020B0604030504040204" pitchFamily="50" charset="-128"/>
                <a:ea typeface="メイリオ" panose="020B0604030504040204" pitchFamily="50" charset="-128"/>
              </a:rPr>
              <a:t>各都道府県の国民健康保険団体連合会（以下、国保連）</a:t>
            </a:r>
            <a:r>
              <a:rPr lang="ja-JP" altLang="en-US" sz="1100" b="1" dirty="0" smtClean="0">
                <a:latin typeface="メイリオ" panose="020B0604030504040204" pitchFamily="50" charset="-128"/>
                <a:ea typeface="メイリオ" panose="020B0604030504040204" pitchFamily="50" charset="-128"/>
              </a:rPr>
              <a:t>に、電子請求受付システム</a:t>
            </a:r>
            <a:r>
              <a:rPr lang="ja-JP" altLang="en-US" sz="1100" b="1" dirty="0">
                <a:latin typeface="メイリオ" panose="020B0604030504040204" pitchFamily="50" charset="-128"/>
                <a:ea typeface="メイリオ" panose="020B0604030504040204" pitchFamily="50" charset="-128"/>
              </a:rPr>
              <a:t>による</a:t>
            </a:r>
            <a:r>
              <a:rPr lang="ja-JP" altLang="en-US" sz="1100" b="1" dirty="0" smtClean="0">
                <a:latin typeface="メイリオ" panose="020B0604030504040204" pitchFamily="50" charset="-128"/>
                <a:ea typeface="メイリオ" panose="020B0604030504040204" pitchFamily="50" charset="-128"/>
              </a:rPr>
              <a:t>インターネット申請</a:t>
            </a:r>
            <a:r>
              <a:rPr lang="ja-JP" altLang="en-US" sz="1100" dirty="0" smtClean="0">
                <a:latin typeface="メイリオ" panose="020B0604030504040204" pitchFamily="50" charset="-128"/>
                <a:ea typeface="メイリオ" panose="020B0604030504040204" pitchFamily="50" charset="-128"/>
              </a:rPr>
              <a:t>により行います。</a:t>
            </a:r>
            <a:endParaRPr lang="en-US" altLang="ja-JP" sz="1100" dirty="0" smtClean="0">
              <a:latin typeface="メイリオ" panose="020B0604030504040204" pitchFamily="50" charset="-128"/>
              <a:ea typeface="メイリオ" panose="020B0604030504040204" pitchFamily="50" charset="-128"/>
            </a:endParaRPr>
          </a:p>
          <a:p>
            <a:pPr marL="171443" indent="-171443" algn="just">
              <a:spcBef>
                <a:spcPts val="500"/>
              </a:spcBef>
              <a:buClr>
                <a:schemeClr val="accent1">
                  <a:lumMod val="50000"/>
                </a:schemeClr>
              </a:buClr>
              <a:buFont typeface="Wingdings" panose="05000000000000000000" pitchFamily="2" charset="2"/>
              <a:buChar char="n"/>
            </a:pPr>
            <a:r>
              <a:rPr lang="ja-JP" altLang="en-US" sz="1100" dirty="0" smtClean="0">
                <a:latin typeface="メイリオ" panose="020B0604030504040204" pitchFamily="50" charset="-128"/>
                <a:ea typeface="メイリオ" panose="020B0604030504040204" pitchFamily="50" charset="-128"/>
              </a:rPr>
              <a:t>債権</a:t>
            </a:r>
            <a:r>
              <a:rPr lang="ja-JP" altLang="en-US" sz="1100" dirty="0">
                <a:latin typeface="メイリオ" panose="020B0604030504040204" pitchFamily="50" charset="-128"/>
                <a:ea typeface="メイリオ" panose="020B0604030504040204" pitchFamily="50" charset="-128"/>
              </a:rPr>
              <a:t>譲渡を行っている</a:t>
            </a:r>
            <a:r>
              <a:rPr lang="ja-JP" altLang="en-US" sz="1100" dirty="0" smtClean="0">
                <a:latin typeface="メイリオ" panose="020B0604030504040204" pitchFamily="50" charset="-128"/>
                <a:ea typeface="メイリオ" panose="020B0604030504040204" pitchFamily="50" charset="-128"/>
              </a:rPr>
              <a:t>事業所や国公立の事業所、地域生活支援事業所などは、都道府県</a:t>
            </a:r>
            <a:r>
              <a:rPr lang="ja-JP" altLang="en-US" sz="1100" dirty="0">
                <a:latin typeface="メイリオ" panose="020B0604030504040204" pitchFamily="50" charset="-128"/>
                <a:ea typeface="メイリオ" panose="020B0604030504040204" pitchFamily="50" charset="-128"/>
              </a:rPr>
              <a:t>に直接申請します</a:t>
            </a:r>
            <a:r>
              <a:rPr lang="ja-JP" altLang="en-US" sz="1100" dirty="0" smtClean="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a:p>
            <a:pPr marL="108000" indent="-108000" algn="just">
              <a:spcBef>
                <a:spcPts val="600"/>
              </a:spcBef>
              <a:buClr>
                <a:schemeClr val="accent1">
                  <a:lumMod val="50000"/>
                </a:schemeClr>
              </a:buClr>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国保連による申請書受付は、</a:t>
            </a:r>
            <a:r>
              <a:rPr lang="ja-JP" altLang="en-US" sz="1000" b="1" dirty="0" smtClean="0">
                <a:latin typeface="メイリオ" panose="020B0604030504040204" pitchFamily="50" charset="-128"/>
                <a:ea typeface="メイリオ" panose="020B0604030504040204" pitchFamily="50" charset="-128"/>
              </a:rPr>
              <a:t>令和３年２月</a:t>
            </a:r>
            <a:r>
              <a:rPr lang="ja-JP" altLang="en-US" sz="1000" dirty="0" smtClean="0">
                <a:latin typeface="メイリオ" panose="020B0604030504040204" pitchFamily="50" charset="-128"/>
                <a:ea typeface="メイリオ" panose="020B0604030504040204" pitchFamily="50" charset="-128"/>
              </a:rPr>
              <a:t>までとなります。令和３年３月分のかかり増し経費の申請に</a:t>
            </a:r>
            <a:endParaRPr lang="en-US" altLang="ja-JP" sz="1000" dirty="0" smtClean="0">
              <a:latin typeface="メイリオ" panose="020B0604030504040204" pitchFamily="50" charset="-128"/>
              <a:ea typeface="メイリオ" panose="020B0604030504040204" pitchFamily="50" charset="-128"/>
            </a:endParaRPr>
          </a:p>
          <a:p>
            <a:pPr marL="108000" indent="-108000" algn="just">
              <a:buClr>
                <a:schemeClr val="accent1">
                  <a:lumMod val="50000"/>
                </a:schemeClr>
              </a:buClr>
            </a:pPr>
            <a:r>
              <a:rPr lang="ja-JP" altLang="en-US" sz="1000" dirty="0" smtClean="0">
                <a:latin typeface="メイリオ" panose="020B0604030504040204" pitchFamily="50" charset="-128"/>
                <a:ea typeface="メイリオ" panose="020B0604030504040204" pitchFamily="50" charset="-128"/>
              </a:rPr>
              <a:t>　　ついては、都道府県にお問い合わせください。</a:t>
            </a:r>
            <a:endParaRPr lang="ja-JP" altLang="en-US" sz="1000" dirty="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0" y="5821005"/>
            <a:ext cx="4828330" cy="307777"/>
          </a:xfrm>
          <a:prstGeom prst="rect">
            <a:avLst/>
          </a:prstGeom>
          <a:noFill/>
        </p:spPr>
        <p:txBody>
          <a:bodyPr wrap="square" rtlCol="0">
            <a:spAutoFit/>
          </a:bodyPr>
          <a:lstStyle/>
          <a:p>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４</a:t>
            </a:r>
            <a:r>
              <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rPr>
              <a:t>.</a:t>
            </a:r>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都道府県で確認後、交付</a:t>
            </a:r>
            <a:endPar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endParaRPr>
          </a:p>
        </p:txBody>
      </p:sp>
      <p:sp>
        <p:nvSpPr>
          <p:cNvPr id="39" name="正方形/長方形 38"/>
          <p:cNvSpPr/>
          <p:nvPr/>
        </p:nvSpPr>
        <p:spPr>
          <a:xfrm>
            <a:off x="179801" y="6095735"/>
            <a:ext cx="6654346" cy="1343958"/>
          </a:xfrm>
          <a:prstGeom prst="rect">
            <a:avLst/>
          </a:prstGeom>
        </p:spPr>
        <p:txBody>
          <a:bodyPr wrap="square">
            <a:spAutoFit/>
          </a:bodyPr>
          <a:lstStyle/>
          <a:p>
            <a:pPr marL="171443" indent="-171443" algn="just">
              <a:buClr>
                <a:schemeClr val="accent1">
                  <a:lumMod val="50000"/>
                </a:schemeClr>
              </a:buClr>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都道府県が申請内容を確認後、各都道府県の国保連から補助金・慰労金が交付されます。</a:t>
            </a:r>
            <a:endParaRPr lang="en-US" altLang="ja-JP" sz="1100" dirty="0">
              <a:latin typeface="メイリオ" panose="020B0604030504040204" pitchFamily="50" charset="-128"/>
              <a:ea typeface="メイリオ" panose="020B0604030504040204" pitchFamily="50" charset="-128"/>
            </a:endParaRPr>
          </a:p>
          <a:p>
            <a:pPr marL="171443" indent="-171443" algn="just">
              <a:spcBef>
                <a:spcPts val="500"/>
              </a:spcBef>
              <a:buClr>
                <a:schemeClr val="accent1">
                  <a:lumMod val="50000"/>
                </a:schemeClr>
              </a:buClr>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慰労金については、対象となる職員へ給付</a:t>
            </a:r>
            <a:r>
              <a:rPr lang="ja-JP" altLang="en-US" sz="1100" dirty="0" smtClean="0">
                <a:latin typeface="メイリオ" panose="020B0604030504040204" pitchFamily="50" charset="-128"/>
                <a:ea typeface="メイリオ" panose="020B0604030504040204" pitchFamily="50" charset="-128"/>
              </a:rPr>
              <a:t>してください。</a:t>
            </a:r>
            <a:endParaRPr lang="en-US" altLang="ja-JP" sz="1100" dirty="0">
              <a:latin typeface="メイリオ" panose="020B0604030504040204" pitchFamily="50" charset="-128"/>
              <a:ea typeface="メイリオ" panose="020B0604030504040204" pitchFamily="50" charset="-128"/>
            </a:endParaRPr>
          </a:p>
          <a:p>
            <a:pPr algn="just">
              <a:spcBef>
                <a:spcPts val="500"/>
              </a:spcBef>
              <a:buClr>
                <a:schemeClr val="accent1">
                  <a:lumMod val="50000"/>
                </a:schemeClr>
              </a:buClr>
            </a:pPr>
            <a:r>
              <a:rPr lang="en-US" altLang="ja-JP" sz="1000" dirty="0" smtClean="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慰労金は非課税所得となります。給与等とは別で振り込むことなどにより、源泉徴収しないように注意し</a:t>
            </a:r>
            <a:endParaRPr lang="en-US" altLang="ja-JP" sz="1000" dirty="0" smtClean="0">
              <a:latin typeface="メイリオ" panose="020B0604030504040204" pitchFamily="50" charset="-128"/>
              <a:ea typeface="メイリオ" panose="020B0604030504040204" pitchFamily="50" charset="-128"/>
            </a:endParaRPr>
          </a:p>
          <a:p>
            <a:pPr algn="just">
              <a:buClr>
                <a:schemeClr val="accent1">
                  <a:lumMod val="50000"/>
                </a:schemeClr>
              </a:buClr>
            </a:pPr>
            <a:r>
              <a:rPr lang="en-US" altLang="ja-JP"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てください。</a:t>
            </a:r>
            <a:endParaRPr lang="en-US" altLang="ja-JP" sz="1000" dirty="0" smtClean="0">
              <a:latin typeface="メイリオ" panose="020B0604030504040204" pitchFamily="50" charset="-128"/>
              <a:ea typeface="メイリオ" panose="020B0604030504040204" pitchFamily="50" charset="-128"/>
            </a:endParaRPr>
          </a:p>
          <a:p>
            <a:pPr marL="180975" indent="-90488" algn="just" defTabSz="266700">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派遣労働者や業務委託受託者の従事者への給付は、事業所・施設と派遣会社･受託会社の調整により、</a:t>
            </a:r>
            <a:endParaRPr lang="en-US" altLang="ja-JP" sz="1000" dirty="0" smtClean="0">
              <a:latin typeface="メイリオ" panose="020B0604030504040204" pitchFamily="50" charset="-128"/>
              <a:ea typeface="メイリオ" panose="020B0604030504040204" pitchFamily="50" charset="-128"/>
            </a:endParaRPr>
          </a:p>
          <a:p>
            <a:pPr marL="180975" indent="-90488" algn="just" defTabSz="266700">
              <a:defRPr/>
            </a:pPr>
            <a:r>
              <a:rPr lang="en-US" altLang="ja-JP"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事業所・施設からでも、派遣会社･受託会社からでも、どちらでも構いません。</a:t>
            </a:r>
          </a:p>
          <a:p>
            <a:pPr marL="171443" indent="-171443" algn="just">
              <a:buClr>
                <a:schemeClr val="accent1">
                  <a:lumMod val="50000"/>
                </a:schemeClr>
              </a:buClr>
              <a:buFont typeface="Wingdings" panose="05000000000000000000" pitchFamily="2" charset="2"/>
              <a:buChar char="n"/>
            </a:pPr>
            <a:endParaRPr lang="ja-JP" altLang="en-US" sz="1100" dirty="0">
              <a:latin typeface="メイリオ" panose="020B0604030504040204" pitchFamily="50" charset="-128"/>
              <a:ea typeface="メイリオ" panose="020B0604030504040204" pitchFamily="50" charset="-128"/>
            </a:endParaRPr>
          </a:p>
        </p:txBody>
      </p:sp>
      <p:cxnSp>
        <p:nvCxnSpPr>
          <p:cNvPr id="92" name="直線コネクタ 91"/>
          <p:cNvCxnSpPr/>
          <p:nvPr/>
        </p:nvCxnSpPr>
        <p:spPr>
          <a:xfrm>
            <a:off x="274909" y="6073621"/>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0" y="7265020"/>
            <a:ext cx="2797497" cy="307777"/>
          </a:xfrm>
          <a:prstGeom prst="rect">
            <a:avLst/>
          </a:prstGeom>
          <a:noFill/>
        </p:spPr>
        <p:txBody>
          <a:bodyPr wrap="square" rtlCol="0">
            <a:spAutoFit/>
          </a:bodyPr>
          <a:lstStyle/>
          <a:p>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５</a:t>
            </a:r>
            <a:r>
              <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rPr>
              <a:t>.</a:t>
            </a:r>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実績報告</a:t>
            </a:r>
            <a:endParaRPr kumimoji="1" lang="en-US" altLang="ja-JP" sz="1400" b="1" dirty="0">
              <a:solidFill>
                <a:schemeClr val="accent1">
                  <a:lumMod val="50000"/>
                </a:schemeClr>
              </a:solidFill>
              <a:latin typeface="メイリオ" panose="020B0604030504040204" pitchFamily="50" charset="-128"/>
              <a:ea typeface="メイリオ" panose="020B0604030504040204" pitchFamily="50" charset="-128"/>
            </a:endParaRPr>
          </a:p>
        </p:txBody>
      </p:sp>
      <p:sp>
        <p:nvSpPr>
          <p:cNvPr id="76" name="正方形/長方形 75"/>
          <p:cNvSpPr/>
          <p:nvPr/>
        </p:nvSpPr>
        <p:spPr>
          <a:xfrm>
            <a:off x="148134" y="7565223"/>
            <a:ext cx="6686013" cy="1561966"/>
          </a:xfrm>
          <a:prstGeom prst="rect">
            <a:avLst/>
          </a:prstGeom>
        </p:spPr>
        <p:txBody>
          <a:bodyPr wrap="square">
            <a:spAutoFit/>
          </a:bodyPr>
          <a:lstStyle/>
          <a:p>
            <a:pPr algn="just">
              <a:buClr>
                <a:schemeClr val="accent1">
                  <a:lumMod val="50000"/>
                </a:schemeClr>
              </a:buClr>
            </a:pPr>
            <a:r>
              <a:rPr lang="ja-JP" altLang="en-US" sz="1100" b="1" dirty="0">
                <a:latin typeface="メイリオ" panose="020B0604030504040204" pitchFamily="50" charset="-128"/>
                <a:ea typeface="メイリオ" panose="020B0604030504040204" pitchFamily="50" charset="-128"/>
              </a:rPr>
              <a:t>（１）</a:t>
            </a:r>
            <a:r>
              <a:rPr lang="ja-JP" altLang="en-US" sz="1100" b="1" u="sng" dirty="0">
                <a:latin typeface="メイリオ" panose="020B0604030504040204" pitchFamily="50" charset="-128"/>
                <a:ea typeface="メイリオ" panose="020B0604030504040204" pitchFamily="50" charset="-128"/>
              </a:rPr>
              <a:t>感染対策防止</a:t>
            </a:r>
            <a:r>
              <a:rPr lang="ja-JP" altLang="en-US" sz="1100" b="1" u="sng" dirty="0" smtClean="0">
                <a:latin typeface="メイリオ" panose="020B0604030504040204" pitchFamily="50" charset="-128"/>
                <a:ea typeface="メイリオ" panose="020B0604030504040204" pitchFamily="50" charset="-128"/>
              </a:rPr>
              <a:t>・サービス</a:t>
            </a:r>
            <a:r>
              <a:rPr lang="ja-JP" altLang="en-US" sz="1100" b="1" u="sng" dirty="0">
                <a:latin typeface="メイリオ" panose="020B0604030504040204" pitchFamily="50" charset="-128"/>
                <a:ea typeface="メイリオ" panose="020B0604030504040204" pitchFamily="50" charset="-128"/>
              </a:rPr>
              <a:t>再開に向けた支援</a:t>
            </a:r>
            <a:r>
              <a:rPr lang="ja-JP" altLang="en-US" sz="1100"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概算額での</a:t>
            </a:r>
            <a:r>
              <a:rPr lang="ja-JP" altLang="en-US" sz="1000" dirty="0" smtClean="0">
                <a:latin typeface="メイリオ" panose="020B0604030504040204" pitchFamily="50" charset="-128"/>
                <a:ea typeface="メイリオ" panose="020B0604030504040204" pitchFamily="50" charset="-128"/>
              </a:rPr>
              <a:t>交付の場合に</a:t>
            </a:r>
            <a:r>
              <a:rPr lang="ja-JP" altLang="en-US" sz="1000" dirty="0">
                <a:latin typeface="メイリオ" panose="020B0604030504040204" pitchFamily="50" charset="-128"/>
                <a:ea typeface="メイリオ" panose="020B0604030504040204" pitchFamily="50" charset="-128"/>
              </a:rPr>
              <a:t>限ります</a:t>
            </a:r>
            <a:endParaRPr lang="en-US" altLang="ja-JP" sz="1000" dirty="0">
              <a:latin typeface="メイリオ" panose="020B0604030504040204" pitchFamily="50" charset="-128"/>
              <a:ea typeface="メイリオ" panose="020B0604030504040204" pitchFamily="50" charset="-128"/>
            </a:endParaRPr>
          </a:p>
          <a:p>
            <a:pPr marL="171443" indent="-171443" algn="just">
              <a:spcBef>
                <a:spcPts val="300"/>
              </a:spcBef>
              <a:buClr>
                <a:schemeClr val="accent1">
                  <a:lumMod val="50000"/>
                </a:schemeClr>
              </a:buClr>
              <a:buFont typeface="Wingdings" panose="05000000000000000000" pitchFamily="2" charset="2"/>
              <a:buChar char="n"/>
            </a:pPr>
            <a:r>
              <a:rPr lang="ja-JP" altLang="en-US" sz="1100" dirty="0" smtClean="0">
                <a:latin typeface="メイリオ" panose="020B0604030504040204" pitchFamily="50" charset="-128"/>
                <a:ea typeface="メイリオ" panose="020B0604030504040204" pitchFamily="50" charset="-128"/>
              </a:rPr>
              <a:t>概算</a:t>
            </a:r>
            <a:r>
              <a:rPr lang="ja-JP" altLang="en-US" sz="1100" dirty="0">
                <a:latin typeface="メイリオ" panose="020B0604030504040204" pitchFamily="50" charset="-128"/>
                <a:ea typeface="メイリオ" panose="020B0604030504040204" pitchFamily="50" charset="-128"/>
              </a:rPr>
              <a:t>額で申請し、補助金の交付を受けた場合、支出実績が補助金額を超えた際</a:t>
            </a:r>
            <a:r>
              <a:rPr lang="ja-JP" altLang="en-US" sz="1100" dirty="0" smtClean="0">
                <a:latin typeface="メイリオ" panose="020B0604030504040204" pitchFamily="50" charset="-128"/>
                <a:ea typeface="メイリオ" panose="020B0604030504040204" pitchFamily="50" charset="-128"/>
              </a:rPr>
              <a:t>、または</a:t>
            </a:r>
            <a:r>
              <a:rPr lang="ja-JP" altLang="en-US" sz="1100" dirty="0">
                <a:latin typeface="メイリオ" panose="020B0604030504040204" pitchFamily="50" charset="-128"/>
                <a:ea typeface="メイリオ" panose="020B0604030504040204" pitchFamily="50" charset="-128"/>
              </a:rPr>
              <a:t>実績</a:t>
            </a:r>
            <a:r>
              <a:rPr lang="ja-JP" altLang="en-US" sz="1100" dirty="0" smtClean="0">
                <a:latin typeface="メイリオ" panose="020B0604030504040204" pitchFamily="50" charset="-128"/>
                <a:ea typeface="メイリオ" panose="020B0604030504040204" pitchFamily="50" charset="-128"/>
              </a:rPr>
              <a:t>報告の</a:t>
            </a:r>
            <a:r>
              <a:rPr lang="ja-JP" altLang="en-US" sz="1100" dirty="0">
                <a:latin typeface="メイリオ" panose="020B0604030504040204" pitchFamily="50" charset="-128"/>
                <a:ea typeface="メイリオ" panose="020B0604030504040204" pitchFamily="50" charset="-128"/>
              </a:rPr>
              <a:t>期限（令和</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月中旬ごろ）が到来した際、</a:t>
            </a:r>
            <a:r>
              <a:rPr lang="ja-JP" altLang="en-US" sz="1100" b="1" dirty="0">
                <a:latin typeface="メイリオ" panose="020B0604030504040204" pitchFamily="50" charset="-128"/>
                <a:ea typeface="メイリオ" panose="020B0604030504040204" pitchFamily="50" charset="-128"/>
              </a:rPr>
              <a:t>都道府県に対して、所定の様式により実績報告</a:t>
            </a:r>
            <a:r>
              <a:rPr lang="ja-JP" altLang="en-US" sz="1100" dirty="0">
                <a:latin typeface="メイリオ" panose="020B0604030504040204" pitchFamily="50" charset="-128"/>
                <a:ea typeface="メイリオ" panose="020B0604030504040204" pitchFamily="50" charset="-128"/>
              </a:rPr>
              <a:t>を行います</a:t>
            </a:r>
            <a:r>
              <a:rPr lang="ja-JP" altLang="en-US" sz="1100" dirty="0" smtClean="0">
                <a:latin typeface="メイリオ" panose="020B0604030504040204" pitchFamily="50" charset="-128"/>
                <a:ea typeface="メイリオ" panose="020B0604030504040204" pitchFamily="50" charset="-128"/>
              </a:rPr>
              <a:t>。なお、実績</a:t>
            </a:r>
            <a:r>
              <a:rPr lang="ja-JP" altLang="en-US" sz="1100" dirty="0">
                <a:latin typeface="メイリオ" panose="020B0604030504040204" pitchFamily="50" charset="-128"/>
                <a:ea typeface="メイリオ" panose="020B0604030504040204" pitchFamily="50" charset="-128"/>
              </a:rPr>
              <a:t>報告時に</a:t>
            </a:r>
            <a:r>
              <a:rPr lang="ja-JP" altLang="en-US" sz="1100" b="1" dirty="0">
                <a:latin typeface="メイリオ" panose="020B0604030504040204" pitchFamily="50" charset="-128"/>
                <a:ea typeface="メイリオ" panose="020B0604030504040204" pitchFamily="50" charset="-128"/>
              </a:rPr>
              <a:t>支出実績が補助金額に満たなかった場合は</a:t>
            </a:r>
            <a:r>
              <a:rPr lang="ja-JP" altLang="en-US" sz="1100" b="1" dirty="0" smtClean="0">
                <a:latin typeface="メイリオ" panose="020B0604030504040204" pitchFamily="50" charset="-128"/>
                <a:ea typeface="メイリオ" panose="020B0604030504040204" pitchFamily="50" charset="-128"/>
              </a:rPr>
              <a:t>、都道府県に対し精算</a:t>
            </a:r>
            <a:r>
              <a:rPr lang="ja-JP" altLang="en-US" sz="1100" dirty="0">
                <a:latin typeface="メイリオ" panose="020B0604030504040204" pitchFamily="50" charset="-128"/>
                <a:ea typeface="メイリオ" panose="020B0604030504040204" pitchFamily="50" charset="-128"/>
              </a:rPr>
              <a:t>を行います</a:t>
            </a:r>
            <a:r>
              <a:rPr lang="ja-JP" altLang="en-US"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algn="just">
              <a:spcBef>
                <a:spcPts val="300"/>
              </a:spcBef>
              <a:buClr>
                <a:schemeClr val="accent1">
                  <a:lumMod val="50000"/>
                </a:schemeClr>
              </a:buClr>
            </a:pPr>
            <a:r>
              <a:rPr lang="ja-JP" altLang="en-US" sz="1100" b="1" dirty="0" smtClean="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２）</a:t>
            </a:r>
            <a:r>
              <a:rPr lang="ja-JP" altLang="en-US" sz="1100" b="1" u="sng" dirty="0">
                <a:latin typeface="メイリオ" panose="020B0604030504040204" pitchFamily="50" charset="-128"/>
                <a:ea typeface="メイリオ" panose="020B0604030504040204" pitchFamily="50" charset="-128"/>
              </a:rPr>
              <a:t>慰労金の支給</a:t>
            </a:r>
            <a:endParaRPr lang="en-US" altLang="ja-JP" sz="1100" b="1" u="sng" dirty="0">
              <a:latin typeface="メイリオ" panose="020B0604030504040204" pitchFamily="50" charset="-128"/>
              <a:ea typeface="メイリオ" panose="020B0604030504040204" pitchFamily="50" charset="-128"/>
            </a:endParaRPr>
          </a:p>
          <a:p>
            <a:pPr marL="171443" indent="-171443" algn="just">
              <a:spcBef>
                <a:spcPts val="300"/>
              </a:spcBef>
              <a:buClr>
                <a:schemeClr val="accent1">
                  <a:lumMod val="50000"/>
                </a:schemeClr>
              </a:buClr>
              <a:buFont typeface="Wingdings" panose="05000000000000000000" pitchFamily="2" charset="2"/>
              <a:buChar char="n"/>
            </a:pPr>
            <a:r>
              <a:rPr lang="ja-JP" altLang="en-US" sz="1100" dirty="0">
                <a:latin typeface="メイリオ" panose="020B0604030504040204" pitchFamily="50" charset="-128"/>
                <a:ea typeface="メイリオ" panose="020B0604030504040204" pitchFamily="50" charset="-128"/>
              </a:rPr>
              <a:t>上記</a:t>
            </a:r>
            <a:r>
              <a:rPr lang="ja-JP" altLang="en-US" sz="1100" dirty="0" smtClean="0">
                <a:latin typeface="メイリオ" panose="020B0604030504040204" pitchFamily="50" charset="-128"/>
                <a:ea typeface="メイリオ" panose="020B0604030504040204" pitchFamily="50" charset="-128"/>
              </a:rPr>
              <a:t>に合わせて、</a:t>
            </a:r>
            <a:r>
              <a:rPr lang="ja-JP" altLang="en-US" sz="1100" b="1" dirty="0" smtClean="0">
                <a:latin typeface="メイリオ" panose="020B0604030504040204" pitchFamily="50" charset="-128"/>
                <a:ea typeface="メイリオ" panose="020B0604030504040204" pitchFamily="50" charset="-128"/>
              </a:rPr>
              <a:t>都道府県に対して、所定の様式により実績報告</a:t>
            </a:r>
            <a:r>
              <a:rPr lang="ja-JP" altLang="en-US" sz="1100" dirty="0" smtClean="0">
                <a:latin typeface="メイリオ" panose="020B0604030504040204" pitchFamily="50" charset="-128"/>
                <a:ea typeface="メイリオ" panose="020B0604030504040204" pitchFamily="50" charset="-128"/>
              </a:rPr>
              <a:t>を行いますので、申請・給付に関する証拠書類を大切に保管してください。なお、実績報告時に</a:t>
            </a:r>
            <a:r>
              <a:rPr lang="ja-JP" altLang="en-US" sz="1100" b="1" dirty="0" smtClean="0">
                <a:latin typeface="メイリオ" panose="020B0604030504040204" pitchFamily="50" charset="-128"/>
                <a:ea typeface="メイリオ" panose="020B0604030504040204" pitchFamily="50" charset="-128"/>
              </a:rPr>
              <a:t>支出実績が交付額に満たなかった場合は、都道府県に対し精算</a:t>
            </a:r>
            <a:r>
              <a:rPr lang="ja-JP" altLang="en-US" sz="1100" dirty="0" smtClean="0">
                <a:latin typeface="メイリオ" panose="020B0604030504040204" pitchFamily="50" charset="-128"/>
                <a:ea typeface="メイリオ" panose="020B0604030504040204" pitchFamily="50" charset="-128"/>
              </a:rPr>
              <a:t>を行います。</a:t>
            </a:r>
            <a:endParaRPr lang="ja-JP" altLang="en-US" sz="1100" dirty="0">
              <a:latin typeface="メイリオ" panose="020B0604030504040204" pitchFamily="50" charset="-128"/>
              <a:ea typeface="メイリオ" panose="020B0604030504040204" pitchFamily="50" charset="-128"/>
            </a:endParaRPr>
          </a:p>
        </p:txBody>
      </p:sp>
      <p:cxnSp>
        <p:nvCxnSpPr>
          <p:cNvPr id="93" name="直線コネクタ 92"/>
          <p:cNvCxnSpPr/>
          <p:nvPr/>
        </p:nvCxnSpPr>
        <p:spPr>
          <a:xfrm>
            <a:off x="259579" y="7517071"/>
            <a:ext cx="643228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96" name="正方形/長方形 95"/>
          <p:cNvSpPr/>
          <p:nvPr/>
        </p:nvSpPr>
        <p:spPr>
          <a:xfrm>
            <a:off x="1" y="9240383"/>
            <a:ext cx="6857999" cy="666000"/>
          </a:xfrm>
          <a:prstGeom prst="rect">
            <a:avLst/>
          </a:prstGeom>
          <a:solidFill>
            <a:srgbClr val="FCD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17"/>
          </a:p>
        </p:txBody>
      </p:sp>
      <p:sp>
        <p:nvSpPr>
          <p:cNvPr id="97" name="テキスト ボックス 96"/>
          <p:cNvSpPr txBox="1"/>
          <p:nvPr/>
        </p:nvSpPr>
        <p:spPr>
          <a:xfrm>
            <a:off x="282942" y="9473378"/>
            <a:ext cx="6376082" cy="461665"/>
          </a:xfrm>
          <a:prstGeom prst="rect">
            <a:avLst/>
          </a:prstGeom>
          <a:noFill/>
        </p:spPr>
        <p:txBody>
          <a:bodyPr wrap="square" rtlCol="0">
            <a:spAutoFit/>
          </a:bodyPr>
          <a:lstStyle/>
          <a:p>
            <a:pPr algn="ctr"/>
            <a:r>
              <a:rPr kumimoji="1" lang="ja-JP" altLang="en-US" sz="1200" dirty="0">
                <a:latin typeface="メイリオ" panose="020B0604030504040204" pitchFamily="50" charset="-128"/>
                <a:ea typeface="メイリオ" panose="020B0604030504040204" pitchFamily="50" charset="-128"/>
              </a:rPr>
              <a:t>詳細については、事業所の所在地の都道府県にお問い合わせください。</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香川県健康福祉部障害福祉課</a:t>
            </a:r>
            <a:r>
              <a:rPr kumimoji="1" lang="ja-JP" altLang="en-US" sz="1200" dirty="0">
                <a:latin typeface="メイリオ" panose="020B0604030504040204" pitchFamily="50" charset="-128"/>
                <a:ea typeface="メイリオ" panose="020B0604030504040204" pitchFamily="50" charset="-128"/>
              </a:rPr>
              <a:t>　</a:t>
            </a:r>
            <a:r>
              <a:rPr kumimoji="1" lang="en-US" altLang="ja-JP" sz="1200" dirty="0" smtClean="0">
                <a:latin typeface="メイリオ" panose="020B0604030504040204" pitchFamily="50" charset="-128"/>
                <a:ea typeface="メイリオ" panose="020B0604030504040204" pitchFamily="50" charset="-128"/>
              </a:rPr>
              <a:t>087-832-3875</a:t>
            </a:r>
            <a:r>
              <a:rPr kumimoji="1" lang="ja-JP" altLang="en-US" sz="1200" dirty="0" err="1"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087-832-3876</a:t>
            </a:r>
            <a:endParaRPr kumimoji="1" lang="en-US" altLang="ja-JP" sz="1200" dirty="0">
              <a:latin typeface="メイリオ" panose="020B0604030504040204" pitchFamily="50" charset="-128"/>
              <a:ea typeface="メイリオ" panose="020B0604030504040204" pitchFamily="50" charset="-128"/>
            </a:endParaRPr>
          </a:p>
        </p:txBody>
      </p:sp>
      <p:sp>
        <p:nvSpPr>
          <p:cNvPr id="99" name="テキスト ボックス 98"/>
          <p:cNvSpPr txBox="1"/>
          <p:nvPr/>
        </p:nvSpPr>
        <p:spPr>
          <a:xfrm>
            <a:off x="2924448" y="9241676"/>
            <a:ext cx="1203051" cy="307777"/>
          </a:xfrm>
          <a:prstGeom prst="rect">
            <a:avLst/>
          </a:prstGeom>
          <a:noFill/>
        </p:spPr>
        <p:txBody>
          <a:bodyPr wrap="square" rtlCol="0">
            <a:spAutoFit/>
          </a:bodyPr>
          <a:lstStyle/>
          <a:p>
            <a:pPr algn="ctr"/>
            <a:r>
              <a:rPr kumimoji="1" lang="ja-JP" altLang="en-US" sz="1400" b="1" dirty="0" smtClean="0">
                <a:latin typeface="メイリオ" panose="020B0604030504040204" pitchFamily="50" charset="-128"/>
                <a:ea typeface="メイリオ" panose="020B0604030504040204" pitchFamily="50" charset="-128"/>
              </a:rPr>
              <a:t>お問合せ先</a:t>
            </a:r>
            <a:endParaRPr kumimoji="1"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38972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正方形/長方形 97"/>
          <p:cNvSpPr/>
          <p:nvPr/>
        </p:nvSpPr>
        <p:spPr>
          <a:xfrm>
            <a:off x="70726" y="7097594"/>
            <a:ext cx="6739210" cy="763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6858000" cy="262761"/>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79">
              <a:lnSpc>
                <a:spcPts val="2800"/>
              </a:lnSpc>
            </a:pPr>
            <a:r>
              <a:rPr kumimoji="1" lang="ja-JP" altLang="en-US" b="1" dirty="0">
                <a:solidFill>
                  <a:schemeClr val="tx1"/>
                </a:solidFill>
                <a:latin typeface="Segoe UI"/>
                <a:ea typeface="メイリオ"/>
              </a:rPr>
              <a:t>申請書等の記載・提出方法</a:t>
            </a:r>
          </a:p>
        </p:txBody>
      </p:sp>
      <p:sp>
        <p:nvSpPr>
          <p:cNvPr id="40" name="テキスト ボックス 16"/>
          <p:cNvSpPr txBox="1">
            <a:spLocks noChangeArrowheads="1"/>
          </p:cNvSpPr>
          <p:nvPr/>
        </p:nvSpPr>
        <p:spPr bwMode="auto">
          <a:xfrm>
            <a:off x="65101" y="679822"/>
            <a:ext cx="3262614" cy="1682512"/>
          </a:xfrm>
          <a:prstGeom prst="rect">
            <a:avLst/>
          </a:prstGeom>
          <a:noFill/>
          <a:ln w="2857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marL="171443" indent="-171443">
              <a:lnSpc>
                <a:spcPts val="1600"/>
              </a:lnSpc>
              <a:buFont typeface="Wingdings" panose="05000000000000000000" pitchFamily="2" charset="2"/>
              <a:buChar char="n"/>
            </a:pPr>
            <a:r>
              <a:rPr lang="ja-JP" altLang="en-US" sz="1200" dirty="0">
                <a:latin typeface="メイリオ" panose="020B0604030504040204" pitchFamily="50" charset="-128"/>
                <a:ea typeface="メイリオ" panose="020B0604030504040204" pitchFamily="50" charset="-128"/>
              </a:rPr>
              <a:t>申請時に必要な書類は、申請</a:t>
            </a:r>
            <a:r>
              <a:rPr lang="ja-JP" altLang="en-US" sz="1200" dirty="0" smtClean="0">
                <a:latin typeface="メイリオ" panose="020B0604030504040204" pitchFamily="50" charset="-128"/>
                <a:ea typeface="メイリオ" panose="020B0604030504040204" pitchFamily="50" charset="-128"/>
              </a:rPr>
              <a:t>書および</a:t>
            </a:r>
            <a:r>
              <a:rPr lang="ja-JP" altLang="en-US" sz="1200" dirty="0">
                <a:latin typeface="メイリオ" panose="020B0604030504040204" pitchFamily="50" charset="-128"/>
                <a:ea typeface="メイリオ" panose="020B0604030504040204" pitchFamily="50" charset="-128"/>
              </a:rPr>
              <a:t>様式</a:t>
            </a:r>
            <a:r>
              <a:rPr lang="ja-JP" altLang="en-US" sz="1200" dirty="0" smtClean="0">
                <a:latin typeface="メイリオ" panose="020B0604030504040204" pitchFamily="50" charset="-128"/>
                <a:ea typeface="メイリオ" panose="020B0604030504040204" pitchFamily="50" charset="-128"/>
              </a:rPr>
              <a:t>１～３です。</a:t>
            </a:r>
            <a:endParaRPr lang="en-US" altLang="ja-JP" sz="1200" dirty="0" smtClean="0">
              <a:latin typeface="メイリオ" panose="020B0604030504040204" pitchFamily="50" charset="-128"/>
              <a:ea typeface="メイリオ" panose="020B0604030504040204" pitchFamily="50" charset="-128"/>
            </a:endParaRPr>
          </a:p>
          <a:p>
            <a:pPr marL="177792" indent="-177792">
              <a:lnSpc>
                <a:spcPts val="1600"/>
              </a:lnSpc>
              <a:spcBef>
                <a:spcPts val="300"/>
              </a:spcBef>
              <a:buFont typeface="Wingdings" panose="05000000000000000000" pitchFamily="2" charset="2"/>
              <a:buChar char="n"/>
            </a:pPr>
            <a:r>
              <a:rPr lang="ja-JP" altLang="en-US" sz="1200" spc="-100" dirty="0" smtClean="0">
                <a:latin typeface="メイリオ" panose="020B0604030504040204" pitchFamily="50" charset="-128"/>
                <a:ea typeface="メイリオ" panose="020B0604030504040204" pitchFamily="50" charset="-128"/>
              </a:rPr>
              <a:t>●●（</a:t>
            </a:r>
            <a:r>
              <a:rPr lang="ja-JP" altLang="en-US" sz="1200" b="1" spc="-100" dirty="0" smtClean="0">
                <a:latin typeface="メイリオ" panose="020B0604030504040204" pitchFamily="50" charset="-128"/>
                <a:ea typeface="メイリオ" panose="020B0604030504040204" pitchFamily="50" charset="-128"/>
              </a:rPr>
              <a:t>各都道府県ホームページ等）からダウンロードしてください。</a:t>
            </a:r>
            <a:endParaRPr lang="en-US" altLang="ja-JP" sz="1200" b="1" spc="-100" dirty="0" smtClean="0">
              <a:latin typeface="メイリオ" panose="020B0604030504040204" pitchFamily="50" charset="-128"/>
              <a:ea typeface="メイリオ" panose="020B0604030504040204" pitchFamily="50" charset="-128"/>
            </a:endParaRPr>
          </a:p>
          <a:p>
            <a:pPr>
              <a:lnSpc>
                <a:spcPts val="1600"/>
              </a:lnSpc>
              <a:spcBef>
                <a:spcPts val="300"/>
              </a:spcBef>
            </a:pPr>
            <a:r>
              <a:rPr lang="ja-JP" altLang="en-US" sz="1200" i="1" spc="-100" dirty="0" smtClean="0">
                <a:latin typeface="メイリオ" panose="020B0604030504040204" pitchFamily="50" charset="-128"/>
                <a:ea typeface="メイリオ" panose="020B0604030504040204" pitchFamily="50" charset="-128"/>
              </a:rPr>
              <a:t>～リンク先等～</a:t>
            </a:r>
            <a:endParaRPr lang="en-US" altLang="ja-JP" sz="1200" i="1" spc="-100" dirty="0">
              <a:latin typeface="メイリオ" panose="020B0604030504040204" pitchFamily="50" charset="-128"/>
              <a:ea typeface="メイリオ" panose="020B0604030504040204" pitchFamily="50" charset="-128"/>
            </a:endParaRPr>
          </a:p>
          <a:p>
            <a:pPr marL="171450" indent="-171450">
              <a:lnSpc>
                <a:spcPts val="1600"/>
              </a:lnSpc>
              <a:spcBef>
                <a:spcPts val="600"/>
              </a:spcBef>
              <a:buFont typeface="Wingdings" panose="05000000000000000000" pitchFamily="2" charset="2"/>
              <a:buChar char="n"/>
            </a:pPr>
            <a:r>
              <a:rPr lang="en-US" altLang="ja-JP" sz="1200" dirty="0" smtClean="0">
                <a:latin typeface="メイリオ" panose="020B0604030504040204" pitchFamily="50" charset="-128"/>
                <a:ea typeface="メイリオ" panose="020B0604030504040204" pitchFamily="50" charset="-128"/>
              </a:rPr>
              <a:t>Excel</a:t>
            </a:r>
            <a:r>
              <a:rPr lang="ja-JP" altLang="en-US" sz="1200" dirty="0" smtClean="0">
                <a:latin typeface="メイリオ" panose="020B0604030504040204" pitchFamily="50" charset="-128"/>
                <a:ea typeface="メイリオ" panose="020B0604030504040204" pitchFamily="50" charset="-128"/>
              </a:rPr>
              <a:t>ファイル名は、代表となる事業所の事業所番号に変更してください。</a:t>
            </a:r>
            <a:endParaRPr kumimoji="0" lang="en-US" altLang="ja-JP" sz="1200" dirty="0">
              <a:latin typeface="メイリオ" panose="020B0604030504040204" pitchFamily="50" charset="-128"/>
              <a:ea typeface="メイリオ" panose="020B0604030504040204" pitchFamily="50" charset="-128"/>
            </a:endParaRPr>
          </a:p>
        </p:txBody>
      </p:sp>
      <p:sp>
        <p:nvSpPr>
          <p:cNvPr id="41" name="正方形/長方形 40"/>
          <p:cNvSpPr/>
          <p:nvPr/>
        </p:nvSpPr>
        <p:spPr>
          <a:xfrm>
            <a:off x="86606" y="384200"/>
            <a:ext cx="3251171" cy="33104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en-US" altLang="ja-JP" sz="1400" b="1" u="sng" dirty="0">
                <a:solidFill>
                  <a:srgbClr val="203864"/>
                </a:solidFill>
                <a:latin typeface="メイリオ" panose="020B0604030504040204" pitchFamily="50" charset="-128"/>
                <a:ea typeface="メイリオ" panose="020B0604030504040204" pitchFamily="50" charset="-128"/>
              </a:rPr>
              <a:t>1.</a:t>
            </a:r>
            <a:r>
              <a:rPr kumimoji="1" lang="ja-JP" altLang="en-US" sz="1400" b="1" u="sng" dirty="0">
                <a:solidFill>
                  <a:srgbClr val="203864"/>
                </a:solidFill>
                <a:latin typeface="メイリオ" panose="020B0604030504040204" pitchFamily="50" charset="-128"/>
                <a:ea typeface="メイリオ" panose="020B0604030504040204" pitchFamily="50" charset="-128"/>
              </a:rPr>
              <a:t>申請</a:t>
            </a:r>
            <a:r>
              <a:rPr kumimoji="1" lang="ja-JP" altLang="en-US" sz="1400" b="1" u="sng" dirty="0" smtClean="0">
                <a:solidFill>
                  <a:srgbClr val="203864"/>
                </a:solidFill>
                <a:latin typeface="メイリオ" panose="020B0604030504040204" pitchFamily="50" charset="-128"/>
                <a:ea typeface="メイリオ" panose="020B0604030504040204" pitchFamily="50" charset="-128"/>
              </a:rPr>
              <a:t>書</a:t>
            </a:r>
            <a:r>
              <a:rPr kumimoji="1" lang="ja-JP" altLang="en-US" sz="1400" b="1" u="sng" dirty="0">
                <a:solidFill>
                  <a:srgbClr val="203864"/>
                </a:solidFill>
                <a:latin typeface="メイリオ" panose="020B0604030504040204" pitchFamily="50" charset="-128"/>
                <a:ea typeface="メイリオ" panose="020B0604030504040204" pitchFamily="50" charset="-128"/>
              </a:rPr>
              <a:t>および事業計画書の入手方法</a:t>
            </a:r>
            <a:endParaRPr lang="en-US" altLang="ja-JP" sz="1400" b="1" u="sng" dirty="0">
              <a:solidFill>
                <a:srgbClr val="203864"/>
              </a:solidFill>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305096" y="2365915"/>
            <a:ext cx="1460500"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「申請書」</a:t>
            </a:r>
          </a:p>
        </p:txBody>
      </p:sp>
      <p:sp>
        <p:nvSpPr>
          <p:cNvPr id="45" name="テキスト ボックス 44"/>
          <p:cNvSpPr txBox="1"/>
          <p:nvPr/>
        </p:nvSpPr>
        <p:spPr>
          <a:xfrm>
            <a:off x="4448947" y="482774"/>
            <a:ext cx="1676400"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様式２　個票</a:t>
            </a:r>
            <a:r>
              <a:rPr kumimoji="1" lang="ja-JP" altLang="en-US" sz="1100" dirty="0">
                <a:latin typeface="メイリオ" panose="020B0604030504040204" pitchFamily="50" charset="-128"/>
                <a:ea typeface="メイリオ" panose="020B0604030504040204" pitchFamily="50" charset="-128"/>
              </a:rPr>
              <a:t>」</a:t>
            </a:r>
          </a:p>
        </p:txBody>
      </p:sp>
      <p:sp>
        <p:nvSpPr>
          <p:cNvPr id="59" name="テキスト ボックス 16"/>
          <p:cNvSpPr txBox="1">
            <a:spLocks noChangeArrowheads="1"/>
          </p:cNvSpPr>
          <p:nvPr/>
        </p:nvSpPr>
        <p:spPr bwMode="auto">
          <a:xfrm>
            <a:off x="57150" y="9268513"/>
            <a:ext cx="6858000" cy="430887"/>
          </a:xfrm>
          <a:prstGeom prst="rect">
            <a:avLst/>
          </a:prstGeom>
          <a:noFill/>
          <a:ln w="28575" cmpd="sng">
            <a:no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marL="177792" indent="-177792">
              <a:buFont typeface="Wingdings" panose="05000000000000000000" pitchFamily="2" charset="2"/>
              <a:buChar char="n"/>
            </a:pPr>
            <a:r>
              <a:rPr lang="ja-JP" altLang="en-US" sz="1100" dirty="0" smtClean="0">
                <a:latin typeface="メイリオ" panose="020B0604030504040204" pitchFamily="50" charset="-128"/>
                <a:ea typeface="メイリオ" panose="020B0604030504040204" pitchFamily="50" charset="-128"/>
              </a:rPr>
              <a:t>障害福祉サービス等報酬の請求時期</a:t>
            </a:r>
            <a:r>
              <a:rPr lang="ja-JP" altLang="en-US" sz="1100" dirty="0">
                <a:latin typeface="メイリオ" panose="020B0604030504040204" pitchFamily="50" charset="-128"/>
                <a:ea typeface="メイリオ" panose="020B0604030504040204" pitchFamily="50" charset="-128"/>
              </a:rPr>
              <a:t>と重ならないようにするため、申請受付期間は、</a:t>
            </a:r>
            <a:r>
              <a:rPr lang="ja-JP" altLang="en-US" sz="1100" b="1" dirty="0">
                <a:latin typeface="メイリオ" panose="020B0604030504040204" pitchFamily="50" charset="-128"/>
                <a:ea typeface="メイリオ" panose="020B0604030504040204" pitchFamily="50" charset="-128"/>
              </a:rPr>
              <a:t>毎月</a:t>
            </a:r>
            <a:r>
              <a:rPr lang="en-US" altLang="ja-JP" sz="1100" b="1" dirty="0">
                <a:latin typeface="メイリオ" panose="020B0604030504040204" pitchFamily="50" charset="-128"/>
                <a:ea typeface="メイリオ" panose="020B0604030504040204" pitchFamily="50" charset="-128"/>
              </a:rPr>
              <a:t>15</a:t>
            </a:r>
            <a:r>
              <a:rPr lang="ja-JP" altLang="en-US" sz="1100" b="1" dirty="0">
                <a:latin typeface="メイリオ" panose="020B0604030504040204" pitchFamily="50" charset="-128"/>
                <a:ea typeface="メイリオ" panose="020B0604030504040204" pitchFamily="50" charset="-128"/>
              </a:rPr>
              <a:t>日から月末までの間</a:t>
            </a:r>
            <a:r>
              <a:rPr lang="ja-JP" altLang="en-US" sz="1100" dirty="0">
                <a:latin typeface="メイリオ" panose="020B0604030504040204" pitchFamily="50" charset="-128"/>
                <a:ea typeface="メイリオ" panose="020B0604030504040204" pitchFamily="50" charset="-128"/>
              </a:rPr>
              <a:t>となります</a:t>
            </a:r>
            <a:r>
              <a:rPr lang="ja-JP" altLang="en-US" sz="1100" dirty="0" smtClean="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p:txBody>
      </p:sp>
      <p:sp>
        <p:nvSpPr>
          <p:cNvPr id="77" name="テキスト ボックス 76"/>
          <p:cNvSpPr txBox="1"/>
          <p:nvPr/>
        </p:nvSpPr>
        <p:spPr>
          <a:xfrm>
            <a:off x="2011680" y="6416056"/>
            <a:ext cx="2790997"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「様式</a:t>
            </a:r>
            <a:r>
              <a:rPr kumimoji="1" lang="ja-JP" altLang="en-US" sz="1100" dirty="0" smtClean="0">
                <a:latin typeface="メイリオ" panose="020B0604030504040204" pitchFamily="50" charset="-128"/>
                <a:ea typeface="メイリオ" panose="020B0604030504040204" pitchFamily="50" charset="-128"/>
              </a:rPr>
              <a:t>１　事業所・施設別申請額一覧」</a:t>
            </a:r>
            <a:endParaRPr kumimoji="1" lang="ja-JP" altLang="en-US" sz="1100"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2218690" y="7617929"/>
            <a:ext cx="2773440" cy="261610"/>
          </a:xfrm>
          <a:prstGeom prst="rect">
            <a:avLst/>
          </a:prstGeom>
          <a:noFill/>
        </p:spPr>
        <p:txBody>
          <a:bodyPr wrap="square" rtlCol="0">
            <a:spAutoFit/>
          </a:bodyPr>
          <a:lstStyle/>
          <a:p>
            <a:r>
              <a:rPr kumimoji="1" lang="ja-JP" altLang="en-US" sz="1100" dirty="0" smtClean="0">
                <a:latin typeface="メイリオ" panose="020B0604030504040204" pitchFamily="50" charset="-128"/>
                <a:ea typeface="メイリオ" panose="020B0604030504040204" pitchFamily="50" charset="-128"/>
              </a:rPr>
              <a:t>「様式３　</a:t>
            </a:r>
            <a:r>
              <a:rPr kumimoji="1" lang="zh-TW" altLang="en-US" sz="1100" dirty="0">
                <a:latin typeface="メイリオ" panose="020B0604030504040204" pitchFamily="50" charset="-128"/>
                <a:ea typeface="メイリオ" panose="020B0604030504040204" pitchFamily="50" charset="-128"/>
              </a:rPr>
              <a:t>障害福祉慰労金受給職員表</a:t>
            </a:r>
            <a:r>
              <a:rPr kumimoji="1" lang="ja-JP" altLang="en-US" sz="1100" dirty="0" smtClean="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6" name="正方形/長方形 95"/>
          <p:cNvSpPr/>
          <p:nvPr/>
        </p:nvSpPr>
        <p:spPr>
          <a:xfrm>
            <a:off x="1" y="8929454"/>
            <a:ext cx="5531193" cy="33104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1400" b="1" u="sng" dirty="0">
                <a:solidFill>
                  <a:srgbClr val="203864"/>
                </a:solidFill>
                <a:latin typeface="メイリオ" panose="020B0604030504040204" pitchFamily="50" charset="-128"/>
                <a:ea typeface="メイリオ" panose="020B0604030504040204" pitchFamily="50" charset="-128"/>
              </a:rPr>
              <a:t>２</a:t>
            </a:r>
            <a:r>
              <a:rPr kumimoji="1" lang="en-US" altLang="ja-JP" sz="1400" b="1" u="sng" dirty="0">
                <a:solidFill>
                  <a:srgbClr val="203864"/>
                </a:solidFill>
                <a:latin typeface="メイリオ" panose="020B0604030504040204" pitchFamily="50" charset="-128"/>
                <a:ea typeface="メイリオ" panose="020B0604030504040204" pitchFamily="50" charset="-128"/>
              </a:rPr>
              <a:t>.</a:t>
            </a:r>
            <a:r>
              <a:rPr kumimoji="1" lang="ja-JP" altLang="en-US" sz="1400" b="1" u="sng" dirty="0">
                <a:solidFill>
                  <a:srgbClr val="203864"/>
                </a:solidFill>
                <a:latin typeface="メイリオ" panose="020B0604030504040204" pitchFamily="50" charset="-128"/>
                <a:ea typeface="メイリオ" panose="020B0604030504040204" pitchFamily="50" charset="-128"/>
              </a:rPr>
              <a:t>提出</a:t>
            </a:r>
            <a:r>
              <a:rPr kumimoji="1" lang="ja-JP" altLang="en-US" sz="1400" b="1" u="sng" dirty="0" smtClean="0">
                <a:solidFill>
                  <a:srgbClr val="203864"/>
                </a:solidFill>
                <a:latin typeface="メイリオ" panose="020B0604030504040204" pitchFamily="50" charset="-128"/>
                <a:ea typeface="メイリオ" panose="020B0604030504040204" pitchFamily="50" charset="-128"/>
              </a:rPr>
              <a:t>に当たっての</a:t>
            </a:r>
            <a:r>
              <a:rPr kumimoji="1" lang="ja-JP" altLang="en-US" sz="1400" b="1" u="sng" dirty="0">
                <a:solidFill>
                  <a:srgbClr val="203864"/>
                </a:solidFill>
                <a:latin typeface="メイリオ" panose="020B0604030504040204" pitchFamily="50" charset="-128"/>
                <a:ea typeface="メイリオ" panose="020B0604030504040204" pitchFamily="50" charset="-128"/>
              </a:rPr>
              <a:t>留意事項</a:t>
            </a:r>
            <a:r>
              <a:rPr kumimoji="1" lang="ja-JP" altLang="en-US" sz="1200" b="1" u="sng" dirty="0">
                <a:solidFill>
                  <a:srgbClr val="203864"/>
                </a:solidFill>
                <a:latin typeface="メイリオ" panose="020B0604030504040204" pitchFamily="50" charset="-128"/>
                <a:ea typeface="メイリオ" panose="020B0604030504040204" pitchFamily="50" charset="-128"/>
              </a:rPr>
              <a:t>（提出先が国保連の場合）</a:t>
            </a:r>
          </a:p>
        </p:txBody>
      </p:sp>
      <p:pic>
        <p:nvPicPr>
          <p:cNvPr id="2" name="図 1"/>
          <p:cNvPicPr>
            <a:picLocks noChangeAspect="1"/>
          </p:cNvPicPr>
          <p:nvPr/>
        </p:nvPicPr>
        <p:blipFill>
          <a:blip r:embed="rId2"/>
          <a:stretch>
            <a:fillRect/>
          </a:stretch>
        </p:blipFill>
        <p:spPr>
          <a:xfrm>
            <a:off x="89078" y="2627526"/>
            <a:ext cx="3318100" cy="3699720"/>
          </a:xfrm>
          <a:prstGeom prst="rect">
            <a:avLst/>
          </a:prstGeom>
          <a:ln>
            <a:solidFill>
              <a:schemeClr val="tx1"/>
            </a:solidFill>
          </a:ln>
        </p:spPr>
      </p:pic>
      <p:pic>
        <p:nvPicPr>
          <p:cNvPr id="5" name="図 4"/>
          <p:cNvPicPr>
            <a:picLocks noChangeAspect="1"/>
          </p:cNvPicPr>
          <p:nvPr/>
        </p:nvPicPr>
        <p:blipFill>
          <a:blip r:embed="rId3"/>
          <a:stretch>
            <a:fillRect/>
          </a:stretch>
        </p:blipFill>
        <p:spPr>
          <a:xfrm>
            <a:off x="3595816" y="737078"/>
            <a:ext cx="3214120" cy="5626631"/>
          </a:xfrm>
          <a:prstGeom prst="rect">
            <a:avLst/>
          </a:prstGeom>
        </p:spPr>
      </p:pic>
      <p:pic>
        <p:nvPicPr>
          <p:cNvPr id="7" name="図 6"/>
          <p:cNvPicPr>
            <a:picLocks noChangeAspect="1"/>
          </p:cNvPicPr>
          <p:nvPr/>
        </p:nvPicPr>
        <p:blipFill>
          <a:blip r:embed="rId4"/>
          <a:stretch>
            <a:fillRect/>
          </a:stretch>
        </p:blipFill>
        <p:spPr>
          <a:xfrm>
            <a:off x="57150" y="6666406"/>
            <a:ext cx="6752786" cy="898550"/>
          </a:xfrm>
          <a:prstGeom prst="rect">
            <a:avLst/>
          </a:prstGeom>
        </p:spPr>
      </p:pic>
      <p:pic>
        <p:nvPicPr>
          <p:cNvPr id="8" name="図 7"/>
          <p:cNvPicPr>
            <a:picLocks noChangeAspect="1"/>
          </p:cNvPicPr>
          <p:nvPr/>
        </p:nvPicPr>
        <p:blipFill>
          <a:blip r:embed="rId5"/>
          <a:stretch>
            <a:fillRect/>
          </a:stretch>
        </p:blipFill>
        <p:spPr>
          <a:xfrm>
            <a:off x="57149" y="7854361"/>
            <a:ext cx="6752787" cy="948657"/>
          </a:xfrm>
          <a:prstGeom prst="rect">
            <a:avLst/>
          </a:prstGeom>
        </p:spPr>
      </p:pic>
    </p:spTree>
    <p:extLst>
      <p:ext uri="{BB962C8B-B14F-4D97-AF65-F5344CB8AC3E}">
        <p14:creationId xmlns:p14="http://schemas.microsoft.com/office/powerpoint/2010/main" val="528883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80962" y="383637"/>
            <a:ext cx="6696000" cy="455087"/>
          </a:xfrm>
          <a:prstGeom prst="roundRect">
            <a:avLst/>
          </a:prstGeom>
          <a:solidFill>
            <a:srgbClr val="F9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marL="266688" indent="-266688" defTabSz="457179"/>
            <a:r>
              <a:rPr kumimoji="1" lang="en-US" altLang="ja-JP" sz="1400" b="1" dirty="0">
                <a:solidFill>
                  <a:schemeClr val="tx1"/>
                </a:solidFill>
                <a:latin typeface="メイリオ" panose="020B0604030504040204" pitchFamily="50" charset="-128"/>
                <a:ea typeface="メイリオ" panose="020B0604030504040204" pitchFamily="50" charset="-128"/>
              </a:rPr>
              <a:t>Q1</a:t>
            </a:r>
            <a:r>
              <a:rPr kumimoji="1" lang="ja-JP" altLang="en-US" sz="1400" b="1" dirty="0">
                <a:solidFill>
                  <a:schemeClr val="tx1"/>
                </a:solidFill>
                <a:latin typeface="メイリオ" panose="020B0604030504040204" pitchFamily="50" charset="-128"/>
                <a:ea typeface="メイリオ" panose="020B0604030504040204" pitchFamily="50" charset="-128"/>
              </a:rPr>
              <a:t>　感染対策の支援、慰労金の支給の対象</a:t>
            </a:r>
            <a:r>
              <a:rPr kumimoji="1" lang="ja-JP" altLang="en-US" sz="1400" b="1" dirty="0" smtClean="0">
                <a:solidFill>
                  <a:schemeClr val="tx1"/>
                </a:solidFill>
                <a:latin typeface="メイリオ" panose="020B0604030504040204" pitchFamily="50" charset="-128"/>
                <a:ea typeface="メイリオ" panose="020B0604030504040204" pitchFamily="50" charset="-128"/>
              </a:rPr>
              <a:t>サービスを具体的に教えてください。</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6" name="角丸四角形 5"/>
          <p:cNvSpPr/>
          <p:nvPr/>
        </p:nvSpPr>
        <p:spPr>
          <a:xfrm>
            <a:off x="86498" y="888388"/>
            <a:ext cx="6801749" cy="1182477"/>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5738" indent="-185738" defTabSz="457179"/>
            <a:r>
              <a:rPr kumimoji="1" lang="en-US" altLang="ja-JP" sz="1200" dirty="0">
                <a:solidFill>
                  <a:prstClr val="black"/>
                </a:solidFill>
                <a:latin typeface="メイリオ" panose="020B0604030504040204" pitchFamily="50" charset="-128"/>
                <a:ea typeface="メイリオ" panose="020B0604030504040204" pitchFamily="50" charset="-128"/>
              </a:rPr>
              <a:t>A1</a:t>
            </a:r>
            <a:r>
              <a:rPr kumimoji="1" lang="ja-JP" altLang="en-US" sz="1200" dirty="0">
                <a:solidFill>
                  <a:schemeClr val="tx1"/>
                </a:solidFill>
                <a:latin typeface="メイリオ" panose="020B0604030504040204" pitchFamily="50" charset="-128"/>
                <a:ea typeface="メイリオ" panose="020B0604030504040204" pitchFamily="50" charset="-128"/>
              </a:rPr>
              <a:t>　感染対策の</a:t>
            </a:r>
            <a:r>
              <a:rPr kumimoji="1" lang="ja-JP" altLang="en-US" sz="1200" dirty="0" smtClean="0">
                <a:solidFill>
                  <a:schemeClr val="tx1"/>
                </a:solidFill>
                <a:latin typeface="メイリオ" panose="020B0604030504040204" pitchFamily="50" charset="-128"/>
                <a:ea typeface="メイリオ" panose="020B0604030504040204" pitchFamily="50" charset="-128"/>
              </a:rPr>
              <a:t>支援は、障害者総合支援法及び児童福祉法に規定する障害福祉サービス等が対象です。加えて、慰労</a:t>
            </a:r>
            <a:r>
              <a:rPr kumimoji="1" lang="ja-JP" altLang="en-US" sz="1200" dirty="0">
                <a:solidFill>
                  <a:schemeClr val="tx1"/>
                </a:solidFill>
                <a:latin typeface="メイリオ" panose="020B0604030504040204" pitchFamily="50" charset="-128"/>
                <a:ea typeface="メイリオ" panose="020B0604030504040204" pitchFamily="50" charset="-128"/>
              </a:rPr>
              <a:t>金の</a:t>
            </a:r>
            <a:r>
              <a:rPr kumimoji="1" lang="ja-JP" altLang="en-US" sz="1200" dirty="0" smtClean="0">
                <a:solidFill>
                  <a:schemeClr val="tx1"/>
                </a:solidFill>
                <a:latin typeface="メイリオ" panose="020B0604030504040204" pitchFamily="50" charset="-128"/>
                <a:ea typeface="メイリオ" panose="020B0604030504040204" pitchFamily="50" charset="-128"/>
              </a:rPr>
              <a:t>支給は、障害者</a:t>
            </a:r>
            <a:r>
              <a:rPr kumimoji="1" lang="ja-JP" altLang="en-US" sz="1200" dirty="0">
                <a:solidFill>
                  <a:schemeClr val="tx1"/>
                </a:solidFill>
                <a:latin typeface="メイリオ" panose="020B0604030504040204" pitchFamily="50" charset="-128"/>
                <a:ea typeface="メイリオ" panose="020B0604030504040204" pitchFamily="50" charset="-128"/>
              </a:rPr>
              <a:t>総合支援法の地域生活支援</a:t>
            </a:r>
            <a:r>
              <a:rPr kumimoji="1" lang="ja-JP" altLang="en-US" sz="1200" dirty="0" smtClean="0">
                <a:solidFill>
                  <a:schemeClr val="tx1"/>
                </a:solidFill>
                <a:latin typeface="メイリオ" panose="020B0604030504040204" pitchFamily="50" charset="-128"/>
                <a:ea typeface="メイリオ" panose="020B0604030504040204" pitchFamily="50" charset="-128"/>
              </a:rPr>
              <a:t>事業</a:t>
            </a:r>
            <a:r>
              <a:rPr kumimoji="1" lang="en-US" altLang="ja-JP" sz="900" dirty="0" smtClean="0">
                <a:solidFill>
                  <a:schemeClr val="tx1"/>
                </a:solidFill>
                <a:latin typeface="メイリオ" panose="020B0604030504040204" pitchFamily="50" charset="-128"/>
                <a:ea typeface="メイリオ" panose="020B0604030504040204" pitchFamily="50" charset="-128"/>
              </a:rPr>
              <a:t>(</a:t>
            </a:r>
            <a:r>
              <a:rPr kumimoji="1" lang="ja-JP" altLang="en-US" sz="900" dirty="0" smtClean="0">
                <a:solidFill>
                  <a:schemeClr val="tx1"/>
                </a:solidFill>
                <a:latin typeface="メイリオ" panose="020B0604030504040204" pitchFamily="50" charset="-128"/>
                <a:ea typeface="メイリオ" panose="020B0604030504040204" pitchFamily="50" charset="-128"/>
              </a:rPr>
              <a:t>注</a:t>
            </a:r>
            <a:r>
              <a:rPr kumimoji="1" lang="en-US" altLang="ja-JP" sz="9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の</a:t>
            </a:r>
            <a:r>
              <a:rPr kumimoji="1" lang="ja-JP" altLang="en-US" sz="1200" dirty="0">
                <a:solidFill>
                  <a:schemeClr val="tx1"/>
                </a:solidFill>
                <a:latin typeface="メイリオ" panose="020B0604030504040204" pitchFamily="50" charset="-128"/>
                <a:ea typeface="メイリオ" panose="020B0604030504040204" pitchFamily="50" charset="-128"/>
              </a:rPr>
              <a:t>一部も対象です</a:t>
            </a:r>
            <a:r>
              <a:rPr kumimoji="1" lang="ja-JP" altLang="en-US" sz="1200" dirty="0" smtClean="0">
                <a:solidFill>
                  <a:schemeClr val="tx1"/>
                </a:solidFill>
                <a:latin typeface="メイリオ" panose="020B0604030504040204" pitchFamily="50" charset="-128"/>
                <a:ea typeface="メイリオ" panose="020B0604030504040204" pitchFamily="50" charset="-128"/>
              </a:rPr>
              <a:t>。</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marL="185738" indent="-185738" defTabSz="457179"/>
            <a:r>
              <a:rPr kumimoji="1" lang="ja-JP" altLang="en-US" sz="1200" dirty="0" smtClean="0">
                <a:solidFill>
                  <a:schemeClr val="tx1"/>
                </a:solidFill>
                <a:latin typeface="メイリオ" panose="020B0604030504040204" pitchFamily="50" charset="-128"/>
                <a:ea typeface="メイリオ" panose="020B0604030504040204" pitchFamily="50" charset="-128"/>
              </a:rPr>
              <a:t>　　　</a:t>
            </a:r>
            <a:r>
              <a:rPr kumimoji="1" lang="ja-JP" altLang="en-US" sz="900" dirty="0" smtClean="0">
                <a:solidFill>
                  <a:schemeClr val="tx1"/>
                </a:solidFill>
                <a:latin typeface="メイリオ" panose="020B0604030504040204" pitchFamily="50" charset="-128"/>
                <a:ea typeface="メイリオ" panose="020B0604030504040204" pitchFamily="50" charset="-128"/>
              </a:rPr>
              <a:t>（注）地域活動支援センター、日中一時支援、盲人ホーム、福祉ホーム、移動支援事業、訪問入浴サービス、</a:t>
            </a:r>
            <a:endParaRPr kumimoji="1" lang="en-US" altLang="ja-JP" sz="900" dirty="0" smtClean="0">
              <a:solidFill>
                <a:schemeClr val="tx1"/>
              </a:solidFill>
              <a:latin typeface="メイリオ" panose="020B0604030504040204" pitchFamily="50" charset="-128"/>
              <a:ea typeface="メイリオ" panose="020B0604030504040204" pitchFamily="50" charset="-128"/>
            </a:endParaRPr>
          </a:p>
          <a:p>
            <a:pPr marL="180000" indent="612000" defTabSz="457179"/>
            <a:r>
              <a:rPr kumimoji="1" lang="ja-JP" altLang="en-US" sz="900" dirty="0" smtClean="0">
                <a:solidFill>
                  <a:schemeClr val="tx1"/>
                </a:solidFill>
                <a:latin typeface="メイリオ" panose="020B0604030504040204" pitchFamily="50" charset="-128"/>
                <a:ea typeface="メイリオ" panose="020B0604030504040204" pitchFamily="50" charset="-128"/>
              </a:rPr>
              <a:t>障害者</a:t>
            </a:r>
            <a:r>
              <a:rPr kumimoji="1" lang="ja-JP" altLang="en-US" sz="900" dirty="0">
                <a:solidFill>
                  <a:schemeClr val="tx1"/>
                </a:solidFill>
                <a:latin typeface="メイリオ" panose="020B0604030504040204" pitchFamily="50" charset="-128"/>
                <a:ea typeface="メイリオ" panose="020B0604030504040204" pitchFamily="50" charset="-128"/>
              </a:rPr>
              <a:t>相談支援事業、基幹相談支援、盲</a:t>
            </a:r>
            <a:r>
              <a:rPr kumimoji="1" lang="ja-JP" altLang="en-US" sz="900" dirty="0" err="1">
                <a:solidFill>
                  <a:schemeClr val="tx1"/>
                </a:solidFill>
                <a:latin typeface="メイリオ" panose="020B0604030504040204" pitchFamily="50" charset="-128"/>
                <a:ea typeface="メイリオ" panose="020B0604030504040204" pitchFamily="50" charset="-128"/>
              </a:rPr>
              <a:t>ろう</a:t>
            </a:r>
            <a:r>
              <a:rPr kumimoji="1" lang="ja-JP" altLang="en-US" sz="900" dirty="0">
                <a:solidFill>
                  <a:schemeClr val="tx1"/>
                </a:solidFill>
                <a:latin typeface="メイリオ" panose="020B0604030504040204" pitchFamily="50" charset="-128"/>
                <a:ea typeface="メイリオ" panose="020B0604030504040204" pitchFamily="50" charset="-128"/>
              </a:rPr>
              <a:t>者向け通訳・介助員派遣事業</a:t>
            </a:r>
          </a:p>
          <a:p>
            <a:pPr marL="185738" indent="-185738" defTabSz="457179"/>
            <a:endParaRPr kumimoji="1" lang="en-US" altLang="ja-JP" sz="900" dirty="0">
              <a:solidFill>
                <a:srgbClr val="C00000"/>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80961" y="3662128"/>
            <a:ext cx="6696000" cy="360000"/>
          </a:xfrm>
          <a:prstGeom prst="roundRect">
            <a:avLst/>
          </a:prstGeom>
          <a:solidFill>
            <a:srgbClr val="F9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defTabSz="457179"/>
            <a:r>
              <a:rPr kumimoji="1" lang="en-US" altLang="ja-JP" sz="1400" b="1" dirty="0">
                <a:solidFill>
                  <a:schemeClr val="tx1"/>
                </a:solidFill>
                <a:latin typeface="メイリオ" panose="020B0604030504040204" pitchFamily="50" charset="-128"/>
                <a:ea typeface="メイリオ" panose="020B0604030504040204" pitchFamily="50" charset="-128"/>
              </a:rPr>
              <a:t>Q3</a:t>
            </a:r>
            <a:r>
              <a:rPr kumimoji="1" lang="ja-JP" altLang="en-US" sz="1400" b="1" dirty="0">
                <a:solidFill>
                  <a:schemeClr val="tx1"/>
                </a:solidFill>
                <a:latin typeface="メイリオ" panose="020B0604030504040204" pitchFamily="50" charset="-128"/>
                <a:ea typeface="メイリオ" panose="020B0604030504040204" pitchFamily="50" charset="-128"/>
              </a:rPr>
              <a:t>　慰労金の対象者について具体的に教えください。</a:t>
            </a:r>
          </a:p>
        </p:txBody>
      </p:sp>
      <p:sp>
        <p:nvSpPr>
          <p:cNvPr id="15" name="角丸四角形 14"/>
          <p:cNvSpPr/>
          <p:nvPr/>
        </p:nvSpPr>
        <p:spPr>
          <a:xfrm>
            <a:off x="116746" y="4071314"/>
            <a:ext cx="6741254" cy="377445"/>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defTabSz="457179"/>
            <a:r>
              <a:rPr kumimoji="1" lang="en-US" altLang="ja-JP" sz="1200" dirty="0" smtClean="0">
                <a:solidFill>
                  <a:prstClr val="black"/>
                </a:solidFill>
                <a:latin typeface="メイリオ" panose="020B0604030504040204" pitchFamily="50" charset="-128"/>
                <a:ea typeface="メイリオ" panose="020B0604030504040204" pitchFamily="50" charset="-128"/>
              </a:rPr>
              <a:t>A3</a:t>
            </a:r>
            <a:r>
              <a:rPr kumimoji="1" lang="ja-JP" altLang="en-US" sz="1200" dirty="0" smtClean="0">
                <a:solidFill>
                  <a:prstClr val="black"/>
                </a:solidFill>
                <a:latin typeface="メイリオ" panose="020B0604030504040204" pitchFamily="50" charset="-128"/>
                <a:ea typeface="メイリオ" panose="020B0604030504040204" pitchFamily="50" charset="-128"/>
              </a:rPr>
              <a:t>　以下</a:t>
            </a:r>
            <a:r>
              <a:rPr kumimoji="1" lang="ja-JP" altLang="en-US" sz="1200" dirty="0">
                <a:solidFill>
                  <a:prstClr val="black"/>
                </a:solidFill>
                <a:latin typeface="メイリオ" panose="020B0604030504040204" pitchFamily="50" charset="-128"/>
                <a:ea typeface="メイリオ" panose="020B0604030504040204" pitchFamily="50" charset="-128"/>
              </a:rPr>
              <a:t>のフローチャートをご覧ください。なお、職種による限定はしていません。</a:t>
            </a:r>
            <a:endParaRPr kumimoji="1" lang="ja-JP" altLang="en-US" sz="1050" dirty="0">
              <a:solidFill>
                <a:prstClr val="black"/>
              </a:solidFill>
              <a:latin typeface="メイリオ" panose="020B0604030504040204" pitchFamily="50" charset="-128"/>
              <a:ea typeface="メイリオ" panose="020B0604030504040204" pitchFamily="50" charset="-128"/>
            </a:endParaRPr>
          </a:p>
        </p:txBody>
      </p:sp>
      <p:sp>
        <p:nvSpPr>
          <p:cNvPr id="16" name="角丸四角形 15"/>
          <p:cNvSpPr/>
          <p:nvPr/>
        </p:nvSpPr>
        <p:spPr>
          <a:xfrm>
            <a:off x="80962" y="1689766"/>
            <a:ext cx="6696000" cy="360000"/>
          </a:xfrm>
          <a:prstGeom prst="roundRect">
            <a:avLst/>
          </a:prstGeom>
          <a:solidFill>
            <a:srgbClr val="F9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defTabSz="457179"/>
            <a:r>
              <a:rPr kumimoji="1" lang="en-US" altLang="ja-JP" sz="1400" b="1" dirty="0">
                <a:solidFill>
                  <a:schemeClr val="tx1"/>
                </a:solidFill>
                <a:latin typeface="メイリオ" panose="020B0604030504040204" pitchFamily="50" charset="-128"/>
                <a:ea typeface="メイリオ" panose="020B0604030504040204" pitchFamily="50" charset="-128"/>
              </a:rPr>
              <a:t>Q2</a:t>
            </a: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ja-JP" altLang="en-US" sz="1400" b="1" dirty="0" smtClean="0">
                <a:solidFill>
                  <a:schemeClr val="tx1"/>
                </a:solidFill>
                <a:latin typeface="メイリオ" panose="020B0604030504040204" pitchFamily="50" charset="-128"/>
                <a:ea typeface="メイリオ" panose="020B0604030504040204" pitchFamily="50" charset="-128"/>
              </a:rPr>
              <a:t>感染</a:t>
            </a:r>
            <a:r>
              <a:rPr kumimoji="1" lang="ja-JP" altLang="en-US" sz="1400" b="1" dirty="0">
                <a:solidFill>
                  <a:schemeClr val="tx1"/>
                </a:solidFill>
                <a:latin typeface="メイリオ" panose="020B0604030504040204" pitchFamily="50" charset="-128"/>
                <a:ea typeface="メイリオ" panose="020B0604030504040204" pitchFamily="50" charset="-128"/>
              </a:rPr>
              <a:t>対策の支援について、どのような費用が対象となりますか。</a:t>
            </a:r>
          </a:p>
        </p:txBody>
      </p:sp>
      <p:sp>
        <p:nvSpPr>
          <p:cNvPr id="17" name="角丸四角形 16"/>
          <p:cNvSpPr/>
          <p:nvPr/>
        </p:nvSpPr>
        <p:spPr>
          <a:xfrm>
            <a:off x="80961" y="2101720"/>
            <a:ext cx="6771502" cy="1510854"/>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algn="just" defTabSz="457179"/>
            <a:r>
              <a:rPr kumimoji="1" lang="en-US" altLang="ja-JP" sz="1200" dirty="0" smtClean="0">
                <a:solidFill>
                  <a:prstClr val="black"/>
                </a:solidFill>
                <a:latin typeface="メイリオ" panose="020B0604030504040204" pitchFamily="50" charset="-128"/>
                <a:ea typeface="メイリオ" panose="020B0604030504040204" pitchFamily="50" charset="-128"/>
              </a:rPr>
              <a:t>A2</a:t>
            </a:r>
            <a:r>
              <a:rPr kumimoji="1" lang="ja-JP" altLang="en-US" sz="1200" dirty="0" smtClean="0">
                <a:solidFill>
                  <a:prstClr val="black"/>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令和</a:t>
            </a:r>
            <a:r>
              <a:rPr kumimoji="1" lang="en-US" altLang="ja-JP" sz="1200" dirty="0">
                <a:solidFill>
                  <a:schemeClr val="tx1"/>
                </a:solidFill>
                <a:latin typeface="メイリオ" panose="020B0604030504040204" pitchFamily="50" charset="-128"/>
                <a:ea typeface="メイリオ" panose="020B0604030504040204" pitchFamily="50" charset="-128"/>
              </a:rPr>
              <a:t>2</a:t>
            </a:r>
            <a:r>
              <a:rPr kumimoji="1" lang="ja-JP" altLang="en-US" sz="1200" dirty="0">
                <a:solidFill>
                  <a:schemeClr val="tx1"/>
                </a:solidFill>
                <a:latin typeface="メイリオ" panose="020B0604030504040204" pitchFamily="50" charset="-128"/>
                <a:ea typeface="メイリオ" panose="020B0604030504040204" pitchFamily="50" charset="-128"/>
              </a:rPr>
              <a:t>年</a:t>
            </a:r>
            <a:r>
              <a:rPr kumimoji="1" lang="en-US" altLang="ja-JP" sz="1200" dirty="0">
                <a:solidFill>
                  <a:schemeClr val="tx1"/>
                </a:solidFill>
                <a:latin typeface="メイリオ" panose="020B0604030504040204" pitchFamily="50" charset="-128"/>
                <a:ea typeface="メイリオ" panose="020B0604030504040204" pitchFamily="50" charset="-128"/>
              </a:rPr>
              <a:t>4</a:t>
            </a:r>
            <a:r>
              <a:rPr kumimoji="1" lang="ja-JP" altLang="en-US" sz="1200" dirty="0">
                <a:solidFill>
                  <a:schemeClr val="tx1"/>
                </a:solidFill>
                <a:latin typeface="メイリオ" panose="020B0604030504040204" pitchFamily="50" charset="-128"/>
                <a:ea typeface="メイリオ" panose="020B0604030504040204" pitchFamily="50" charset="-128"/>
              </a:rPr>
              <a:t>月</a:t>
            </a:r>
            <a:r>
              <a:rPr kumimoji="1" lang="en-US" altLang="ja-JP" sz="1200" dirty="0">
                <a:solidFill>
                  <a:schemeClr val="tx1"/>
                </a:solidFill>
                <a:latin typeface="メイリオ" panose="020B0604030504040204" pitchFamily="50" charset="-128"/>
                <a:ea typeface="メイリオ" panose="020B0604030504040204" pitchFamily="50" charset="-128"/>
              </a:rPr>
              <a:t>1</a:t>
            </a:r>
            <a:r>
              <a:rPr kumimoji="1" lang="ja-JP" altLang="en-US" sz="1200" dirty="0">
                <a:solidFill>
                  <a:schemeClr val="tx1"/>
                </a:solidFill>
                <a:latin typeface="メイリオ" panose="020B0604030504040204" pitchFamily="50" charset="-128"/>
                <a:ea typeface="メイリオ" panose="020B0604030504040204" pitchFamily="50" charset="-128"/>
              </a:rPr>
              <a:t>日から令和</a:t>
            </a:r>
            <a:r>
              <a:rPr kumimoji="1" lang="en-US" altLang="ja-JP" sz="1200" dirty="0">
                <a:solidFill>
                  <a:schemeClr val="tx1"/>
                </a:solidFill>
                <a:latin typeface="メイリオ" panose="020B0604030504040204" pitchFamily="50" charset="-128"/>
                <a:ea typeface="メイリオ" panose="020B0604030504040204" pitchFamily="50" charset="-128"/>
              </a:rPr>
              <a:t>3</a:t>
            </a:r>
            <a:r>
              <a:rPr kumimoji="1" lang="ja-JP" altLang="en-US" sz="1200" dirty="0">
                <a:solidFill>
                  <a:schemeClr val="tx1"/>
                </a:solidFill>
                <a:latin typeface="メイリオ" panose="020B0604030504040204" pitchFamily="50" charset="-128"/>
                <a:ea typeface="メイリオ" panose="020B0604030504040204" pitchFamily="50" charset="-128"/>
              </a:rPr>
              <a:t>年</a:t>
            </a:r>
            <a:r>
              <a:rPr kumimoji="1" lang="en-US" altLang="ja-JP" sz="1200" dirty="0">
                <a:solidFill>
                  <a:schemeClr val="tx1"/>
                </a:solidFill>
                <a:latin typeface="メイリオ" panose="020B0604030504040204" pitchFamily="50" charset="-128"/>
                <a:ea typeface="メイリオ" panose="020B0604030504040204" pitchFamily="50" charset="-128"/>
              </a:rPr>
              <a:t>3</a:t>
            </a:r>
            <a:r>
              <a:rPr kumimoji="1" lang="ja-JP" altLang="en-US" sz="1200" dirty="0">
                <a:solidFill>
                  <a:schemeClr val="tx1"/>
                </a:solidFill>
                <a:latin typeface="メイリオ" panose="020B0604030504040204" pitchFamily="50" charset="-128"/>
                <a:ea typeface="メイリオ" panose="020B0604030504040204" pitchFamily="50" charset="-128"/>
              </a:rPr>
              <a:t>月</a:t>
            </a:r>
            <a:r>
              <a:rPr kumimoji="1" lang="en-US" altLang="ja-JP" sz="1200" dirty="0">
                <a:solidFill>
                  <a:schemeClr val="tx1"/>
                </a:solidFill>
                <a:latin typeface="メイリオ" panose="020B0604030504040204" pitchFamily="50" charset="-128"/>
                <a:ea typeface="メイリオ" panose="020B0604030504040204" pitchFamily="50" charset="-128"/>
              </a:rPr>
              <a:t>31</a:t>
            </a:r>
            <a:r>
              <a:rPr kumimoji="1" lang="ja-JP" altLang="en-US" sz="1200" dirty="0">
                <a:solidFill>
                  <a:schemeClr val="tx1"/>
                </a:solidFill>
                <a:latin typeface="メイリオ" panose="020B0604030504040204" pitchFamily="50" charset="-128"/>
                <a:ea typeface="メイリオ" panose="020B0604030504040204" pitchFamily="50" charset="-128"/>
              </a:rPr>
              <a:t>日までにかかる以下のような費用が対象となります</a:t>
            </a:r>
            <a:r>
              <a:rPr kumimoji="1" lang="ja-JP" altLang="en-US" sz="1200" dirty="0" smtClean="0">
                <a:solidFill>
                  <a:schemeClr val="tx1"/>
                </a:solidFill>
                <a:latin typeface="メイリオ" panose="020B0604030504040204" pitchFamily="50" charset="-128"/>
                <a:ea typeface="メイリオ" panose="020B0604030504040204" pitchFamily="50" charset="-128"/>
              </a:rPr>
              <a:t>。</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marL="269875" indent="88900" algn="just" defTabSz="457179"/>
            <a:r>
              <a:rPr kumimoji="1" lang="ja-JP" altLang="en-US" sz="1200" dirty="0" smtClean="0">
                <a:solidFill>
                  <a:schemeClr val="tx1"/>
                </a:solidFill>
                <a:latin typeface="メイリオ" panose="020B0604030504040204" pitchFamily="50" charset="-128"/>
                <a:ea typeface="メイリオ" panose="020B0604030504040204" pitchFamily="50" charset="-128"/>
              </a:rPr>
              <a:t>詳細は、都道府県</a:t>
            </a:r>
            <a:r>
              <a:rPr kumimoji="1" lang="ja-JP" altLang="en-US" sz="1200" dirty="0">
                <a:solidFill>
                  <a:schemeClr val="tx1"/>
                </a:solidFill>
                <a:latin typeface="メイリオ" panose="020B0604030504040204" pitchFamily="50" charset="-128"/>
                <a:ea typeface="メイリオ" panose="020B0604030504040204" pitchFamily="50" charset="-128"/>
              </a:rPr>
              <a:t>にお問い合わせください。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71451" indent="-271451">
              <a:spcBef>
                <a:spcPts val="600"/>
              </a:spcBef>
            </a:pPr>
            <a:r>
              <a:rPr kumimoji="1" lang="ja-JP" altLang="en-US" sz="1050" dirty="0">
                <a:solidFill>
                  <a:schemeClr val="tx1"/>
                </a:solidFill>
                <a:latin typeface="メイリオ" panose="020B0604030504040204" pitchFamily="50" charset="-128"/>
                <a:ea typeface="メイリオ" panose="020B0604030504040204" pitchFamily="50" charset="-128"/>
              </a:rPr>
              <a:t>　　</a:t>
            </a:r>
            <a:r>
              <a:rPr kumimoji="1" lang="en-US" altLang="ja-JP" sz="1050" dirty="0" smtClean="0">
                <a:solidFill>
                  <a:schemeClr val="tx1"/>
                </a:solidFill>
                <a:latin typeface="メイリオ" panose="020B0604030504040204" pitchFamily="50" charset="-128"/>
                <a:ea typeface="メイリオ" panose="020B0604030504040204" pitchFamily="50" charset="-128"/>
              </a:rPr>
              <a:t>【</a:t>
            </a:r>
            <a:r>
              <a:rPr kumimoji="1" lang="ja-JP" altLang="en-US" sz="1050" dirty="0" smtClean="0">
                <a:solidFill>
                  <a:schemeClr val="tx1"/>
                </a:solidFill>
                <a:latin typeface="メイリオ" panose="020B0604030504040204" pitchFamily="50" charset="-128"/>
                <a:ea typeface="メイリオ" panose="020B0604030504040204" pitchFamily="50" charset="-128"/>
              </a:rPr>
              <a:t>対象</a:t>
            </a:r>
            <a:r>
              <a:rPr kumimoji="1" lang="ja-JP" altLang="en-US" sz="1050" dirty="0">
                <a:solidFill>
                  <a:schemeClr val="tx1"/>
                </a:solidFill>
                <a:latin typeface="メイリオ" panose="020B0604030504040204" pitchFamily="50" charset="-128"/>
                <a:ea typeface="メイリオ" panose="020B0604030504040204" pitchFamily="50" charset="-128"/>
              </a:rPr>
              <a:t>経費の</a:t>
            </a:r>
            <a:r>
              <a:rPr kumimoji="1" lang="ja-JP" altLang="en-US" sz="1050" dirty="0" smtClean="0">
                <a:solidFill>
                  <a:schemeClr val="tx1"/>
                </a:solidFill>
                <a:latin typeface="メイリオ" panose="020B0604030504040204" pitchFamily="50" charset="-128"/>
                <a:ea typeface="メイリオ" panose="020B0604030504040204" pitchFamily="50" charset="-128"/>
              </a:rPr>
              <a:t>例</a:t>
            </a:r>
            <a:r>
              <a:rPr kumimoji="1" lang="en-US" altLang="ja-JP" sz="1050" dirty="0" smtClean="0">
                <a:solidFill>
                  <a:schemeClr val="tx1"/>
                </a:solidFill>
                <a:latin typeface="メイリオ" panose="020B0604030504040204" pitchFamily="50" charset="-128"/>
                <a:ea typeface="メイリオ" panose="020B0604030504040204" pitchFamily="50" charset="-128"/>
              </a:rPr>
              <a:t>】</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marL="271451" indent="-271451" algn="just">
              <a:lnSpc>
                <a:spcPts val="1300"/>
              </a:lnSpc>
            </a:pPr>
            <a:r>
              <a:rPr kumimoji="1" lang="ja-JP" altLang="en-US" sz="1000" dirty="0" smtClean="0">
                <a:solidFill>
                  <a:schemeClr val="tx1"/>
                </a:solidFill>
                <a:latin typeface="メイリオ" panose="020B0604030504040204" pitchFamily="50" charset="-128"/>
                <a:ea typeface="メイリオ" panose="020B0604030504040204" pitchFamily="50" charset="-128"/>
              </a:rPr>
              <a:t>   </a:t>
            </a:r>
            <a:r>
              <a:rPr kumimoji="1" lang="ja-JP" altLang="en-US" sz="1000" dirty="0">
                <a:solidFill>
                  <a:schemeClr val="tx1"/>
                </a:solidFill>
                <a:latin typeface="メイリオ" panose="020B0604030504040204" pitchFamily="50" charset="-128"/>
                <a:ea typeface="メイリオ" panose="020B0604030504040204" pitchFamily="50" charset="-128"/>
              </a:rPr>
              <a:t>　</a:t>
            </a:r>
            <a:r>
              <a:rPr kumimoji="1" lang="ja-JP" altLang="en-US" sz="1000" dirty="0" smtClean="0">
                <a:solidFill>
                  <a:schemeClr val="tx1"/>
                </a:solidFill>
                <a:latin typeface="メイリオ" panose="020B0604030504040204" pitchFamily="50" charset="-128"/>
                <a:ea typeface="メイリオ" panose="020B0604030504040204" pitchFamily="50" charset="-128"/>
              </a:rPr>
              <a:t>  衛生用</a:t>
            </a:r>
            <a:r>
              <a:rPr kumimoji="1" lang="ja-JP" altLang="en-US" sz="1000" dirty="0">
                <a:solidFill>
                  <a:schemeClr val="tx1"/>
                </a:solidFill>
                <a:latin typeface="メイリオ" panose="020B0604030504040204" pitchFamily="50" charset="-128"/>
                <a:ea typeface="メイリオ" panose="020B0604030504040204" pitchFamily="50" charset="-128"/>
              </a:rPr>
              <a:t>品等の感染症対策に要する物品購入、外部専門家等による研修実施、（研修受講等に要する</a:t>
            </a:r>
            <a:r>
              <a:rPr kumimoji="1" lang="ja-JP" altLang="en-US" sz="1000" dirty="0" smtClean="0">
                <a:solidFill>
                  <a:schemeClr val="tx1"/>
                </a:solidFill>
                <a:latin typeface="メイリオ" panose="020B0604030504040204" pitchFamily="50" charset="-128"/>
                <a:ea typeface="メイリオ" panose="020B0604030504040204" pitchFamily="50" charset="-128"/>
              </a:rPr>
              <a:t>）旅費・</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marL="271451" indent="-271451" algn="just">
              <a:lnSpc>
                <a:spcPts val="1300"/>
              </a:lnSpc>
            </a:pPr>
            <a:r>
              <a:rPr kumimoji="1" lang="en-US" altLang="ja-JP" sz="1000" dirty="0">
                <a:solidFill>
                  <a:schemeClr val="tx1"/>
                </a:solidFill>
                <a:latin typeface="メイリオ" panose="020B0604030504040204" pitchFamily="50" charset="-128"/>
                <a:ea typeface="メイリオ" panose="020B0604030504040204" pitchFamily="50" charset="-128"/>
              </a:rPr>
              <a:t> </a:t>
            </a:r>
            <a:r>
              <a:rPr kumimoji="1" lang="en-US" altLang="ja-JP" sz="1000" dirty="0" smtClean="0">
                <a:solidFill>
                  <a:schemeClr val="tx1"/>
                </a:solidFill>
                <a:latin typeface="メイリオ" panose="020B0604030504040204" pitchFamily="50" charset="-128"/>
                <a:ea typeface="メイリオ" panose="020B0604030504040204" pitchFamily="50" charset="-128"/>
              </a:rPr>
              <a:t>       </a:t>
            </a:r>
            <a:r>
              <a:rPr kumimoji="1" lang="ja-JP" altLang="en-US" sz="1000" dirty="0" smtClean="0">
                <a:solidFill>
                  <a:schemeClr val="tx1"/>
                </a:solidFill>
                <a:latin typeface="メイリオ" panose="020B0604030504040204" pitchFamily="50" charset="-128"/>
                <a:ea typeface="メイリオ" panose="020B0604030504040204" pitchFamily="50" charset="-128"/>
              </a:rPr>
              <a:t>宿泊費</a:t>
            </a:r>
            <a:r>
              <a:rPr kumimoji="1" lang="ja-JP" altLang="en-US" sz="1000" dirty="0">
                <a:solidFill>
                  <a:schemeClr val="tx1"/>
                </a:solidFill>
                <a:latin typeface="メイリオ" panose="020B0604030504040204" pitchFamily="50" charset="-128"/>
                <a:ea typeface="メイリオ" panose="020B0604030504040204" pitchFamily="50" charset="-128"/>
              </a:rPr>
              <a:t>、受講費用等、</a:t>
            </a:r>
            <a:r>
              <a:rPr kumimoji="1" lang="en-US" altLang="ja-JP" sz="1000" dirty="0">
                <a:solidFill>
                  <a:schemeClr val="tx1"/>
                </a:solidFill>
                <a:latin typeface="メイリオ" panose="020B0604030504040204" pitchFamily="50" charset="-128"/>
                <a:ea typeface="メイリオ" panose="020B0604030504040204" pitchFamily="50" charset="-128"/>
              </a:rPr>
              <a:t> </a:t>
            </a:r>
            <a:r>
              <a:rPr kumimoji="1" lang="ja-JP" altLang="en-US" sz="1000" dirty="0">
                <a:solidFill>
                  <a:schemeClr val="tx1"/>
                </a:solidFill>
                <a:latin typeface="メイリオ" panose="020B0604030504040204" pitchFamily="50" charset="-128"/>
                <a:ea typeface="メイリオ" panose="020B0604030504040204" pitchFamily="50" charset="-128"/>
              </a:rPr>
              <a:t>多機能型簡易居室の設置等、消毒費用・清掃費用、</a:t>
            </a:r>
            <a:r>
              <a:rPr kumimoji="1" lang="en-US" altLang="ja-JP" sz="1000" dirty="0">
                <a:solidFill>
                  <a:schemeClr val="tx1"/>
                </a:solidFill>
                <a:latin typeface="メイリオ" panose="020B0604030504040204" pitchFamily="50" charset="-128"/>
                <a:ea typeface="メイリオ" panose="020B0604030504040204" pitchFamily="50" charset="-128"/>
              </a:rPr>
              <a:t> </a:t>
            </a:r>
            <a:r>
              <a:rPr kumimoji="1" lang="ja-JP" altLang="en-US" sz="1000" dirty="0">
                <a:solidFill>
                  <a:schemeClr val="tx1"/>
                </a:solidFill>
                <a:latin typeface="メイリオ" panose="020B0604030504040204" pitchFamily="50" charset="-128"/>
                <a:ea typeface="メイリオ" panose="020B0604030504040204" pitchFamily="50" charset="-128"/>
              </a:rPr>
              <a:t>感染防止のための</a:t>
            </a:r>
            <a:r>
              <a:rPr kumimoji="1" lang="ja-JP" altLang="en-US" sz="1000" dirty="0" smtClean="0">
                <a:solidFill>
                  <a:schemeClr val="tx1"/>
                </a:solidFill>
                <a:latin typeface="メイリオ" panose="020B0604030504040204" pitchFamily="50" charset="-128"/>
                <a:ea typeface="メイリオ" panose="020B0604030504040204" pitchFamily="50" charset="-128"/>
              </a:rPr>
              <a:t>増員のため発生</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marL="271451" indent="-271451" algn="just">
              <a:lnSpc>
                <a:spcPts val="1300"/>
              </a:lnSpc>
            </a:pPr>
            <a:r>
              <a:rPr kumimoji="1" lang="en-US" altLang="ja-JP" sz="1000" dirty="0">
                <a:solidFill>
                  <a:schemeClr val="tx1"/>
                </a:solidFill>
                <a:latin typeface="メイリオ" panose="020B0604030504040204" pitchFamily="50" charset="-128"/>
                <a:ea typeface="メイリオ" panose="020B0604030504040204" pitchFamily="50" charset="-128"/>
              </a:rPr>
              <a:t> </a:t>
            </a:r>
            <a:r>
              <a:rPr kumimoji="1" lang="en-US" altLang="ja-JP" sz="1000" dirty="0" smtClean="0">
                <a:solidFill>
                  <a:schemeClr val="tx1"/>
                </a:solidFill>
                <a:latin typeface="メイリオ" panose="020B0604030504040204" pitchFamily="50" charset="-128"/>
                <a:ea typeface="メイリオ" panose="020B0604030504040204" pitchFamily="50" charset="-128"/>
              </a:rPr>
              <a:t>       </a:t>
            </a:r>
            <a:r>
              <a:rPr kumimoji="1" lang="ja-JP" altLang="en-US" sz="1000" dirty="0" smtClean="0">
                <a:solidFill>
                  <a:schemeClr val="tx1"/>
                </a:solidFill>
                <a:latin typeface="メイリオ" panose="020B0604030504040204" pitchFamily="50" charset="-128"/>
                <a:ea typeface="メイリオ" panose="020B0604030504040204" pitchFamily="50" charset="-128"/>
              </a:rPr>
              <a:t>する</a:t>
            </a:r>
            <a:r>
              <a:rPr kumimoji="1" lang="ja-JP" altLang="en-US" sz="1000" dirty="0">
                <a:solidFill>
                  <a:schemeClr val="tx1"/>
                </a:solidFill>
                <a:latin typeface="メイリオ" panose="020B0604030504040204" pitchFamily="50" charset="-128"/>
                <a:ea typeface="メイリオ" panose="020B0604030504040204" pitchFamily="50" charset="-128"/>
              </a:rPr>
              <a:t>追加的</a:t>
            </a:r>
            <a:r>
              <a:rPr kumimoji="1" lang="ja-JP" altLang="en-US" sz="1000" dirty="0" smtClean="0">
                <a:solidFill>
                  <a:schemeClr val="tx1"/>
                </a:solidFill>
                <a:latin typeface="メイリオ" panose="020B0604030504040204" pitchFamily="50" charset="-128"/>
                <a:ea typeface="メイリオ" panose="020B0604030504040204" pitchFamily="50" charset="-128"/>
              </a:rPr>
              <a:t>人件費や</a:t>
            </a:r>
            <a:r>
              <a:rPr kumimoji="1" lang="ja-JP" altLang="en-US" sz="1000" dirty="0">
                <a:solidFill>
                  <a:schemeClr val="tx1"/>
                </a:solidFill>
                <a:latin typeface="メイリオ" panose="020B0604030504040204" pitchFamily="50" charset="-128"/>
                <a:ea typeface="メイリオ" panose="020B0604030504040204" pitchFamily="50" charset="-128"/>
              </a:rPr>
              <a:t>職業紹介手数料、</a:t>
            </a:r>
            <a:r>
              <a:rPr kumimoji="1" lang="en-US" altLang="ja-JP" sz="1000" dirty="0">
                <a:solidFill>
                  <a:schemeClr val="tx1"/>
                </a:solidFill>
                <a:latin typeface="メイリオ" panose="020B0604030504040204" pitchFamily="50" charset="-128"/>
                <a:ea typeface="メイリオ" panose="020B0604030504040204" pitchFamily="50" charset="-128"/>
              </a:rPr>
              <a:t> </a:t>
            </a:r>
            <a:r>
              <a:rPr kumimoji="1" lang="ja-JP" altLang="en-US" sz="1000" dirty="0" smtClean="0">
                <a:solidFill>
                  <a:schemeClr val="tx1"/>
                </a:solidFill>
                <a:latin typeface="メイリオ" panose="020B0604030504040204" pitchFamily="50" charset="-128"/>
                <a:ea typeface="メイリオ" panose="020B0604030504040204" pitchFamily="50" charset="-128"/>
              </a:rPr>
              <a:t>自動車・自転車の</a:t>
            </a:r>
            <a:r>
              <a:rPr kumimoji="1" lang="ja-JP" altLang="en-US" sz="1000" dirty="0">
                <a:solidFill>
                  <a:schemeClr val="tx1"/>
                </a:solidFill>
                <a:latin typeface="メイリオ" panose="020B0604030504040204" pitchFamily="50" charset="-128"/>
                <a:ea typeface="メイリオ" panose="020B0604030504040204" pitchFamily="50" charset="-128"/>
              </a:rPr>
              <a:t>購入又はリース費用、ＩＣＴ機器</a:t>
            </a:r>
            <a:r>
              <a:rPr kumimoji="1" lang="ja-JP" altLang="en-US" sz="1000" dirty="0" smtClean="0">
                <a:solidFill>
                  <a:schemeClr val="tx1"/>
                </a:solidFill>
                <a:latin typeface="メイリオ" panose="020B0604030504040204" pitchFamily="50" charset="-128"/>
                <a:ea typeface="メイリオ" panose="020B0604030504040204" pitchFamily="50" charset="-128"/>
              </a:rPr>
              <a:t>の購入またはリー</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marL="271451" indent="-271451" algn="just">
              <a:lnSpc>
                <a:spcPts val="1300"/>
              </a:lnSpc>
            </a:pPr>
            <a:r>
              <a:rPr kumimoji="1" lang="en-US" altLang="ja-JP" sz="1000" dirty="0">
                <a:solidFill>
                  <a:schemeClr val="tx1"/>
                </a:solidFill>
                <a:latin typeface="メイリオ" panose="020B0604030504040204" pitchFamily="50" charset="-128"/>
                <a:ea typeface="メイリオ" panose="020B0604030504040204" pitchFamily="50" charset="-128"/>
              </a:rPr>
              <a:t> </a:t>
            </a:r>
            <a:r>
              <a:rPr kumimoji="1" lang="en-US" altLang="ja-JP" sz="1000" dirty="0" smtClean="0">
                <a:solidFill>
                  <a:schemeClr val="tx1"/>
                </a:solidFill>
                <a:latin typeface="メイリオ" panose="020B0604030504040204" pitchFamily="50" charset="-128"/>
                <a:ea typeface="メイリオ" panose="020B0604030504040204" pitchFamily="50" charset="-128"/>
              </a:rPr>
              <a:t>       </a:t>
            </a:r>
            <a:r>
              <a:rPr kumimoji="1" lang="ja-JP" altLang="en-US" sz="1000" dirty="0" smtClean="0">
                <a:solidFill>
                  <a:schemeClr val="tx1"/>
                </a:solidFill>
                <a:latin typeface="メイリオ" panose="020B0604030504040204" pitchFamily="50" charset="-128"/>
                <a:ea typeface="メイリオ" panose="020B0604030504040204" pitchFamily="50" charset="-128"/>
              </a:rPr>
              <a:t>ス</a:t>
            </a:r>
            <a:r>
              <a:rPr kumimoji="1" lang="ja-JP" altLang="en-US" sz="1000" dirty="0">
                <a:solidFill>
                  <a:schemeClr val="tx1"/>
                </a:solidFill>
                <a:latin typeface="メイリオ" panose="020B0604030504040204" pitchFamily="50" charset="-128"/>
                <a:ea typeface="メイリオ" panose="020B0604030504040204" pitchFamily="50" charset="-128"/>
              </a:rPr>
              <a:t>費用（通信費用を除く）、普段と異なる場所</a:t>
            </a:r>
            <a:r>
              <a:rPr kumimoji="1" lang="ja-JP" altLang="en-US" sz="1000" dirty="0" smtClean="0">
                <a:solidFill>
                  <a:schemeClr val="tx1"/>
                </a:solidFill>
                <a:latin typeface="メイリオ" panose="020B0604030504040204" pitchFamily="50" charset="-128"/>
                <a:ea typeface="メイリオ" panose="020B0604030504040204" pitchFamily="50" charset="-128"/>
              </a:rPr>
              <a:t>でサービス</a:t>
            </a:r>
            <a:r>
              <a:rPr kumimoji="1" lang="ja-JP" altLang="en-US" sz="1000" dirty="0">
                <a:solidFill>
                  <a:schemeClr val="tx1"/>
                </a:solidFill>
                <a:latin typeface="メイリオ" panose="020B0604030504040204" pitchFamily="50" charset="-128"/>
                <a:ea typeface="メイリオ" panose="020B0604030504040204" pitchFamily="50" charset="-128"/>
              </a:rPr>
              <a:t>を実施する際の賃料・物品の</a:t>
            </a:r>
            <a:r>
              <a:rPr kumimoji="1" lang="ja-JP" altLang="en-US" sz="1000" dirty="0" smtClean="0">
                <a:solidFill>
                  <a:schemeClr val="tx1"/>
                </a:solidFill>
                <a:latin typeface="メイリオ" panose="020B0604030504040204" pitchFamily="50" charset="-128"/>
                <a:ea typeface="メイリオ" panose="020B0604030504040204" pitchFamily="50" charset="-128"/>
              </a:rPr>
              <a:t>使用料</a:t>
            </a:r>
            <a:r>
              <a:rPr kumimoji="1" lang="ja-JP" altLang="en-US" sz="1000" dirty="0">
                <a:solidFill>
                  <a:schemeClr val="tx1"/>
                </a:solidFill>
                <a:latin typeface="メイリオ" panose="020B0604030504040204" pitchFamily="50" charset="-128"/>
                <a:ea typeface="メイリオ" panose="020B0604030504040204" pitchFamily="50" charset="-128"/>
              </a:rPr>
              <a:t>職員の</a:t>
            </a:r>
            <a:r>
              <a:rPr kumimoji="1" lang="ja-JP" altLang="en-US" sz="1000" dirty="0" smtClean="0">
                <a:solidFill>
                  <a:schemeClr val="tx1"/>
                </a:solidFill>
                <a:latin typeface="メイリオ" panose="020B0604030504040204" pitchFamily="50" charset="-128"/>
                <a:ea typeface="メイリオ" panose="020B0604030504040204" pitchFamily="50" charset="-128"/>
              </a:rPr>
              <a:t>交通費、</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marL="271451" indent="-271451" algn="just">
              <a:lnSpc>
                <a:spcPts val="1300"/>
              </a:lnSpc>
            </a:pPr>
            <a:r>
              <a:rPr kumimoji="1" lang="ja-JP" altLang="en-US" sz="1000" dirty="0" smtClean="0">
                <a:solidFill>
                  <a:schemeClr val="tx1"/>
                </a:solidFill>
                <a:latin typeface="メイリオ" panose="020B0604030504040204" pitchFamily="50" charset="-128"/>
                <a:ea typeface="メイリオ" panose="020B0604030504040204" pitchFamily="50" charset="-128"/>
              </a:rPr>
              <a:t>　　</a:t>
            </a:r>
            <a:r>
              <a:rPr kumimoji="1" lang="ja-JP" altLang="en-US" sz="1000" dirty="0">
                <a:solidFill>
                  <a:schemeClr val="tx1"/>
                </a:solidFill>
                <a:latin typeface="メイリオ" panose="020B0604030504040204" pitchFamily="50" charset="-128"/>
                <a:ea typeface="メイリオ" panose="020B0604030504040204" pitchFamily="50" charset="-128"/>
              </a:rPr>
              <a:t> </a:t>
            </a:r>
            <a:r>
              <a:rPr kumimoji="1" lang="ja-JP" altLang="en-US" sz="1000" dirty="0" smtClean="0">
                <a:solidFill>
                  <a:schemeClr val="tx1"/>
                </a:solidFill>
                <a:latin typeface="メイリオ" panose="020B0604030504040204" pitchFamily="50" charset="-128"/>
                <a:ea typeface="メイリオ" panose="020B0604030504040204" pitchFamily="50" charset="-128"/>
              </a:rPr>
              <a:t> 利用者の送迎に関する費用</a:t>
            </a:r>
          </a:p>
          <a:p>
            <a:pPr marL="271451" indent="-271451"/>
            <a:endParaRPr kumimoji="1"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18" name="角丸四角形 17"/>
          <p:cNvSpPr/>
          <p:nvPr/>
        </p:nvSpPr>
        <p:spPr>
          <a:xfrm>
            <a:off x="80962" y="6384626"/>
            <a:ext cx="6696076" cy="515616"/>
          </a:xfrm>
          <a:prstGeom prst="roundRect">
            <a:avLst/>
          </a:prstGeom>
          <a:solidFill>
            <a:srgbClr val="F9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marL="266688" indent="-266688" defTabSz="457179"/>
            <a:r>
              <a:rPr kumimoji="1" lang="en-US" altLang="ja-JP" sz="1400" b="1" dirty="0">
                <a:solidFill>
                  <a:schemeClr val="tx1"/>
                </a:solidFill>
                <a:latin typeface="メイリオ" panose="020B0604030504040204" pitchFamily="50" charset="-128"/>
                <a:ea typeface="メイリオ" panose="020B0604030504040204" pitchFamily="50" charset="-128"/>
              </a:rPr>
              <a:t>Q4</a:t>
            </a:r>
            <a:r>
              <a:rPr kumimoji="1" lang="ja-JP" altLang="en-US" sz="1400" b="1" dirty="0">
                <a:solidFill>
                  <a:schemeClr val="tx1"/>
                </a:solidFill>
                <a:latin typeface="メイリオ" panose="020B0604030504040204" pitchFamily="50" charset="-128"/>
                <a:ea typeface="メイリオ" panose="020B0604030504040204" pitchFamily="50" charset="-128"/>
              </a:rPr>
              <a:t>　慰労金の支給の要件である「利用者と接する」とはどこまで含まれるのでしょうか。</a:t>
            </a:r>
          </a:p>
        </p:txBody>
      </p:sp>
      <p:sp>
        <p:nvSpPr>
          <p:cNvPr id="19" name="角丸四角形 18"/>
          <p:cNvSpPr/>
          <p:nvPr/>
        </p:nvSpPr>
        <p:spPr>
          <a:xfrm>
            <a:off x="116746" y="6945390"/>
            <a:ext cx="6735717" cy="874440"/>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5738" indent="-185738" algn="just"/>
            <a:r>
              <a:rPr kumimoji="1" lang="en-US" altLang="ja-JP" sz="1200" dirty="0">
                <a:solidFill>
                  <a:schemeClr val="tx1"/>
                </a:solidFill>
                <a:latin typeface="メイリオ" panose="020B0604030504040204" pitchFamily="50" charset="-128"/>
                <a:ea typeface="メイリオ" panose="020B0604030504040204" pitchFamily="50" charset="-128"/>
              </a:rPr>
              <a:t>A4</a:t>
            </a:r>
            <a:r>
              <a:rPr kumimoji="1" lang="ja-JP" altLang="en-US" sz="1200" dirty="0">
                <a:solidFill>
                  <a:schemeClr val="tx1"/>
                </a:solidFill>
                <a:latin typeface="メイリオ" panose="020B0604030504040204" pitchFamily="50" charset="-128"/>
                <a:ea typeface="メイリオ" panose="020B0604030504040204" pitchFamily="50" charset="-128"/>
              </a:rPr>
              <a:t>　利用者との接触とは、身体的接触に限られるものではなく、対面する、会話する、同じ空間で作業する場合も含まれます。利用者がいる建物から離れた別の建物に勤務し、物理的に利用者に会う可能性が</a:t>
            </a:r>
            <a:r>
              <a:rPr kumimoji="1" lang="ja-JP" altLang="en-US" sz="1200" dirty="0" smtClean="0">
                <a:solidFill>
                  <a:schemeClr val="tx1"/>
                </a:solidFill>
                <a:latin typeface="メイリオ" panose="020B0604030504040204" pitchFamily="50" charset="-128"/>
                <a:ea typeface="メイリオ" panose="020B0604030504040204" pitchFamily="50" charset="-128"/>
              </a:rPr>
              <a:t>全くないよう</a:t>
            </a:r>
            <a:r>
              <a:rPr kumimoji="1" lang="ja-JP" altLang="en-US" sz="1200" dirty="0">
                <a:solidFill>
                  <a:schemeClr val="tx1"/>
                </a:solidFill>
                <a:latin typeface="メイリオ" panose="020B0604030504040204" pitchFamily="50" charset="-128"/>
                <a:ea typeface="メイリオ" panose="020B0604030504040204" pitchFamily="50" charset="-128"/>
              </a:rPr>
              <a:t>な場合は対象となりません。なお、最終的な判断は都道府県が行うこととなりますが、一義的には各事業者で判断いただくことになります。</a:t>
            </a:r>
          </a:p>
        </p:txBody>
      </p:sp>
      <p:sp>
        <p:nvSpPr>
          <p:cNvPr id="20" name="角丸四角形 19"/>
          <p:cNvSpPr/>
          <p:nvPr/>
        </p:nvSpPr>
        <p:spPr>
          <a:xfrm>
            <a:off x="80962" y="7830592"/>
            <a:ext cx="6696077" cy="492928"/>
          </a:xfrm>
          <a:prstGeom prst="roundRect">
            <a:avLst/>
          </a:prstGeom>
          <a:solidFill>
            <a:srgbClr val="F9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marL="266688" indent="-266688" algn="just"/>
            <a:r>
              <a:rPr kumimoji="1" lang="en-US" altLang="ja-JP" sz="1400" b="1" dirty="0" smtClean="0">
                <a:solidFill>
                  <a:schemeClr val="tx1"/>
                </a:solidFill>
                <a:latin typeface="メイリオ" panose="020B0604030504040204" pitchFamily="50" charset="-128"/>
                <a:ea typeface="メイリオ" panose="020B0604030504040204" pitchFamily="50" charset="-128"/>
              </a:rPr>
              <a:t>Q5</a:t>
            </a: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ja-JP" altLang="en-US" sz="1400" b="1" dirty="0" smtClean="0">
                <a:solidFill>
                  <a:schemeClr val="tx1"/>
                </a:solidFill>
                <a:latin typeface="メイリオ" panose="020B0604030504040204" pitchFamily="50" charset="-128"/>
                <a:ea typeface="メイリオ" panose="020B0604030504040204" pitchFamily="50" charset="-128"/>
              </a:rPr>
              <a:t>施設・事業所を</a:t>
            </a:r>
            <a:r>
              <a:rPr kumimoji="1" lang="ja-JP" altLang="en-US" sz="1400" b="1" dirty="0">
                <a:solidFill>
                  <a:schemeClr val="tx1"/>
                </a:solidFill>
                <a:latin typeface="メイリオ" panose="020B0604030504040204" pitchFamily="50" charset="-128"/>
                <a:ea typeface="メイリオ" panose="020B0604030504040204" pitchFamily="50" charset="-128"/>
              </a:rPr>
              <a:t>すでに退職している職員の場合、どのように申請すればよいでしょうか。</a:t>
            </a:r>
          </a:p>
        </p:txBody>
      </p:sp>
      <p:sp>
        <p:nvSpPr>
          <p:cNvPr id="21" name="角丸四角形 20"/>
          <p:cNvSpPr/>
          <p:nvPr/>
        </p:nvSpPr>
        <p:spPr>
          <a:xfrm>
            <a:off x="86499" y="8374919"/>
            <a:ext cx="6771502" cy="621540"/>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5738" indent="-185738" algn="just"/>
            <a:r>
              <a:rPr kumimoji="1" lang="en-US" altLang="ja-JP" sz="1200" dirty="0" smtClean="0">
                <a:solidFill>
                  <a:schemeClr val="tx1"/>
                </a:solidFill>
                <a:latin typeface="メイリオ" panose="020B0604030504040204" pitchFamily="50" charset="-128"/>
                <a:ea typeface="メイリオ" panose="020B0604030504040204" pitchFamily="50" charset="-128"/>
              </a:rPr>
              <a:t>A5</a:t>
            </a:r>
            <a:r>
              <a:rPr kumimoji="1" lang="ja-JP" altLang="en-US" sz="1200" dirty="0">
                <a:solidFill>
                  <a:schemeClr val="tx1"/>
                </a:solidFill>
                <a:latin typeface="メイリオ" panose="020B0604030504040204" pitchFamily="50" charset="-128"/>
                <a:ea typeface="メイリオ" panose="020B0604030504040204" pitchFamily="50" charset="-128"/>
              </a:rPr>
              <a:t>　原則として、勤務されて</a:t>
            </a:r>
            <a:r>
              <a:rPr kumimoji="1" lang="ja-JP" altLang="en-US" sz="1200" dirty="0" smtClean="0">
                <a:solidFill>
                  <a:schemeClr val="tx1"/>
                </a:solidFill>
                <a:latin typeface="メイリオ" panose="020B0604030504040204" pitchFamily="50" charset="-128"/>
                <a:ea typeface="メイリオ" panose="020B0604030504040204" pitchFamily="50" charset="-128"/>
              </a:rPr>
              <a:t>いた施設・事業所を</a:t>
            </a:r>
            <a:r>
              <a:rPr kumimoji="1" lang="ja-JP" altLang="en-US" sz="1200" dirty="0">
                <a:solidFill>
                  <a:schemeClr val="tx1"/>
                </a:solidFill>
                <a:latin typeface="メイリオ" panose="020B0604030504040204" pitchFamily="50" charset="-128"/>
                <a:ea typeface="メイリオ" panose="020B0604030504040204" pitchFamily="50" charset="-128"/>
              </a:rPr>
              <a:t>通じて申請してください。勤務して</a:t>
            </a:r>
            <a:r>
              <a:rPr kumimoji="1" lang="ja-JP" altLang="en-US" sz="1200" dirty="0" smtClean="0">
                <a:solidFill>
                  <a:schemeClr val="tx1"/>
                </a:solidFill>
                <a:latin typeface="メイリオ" panose="020B0604030504040204" pitchFamily="50" charset="-128"/>
                <a:ea typeface="メイリオ" panose="020B0604030504040204" pitchFamily="50" charset="-128"/>
              </a:rPr>
              <a:t>いた施設・事業所を</a:t>
            </a:r>
            <a:r>
              <a:rPr kumimoji="1" lang="ja-JP" altLang="en-US" sz="1200" dirty="0">
                <a:solidFill>
                  <a:schemeClr val="tx1"/>
                </a:solidFill>
                <a:latin typeface="メイリオ" panose="020B0604030504040204" pitchFamily="50" charset="-128"/>
                <a:ea typeface="メイリオ" panose="020B0604030504040204" pitchFamily="50" charset="-128"/>
              </a:rPr>
              <a:t>通じた申請が難しい場合は、勤務して</a:t>
            </a:r>
            <a:r>
              <a:rPr kumimoji="1" lang="ja-JP" altLang="en-US" sz="1200" dirty="0" smtClean="0">
                <a:solidFill>
                  <a:schemeClr val="tx1"/>
                </a:solidFill>
                <a:latin typeface="メイリオ" panose="020B0604030504040204" pitchFamily="50" charset="-128"/>
                <a:ea typeface="メイリオ" panose="020B0604030504040204" pitchFamily="50" charset="-128"/>
              </a:rPr>
              <a:t>いた施設・事業所の</a:t>
            </a:r>
            <a:r>
              <a:rPr kumimoji="1" lang="ja-JP" altLang="en-US" sz="1200" dirty="0">
                <a:solidFill>
                  <a:schemeClr val="tx1"/>
                </a:solidFill>
                <a:latin typeface="メイリオ" panose="020B0604030504040204" pitchFamily="50" charset="-128"/>
                <a:ea typeface="メイリオ" panose="020B0604030504040204" pitchFamily="50" charset="-128"/>
              </a:rPr>
              <a:t>勤務証明など必要な書類を揃えた上</a:t>
            </a:r>
            <a:r>
              <a:rPr kumimoji="1" lang="ja-JP" altLang="en-US" sz="1200" dirty="0" smtClean="0">
                <a:solidFill>
                  <a:schemeClr val="tx1"/>
                </a:solidFill>
                <a:latin typeface="メイリオ" panose="020B0604030504040204" pitchFamily="50" charset="-128"/>
                <a:ea typeface="メイリオ" panose="020B0604030504040204" pitchFamily="50" charset="-128"/>
              </a:rPr>
              <a:t>で、勤務していた施設・事業所が所在</a:t>
            </a:r>
            <a:r>
              <a:rPr kumimoji="1" lang="ja-JP" altLang="en-US" sz="1200" dirty="0">
                <a:solidFill>
                  <a:schemeClr val="tx1"/>
                </a:solidFill>
                <a:latin typeface="メイリオ" panose="020B0604030504040204" pitchFamily="50" charset="-128"/>
                <a:ea typeface="メイリオ" panose="020B0604030504040204" pitchFamily="50" charset="-128"/>
              </a:rPr>
              <a:t>する都道府県</a:t>
            </a:r>
            <a:r>
              <a:rPr kumimoji="1" lang="ja-JP" altLang="en-US" sz="1200" dirty="0" smtClean="0">
                <a:solidFill>
                  <a:schemeClr val="tx1"/>
                </a:solidFill>
                <a:latin typeface="メイリオ" panose="020B0604030504040204" pitchFamily="50" charset="-128"/>
                <a:ea typeface="メイリオ" panose="020B0604030504040204" pitchFamily="50" charset="-128"/>
              </a:rPr>
              <a:t>へ、直接申</a:t>
            </a:r>
            <a:r>
              <a:rPr kumimoji="1" lang="ja-JP" altLang="en-US" sz="1200" dirty="0">
                <a:solidFill>
                  <a:schemeClr val="tx1"/>
                </a:solidFill>
                <a:latin typeface="メイリオ" panose="020B0604030504040204" pitchFamily="50" charset="-128"/>
                <a:ea typeface="メイリオ" panose="020B0604030504040204" pitchFamily="50" charset="-128"/>
              </a:rPr>
              <a:t>請いただくことになります。</a:t>
            </a:r>
          </a:p>
        </p:txBody>
      </p:sp>
      <p:sp>
        <p:nvSpPr>
          <p:cNvPr id="13" name="角丸四角形 12"/>
          <p:cNvSpPr/>
          <p:nvPr/>
        </p:nvSpPr>
        <p:spPr>
          <a:xfrm>
            <a:off x="80962" y="9219659"/>
            <a:ext cx="6696076" cy="360000"/>
          </a:xfrm>
          <a:prstGeom prst="roundRect">
            <a:avLst/>
          </a:prstGeom>
          <a:solidFill>
            <a:srgbClr val="F9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marL="266688" indent="-266688" defTabSz="457179"/>
            <a:r>
              <a:rPr kumimoji="1" lang="en-US" altLang="ja-JP" sz="1400" b="1" dirty="0">
                <a:solidFill>
                  <a:schemeClr val="tx1"/>
                </a:solidFill>
                <a:latin typeface="メイリオ" panose="020B0604030504040204" pitchFamily="50" charset="-128"/>
                <a:ea typeface="メイリオ" panose="020B0604030504040204" pitchFamily="50" charset="-128"/>
              </a:rPr>
              <a:t>Q6  </a:t>
            </a:r>
            <a:r>
              <a:rPr kumimoji="1" lang="ja-JP" altLang="en-US" sz="1400" b="1" dirty="0">
                <a:solidFill>
                  <a:schemeClr val="tx1"/>
                </a:solidFill>
                <a:latin typeface="メイリオ" panose="020B0604030504040204" pitchFamily="50" charset="-128"/>
                <a:ea typeface="メイリオ" panose="020B0604030504040204" pitchFamily="50" charset="-128"/>
              </a:rPr>
              <a:t>国保連からの振込の場合、どの口座に振り込みされますか。</a:t>
            </a:r>
          </a:p>
        </p:txBody>
      </p:sp>
      <p:sp>
        <p:nvSpPr>
          <p:cNvPr id="14" name="角丸四角形 13"/>
          <p:cNvSpPr/>
          <p:nvPr/>
        </p:nvSpPr>
        <p:spPr>
          <a:xfrm>
            <a:off x="86499" y="9618036"/>
            <a:ext cx="6771502" cy="238487"/>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71451" indent="-271451" defTabSz="457179"/>
            <a:r>
              <a:rPr kumimoji="1" lang="en-US" altLang="ja-JP" sz="1200" dirty="0">
                <a:solidFill>
                  <a:prstClr val="black"/>
                </a:solidFill>
                <a:latin typeface="メイリオ" panose="020B0604030504040204" pitchFamily="50" charset="-128"/>
                <a:ea typeface="メイリオ" panose="020B0604030504040204" pitchFamily="50" charset="-128"/>
              </a:rPr>
              <a:t>A6 </a:t>
            </a:r>
            <a:r>
              <a:rPr kumimoji="1" lang="ja-JP" altLang="en-US" sz="1200" dirty="0">
                <a:solidFill>
                  <a:prstClr val="black"/>
                </a:solidFill>
                <a:latin typeface="メイリオ" panose="020B0604030504040204" pitchFamily="50" charset="-128"/>
                <a:ea typeface="メイリオ" panose="020B0604030504040204" pitchFamily="50" charset="-128"/>
              </a:rPr>
              <a:t>　国保連から</a:t>
            </a:r>
            <a:r>
              <a:rPr kumimoji="1" lang="ja-JP" altLang="en-US" sz="1200" dirty="0" smtClean="0">
                <a:solidFill>
                  <a:prstClr val="black"/>
                </a:solidFill>
                <a:latin typeface="メイリオ" panose="020B0604030504040204" pitchFamily="50" charset="-128"/>
                <a:ea typeface="メイリオ" panose="020B0604030504040204" pitchFamily="50" charset="-128"/>
              </a:rPr>
              <a:t>の障害福祉サービス等報酬</a:t>
            </a:r>
            <a:r>
              <a:rPr kumimoji="1" lang="ja-JP" altLang="en-US" sz="1200" dirty="0">
                <a:solidFill>
                  <a:prstClr val="black"/>
                </a:solidFill>
                <a:latin typeface="メイリオ" panose="020B0604030504040204" pitchFamily="50" charset="-128"/>
                <a:ea typeface="メイリオ" panose="020B0604030504040204" pitchFamily="50" charset="-128"/>
              </a:rPr>
              <a:t>の振込用に登録されている口座に振り込まれます。</a:t>
            </a:r>
          </a:p>
        </p:txBody>
      </p:sp>
      <p:sp>
        <p:nvSpPr>
          <p:cNvPr id="22" name="正方形/長方形 21"/>
          <p:cNvSpPr/>
          <p:nvPr/>
        </p:nvSpPr>
        <p:spPr>
          <a:xfrm>
            <a:off x="0" y="0"/>
            <a:ext cx="6858000" cy="262761"/>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en-US" altLang="ja-JP" sz="1817" b="1" dirty="0">
                <a:solidFill>
                  <a:schemeClr val="tx1"/>
                </a:solidFill>
                <a:latin typeface="Segoe UI"/>
                <a:ea typeface="メイリオ"/>
              </a:rPr>
              <a:t>Q&amp;A</a:t>
            </a:r>
          </a:p>
        </p:txBody>
      </p:sp>
      <p:sp>
        <p:nvSpPr>
          <p:cNvPr id="23" name="正方形/長方形 22"/>
          <p:cNvSpPr/>
          <p:nvPr/>
        </p:nvSpPr>
        <p:spPr>
          <a:xfrm>
            <a:off x="458243" y="5852778"/>
            <a:ext cx="6254888" cy="477054"/>
          </a:xfrm>
          <a:prstGeom prst="rect">
            <a:avLst/>
          </a:prstGeom>
          <a:noFill/>
          <a:ln>
            <a:noFill/>
          </a:ln>
        </p:spPr>
        <p:txBody>
          <a:bodyPr wrap="square">
            <a:spAutoFit/>
          </a:bodyPr>
          <a:lstStyle/>
          <a:p>
            <a:pPr marL="359984" indent="-457179" defTabSz="844045">
              <a:lnSpc>
                <a:spcPts val="1000"/>
              </a:lnSpc>
              <a:defRPr/>
            </a:pPr>
            <a:r>
              <a:rPr kumimoji="1" lang="ja-JP" altLang="en-US" sz="700" b="1" dirty="0">
                <a:solidFill>
                  <a:prstClr val="black"/>
                </a:solidFill>
                <a:latin typeface="+mn-ea"/>
              </a:rPr>
              <a:t>（</a:t>
            </a:r>
            <a:r>
              <a:rPr kumimoji="1" lang="en-US" altLang="ja-JP" sz="700" b="1" dirty="0">
                <a:solidFill>
                  <a:prstClr val="black"/>
                </a:solidFill>
                <a:latin typeface="+mn-ea"/>
              </a:rPr>
              <a:t>※※</a:t>
            </a:r>
            <a:r>
              <a:rPr kumimoji="1" lang="ja-JP" altLang="en-US" sz="700" b="1" dirty="0">
                <a:solidFill>
                  <a:prstClr val="black"/>
                </a:solidFill>
                <a:latin typeface="+mn-ea"/>
              </a:rPr>
              <a:t>）対象期間：当該都道府県における新型コロナウイルス感染症患者１例目発生</a:t>
            </a:r>
            <a:r>
              <a:rPr kumimoji="1" lang="ja-JP" altLang="en-US" sz="700" b="1" dirty="0" smtClean="0">
                <a:solidFill>
                  <a:prstClr val="black"/>
                </a:solidFill>
                <a:latin typeface="+mn-ea"/>
              </a:rPr>
              <a:t>日または</a:t>
            </a:r>
            <a:r>
              <a:rPr kumimoji="1" lang="ja-JP" altLang="en-US" sz="700" b="1" dirty="0">
                <a:solidFill>
                  <a:prstClr val="black"/>
                </a:solidFill>
                <a:latin typeface="+mn-ea"/>
              </a:rPr>
              <a:t>受入日（★）のいずれか早い</a:t>
            </a:r>
            <a:r>
              <a:rPr kumimoji="1" lang="ja-JP" altLang="en-US" sz="700" b="1" dirty="0" smtClean="0">
                <a:solidFill>
                  <a:prstClr val="black"/>
                </a:solidFill>
                <a:latin typeface="+mn-ea"/>
              </a:rPr>
              <a:t>日</a:t>
            </a:r>
            <a:endParaRPr kumimoji="1" lang="en-US" altLang="ja-JP" sz="700" b="1" dirty="0" smtClean="0">
              <a:solidFill>
                <a:prstClr val="black"/>
              </a:solidFill>
              <a:latin typeface="+mn-ea"/>
            </a:endParaRPr>
          </a:p>
          <a:p>
            <a:pPr marL="359984" indent="-457179" defTabSz="844045">
              <a:lnSpc>
                <a:spcPts val="1000"/>
              </a:lnSpc>
              <a:defRPr/>
            </a:pPr>
            <a:r>
              <a:rPr kumimoji="1" lang="ja-JP" altLang="en-US" sz="700" b="1" dirty="0" smtClean="0">
                <a:solidFill>
                  <a:prstClr val="black"/>
                </a:solidFill>
                <a:latin typeface="+mn-ea"/>
              </a:rPr>
              <a:t>　　　 （</a:t>
            </a:r>
            <a:r>
              <a:rPr kumimoji="1" lang="ja-JP" altLang="en-US" sz="700" b="1" dirty="0">
                <a:solidFill>
                  <a:prstClr val="black"/>
                </a:solidFill>
                <a:latin typeface="+mn-ea"/>
              </a:rPr>
              <a:t>岩手県は、緊急事態宣言の対象地域とされた４／１６）から６／３０までの間</a:t>
            </a:r>
          </a:p>
          <a:p>
            <a:pPr marL="179992" indent="-457179" defTabSz="844045">
              <a:lnSpc>
                <a:spcPts val="1000"/>
              </a:lnSpc>
              <a:defRPr/>
            </a:pPr>
            <a:r>
              <a:rPr kumimoji="1" lang="ja-JP" altLang="en-US" sz="700" b="1" dirty="0">
                <a:solidFill>
                  <a:prstClr val="black"/>
                </a:solidFill>
                <a:latin typeface="+mn-ea"/>
              </a:rPr>
              <a:t>　　</a:t>
            </a:r>
            <a:r>
              <a:rPr kumimoji="1" lang="ja-JP" altLang="en-US" sz="700" b="1" dirty="0" smtClean="0">
                <a:solidFill>
                  <a:prstClr val="black"/>
                </a:solidFill>
                <a:latin typeface="+mn-ea"/>
              </a:rPr>
              <a:t>　　★</a:t>
            </a:r>
            <a:r>
              <a:rPr kumimoji="1" lang="ja-JP" altLang="en-US" sz="700" b="1" dirty="0">
                <a:solidFill>
                  <a:prstClr val="black"/>
                </a:solidFill>
                <a:latin typeface="+mn-ea"/>
              </a:rPr>
              <a:t>　</a:t>
            </a:r>
            <a:r>
              <a:rPr kumimoji="1" lang="ja-JP" altLang="en-US" sz="700" b="1" dirty="0" smtClean="0">
                <a:solidFill>
                  <a:prstClr val="black"/>
                </a:solidFill>
                <a:latin typeface="+mn-ea"/>
              </a:rPr>
              <a:t>チャーター便やクルーズ</a:t>
            </a:r>
            <a:r>
              <a:rPr kumimoji="1" lang="ja-JP" altLang="en-US" sz="700" b="1" dirty="0">
                <a:solidFill>
                  <a:prstClr val="black"/>
                </a:solidFill>
                <a:latin typeface="+mn-ea"/>
              </a:rPr>
              <a:t>船「ダイヤモンドプリンセス号」から患者を受け入れた日を含む。</a:t>
            </a:r>
          </a:p>
        </p:txBody>
      </p:sp>
      <p:pic>
        <p:nvPicPr>
          <p:cNvPr id="24" name="図 23"/>
          <p:cNvPicPr>
            <a:picLocks noChangeAspect="1"/>
          </p:cNvPicPr>
          <p:nvPr/>
        </p:nvPicPr>
        <p:blipFill>
          <a:blip r:embed="rId2"/>
          <a:stretch>
            <a:fillRect/>
          </a:stretch>
        </p:blipFill>
        <p:spPr>
          <a:xfrm>
            <a:off x="287644" y="4375134"/>
            <a:ext cx="6282635" cy="1430784"/>
          </a:xfrm>
          <a:prstGeom prst="rect">
            <a:avLst/>
          </a:prstGeom>
        </p:spPr>
      </p:pic>
    </p:spTree>
    <p:extLst>
      <p:ext uri="{BB962C8B-B14F-4D97-AF65-F5344CB8AC3E}">
        <p14:creationId xmlns:p14="http://schemas.microsoft.com/office/powerpoint/2010/main" val="3883172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グループ化 3"/>
          <p:cNvGrpSpPr>
            <a:grpSpLocks/>
          </p:cNvGrpSpPr>
          <p:nvPr/>
        </p:nvGrpSpPr>
        <p:grpSpPr bwMode="auto">
          <a:xfrm>
            <a:off x="595074" y="36174"/>
            <a:ext cx="5582790" cy="418459"/>
            <a:chOff x="238415" y="486299"/>
            <a:chExt cx="6476908" cy="515926"/>
          </a:xfrm>
          <a:solidFill>
            <a:srgbClr val="CCFFCC"/>
          </a:solidFill>
        </p:grpSpPr>
        <p:sp>
          <p:nvSpPr>
            <p:cNvPr id="20" name="タイトル 1"/>
            <p:cNvSpPr txBox="1">
              <a:spLocks/>
            </p:cNvSpPr>
            <p:nvPr/>
          </p:nvSpPr>
          <p:spPr>
            <a:xfrm>
              <a:off x="250789" y="486299"/>
              <a:ext cx="6464534" cy="503661"/>
            </a:xfrm>
            <a:prstGeom prst="rect">
              <a:avLst/>
            </a:prstGeom>
            <a:grpFill/>
          </p:spPr>
          <p:txBody>
            <a:bodyPr wrap="square" lIns="74295" tIns="37148" rIns="74295" bIns="37148"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defRPr/>
              </a:pPr>
              <a:r>
                <a:rPr lang="ja-JP" altLang="en-US" sz="2167" dirty="0">
                  <a:uFill>
                    <a:solidFill>
                      <a:schemeClr val="bg1"/>
                    </a:solidFill>
                  </a:uFill>
                  <a:latin typeface="メイリオ" panose="020B0604030504040204" pitchFamily="50" charset="-128"/>
                  <a:ea typeface="メイリオ" panose="020B0604030504040204" pitchFamily="50" charset="-128"/>
                  <a:cs typeface="メイリオ" panose="020B0604030504040204" pitchFamily="50" charset="-128"/>
                </a:rPr>
                <a:t>障害福祉従事者慰労金の給付申請</a:t>
              </a:r>
              <a:endParaRPr sz="2600" dirty="0">
                <a:solidFill>
                  <a:schemeClr val="bg1"/>
                </a:solidFill>
                <a:uFill>
                  <a:solidFill>
                    <a:schemeClr val="bg1"/>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コネクタ 20"/>
            <p:cNvCxnSpPr/>
            <p:nvPr/>
          </p:nvCxnSpPr>
          <p:spPr>
            <a:xfrm>
              <a:off x="238415" y="1002225"/>
              <a:ext cx="6470190" cy="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タイトル 1"/>
          <p:cNvSpPr txBox="1">
            <a:spLocks/>
          </p:cNvSpPr>
          <p:nvPr/>
        </p:nvSpPr>
        <p:spPr>
          <a:xfrm>
            <a:off x="209614" y="523404"/>
            <a:ext cx="6364375" cy="283476"/>
          </a:xfrm>
          <a:prstGeom prst="rect">
            <a:avLst/>
          </a:prstGeom>
        </p:spPr>
        <p:txBody>
          <a:bodyPr vert="horz" wrap="square" lIns="99060" tIns="49530" rIns="99060" bIns="49530" rtlCol="0"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192" u="sng" dirty="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障害福祉サービス等報酬の</a:t>
            </a:r>
            <a:r>
              <a:rPr lang="ja-JP" altLang="en-US" sz="1192" u="sng"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支払いを</a:t>
            </a:r>
            <a:r>
              <a:rPr lang="ja-JP" altLang="en-US" sz="1192" u="sng" dirty="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国民健康保険連合会に委託している施設・事業所向け</a:t>
            </a:r>
          </a:p>
        </p:txBody>
      </p:sp>
      <p:sp>
        <p:nvSpPr>
          <p:cNvPr id="5" name="正方形/長方形 4"/>
          <p:cNvSpPr/>
          <p:nvPr/>
        </p:nvSpPr>
        <p:spPr>
          <a:xfrm>
            <a:off x="115574" y="879883"/>
            <a:ext cx="4749353"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１　施設・事業所で対象者の整理をお願いします。</a:t>
            </a:r>
          </a:p>
        </p:txBody>
      </p:sp>
      <p:cxnSp>
        <p:nvCxnSpPr>
          <p:cNvPr id="9" name="直線コネクタ 8"/>
          <p:cNvCxnSpPr/>
          <p:nvPr/>
        </p:nvCxnSpPr>
        <p:spPr>
          <a:xfrm>
            <a:off x="205536" y="1295445"/>
            <a:ext cx="432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09614" y="1341358"/>
            <a:ext cx="6475227" cy="2305216"/>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障害福祉施設・事業所等で雇用・勤務されている方は、勤務先である施設・事業所ごとに都道府県へ申請します</a:t>
            </a:r>
            <a:r>
              <a:rPr lang="ja-JP" altLang="en-US" sz="1050" dirty="0" smtClean="0">
                <a:solidFill>
                  <a:schemeClr val="tx1"/>
                </a:solidFill>
                <a:latin typeface="メイリオ" panose="020B0604030504040204" pitchFamily="50" charset="-128"/>
                <a:ea typeface="メイリオ" panose="020B0604030504040204" pitchFamily="50" charset="-128"/>
              </a:rPr>
              <a:t>。申請書</a:t>
            </a:r>
            <a:r>
              <a:rPr lang="ja-JP" altLang="en-US" sz="1050" dirty="0">
                <a:solidFill>
                  <a:schemeClr val="tx1"/>
                </a:solidFill>
                <a:latin typeface="メイリオ" panose="020B0604030504040204" pitchFamily="50" charset="-128"/>
                <a:ea typeface="メイリオ" panose="020B0604030504040204" pitchFamily="50" charset="-128"/>
              </a:rPr>
              <a:t>は</a:t>
            </a:r>
            <a:r>
              <a:rPr lang="ja-JP" altLang="en-US" sz="1050" dirty="0" smtClean="0">
                <a:solidFill>
                  <a:schemeClr val="tx1"/>
                </a:solidFill>
                <a:latin typeface="メイリオ" panose="020B0604030504040204" pitchFamily="50" charset="-128"/>
                <a:ea typeface="メイリオ" panose="020B0604030504040204" pitchFamily="50" charset="-128"/>
              </a:rPr>
              <a:t>、各都道府県</a:t>
            </a:r>
            <a:r>
              <a:rPr lang="ja-JP" altLang="en-US" sz="1050" dirty="0">
                <a:solidFill>
                  <a:schemeClr val="tx1"/>
                </a:solidFill>
                <a:latin typeface="メイリオ" panose="020B0604030504040204" pitchFamily="50" charset="-128"/>
                <a:ea typeface="メイリオ" panose="020B0604030504040204" pitchFamily="50" charset="-128"/>
              </a:rPr>
              <a:t>ホームページ</a:t>
            </a:r>
            <a:r>
              <a:rPr lang="ja-JP" altLang="en-US" sz="1050" dirty="0" smtClean="0">
                <a:solidFill>
                  <a:schemeClr val="tx1"/>
                </a:solidFill>
                <a:latin typeface="メイリオ" panose="020B0604030504040204" pitchFamily="50" charset="-128"/>
                <a:ea typeface="メイリオ" panose="020B0604030504040204" pitchFamily="50" charset="-128"/>
              </a:rPr>
              <a:t>等でダウンロード</a:t>
            </a:r>
            <a:r>
              <a:rPr lang="ja-JP" altLang="en-US" sz="1050" dirty="0">
                <a:solidFill>
                  <a:schemeClr val="tx1"/>
                </a:solidFill>
                <a:latin typeface="メイリオ" panose="020B0604030504040204" pitchFamily="50" charset="-128"/>
                <a:ea typeface="メイリオ" panose="020B0604030504040204" pitchFamily="50" charset="-128"/>
              </a:rPr>
              <a:t>できます</a:t>
            </a:r>
            <a:r>
              <a:rPr lang="ja-JP" altLang="en-US" sz="1050" dirty="0" smtClean="0">
                <a:solidFill>
                  <a:schemeClr val="tx1"/>
                </a:solidFill>
                <a:latin typeface="メイリオ" panose="020B0604030504040204" pitchFamily="50" charset="-128"/>
                <a:ea typeface="メイリオ" panose="020B0604030504040204" pitchFamily="50" charset="-128"/>
              </a:rPr>
              <a:t>。</a:t>
            </a:r>
            <a:endParaRPr lang="ja-JP" altLang="en-US"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施設・事業所の管理者は、給付要件に該当する慰労金の対象者と金額の確認をお願いします。</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対象者の勤務実態等をしっかりと確認してください。</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対象期間中に複数の施設・事業所で勤務していて、通算して給付要件に該当する場合も対象となります。この場合、当該施設・事業所以外の勤務証明は対象者本人</a:t>
            </a:r>
            <a:r>
              <a:rPr lang="ja-JP" altLang="en-US" sz="1050" dirty="0" smtClean="0">
                <a:solidFill>
                  <a:schemeClr val="tx1"/>
                </a:solidFill>
                <a:latin typeface="メイリオ" panose="020B0604030504040204" pitchFamily="50" charset="-128"/>
                <a:ea typeface="メイリオ" panose="020B0604030504040204" pitchFamily="50" charset="-128"/>
              </a:rPr>
              <a:t>にご用意いただきます</a:t>
            </a:r>
            <a:r>
              <a:rPr lang="ja-JP" altLang="en-US" sz="1050" dirty="0">
                <a:solidFill>
                  <a:schemeClr val="tx1"/>
                </a:solidFill>
                <a:latin typeface="メイリオ" panose="020B0604030504040204" pitchFamily="50" charset="-128"/>
                <a:ea typeface="メイリオ" panose="020B0604030504040204" pitchFamily="50" charset="-128"/>
              </a:rPr>
              <a:t>。</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対象期間中に複数の施設・事業所で勤務していて、それぞれの勤務先で要件に該当する場合でも、１人に給付できるのは</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回</a:t>
            </a:r>
            <a:r>
              <a:rPr lang="ja-JP" altLang="en-US" sz="1050" dirty="0" smtClean="0">
                <a:solidFill>
                  <a:schemeClr val="tx1"/>
                </a:solidFill>
                <a:latin typeface="メイリオ" panose="020B0604030504040204" pitchFamily="50" charset="-128"/>
                <a:ea typeface="メイリオ" panose="020B0604030504040204" pitchFamily="50" charset="-128"/>
              </a:rPr>
              <a:t>限りです</a:t>
            </a:r>
            <a:r>
              <a:rPr lang="ja-JP" altLang="en-US" sz="1050" dirty="0">
                <a:solidFill>
                  <a:schemeClr val="tx1"/>
                </a:solidFill>
                <a:latin typeface="メイリオ" panose="020B0604030504040204" pitchFamily="50" charset="-128"/>
                <a:ea typeface="メイリオ" panose="020B0604030504040204" pitchFamily="50" charset="-128"/>
              </a:rPr>
              <a:t>。</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退職者については、原則として最後に所属していた施設・事業所での申請となりますので、可能な限り対象者に含んでください。</a:t>
            </a:r>
          </a:p>
        </p:txBody>
      </p:sp>
      <p:sp>
        <p:nvSpPr>
          <p:cNvPr id="68" name="正方形/長方形 67"/>
          <p:cNvSpPr/>
          <p:nvPr/>
        </p:nvSpPr>
        <p:spPr>
          <a:xfrm>
            <a:off x="115574" y="3727598"/>
            <a:ext cx="5955882"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２　施設・事業所の情報を法人単位でとりまとめをお願いします。</a:t>
            </a:r>
          </a:p>
        </p:txBody>
      </p:sp>
      <p:cxnSp>
        <p:nvCxnSpPr>
          <p:cNvPr id="69" name="直線コネクタ 68"/>
          <p:cNvCxnSpPr/>
          <p:nvPr/>
        </p:nvCxnSpPr>
        <p:spPr>
          <a:xfrm>
            <a:off x="227032" y="4145522"/>
            <a:ext cx="565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222954" y="4189149"/>
            <a:ext cx="6461887" cy="1199729"/>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対象者を整理把握したら、所定の様式に従って</a:t>
            </a:r>
            <a:r>
              <a:rPr lang="ja-JP" altLang="en-US" sz="1050" dirty="0" smtClean="0">
                <a:solidFill>
                  <a:schemeClr val="tx1"/>
                </a:solidFill>
                <a:latin typeface="メイリオ" panose="020B0604030504040204" pitchFamily="50" charset="-128"/>
                <a:ea typeface="メイリオ" panose="020B0604030504040204" pitchFamily="50" charset="-128"/>
              </a:rPr>
              <a:t>申請書を</a:t>
            </a:r>
            <a:r>
              <a:rPr lang="ja-JP" altLang="en-US" sz="1050" dirty="0">
                <a:solidFill>
                  <a:schemeClr val="tx1"/>
                </a:solidFill>
                <a:latin typeface="メイリオ" panose="020B0604030504040204" pitchFamily="50" charset="-128"/>
                <a:ea typeface="メイリオ" panose="020B0604030504040204" pitchFamily="50" charset="-128"/>
              </a:rPr>
              <a:t>作成</a:t>
            </a:r>
            <a:r>
              <a:rPr lang="ja-JP" altLang="en-US" sz="1050" dirty="0" smtClean="0">
                <a:solidFill>
                  <a:schemeClr val="tx1"/>
                </a:solidFill>
                <a:latin typeface="メイリオ" panose="020B0604030504040204" pitchFamily="50" charset="-128"/>
                <a:ea typeface="メイリオ" panose="020B0604030504040204" pitchFamily="50" charset="-128"/>
              </a:rPr>
              <a:t>してください</a:t>
            </a:r>
            <a:r>
              <a:rPr lang="ja-JP" altLang="en-US" sz="1050" dirty="0">
                <a:solidFill>
                  <a:schemeClr val="tx1"/>
                </a:solidFill>
                <a:latin typeface="メイリオ" panose="020B0604030504040204" pitchFamily="50" charset="-128"/>
                <a:ea typeface="メイリオ" panose="020B0604030504040204" pitchFamily="50" charset="-128"/>
              </a:rPr>
              <a:t>。</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必ず対象者本人から代理受領委任状を受け取ってください。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施設・事業所の申請書類を法人本部に提出してください。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法人本部では、同一の都道府県に所在する施設・</a:t>
            </a:r>
            <a:r>
              <a:rPr lang="ja-JP" altLang="en-US" sz="1050" dirty="0" smtClean="0">
                <a:solidFill>
                  <a:schemeClr val="tx1"/>
                </a:solidFill>
                <a:latin typeface="メイリオ" panose="020B0604030504040204" pitchFamily="50" charset="-128"/>
                <a:ea typeface="メイリオ" panose="020B0604030504040204" pitchFamily="50" charset="-128"/>
              </a:rPr>
              <a:t>事業所について、申請書類をとりまとめてください。　</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a:off x="115574" y="5412176"/>
            <a:ext cx="3148012"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３　交付申請をお願いします。</a:t>
            </a:r>
          </a:p>
        </p:txBody>
      </p:sp>
      <p:cxnSp>
        <p:nvCxnSpPr>
          <p:cNvPr id="53" name="直線コネクタ 52"/>
          <p:cNvCxnSpPr/>
          <p:nvPr/>
        </p:nvCxnSpPr>
        <p:spPr>
          <a:xfrm>
            <a:off x="227032" y="5838501"/>
            <a:ext cx="262509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a:xfrm>
            <a:off x="227032" y="5885092"/>
            <a:ext cx="6457809" cy="1332000"/>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とりまとめた申請書類を都道府県国民健康保険連合会のインターネット請求・電子請求受付システムにアップロードしてください。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オンラインでの申請をお願いします。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884" indent="-233884" algn="just">
              <a:lnSpc>
                <a:spcPts val="1733"/>
              </a:lnSpc>
            </a:pPr>
            <a:r>
              <a:rPr lang="ja-JP" altLang="en-US" sz="1050" dirty="0" smtClean="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申請内容に問題がなければ、都道府県が交付額を決定し、通知します</a:t>
            </a:r>
            <a:r>
              <a:rPr lang="ja-JP" altLang="en-US" sz="1050" dirty="0" smtClean="0">
                <a:solidFill>
                  <a:schemeClr val="tx1"/>
                </a:solidFill>
                <a:latin typeface="メイリオ" panose="020B0604030504040204" pitchFamily="50" charset="-128"/>
                <a:ea typeface="メイリオ" panose="020B0604030504040204" pitchFamily="50" charset="-128"/>
              </a:rPr>
              <a:t>。</a:t>
            </a:r>
            <a:endParaRPr lang="en-US" altLang="ja-JP" sz="1050" dirty="0" smtClean="0">
              <a:solidFill>
                <a:schemeClr val="tx1"/>
              </a:solidFill>
              <a:latin typeface="メイリオ" panose="020B0604030504040204" pitchFamily="50" charset="-128"/>
              <a:ea typeface="メイリオ" panose="020B0604030504040204" pitchFamily="50" charset="-128"/>
            </a:endParaRPr>
          </a:p>
          <a:p>
            <a:pPr marL="233884" indent="-233884" algn="just">
              <a:lnSpc>
                <a:spcPts val="1733"/>
              </a:lnSpc>
            </a:pPr>
            <a:r>
              <a:rPr lang="ja-JP" altLang="en-US" sz="1050" dirty="0" smtClean="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入金は、障害福祉サービス等報酬の振込用に登録されている口座に行われます。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smtClean="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入金まで時間がかかる場合があります。</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57" name="正方形/長方形 56"/>
          <p:cNvSpPr/>
          <p:nvPr/>
        </p:nvSpPr>
        <p:spPr>
          <a:xfrm>
            <a:off x="115574" y="7300789"/>
            <a:ext cx="4311205"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４　対象者に慰労金の給付をお願いします。</a:t>
            </a:r>
          </a:p>
        </p:txBody>
      </p:sp>
      <p:cxnSp>
        <p:nvCxnSpPr>
          <p:cNvPr id="59" name="直線コネクタ 58"/>
          <p:cNvCxnSpPr/>
          <p:nvPr/>
        </p:nvCxnSpPr>
        <p:spPr>
          <a:xfrm>
            <a:off x="227032" y="7735585"/>
            <a:ext cx="366350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209614" y="7783320"/>
            <a:ext cx="6475227" cy="864000"/>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各施設・事業所に入金後、対象者に給付してください。なお、各施設・事業所の判断で、都道府県からの通知を受領後、入金を待たずに対象者に給付することも可能です</a:t>
            </a:r>
            <a:r>
              <a:rPr lang="ja-JP" altLang="en-US" sz="1050" dirty="0" smtClean="0">
                <a:solidFill>
                  <a:schemeClr val="tx1"/>
                </a:solidFill>
                <a:latin typeface="メイリオ" panose="020B0604030504040204" pitchFamily="50" charset="-128"/>
                <a:ea typeface="メイリオ" panose="020B0604030504040204" pitchFamily="50" charset="-128"/>
              </a:rPr>
              <a:t>。</a:t>
            </a:r>
            <a:endParaRPr lang="en-US" altLang="ja-JP" sz="1050" dirty="0" smtClean="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smtClean="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慰労金は非課税として扱われます。源泉徴収しないようご注意ください。</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p:cNvSpPr/>
          <p:nvPr/>
        </p:nvSpPr>
        <p:spPr>
          <a:xfrm>
            <a:off x="148280" y="8737174"/>
            <a:ext cx="5223240"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５　精算のために証拠書類の保管をお願いします。</a:t>
            </a:r>
          </a:p>
        </p:txBody>
      </p:sp>
      <p:cxnSp>
        <p:nvCxnSpPr>
          <p:cNvPr id="62" name="直線コネクタ 61"/>
          <p:cNvCxnSpPr/>
          <p:nvPr/>
        </p:nvCxnSpPr>
        <p:spPr>
          <a:xfrm>
            <a:off x="227032" y="9167173"/>
            <a:ext cx="432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a:xfrm>
            <a:off x="227032" y="9213694"/>
            <a:ext cx="6457809" cy="613170"/>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翌年度の精算のため、申請・給付</a:t>
            </a:r>
            <a:r>
              <a:rPr lang="ja-JP" altLang="en-US" sz="1050" dirty="0" smtClean="0">
                <a:solidFill>
                  <a:schemeClr val="tx1"/>
                </a:solidFill>
                <a:latin typeface="メイリオ" panose="020B0604030504040204" pitchFamily="50" charset="-128"/>
                <a:ea typeface="メイリオ" panose="020B0604030504040204" pitchFamily="50" charset="-128"/>
              </a:rPr>
              <a:t>に関する証拠</a:t>
            </a:r>
            <a:r>
              <a:rPr lang="ja-JP" altLang="en-US" sz="1050" dirty="0">
                <a:solidFill>
                  <a:schemeClr val="tx1"/>
                </a:solidFill>
                <a:latin typeface="メイリオ" panose="020B0604030504040204" pitchFamily="50" charset="-128"/>
                <a:ea typeface="メイリオ" panose="020B0604030504040204" pitchFamily="50" charset="-128"/>
              </a:rPr>
              <a:t>書類を大切に保管してください。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誤</a:t>
            </a:r>
            <a:r>
              <a:rPr lang="ja-JP" altLang="en-US" sz="1050" dirty="0" smtClean="0">
                <a:solidFill>
                  <a:schemeClr val="tx1"/>
                </a:solidFill>
                <a:latin typeface="メイリオ" panose="020B0604030504040204" pitchFamily="50" charset="-128"/>
                <a:ea typeface="メイリオ" panose="020B0604030504040204" pitchFamily="50" charset="-128"/>
              </a:rPr>
              <a:t>給付などが</a:t>
            </a:r>
            <a:r>
              <a:rPr lang="ja-JP" altLang="en-US" sz="1050" dirty="0">
                <a:solidFill>
                  <a:schemeClr val="tx1"/>
                </a:solidFill>
                <a:latin typeface="メイリオ" panose="020B0604030504040204" pitchFamily="50" charset="-128"/>
                <a:ea typeface="メイリオ" panose="020B0604030504040204" pitchFamily="50" charset="-128"/>
              </a:rPr>
              <a:t>判明した場合、慰労金の返還を求める場合があります。</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33501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632263" y="476696"/>
            <a:ext cx="5572125" cy="830997"/>
          </a:xfrm>
          <a:prstGeom prst="rect">
            <a:avLst/>
          </a:prstGeom>
        </p:spPr>
        <p:txBody>
          <a:bodyPr vert="horz" wrap="square" lIns="99060" tIns="49530" rIns="99060" bIns="49530" rtlCol="0"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lnSpc>
                <a:spcPts val="1600"/>
              </a:lnSpc>
            </a:pPr>
            <a:r>
              <a:rPr lang="ja-JP" altLang="en-US" sz="1192" u="sng"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都道府県国民健康保険連合会に登録されている口座番号が債権譲渡されている施設・事業所、地域生活支援事業所</a:t>
            </a:r>
            <a:r>
              <a:rPr lang="ja-JP" altLang="en-US" sz="1050" u="sng"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（注）</a:t>
            </a:r>
            <a:r>
              <a:rPr lang="ja-JP" altLang="en-US" sz="1192" u="sng"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所向け</a:t>
            </a:r>
            <a:endParaRPr lang="en-US" altLang="ja-JP" sz="1192" u="sng"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100"/>
              </a:lnSpc>
              <a:spcBef>
                <a:spcPts val="300"/>
              </a:spcBef>
            </a:pPr>
            <a:r>
              <a:rPr lang="ja-JP" altLang="en-US" sz="800" b="0" dirty="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b="0"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　　（注）地域活動支援センター、日中一時支援、盲人ホーム、福祉ホーム、移動支援事業、訪問入浴サービス、</a:t>
            </a:r>
            <a:endParaRPr lang="en-US" altLang="ja-JP" sz="800" b="0"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endParaRPr>
          </a:p>
          <a:p>
            <a:pPr indent="612000">
              <a:lnSpc>
                <a:spcPts val="1100"/>
              </a:lnSpc>
            </a:pPr>
            <a:r>
              <a:rPr lang="ja-JP" altLang="en-US" sz="800" b="0"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障害者相談支援事業、基幹相談支援、盲</a:t>
            </a:r>
            <a:r>
              <a:rPr lang="ja-JP" altLang="en-US" sz="800" b="0" dirty="0" err="1"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ろう</a:t>
            </a:r>
            <a:r>
              <a:rPr lang="ja-JP" altLang="en-US" sz="800" b="0"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者向け通訳・介助員派遣事業</a:t>
            </a:r>
            <a:endParaRPr lang="ja-JP" altLang="en-US" sz="800" b="0" dirty="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109759" y="1353319"/>
            <a:ext cx="5092328"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１　施設・事業所で対象者の整理をお願いします。</a:t>
            </a:r>
          </a:p>
        </p:txBody>
      </p:sp>
      <p:cxnSp>
        <p:nvCxnSpPr>
          <p:cNvPr id="9" name="直線コネクタ 8"/>
          <p:cNvCxnSpPr/>
          <p:nvPr/>
        </p:nvCxnSpPr>
        <p:spPr>
          <a:xfrm>
            <a:off x="209614" y="1732680"/>
            <a:ext cx="432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09614" y="1772590"/>
            <a:ext cx="6475227" cy="2341799"/>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障害福祉施設・事業所等で雇用・勤務されている方は、勤務先である施設・事業所ごとに都道府県へ申請します。申請書は</a:t>
            </a:r>
            <a:r>
              <a:rPr lang="ja-JP" altLang="en-US" sz="1050" dirty="0" smtClean="0">
                <a:solidFill>
                  <a:schemeClr val="tx1"/>
                </a:solidFill>
                <a:latin typeface="メイリオ" panose="020B0604030504040204" pitchFamily="50" charset="-128"/>
                <a:ea typeface="メイリオ" panose="020B0604030504040204" pitchFamily="50" charset="-128"/>
              </a:rPr>
              <a:t>、各都道府県</a:t>
            </a:r>
            <a:r>
              <a:rPr lang="ja-JP" altLang="en-US" sz="1050" dirty="0">
                <a:solidFill>
                  <a:schemeClr val="tx1"/>
                </a:solidFill>
                <a:latin typeface="メイリオ" panose="020B0604030504040204" pitchFamily="50" charset="-128"/>
                <a:ea typeface="メイリオ" panose="020B0604030504040204" pitchFamily="50" charset="-128"/>
              </a:rPr>
              <a:t>ホームページ等でダウンロードできます</a:t>
            </a:r>
            <a:r>
              <a:rPr lang="ja-JP" altLang="en-US" sz="1050" dirty="0" smtClean="0">
                <a:solidFill>
                  <a:schemeClr val="tx1"/>
                </a:solidFill>
                <a:latin typeface="メイリオ" panose="020B0604030504040204" pitchFamily="50" charset="-128"/>
                <a:ea typeface="メイリオ" panose="020B0604030504040204" pitchFamily="50" charset="-128"/>
              </a:rPr>
              <a:t>。</a:t>
            </a:r>
            <a:endParaRPr lang="ja-JP" altLang="en-US"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施設・事業所の管理者は、給付要件に該当する慰労金の対象者と金額の確認をお願いします。</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対象者の勤務実態等をしっかりと確認してください。</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対象期間中に複数の施設・事業所で勤務していて、通算して給付要件に該当する場合も対象となります。この場合、当該施設・事業所以外の勤務証明は対象者本人</a:t>
            </a:r>
            <a:r>
              <a:rPr lang="ja-JP" altLang="en-US" sz="1050" dirty="0" smtClean="0">
                <a:solidFill>
                  <a:schemeClr val="tx1"/>
                </a:solidFill>
                <a:latin typeface="メイリオ" panose="020B0604030504040204" pitchFamily="50" charset="-128"/>
                <a:ea typeface="メイリオ" panose="020B0604030504040204" pitchFamily="50" charset="-128"/>
              </a:rPr>
              <a:t>にご用意いただきます</a:t>
            </a:r>
            <a:r>
              <a:rPr lang="ja-JP" altLang="en-US" sz="1050" dirty="0">
                <a:solidFill>
                  <a:schemeClr val="tx1"/>
                </a:solidFill>
                <a:latin typeface="メイリオ" panose="020B0604030504040204" pitchFamily="50" charset="-128"/>
                <a:ea typeface="メイリオ" panose="020B0604030504040204" pitchFamily="50" charset="-128"/>
              </a:rPr>
              <a:t>。</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対象期間中に複数の施設・事業所で勤務していて、それぞれの勤務先で要件に該当する場合でも、１人に給付できるのは</a:t>
            </a:r>
            <a:r>
              <a:rPr lang="en-US" altLang="ja-JP" sz="1050" dirty="0">
                <a:solidFill>
                  <a:schemeClr val="tx1"/>
                </a:solidFill>
                <a:latin typeface="メイリオ" panose="020B0604030504040204" pitchFamily="50" charset="-128"/>
                <a:ea typeface="メイリオ" panose="020B0604030504040204" pitchFamily="50" charset="-128"/>
              </a:rPr>
              <a:t>1</a:t>
            </a:r>
            <a:r>
              <a:rPr lang="ja-JP" altLang="en-US" sz="1050" dirty="0">
                <a:solidFill>
                  <a:schemeClr val="tx1"/>
                </a:solidFill>
                <a:latin typeface="メイリオ" panose="020B0604030504040204" pitchFamily="50" charset="-128"/>
                <a:ea typeface="メイリオ" panose="020B0604030504040204" pitchFamily="50" charset="-128"/>
              </a:rPr>
              <a:t>回</a:t>
            </a:r>
            <a:r>
              <a:rPr lang="ja-JP" altLang="en-US" sz="1050" dirty="0" smtClean="0">
                <a:solidFill>
                  <a:schemeClr val="tx1"/>
                </a:solidFill>
                <a:latin typeface="メイリオ" panose="020B0604030504040204" pitchFamily="50" charset="-128"/>
                <a:ea typeface="メイリオ" panose="020B0604030504040204" pitchFamily="50" charset="-128"/>
              </a:rPr>
              <a:t>限りです</a:t>
            </a:r>
            <a:r>
              <a:rPr lang="ja-JP" altLang="en-US" sz="1050" dirty="0">
                <a:solidFill>
                  <a:schemeClr val="tx1"/>
                </a:solidFill>
                <a:latin typeface="メイリオ" panose="020B0604030504040204" pitchFamily="50" charset="-128"/>
                <a:ea typeface="メイリオ" panose="020B0604030504040204" pitchFamily="50" charset="-128"/>
              </a:rPr>
              <a:t>。</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退職者については、原則として最後に所属していた施設・事業所での申請となりますので、可能な限り対象者に含んでください。</a:t>
            </a:r>
          </a:p>
        </p:txBody>
      </p:sp>
      <p:sp>
        <p:nvSpPr>
          <p:cNvPr id="68" name="正方形/長方形 67"/>
          <p:cNvSpPr/>
          <p:nvPr/>
        </p:nvSpPr>
        <p:spPr>
          <a:xfrm>
            <a:off x="122535" y="4154710"/>
            <a:ext cx="6077964"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２　施設・事業所の情報を法人単位でとりまとめをお願いします。</a:t>
            </a:r>
          </a:p>
        </p:txBody>
      </p:sp>
      <p:cxnSp>
        <p:nvCxnSpPr>
          <p:cNvPr id="69" name="直線コネクタ 68"/>
          <p:cNvCxnSpPr/>
          <p:nvPr/>
        </p:nvCxnSpPr>
        <p:spPr>
          <a:xfrm>
            <a:off x="220672" y="4546172"/>
            <a:ext cx="5688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218323" y="4599246"/>
            <a:ext cx="6466518" cy="1302211"/>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対象者を整理把握したら、所定の様式に従って申請書（添付書類含む）を作成</a:t>
            </a:r>
            <a:r>
              <a:rPr lang="ja-JP" altLang="en-US" sz="1050" dirty="0" smtClean="0">
                <a:solidFill>
                  <a:schemeClr val="tx1"/>
                </a:solidFill>
                <a:latin typeface="メイリオ" panose="020B0604030504040204" pitchFamily="50" charset="-128"/>
                <a:ea typeface="メイリオ" panose="020B0604030504040204" pitchFamily="50" charset="-128"/>
              </a:rPr>
              <a:t>してください</a:t>
            </a:r>
            <a:r>
              <a:rPr lang="ja-JP" altLang="en-US" sz="1050" dirty="0">
                <a:solidFill>
                  <a:schemeClr val="tx1"/>
                </a:solidFill>
                <a:latin typeface="メイリオ" panose="020B0604030504040204" pitchFamily="50" charset="-128"/>
                <a:ea typeface="メイリオ" panose="020B0604030504040204" pitchFamily="50" charset="-128"/>
              </a:rPr>
              <a:t>。</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必ず対象者本人から代理受領委任状を受け取ってください。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受取口座に間違いのないよう、よくご確認ください。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施設・事業所の申請書類を法人本部に提出してください。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法人本部では、施設・事業所からの申請書類のとりまとめをお願いします。</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a:off x="139941" y="5938265"/>
            <a:ext cx="3439277"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３　交付申請をお願いします。</a:t>
            </a:r>
          </a:p>
        </p:txBody>
      </p:sp>
      <p:cxnSp>
        <p:nvCxnSpPr>
          <p:cNvPr id="53" name="直線コネクタ 52"/>
          <p:cNvCxnSpPr/>
          <p:nvPr/>
        </p:nvCxnSpPr>
        <p:spPr>
          <a:xfrm>
            <a:off x="224923" y="6322798"/>
            <a:ext cx="262509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a:xfrm>
            <a:off x="220671" y="6373782"/>
            <a:ext cx="6464169" cy="828640"/>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とりまとめた申請書類を都道府県に郵送（</a:t>
            </a:r>
            <a:r>
              <a:rPr lang="en-US" altLang="ja-JP" sz="1050" dirty="0" smtClean="0">
                <a:solidFill>
                  <a:schemeClr val="tx1"/>
                </a:solidFill>
                <a:latin typeface="メイリオ" panose="020B0604030504040204" pitchFamily="50" charset="-128"/>
                <a:ea typeface="メイリオ" panose="020B0604030504040204" pitchFamily="50" charset="-128"/>
              </a:rPr>
              <a:t>or </a:t>
            </a:r>
            <a:r>
              <a:rPr lang="ja-JP" altLang="en-US" sz="1050" dirty="0" smtClean="0">
                <a:solidFill>
                  <a:schemeClr val="tx1"/>
                </a:solidFill>
                <a:latin typeface="メイリオ" panose="020B0604030504040204" pitchFamily="50" charset="-128"/>
                <a:ea typeface="メイリオ" panose="020B0604030504040204" pitchFamily="50" charset="-128"/>
              </a:rPr>
              <a:t>メール </a:t>
            </a:r>
            <a:r>
              <a:rPr lang="ja-JP" altLang="en-US" sz="1050" dirty="0" smtClean="0">
                <a:solidFill>
                  <a:schemeClr val="tx1"/>
                </a:solidFill>
                <a:latin typeface="メイリオ" panose="020B0604030504040204" pitchFamily="50" charset="-128"/>
                <a:ea typeface="メイリオ" panose="020B0604030504040204" pitchFamily="50" charset="-128"/>
              </a:rPr>
              <a:t>で</a:t>
            </a:r>
            <a:r>
              <a:rPr lang="ja-JP" altLang="en-US" sz="1050" dirty="0">
                <a:solidFill>
                  <a:schemeClr val="tx1"/>
                </a:solidFill>
                <a:latin typeface="メイリオ" panose="020B0604030504040204" pitchFamily="50" charset="-128"/>
                <a:ea typeface="メイリオ" panose="020B0604030504040204" pitchFamily="50" charset="-128"/>
              </a:rPr>
              <a:t>提出）してください。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申請内容に問題がなければ、都道府県が交付額を決定し、通知します。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入金まで時間がかかる場合があります。</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57" name="正方形/長方形 56"/>
          <p:cNvSpPr/>
          <p:nvPr/>
        </p:nvSpPr>
        <p:spPr>
          <a:xfrm>
            <a:off x="146544" y="7242038"/>
            <a:ext cx="4749627"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４　対象者に慰労金の給付をお願いします。</a:t>
            </a:r>
          </a:p>
        </p:txBody>
      </p:sp>
      <p:cxnSp>
        <p:nvCxnSpPr>
          <p:cNvPr id="59" name="直線コネクタ 58"/>
          <p:cNvCxnSpPr/>
          <p:nvPr/>
        </p:nvCxnSpPr>
        <p:spPr>
          <a:xfrm>
            <a:off x="224923" y="7626393"/>
            <a:ext cx="3816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224923" y="7679480"/>
            <a:ext cx="6459917" cy="874365"/>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各施設・事業所に入金後、対象者に給付してください。なお、各施設・事業所の判断で、都道府県からの通知を受領後、入金を待たずに対象者に給付することも可能です。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慰労金は非課税として扱われます。源泉徴収しないようご注意ください。</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p:cNvSpPr/>
          <p:nvPr/>
        </p:nvSpPr>
        <p:spPr>
          <a:xfrm>
            <a:off x="102999" y="8640882"/>
            <a:ext cx="4801877"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５　精算のために証拠書類の保管をお願いします。</a:t>
            </a:r>
          </a:p>
        </p:txBody>
      </p:sp>
      <p:cxnSp>
        <p:nvCxnSpPr>
          <p:cNvPr id="62" name="直線コネクタ 61"/>
          <p:cNvCxnSpPr/>
          <p:nvPr/>
        </p:nvCxnSpPr>
        <p:spPr>
          <a:xfrm>
            <a:off x="234285" y="9026273"/>
            <a:ext cx="432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a:xfrm>
            <a:off x="224922" y="9075050"/>
            <a:ext cx="6459917" cy="613170"/>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翌年度の精算のため、申請・給付に係る証拠書類を大切に保管してください。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tabLst>
                <a:tab pos="99745" algn="l"/>
              </a:tabLst>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誤</a:t>
            </a:r>
            <a:r>
              <a:rPr lang="ja-JP" altLang="en-US" sz="1050" dirty="0" smtClean="0">
                <a:solidFill>
                  <a:schemeClr val="tx1"/>
                </a:solidFill>
                <a:latin typeface="メイリオ" panose="020B0604030504040204" pitchFamily="50" charset="-128"/>
                <a:ea typeface="メイリオ" panose="020B0604030504040204" pitchFamily="50" charset="-128"/>
              </a:rPr>
              <a:t>給付などが</a:t>
            </a:r>
            <a:r>
              <a:rPr lang="ja-JP" altLang="en-US" sz="1050" dirty="0">
                <a:solidFill>
                  <a:schemeClr val="tx1"/>
                </a:solidFill>
                <a:latin typeface="メイリオ" panose="020B0604030504040204" pitchFamily="50" charset="-128"/>
                <a:ea typeface="メイリオ" panose="020B0604030504040204" pitchFamily="50" charset="-128"/>
              </a:rPr>
              <a:t>判明した場合、慰労金の返還を求める場合があります。</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34" name="タイトル 1"/>
          <p:cNvSpPr txBox="1">
            <a:spLocks/>
          </p:cNvSpPr>
          <p:nvPr/>
        </p:nvSpPr>
        <p:spPr bwMode="auto">
          <a:xfrm>
            <a:off x="605740" y="36174"/>
            <a:ext cx="5572124" cy="408511"/>
          </a:xfrm>
          <a:prstGeom prst="rect">
            <a:avLst/>
          </a:prstGeom>
          <a:solidFill>
            <a:srgbClr val="CCFFCC"/>
          </a:solidFill>
        </p:spPr>
        <p:txBody>
          <a:bodyPr wrap="square" lIns="74295" tIns="37148" rIns="74295" bIns="37148"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defRPr/>
            </a:pPr>
            <a:r>
              <a:rPr lang="ja-JP" altLang="en-US" sz="2167" dirty="0" smtClean="0">
                <a:uFill>
                  <a:solidFill>
                    <a:schemeClr val="bg1"/>
                  </a:solidFill>
                </a:uFill>
                <a:latin typeface="メイリオ" panose="020B0604030504040204" pitchFamily="50" charset="-128"/>
                <a:ea typeface="メイリオ" panose="020B0604030504040204" pitchFamily="50" charset="-128"/>
                <a:cs typeface="メイリオ" panose="020B0604030504040204" pitchFamily="50" charset="-128"/>
              </a:rPr>
              <a:t>障害</a:t>
            </a:r>
            <a:r>
              <a:rPr lang="ja-JP" altLang="en-US" sz="2167" dirty="0">
                <a:uFill>
                  <a:solidFill>
                    <a:schemeClr val="bg1"/>
                  </a:solidFill>
                </a:uFill>
                <a:latin typeface="メイリオ" panose="020B0604030504040204" pitchFamily="50" charset="-128"/>
                <a:ea typeface="メイリオ" panose="020B0604030504040204" pitchFamily="50" charset="-128"/>
                <a:cs typeface="メイリオ" panose="020B0604030504040204" pitchFamily="50" charset="-128"/>
              </a:rPr>
              <a:t>福祉従事者慰労金の給付</a:t>
            </a:r>
            <a:r>
              <a:rPr lang="ja-JP" altLang="en-US" sz="2167" dirty="0" smtClean="0">
                <a:uFill>
                  <a:solidFill>
                    <a:schemeClr val="bg1"/>
                  </a:solidFill>
                </a:uFill>
                <a:latin typeface="メイリオ" panose="020B0604030504040204" pitchFamily="50" charset="-128"/>
                <a:ea typeface="メイリオ" panose="020B0604030504040204" pitchFamily="50" charset="-128"/>
                <a:cs typeface="メイリオ" panose="020B0604030504040204" pitchFamily="50" charset="-128"/>
              </a:rPr>
              <a:t>申請</a:t>
            </a:r>
            <a:endParaRPr sz="2600" dirty="0">
              <a:solidFill>
                <a:schemeClr val="bg1"/>
              </a:solidFill>
              <a:uFill>
                <a:solidFill>
                  <a:schemeClr val="bg1"/>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5" name="直線コネクタ 34"/>
          <p:cNvCxnSpPr/>
          <p:nvPr/>
        </p:nvCxnSpPr>
        <p:spPr bwMode="auto">
          <a:xfrm>
            <a:off x="595074" y="454633"/>
            <a:ext cx="5576999" cy="0"/>
          </a:xfrm>
          <a:prstGeom prst="line">
            <a:avLst/>
          </a:prstGeom>
          <a:solidFill>
            <a:srgbClr val="CCFFCC"/>
          </a:solidFill>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7332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632263" y="526223"/>
            <a:ext cx="5572125" cy="283476"/>
          </a:xfrm>
          <a:prstGeom prst="rect">
            <a:avLst/>
          </a:prstGeom>
        </p:spPr>
        <p:txBody>
          <a:bodyPr vert="horz" wrap="square" lIns="99060" tIns="49530" rIns="99060" bIns="49530" rtlCol="0"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192" u="sng" dirty="0" smtClean="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国立・公立の</a:t>
            </a:r>
            <a:r>
              <a:rPr lang="ja-JP" altLang="en-US" sz="1192" u="sng" dirty="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施設・事業所向け</a:t>
            </a:r>
          </a:p>
        </p:txBody>
      </p:sp>
      <p:sp>
        <p:nvSpPr>
          <p:cNvPr id="5" name="正方形/長方形 4"/>
          <p:cNvSpPr/>
          <p:nvPr/>
        </p:nvSpPr>
        <p:spPr>
          <a:xfrm>
            <a:off x="134660" y="1006879"/>
            <a:ext cx="6355039" cy="6019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１　</a:t>
            </a:r>
            <a:r>
              <a:rPr lang="ja-JP" altLang="en-US" sz="1517" b="1" dirty="0" smtClean="0">
                <a:solidFill>
                  <a:schemeClr val="tx1"/>
                </a:solidFill>
                <a:latin typeface="メイリオ" panose="020B0604030504040204" pitchFamily="50" charset="-128"/>
                <a:ea typeface="メイリオ" panose="020B0604030504040204" pitchFamily="50" charset="-128"/>
              </a:rPr>
              <a:t>職員の方及び退職者の方に申請書</a:t>
            </a:r>
            <a:r>
              <a:rPr lang="ja-JP" altLang="en-US" sz="1517" b="1" dirty="0">
                <a:solidFill>
                  <a:schemeClr val="tx1"/>
                </a:solidFill>
                <a:latin typeface="メイリオ" panose="020B0604030504040204" pitchFamily="50" charset="-128"/>
                <a:ea typeface="メイリオ" panose="020B0604030504040204" pitchFamily="50" charset="-128"/>
              </a:rPr>
              <a:t>の</a:t>
            </a:r>
            <a:r>
              <a:rPr lang="ja-JP" altLang="en-US" sz="1517" b="1" dirty="0" smtClean="0">
                <a:solidFill>
                  <a:schemeClr val="tx1"/>
                </a:solidFill>
                <a:latin typeface="メイリオ" panose="020B0604030504040204" pitchFamily="50" charset="-128"/>
                <a:ea typeface="メイリオ" panose="020B0604030504040204" pitchFamily="50" charset="-128"/>
              </a:rPr>
              <a:t>作成の依頼をお願いします</a:t>
            </a:r>
            <a:r>
              <a:rPr lang="ja-JP" altLang="en-US" sz="1517" b="1" dirty="0">
                <a:solidFill>
                  <a:schemeClr val="tx1"/>
                </a:solidFill>
                <a:latin typeface="メイリオ" panose="020B0604030504040204" pitchFamily="50" charset="-128"/>
                <a:ea typeface="メイリオ" panose="020B0604030504040204" pitchFamily="50" charset="-128"/>
              </a:rPr>
              <a:t>。</a:t>
            </a:r>
          </a:p>
        </p:txBody>
      </p:sp>
      <p:cxnSp>
        <p:nvCxnSpPr>
          <p:cNvPr id="9" name="直線コネクタ 8"/>
          <p:cNvCxnSpPr/>
          <p:nvPr/>
        </p:nvCxnSpPr>
        <p:spPr>
          <a:xfrm>
            <a:off x="223099" y="1453109"/>
            <a:ext cx="598128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09614" y="1504126"/>
            <a:ext cx="6475227" cy="1753275"/>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国立・公立の障害福祉施設・事業所等で雇用・勤務されている方は、勤務先である施設・事業所を経由して都道府県へ</a:t>
            </a:r>
            <a:r>
              <a:rPr lang="ja-JP" altLang="en-US" sz="1050" dirty="0" smtClean="0">
                <a:solidFill>
                  <a:schemeClr val="tx1"/>
                </a:solidFill>
                <a:latin typeface="メイリオ" panose="020B0604030504040204" pitchFamily="50" charset="-128"/>
                <a:ea typeface="メイリオ" panose="020B0604030504040204" pitchFamily="50" charset="-128"/>
              </a:rPr>
              <a:t>申請することになります。所定の様式に従って申請書を作成し、勤務先へ提出するよう職員に依頼してください。</a:t>
            </a:r>
            <a:endParaRPr lang="en-US" altLang="ja-JP" sz="1050" dirty="0" smtClean="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smtClean="0">
                <a:solidFill>
                  <a:schemeClr val="tx1"/>
                </a:solidFill>
                <a:latin typeface="メイリオ" panose="020B0604030504040204" pitchFamily="50" charset="-128"/>
                <a:ea typeface="メイリオ" panose="020B0604030504040204" pitchFamily="50" charset="-128"/>
              </a:rPr>
              <a:t>○　既に退職されている方についても、原則として最後に所属していた施設・事業所での申請となります。</a:t>
            </a:r>
            <a:endParaRPr lang="en-US" altLang="ja-JP" sz="1050" dirty="0" smtClean="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smtClean="0">
                <a:solidFill>
                  <a:schemeClr val="tx1"/>
                </a:solidFill>
                <a:latin typeface="メイリオ" panose="020B0604030504040204" pitchFamily="50" charset="-128"/>
                <a:ea typeface="メイリオ" panose="020B0604030504040204" pitchFamily="50" charset="-128"/>
              </a:rPr>
              <a:t>○　本人確認書類の写しと受取先金融機関口座確認書類の写しの添付も依頼してください。</a:t>
            </a:r>
          </a:p>
          <a:p>
            <a:pPr marL="233993" indent="-116996" algn="just">
              <a:lnSpc>
                <a:spcPts val="1733"/>
              </a:lnSpc>
            </a:pPr>
            <a:r>
              <a:rPr lang="en-US" altLang="ja-JP" sz="1050" dirty="0" smtClean="0">
                <a:solidFill>
                  <a:schemeClr val="tx1"/>
                </a:solidFill>
                <a:latin typeface="メイリオ" panose="020B0604030504040204" pitchFamily="50" charset="-128"/>
                <a:ea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rPr>
              <a:t>　対象期間内に勤務していた施設・事業所名や施設</a:t>
            </a:r>
            <a:r>
              <a:rPr lang="ja-JP" altLang="en-US" sz="1050" dirty="0">
                <a:solidFill>
                  <a:schemeClr val="tx1"/>
                </a:solidFill>
                <a:latin typeface="メイリオ" panose="020B0604030504040204" pitchFamily="50" charset="-128"/>
                <a:ea typeface="メイリオ" panose="020B0604030504040204" pitchFamily="50" charset="-128"/>
              </a:rPr>
              <a:t>・事業所での業務</a:t>
            </a:r>
            <a:r>
              <a:rPr lang="ja-JP" altLang="en-US" sz="1050" dirty="0" smtClean="0">
                <a:solidFill>
                  <a:schemeClr val="tx1"/>
                </a:solidFill>
                <a:latin typeface="メイリオ" panose="020B0604030504040204" pitchFamily="50" charset="-128"/>
                <a:ea typeface="メイリオ" panose="020B0604030504040204" pitchFamily="50" charset="-128"/>
              </a:rPr>
              <a:t>内容などは、</a:t>
            </a:r>
            <a:r>
              <a:rPr lang="ja-JP" altLang="en-US" sz="1050" dirty="0">
                <a:solidFill>
                  <a:schemeClr val="tx1"/>
                </a:solidFill>
                <a:latin typeface="メイリオ" panose="020B0604030504040204" pitchFamily="50" charset="-128"/>
                <a:ea typeface="メイリオ" panose="020B0604030504040204" pitchFamily="50" charset="-128"/>
              </a:rPr>
              <a:t>当該施設・</a:t>
            </a:r>
            <a:r>
              <a:rPr lang="ja-JP" altLang="en-US" sz="1050" dirty="0" smtClean="0">
                <a:solidFill>
                  <a:schemeClr val="tx1"/>
                </a:solidFill>
                <a:latin typeface="メイリオ" panose="020B0604030504040204" pitchFamily="50" charset="-128"/>
                <a:ea typeface="メイリオ" panose="020B0604030504040204" pitchFamily="50" charset="-128"/>
              </a:rPr>
              <a:t>事業所で記載してください。</a:t>
            </a:r>
            <a:endParaRPr lang="ja-JP" altLang="en-US" sz="1050" strike="sngStrike" dirty="0">
              <a:solidFill>
                <a:srgbClr val="FFC000"/>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157360" y="3323051"/>
            <a:ext cx="5263415"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２　施設・事業所で申請書のとりまとめをお願いします。</a:t>
            </a:r>
          </a:p>
        </p:txBody>
      </p:sp>
      <p:cxnSp>
        <p:nvCxnSpPr>
          <p:cNvPr id="69" name="直線コネクタ 68"/>
          <p:cNvCxnSpPr/>
          <p:nvPr/>
        </p:nvCxnSpPr>
        <p:spPr>
          <a:xfrm>
            <a:off x="227732" y="3725496"/>
            <a:ext cx="4968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227731" y="3780535"/>
            <a:ext cx="6457109" cy="864666"/>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施設・事業所の管理者は、</a:t>
            </a:r>
            <a:r>
              <a:rPr lang="ja-JP" altLang="en-US" sz="1050" dirty="0" smtClean="0">
                <a:solidFill>
                  <a:schemeClr val="tx1"/>
                </a:solidFill>
                <a:latin typeface="メイリオ" panose="020B0604030504040204" pitchFamily="50" charset="-128"/>
                <a:ea typeface="メイリオ" panose="020B0604030504040204" pitchFamily="50" charset="-128"/>
              </a:rPr>
              <a:t>職員及び退職者の申請書及び添付書類を</a:t>
            </a:r>
            <a:r>
              <a:rPr lang="ja-JP" altLang="en-US" sz="1050" dirty="0">
                <a:solidFill>
                  <a:schemeClr val="tx1"/>
                </a:solidFill>
                <a:latin typeface="メイリオ" panose="020B0604030504040204" pitchFamily="50" charset="-128"/>
                <a:ea typeface="メイリオ" panose="020B0604030504040204" pitchFamily="50" charset="-128"/>
              </a:rPr>
              <a:t>とりまとめ、都道府県</a:t>
            </a:r>
            <a:r>
              <a:rPr lang="ja-JP" altLang="en-US" sz="1050" dirty="0" smtClean="0">
                <a:solidFill>
                  <a:schemeClr val="tx1"/>
                </a:solidFill>
                <a:latin typeface="メイリオ" panose="020B0604030504040204" pitchFamily="50" charset="-128"/>
                <a:ea typeface="メイリオ" panose="020B0604030504040204" pitchFamily="50" charset="-128"/>
              </a:rPr>
              <a:t>へ提出を</a:t>
            </a:r>
            <a:r>
              <a:rPr lang="ja-JP" altLang="en-US" sz="1050" dirty="0">
                <a:solidFill>
                  <a:schemeClr val="tx1"/>
                </a:solidFill>
                <a:latin typeface="メイリオ" panose="020B0604030504040204" pitchFamily="50" charset="-128"/>
                <a:ea typeface="メイリオ" panose="020B0604030504040204" pitchFamily="50" charset="-128"/>
              </a:rPr>
              <a:t>お願いします。職員給付要件に該当する慰労金の対象者と金額の確認をお願いします。</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対象者の勤務実態等をしっかりと確認してください。</a:t>
            </a:r>
          </a:p>
        </p:txBody>
      </p:sp>
      <p:sp>
        <p:nvSpPr>
          <p:cNvPr id="52" name="正方形/長方形 51"/>
          <p:cNvSpPr/>
          <p:nvPr/>
        </p:nvSpPr>
        <p:spPr>
          <a:xfrm>
            <a:off x="174778" y="4712529"/>
            <a:ext cx="4218404"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３　</a:t>
            </a:r>
            <a:r>
              <a:rPr lang="ja-JP" altLang="en-US" sz="1517" b="1" dirty="0" smtClean="0">
                <a:solidFill>
                  <a:schemeClr val="tx1"/>
                </a:solidFill>
                <a:latin typeface="メイリオ" panose="020B0604030504040204" pitchFamily="50" charset="-128"/>
                <a:ea typeface="メイリオ" panose="020B0604030504040204" pitchFamily="50" charset="-128"/>
              </a:rPr>
              <a:t>都道府県へ資料の提出をお願いします。</a:t>
            </a:r>
            <a:endParaRPr lang="ja-JP" altLang="en-US" sz="1517" b="1" dirty="0">
              <a:solidFill>
                <a:schemeClr val="tx1"/>
              </a:solidFill>
              <a:latin typeface="メイリオ" panose="020B0604030504040204" pitchFamily="50" charset="-128"/>
              <a:ea typeface="メイリオ" panose="020B0604030504040204" pitchFamily="50" charset="-128"/>
            </a:endParaRPr>
          </a:p>
        </p:txBody>
      </p:sp>
      <p:cxnSp>
        <p:nvCxnSpPr>
          <p:cNvPr id="53" name="直線コネクタ 52"/>
          <p:cNvCxnSpPr/>
          <p:nvPr/>
        </p:nvCxnSpPr>
        <p:spPr>
          <a:xfrm>
            <a:off x="251050" y="5079151"/>
            <a:ext cx="4067178"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a:xfrm>
            <a:off x="227732" y="5129903"/>
            <a:ext cx="6457108" cy="1253654"/>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施設・事業所の管理者は、とりまとめた申請書類を都道府県に</a:t>
            </a:r>
            <a:r>
              <a:rPr lang="ja-JP" altLang="en-US" sz="1050" dirty="0" smtClean="0">
                <a:solidFill>
                  <a:schemeClr val="tx1"/>
                </a:solidFill>
                <a:latin typeface="メイリオ" panose="020B0604030504040204" pitchFamily="50" charset="-128"/>
                <a:ea typeface="メイリオ" panose="020B0604030504040204" pitchFamily="50" charset="-128"/>
              </a:rPr>
              <a:t>郵送して</a:t>
            </a:r>
            <a:r>
              <a:rPr lang="ja-JP" altLang="en-US" sz="1050" dirty="0">
                <a:solidFill>
                  <a:schemeClr val="tx1"/>
                </a:solidFill>
                <a:latin typeface="メイリオ" panose="020B0604030504040204" pitchFamily="50" charset="-128"/>
                <a:ea typeface="メイリオ" panose="020B0604030504040204" pitchFamily="50" charset="-128"/>
              </a:rPr>
              <a:t>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rPr>
              <a:t>申請内容に問題が無ければ、都道府県が交付決定し、申請された方が指定した口座に直接入金されます。</a:t>
            </a:r>
            <a:endParaRPr lang="en-US" altLang="ja-JP" sz="1050" dirty="0" smtClean="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smtClean="0">
                <a:solidFill>
                  <a:schemeClr val="tx1"/>
                </a:solidFill>
                <a:latin typeface="メイリオ" panose="020B0604030504040204" pitchFamily="50" charset="-128"/>
                <a:ea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rPr>
              <a:t>　慰労金は非課税として扱われます。給与所得には含まれませんので、特段の処理は不要です。</a:t>
            </a:r>
            <a:endParaRPr lang="en-US" altLang="ja-JP" sz="1050" dirty="0" smtClean="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smtClean="0">
                <a:solidFill>
                  <a:schemeClr val="tx1"/>
                </a:solidFill>
                <a:latin typeface="メイリオ" panose="020B0604030504040204" pitchFamily="50" charset="-128"/>
                <a:ea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rPr>
              <a:t>　入金</a:t>
            </a:r>
            <a:r>
              <a:rPr lang="ja-JP" altLang="en-US" sz="1050" dirty="0">
                <a:solidFill>
                  <a:schemeClr val="tx1"/>
                </a:solidFill>
                <a:latin typeface="メイリオ" panose="020B0604030504040204" pitchFamily="50" charset="-128"/>
                <a:ea typeface="メイリオ" panose="020B0604030504040204" pitchFamily="50" charset="-128"/>
              </a:rPr>
              <a:t>まで時間がかかる場合があります。</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42" name="正方形/長方形 41"/>
          <p:cNvSpPr/>
          <p:nvPr/>
        </p:nvSpPr>
        <p:spPr>
          <a:xfrm>
            <a:off x="209614" y="6563685"/>
            <a:ext cx="4183568"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smtClean="0">
                <a:solidFill>
                  <a:schemeClr val="tx1"/>
                </a:solidFill>
                <a:latin typeface="メイリオ" panose="020B0604030504040204" pitchFamily="50" charset="-128"/>
                <a:ea typeface="メイリオ" panose="020B0604030504040204" pitchFamily="50" charset="-128"/>
              </a:rPr>
              <a:t>４</a:t>
            </a:r>
            <a:r>
              <a:rPr lang="ja-JP" altLang="en-US" sz="1517" b="1" dirty="0">
                <a:solidFill>
                  <a:schemeClr val="tx1"/>
                </a:solidFill>
                <a:latin typeface="メイリオ" panose="020B0604030504040204" pitchFamily="50" charset="-128"/>
                <a:ea typeface="メイリオ" panose="020B0604030504040204" pitchFamily="50" charset="-128"/>
              </a:rPr>
              <a:t>　証拠書類の保管をお願いします。</a:t>
            </a:r>
          </a:p>
        </p:txBody>
      </p:sp>
      <p:cxnSp>
        <p:nvCxnSpPr>
          <p:cNvPr id="43" name="直線コネクタ 42"/>
          <p:cNvCxnSpPr/>
          <p:nvPr/>
        </p:nvCxnSpPr>
        <p:spPr>
          <a:xfrm>
            <a:off x="251050" y="6943942"/>
            <a:ext cx="324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251050" y="6991488"/>
            <a:ext cx="6433790" cy="946012"/>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rPr>
              <a:t>申請を行った職員及び退職者の方に、申請</a:t>
            </a:r>
            <a:r>
              <a:rPr lang="ja-JP" altLang="en-US" sz="1050" dirty="0">
                <a:solidFill>
                  <a:schemeClr val="tx1"/>
                </a:solidFill>
                <a:latin typeface="メイリオ" panose="020B0604030504040204" pitchFamily="50" charset="-128"/>
                <a:ea typeface="メイリオ" panose="020B0604030504040204" pitchFamily="50" charset="-128"/>
              </a:rPr>
              <a:t>・給付</a:t>
            </a:r>
            <a:r>
              <a:rPr lang="ja-JP" altLang="en-US" sz="1050" dirty="0" smtClean="0">
                <a:solidFill>
                  <a:schemeClr val="tx1"/>
                </a:solidFill>
                <a:latin typeface="メイリオ" panose="020B0604030504040204" pitchFamily="50" charset="-128"/>
                <a:ea typeface="メイリオ" panose="020B0604030504040204" pitchFamily="50" charset="-128"/>
              </a:rPr>
              <a:t>に関する証拠</a:t>
            </a:r>
            <a:r>
              <a:rPr lang="ja-JP" altLang="en-US" sz="1050" dirty="0">
                <a:solidFill>
                  <a:schemeClr val="tx1"/>
                </a:solidFill>
                <a:latin typeface="メイリオ" panose="020B0604030504040204" pitchFamily="50" charset="-128"/>
                <a:ea typeface="メイリオ" panose="020B0604030504040204" pitchFamily="50" charset="-128"/>
              </a:rPr>
              <a:t>書類を大切に</a:t>
            </a:r>
            <a:r>
              <a:rPr lang="ja-JP" altLang="en-US" sz="1050" dirty="0" smtClean="0">
                <a:solidFill>
                  <a:schemeClr val="tx1"/>
                </a:solidFill>
                <a:latin typeface="メイリオ" panose="020B0604030504040204" pitchFamily="50" charset="-128"/>
                <a:ea typeface="メイリオ" panose="020B0604030504040204" pitchFamily="50" charset="-128"/>
              </a:rPr>
              <a:t>保管するよう依頼して</a:t>
            </a:r>
            <a:r>
              <a:rPr lang="ja-JP" altLang="en-US" sz="1050" dirty="0">
                <a:solidFill>
                  <a:schemeClr val="tx1"/>
                </a:solidFill>
                <a:latin typeface="メイリオ" panose="020B0604030504040204" pitchFamily="50" charset="-128"/>
                <a:ea typeface="メイリオ" panose="020B0604030504040204" pitchFamily="50" charset="-128"/>
              </a:rPr>
              <a:t>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誤</a:t>
            </a:r>
            <a:r>
              <a:rPr lang="ja-JP" altLang="en-US" sz="1050" dirty="0" smtClean="0">
                <a:solidFill>
                  <a:schemeClr val="tx1"/>
                </a:solidFill>
                <a:latin typeface="メイリオ" panose="020B0604030504040204" pitchFamily="50" charset="-128"/>
                <a:ea typeface="メイリオ" panose="020B0604030504040204" pitchFamily="50" charset="-128"/>
              </a:rPr>
              <a:t>給付などが</a:t>
            </a:r>
            <a:r>
              <a:rPr lang="ja-JP" altLang="en-US" sz="1050" dirty="0">
                <a:solidFill>
                  <a:schemeClr val="tx1"/>
                </a:solidFill>
                <a:latin typeface="メイリオ" panose="020B0604030504040204" pitchFamily="50" charset="-128"/>
                <a:ea typeface="メイリオ" panose="020B0604030504040204" pitchFamily="50" charset="-128"/>
              </a:rPr>
              <a:t>判明した場合、慰労金の返還を求める場合があります</a:t>
            </a:r>
            <a:r>
              <a:rPr lang="ja-JP" altLang="en-US" sz="1050" dirty="0" smtClean="0">
                <a:solidFill>
                  <a:schemeClr val="tx1"/>
                </a:solidFill>
                <a:latin typeface="メイリオ" panose="020B0604030504040204" pitchFamily="50" charset="-128"/>
                <a:ea typeface="メイリオ" panose="020B0604030504040204" pitchFamily="50" charset="-128"/>
              </a:rPr>
              <a:t>。</a:t>
            </a:r>
            <a:endParaRPr lang="en-US" altLang="ja-JP" sz="1050" dirty="0" smtClean="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smtClean="0">
                <a:solidFill>
                  <a:schemeClr val="tx1"/>
                </a:solidFill>
                <a:latin typeface="メイリオ" panose="020B0604030504040204" pitchFamily="50" charset="-128"/>
                <a:ea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rPr>
              <a:t>　施設・事業所の管理者は、申請書の写しを保管してください。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32" name="タイトル 1"/>
          <p:cNvSpPr txBox="1">
            <a:spLocks/>
          </p:cNvSpPr>
          <p:nvPr/>
        </p:nvSpPr>
        <p:spPr bwMode="auto">
          <a:xfrm>
            <a:off x="605740" y="36174"/>
            <a:ext cx="5572124" cy="408511"/>
          </a:xfrm>
          <a:prstGeom prst="rect">
            <a:avLst/>
          </a:prstGeom>
          <a:solidFill>
            <a:srgbClr val="CCFFCC"/>
          </a:solidFill>
        </p:spPr>
        <p:txBody>
          <a:bodyPr wrap="square" lIns="74295" tIns="37148" rIns="74295" bIns="37148"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lgn="ctr" defTabSz="457200">
              <a:spcBef>
                <a:spcPts val="0"/>
              </a:spcBef>
              <a:defRPr/>
            </a:pPr>
            <a:r>
              <a:rPr kumimoji="0" lang="ja-JP" altLang="en-US" sz="2167" dirty="0" smtClean="0">
                <a:solidFill>
                  <a:prstClr val="black"/>
                </a:solidFill>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障害</a:t>
            </a:r>
            <a:r>
              <a:rPr kumimoji="0" lang="ja-JP" altLang="en-US" sz="2167" dirty="0">
                <a:solidFill>
                  <a:prstClr val="black"/>
                </a:solidFill>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福祉従事者慰労金の給付</a:t>
            </a:r>
            <a:r>
              <a:rPr kumimoji="0" lang="ja-JP" altLang="en-US" sz="2167" dirty="0" smtClean="0">
                <a:solidFill>
                  <a:prstClr val="black"/>
                </a:solidFill>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申請</a:t>
            </a:r>
            <a:endParaRPr kumimoji="0" lang="ja-JP" altLang="en-US" sz="2600" dirty="0">
              <a:solidFill>
                <a:prstClr val="white"/>
              </a:solidFill>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4" name="直線コネクタ 43"/>
          <p:cNvCxnSpPr/>
          <p:nvPr/>
        </p:nvCxnSpPr>
        <p:spPr bwMode="auto">
          <a:xfrm>
            <a:off x="595074" y="454633"/>
            <a:ext cx="5576999" cy="0"/>
          </a:xfrm>
          <a:prstGeom prst="line">
            <a:avLst/>
          </a:prstGeom>
          <a:solidFill>
            <a:srgbClr val="CCFFCC"/>
          </a:solid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095500" y="177800"/>
            <a:ext cx="1651000" cy="369332"/>
          </a:xfrm>
          <a:prstGeom prst="rect">
            <a:avLst/>
          </a:prstGeom>
          <a:noFill/>
        </p:spPr>
        <p:txBody>
          <a:bodyPr wrap="square" rtlCol="0">
            <a:spAutoFit/>
          </a:bodyPr>
          <a:lstStyle/>
          <a:p>
            <a:r>
              <a:rPr kumimoji="1" lang="ja-JP" altLang="en-US" dirty="0" smtClean="0"/>
              <a:t>県アレンジ用</a:t>
            </a:r>
            <a:endParaRPr kumimoji="1" lang="ja-JP" altLang="en-US" dirty="0"/>
          </a:p>
        </p:txBody>
      </p:sp>
    </p:spTree>
    <p:extLst>
      <p:ext uri="{BB962C8B-B14F-4D97-AF65-F5344CB8AC3E}">
        <p14:creationId xmlns:p14="http://schemas.microsoft.com/office/powerpoint/2010/main" val="1960457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632263" y="561379"/>
            <a:ext cx="5572125" cy="283476"/>
          </a:xfrm>
          <a:prstGeom prst="rect">
            <a:avLst/>
          </a:prstGeom>
        </p:spPr>
        <p:txBody>
          <a:bodyPr vert="horz" wrap="square" lIns="99060" tIns="49530" rIns="99060" bIns="49530" rtlCol="0"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192" u="sng" dirty="0">
                <a:solidFill>
                  <a:srgbClr val="FF0000"/>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個人で申請する方向け</a:t>
            </a:r>
          </a:p>
        </p:txBody>
      </p:sp>
      <p:sp>
        <p:nvSpPr>
          <p:cNvPr id="5" name="正方形/長方形 4"/>
          <p:cNvSpPr/>
          <p:nvPr/>
        </p:nvSpPr>
        <p:spPr>
          <a:xfrm>
            <a:off x="114364" y="1067254"/>
            <a:ext cx="5663752"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１　個人申請の必要性の検討と申請書の作成をお願いします。</a:t>
            </a:r>
          </a:p>
        </p:txBody>
      </p:sp>
      <p:cxnSp>
        <p:nvCxnSpPr>
          <p:cNvPr id="9" name="直線コネクタ 8"/>
          <p:cNvCxnSpPr/>
          <p:nvPr/>
        </p:nvCxnSpPr>
        <p:spPr>
          <a:xfrm>
            <a:off x="209614" y="1445488"/>
            <a:ext cx="529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09614" y="1489763"/>
            <a:ext cx="6475227" cy="2022248"/>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退職されているなど、現在施設・事業所に勤務していない方は、原則として最後に所属していた施設・事業所での申請となります。</a:t>
            </a: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施設・事業所での申請が難しく、個人での申請をされる方は、個人申請書の作成をお願いします。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本人確認書類の写しと受取先金融機関口座確認書類の写しを添付してください。</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対象期間内に勤務していた施設・事業所の記載をお願いします。</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対象期間内に勤務していた施設・事業所での業務</a:t>
            </a:r>
            <a:r>
              <a:rPr lang="ja-JP" altLang="en-US" sz="1050" dirty="0" smtClean="0">
                <a:solidFill>
                  <a:schemeClr val="tx1"/>
                </a:solidFill>
                <a:latin typeface="メイリオ" panose="020B0604030504040204" pitchFamily="50" charset="-128"/>
                <a:ea typeface="メイリオ" panose="020B0604030504040204" pitchFamily="50" charset="-128"/>
              </a:rPr>
              <a:t>内容などを</a:t>
            </a:r>
            <a:r>
              <a:rPr lang="ja-JP" altLang="en-US" sz="1050" dirty="0">
                <a:solidFill>
                  <a:schemeClr val="tx1"/>
                </a:solidFill>
                <a:latin typeface="メイリオ" panose="020B0604030504040204" pitchFamily="50" charset="-128"/>
                <a:ea typeface="メイリオ" panose="020B0604030504040204" pitchFamily="50" charset="-128"/>
              </a:rPr>
              <a:t>、当該施設・事業所から記載してもらってください。</a:t>
            </a: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受取口座に間違いのないよう、よく確認してください。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a:off x="114364" y="3692623"/>
            <a:ext cx="3471862"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２　交付申請をお願いします。</a:t>
            </a:r>
          </a:p>
        </p:txBody>
      </p:sp>
      <p:cxnSp>
        <p:nvCxnSpPr>
          <p:cNvPr id="53" name="直線コネクタ 52"/>
          <p:cNvCxnSpPr/>
          <p:nvPr/>
        </p:nvCxnSpPr>
        <p:spPr>
          <a:xfrm>
            <a:off x="209614" y="4071665"/>
            <a:ext cx="262509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a:xfrm>
            <a:off x="209613" y="4126727"/>
            <a:ext cx="6475227" cy="759460"/>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都道府県に</a:t>
            </a:r>
            <a:r>
              <a:rPr lang="ja-JP" altLang="en-US" sz="1050" dirty="0" smtClean="0">
                <a:solidFill>
                  <a:schemeClr val="tx1"/>
                </a:solidFill>
                <a:latin typeface="メイリオ" panose="020B0604030504040204" pitchFamily="50" charset="-128"/>
                <a:ea typeface="メイリオ" panose="020B0604030504040204" pitchFamily="50" charset="-128"/>
              </a:rPr>
              <a:t>郵送して</a:t>
            </a:r>
            <a:r>
              <a:rPr lang="ja-JP" altLang="en-US" sz="1050" dirty="0">
                <a:solidFill>
                  <a:schemeClr val="tx1"/>
                </a:solidFill>
                <a:latin typeface="メイリオ" panose="020B0604030504040204" pitchFamily="50" charset="-128"/>
                <a:ea typeface="メイリオ" panose="020B0604030504040204" pitchFamily="50" charset="-128"/>
              </a:rPr>
              <a:t>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入金まで時間がかかる場合があります。</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57" name="正方形/長方形 56"/>
          <p:cNvSpPr/>
          <p:nvPr/>
        </p:nvSpPr>
        <p:spPr>
          <a:xfrm>
            <a:off x="114364" y="5064128"/>
            <a:ext cx="3663505"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３　入金の確認をお願いします。</a:t>
            </a:r>
          </a:p>
        </p:txBody>
      </p:sp>
      <p:cxnSp>
        <p:nvCxnSpPr>
          <p:cNvPr id="59" name="直線コネクタ 58"/>
          <p:cNvCxnSpPr/>
          <p:nvPr/>
        </p:nvCxnSpPr>
        <p:spPr>
          <a:xfrm>
            <a:off x="228664" y="5453289"/>
            <a:ext cx="2808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231678" y="5500903"/>
            <a:ext cx="6453161" cy="986669"/>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申請内容に問題がなければ、都道府県が交付額を決定し、通知します。その後、入金の確認をお願いします。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慰労金は非課税として扱われます。給与所得として扱わないようにご注意ください。</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p:cNvSpPr/>
          <p:nvPr/>
        </p:nvSpPr>
        <p:spPr>
          <a:xfrm>
            <a:off x="114364" y="6664314"/>
            <a:ext cx="4183568" cy="520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17" b="1" dirty="0">
                <a:solidFill>
                  <a:schemeClr val="tx1"/>
                </a:solidFill>
                <a:latin typeface="メイリオ" panose="020B0604030504040204" pitchFamily="50" charset="-128"/>
                <a:ea typeface="メイリオ" panose="020B0604030504040204" pitchFamily="50" charset="-128"/>
              </a:rPr>
              <a:t>４　証拠書類の保管をお願いします。</a:t>
            </a:r>
          </a:p>
        </p:txBody>
      </p:sp>
      <p:cxnSp>
        <p:nvCxnSpPr>
          <p:cNvPr id="62" name="直線コネクタ 61"/>
          <p:cNvCxnSpPr/>
          <p:nvPr/>
        </p:nvCxnSpPr>
        <p:spPr>
          <a:xfrm>
            <a:off x="215617" y="7062646"/>
            <a:ext cx="3240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a:xfrm>
            <a:off x="225011" y="7116396"/>
            <a:ext cx="6459827" cy="613170"/>
          </a:xfrm>
          <a:prstGeom prst="rect">
            <a:avLst/>
          </a:prstGeom>
          <a:solidFill>
            <a:srgbClr val="F9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996" indent="-116996" algn="just">
              <a:lnSpc>
                <a:spcPts val="1733"/>
              </a:lnSpc>
            </a:pPr>
            <a:r>
              <a:rPr lang="ja-JP" altLang="en-US" sz="1050" dirty="0">
                <a:solidFill>
                  <a:schemeClr val="tx1"/>
                </a:solidFill>
                <a:latin typeface="メイリオ" panose="020B0604030504040204" pitchFamily="50" charset="-128"/>
                <a:ea typeface="メイリオ" panose="020B0604030504040204" pitchFamily="50" charset="-128"/>
              </a:rPr>
              <a:t>○　申請・給付</a:t>
            </a:r>
            <a:r>
              <a:rPr lang="ja-JP" altLang="en-US" sz="1050" dirty="0" smtClean="0">
                <a:solidFill>
                  <a:schemeClr val="tx1"/>
                </a:solidFill>
                <a:latin typeface="メイリオ" panose="020B0604030504040204" pitchFamily="50" charset="-128"/>
                <a:ea typeface="メイリオ" panose="020B0604030504040204" pitchFamily="50" charset="-128"/>
              </a:rPr>
              <a:t>に関する証拠</a:t>
            </a:r>
            <a:r>
              <a:rPr lang="ja-JP" altLang="en-US" sz="1050" dirty="0">
                <a:solidFill>
                  <a:schemeClr val="tx1"/>
                </a:solidFill>
                <a:latin typeface="メイリオ" panose="020B0604030504040204" pitchFamily="50" charset="-128"/>
                <a:ea typeface="メイリオ" panose="020B0604030504040204" pitchFamily="50" charset="-128"/>
              </a:rPr>
              <a:t>書類を大切に保管してください。</a:t>
            </a:r>
            <a:endParaRPr lang="en-US" altLang="ja-JP" sz="1050" dirty="0">
              <a:solidFill>
                <a:schemeClr val="tx1"/>
              </a:solidFill>
              <a:latin typeface="メイリオ" panose="020B0604030504040204" pitchFamily="50" charset="-128"/>
              <a:ea typeface="メイリオ" panose="020B0604030504040204" pitchFamily="50" charset="-128"/>
            </a:endParaRPr>
          </a:p>
          <a:p>
            <a:pPr marL="233993" indent="-116996" algn="just">
              <a:lnSpc>
                <a:spcPts val="1733"/>
              </a:lnSpc>
            </a:pP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　誤</a:t>
            </a:r>
            <a:r>
              <a:rPr lang="ja-JP" altLang="en-US" sz="1050" dirty="0" smtClean="0">
                <a:solidFill>
                  <a:schemeClr val="tx1"/>
                </a:solidFill>
                <a:latin typeface="メイリオ" panose="020B0604030504040204" pitchFamily="50" charset="-128"/>
                <a:ea typeface="メイリオ" panose="020B0604030504040204" pitchFamily="50" charset="-128"/>
              </a:rPr>
              <a:t>給付などが</a:t>
            </a:r>
            <a:r>
              <a:rPr lang="ja-JP" altLang="en-US" sz="1050" dirty="0">
                <a:solidFill>
                  <a:schemeClr val="tx1"/>
                </a:solidFill>
                <a:latin typeface="メイリオ" panose="020B0604030504040204" pitchFamily="50" charset="-128"/>
                <a:ea typeface="メイリオ" panose="020B0604030504040204" pitchFamily="50" charset="-128"/>
              </a:rPr>
              <a:t>判明した場合、慰労金の返還を求める場合があります。</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8" name="タイトル 1"/>
          <p:cNvSpPr txBox="1">
            <a:spLocks/>
          </p:cNvSpPr>
          <p:nvPr/>
        </p:nvSpPr>
        <p:spPr bwMode="auto">
          <a:xfrm>
            <a:off x="605740" y="36173"/>
            <a:ext cx="5572124" cy="408511"/>
          </a:xfrm>
          <a:prstGeom prst="rect">
            <a:avLst/>
          </a:prstGeom>
          <a:solidFill>
            <a:srgbClr val="CCFFCC"/>
          </a:solidFill>
        </p:spPr>
        <p:txBody>
          <a:bodyPr wrap="square" lIns="74295" tIns="37148" rIns="74295" bIns="37148" anchor="ctr">
            <a:spAutoFit/>
          </a:bodyPr>
          <a:lstStyle>
            <a:lvl1pPr algn="l" defTabSz="1320759" rtl="0" eaLnBrk="1" latinLnBrk="0" hangingPunct="1">
              <a:spcBef>
                <a:spcPct val="0"/>
              </a:spcBef>
              <a:buNone/>
              <a:defRPr kumimoji="1" lang="ja-JP" altLang="en-US"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lgn="ctr" defTabSz="457200">
              <a:spcBef>
                <a:spcPts val="0"/>
              </a:spcBef>
              <a:defRPr/>
            </a:pPr>
            <a:r>
              <a:rPr kumimoji="0" lang="ja-JP" altLang="en-US" sz="2167" dirty="0" smtClean="0">
                <a:solidFill>
                  <a:prstClr val="black"/>
                </a:solidFill>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障害</a:t>
            </a:r>
            <a:r>
              <a:rPr kumimoji="0" lang="ja-JP" altLang="en-US" sz="2167" dirty="0">
                <a:solidFill>
                  <a:prstClr val="black"/>
                </a:solidFill>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福祉従事者慰労金の給付</a:t>
            </a:r>
            <a:r>
              <a:rPr kumimoji="0" lang="ja-JP" altLang="en-US" sz="2167" dirty="0" smtClean="0">
                <a:solidFill>
                  <a:prstClr val="black"/>
                </a:solidFill>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rPr>
              <a:t>申請</a:t>
            </a:r>
            <a:endParaRPr kumimoji="0" lang="ja-JP" altLang="en-US" sz="2600" dirty="0">
              <a:solidFill>
                <a:prstClr val="white"/>
              </a:solidFill>
              <a:uFill>
                <a:solidFill>
                  <a:prstClr val="white"/>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0" name="直線コネクタ 29"/>
          <p:cNvCxnSpPr/>
          <p:nvPr/>
        </p:nvCxnSpPr>
        <p:spPr bwMode="auto">
          <a:xfrm>
            <a:off x="595074" y="454633"/>
            <a:ext cx="5576999" cy="0"/>
          </a:xfrm>
          <a:prstGeom prst="line">
            <a:avLst/>
          </a:prstGeom>
          <a:solidFill>
            <a:srgbClr val="CCFFCC"/>
          </a:solidFill>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7793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8095</TotalTime>
  <Words>1171</Words>
  <Application>Microsoft Office PowerPoint</Application>
  <PresentationFormat>A4 210 x 297 mm</PresentationFormat>
  <Paragraphs>241</Paragraphs>
  <Slides>9</Slides>
  <Notes>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Meiryo UI</vt:lpstr>
      <vt:lpstr>ＭＳ Ｐゴシック</vt:lpstr>
      <vt:lpstr>メイリオ</vt:lpstr>
      <vt:lpstr>游ゴシック</vt:lpstr>
      <vt:lpstr>游ゴシック Light</vt:lpstr>
      <vt:lpstr>Arial</vt:lpstr>
      <vt:lpstr>Calibri</vt:lpstr>
      <vt:lpstr>Calibri Light</vt:lpstr>
      <vt:lpstr>Segoe UI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有限会社ファインド</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青木 まり子</dc:creator>
  <cp:lastModifiedBy>C14-2050</cp:lastModifiedBy>
  <cp:revision>432</cp:revision>
  <cp:lastPrinted>2020-07-20T07:28:28Z</cp:lastPrinted>
  <dcterms:created xsi:type="dcterms:W3CDTF">2013-03-12T17:49:36Z</dcterms:created>
  <dcterms:modified xsi:type="dcterms:W3CDTF">2020-07-21T00:09:32Z</dcterms:modified>
</cp:coreProperties>
</file>