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5" r:id="rId5"/>
    <p:sldMasterId id="2147483697" r:id="rId6"/>
    <p:sldMasterId id="2147483712" r:id="rId7"/>
  </p:sldMasterIdLst>
  <p:notesMasterIdLst>
    <p:notesMasterId r:id="rId53"/>
  </p:notesMasterIdLst>
  <p:sldIdLst>
    <p:sldId id="4732" r:id="rId8"/>
    <p:sldId id="360" r:id="rId9"/>
    <p:sldId id="264" r:id="rId10"/>
    <p:sldId id="359" r:id="rId11"/>
    <p:sldId id="266" r:id="rId12"/>
    <p:sldId id="340" r:id="rId13"/>
    <p:sldId id="319" r:id="rId14"/>
    <p:sldId id="320" r:id="rId15"/>
    <p:sldId id="322" r:id="rId16"/>
    <p:sldId id="321" r:id="rId17"/>
    <p:sldId id="353" r:id="rId18"/>
    <p:sldId id="323" r:id="rId19"/>
    <p:sldId id="324" r:id="rId20"/>
    <p:sldId id="325" r:id="rId21"/>
    <p:sldId id="327" r:id="rId22"/>
    <p:sldId id="347" r:id="rId23"/>
    <p:sldId id="328" r:id="rId24"/>
    <p:sldId id="348" r:id="rId25"/>
    <p:sldId id="337" r:id="rId26"/>
    <p:sldId id="329" r:id="rId27"/>
    <p:sldId id="343" r:id="rId28"/>
    <p:sldId id="257" r:id="rId29"/>
    <p:sldId id="342" r:id="rId30"/>
    <p:sldId id="363" r:id="rId31"/>
    <p:sldId id="293" r:id="rId32"/>
    <p:sldId id="334" r:id="rId33"/>
    <p:sldId id="272" r:id="rId34"/>
    <p:sldId id="351" r:id="rId35"/>
    <p:sldId id="364" r:id="rId36"/>
    <p:sldId id="275" r:id="rId37"/>
    <p:sldId id="276" r:id="rId38"/>
    <p:sldId id="4734" r:id="rId39"/>
    <p:sldId id="341" r:id="rId40"/>
    <p:sldId id="305" r:id="rId41"/>
    <p:sldId id="258" r:id="rId42"/>
    <p:sldId id="306" r:id="rId43"/>
    <p:sldId id="367" r:id="rId44"/>
    <p:sldId id="352" r:id="rId45"/>
    <p:sldId id="308" r:id="rId46"/>
    <p:sldId id="309" r:id="rId47"/>
    <p:sldId id="368" r:id="rId48"/>
    <p:sldId id="315" r:id="rId49"/>
    <p:sldId id="354" r:id="rId50"/>
    <p:sldId id="4733" r:id="rId51"/>
    <p:sldId id="362" r:id="rId52"/>
  </p:sldIdLst>
  <p:sldSz cx="12192000" cy="6858000"/>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3" roundtripDataSignature="AMtx7mhUQx2itqe4Bfykn0j7W23+hhBi+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951771-B40B-04A4-7FC9-542F757F4E44}" name="Matsumoto, Yoshiko (TYO-WSW)" initials="MY(W" userId="S::YMatsumoto@webershandwick.com::097f9b8d-38bf-45aa-9401-4d767bd03597" providerId="AD"/>
  <p188:author id="{793C72D8-068E-B69A-F1D4-B11CEA1A53F6}" name="Dunn, Rei (TYO-WSW)" initials="DR(" userId="S::r.dunn@webershandwick.com::e7cfeabf-1041-4294-b59a-ea5c7c0fdf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zaki, Sakura" initials="NS" lastIdx="6" clrIdx="0">
    <p:extLst>
      <p:ext uri="{19B8F6BF-5375-455C-9EA6-DF929625EA0E}">
        <p15:presenceInfo xmlns:p15="http://schemas.microsoft.com/office/powerpoint/2012/main" userId="S::NOZAKSA1@novartis.net::e11170d9-d18e-449b-a8a4-f935c9462133" providerId="AD"/>
      </p:ext>
    </p:extLst>
  </p:cmAuthor>
  <p:cmAuthor id="2" name="Muto, Chie" initials="MC" lastIdx="32" clrIdx="1">
    <p:extLst>
      <p:ext uri="{19B8F6BF-5375-455C-9EA6-DF929625EA0E}">
        <p15:presenceInfo xmlns:p15="http://schemas.microsoft.com/office/powerpoint/2012/main" userId="S::MUTOCH1@novartis.net::d232fa65-774b-4c28-bfab-71d28ca9d85d" providerId="AD"/>
      </p:ext>
    </p:extLst>
  </p:cmAuthor>
  <p:cmAuthor id="3" name="Katayose, Megumi" initials="KM" lastIdx="23" clrIdx="2">
    <p:extLst>
      <p:ext uri="{19B8F6BF-5375-455C-9EA6-DF929625EA0E}">
        <p15:presenceInfo xmlns:p15="http://schemas.microsoft.com/office/powerpoint/2012/main" userId="S::KATAYME1@novartis.net::db2e964c-8d73-4499-8494-acf851163c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737"/>
    <a:srgbClr val="EEF5E3"/>
    <a:srgbClr val="F1F8EC"/>
    <a:srgbClr val="FDFEFC"/>
    <a:srgbClr val="96EB00"/>
    <a:srgbClr val="FF63FF"/>
    <a:srgbClr val="E95471"/>
    <a:srgbClr val="323232"/>
    <a:srgbClr val="5AB4FF"/>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54" autoAdjust="0"/>
  </p:normalViewPr>
  <p:slideViewPr>
    <p:cSldViewPr snapToGrid="0">
      <p:cViewPr varScale="1">
        <p:scale>
          <a:sx n="61" d="100"/>
          <a:sy n="61" d="100"/>
        </p:scale>
        <p:origin x="860" y="152"/>
      </p:cViewPr>
      <p:guideLst>
        <p:guide orient="horz" pos="2160"/>
        <p:guide pos="3840"/>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&#65279;<?xml version="1.0" encoding="utf-8" standalone="yes"?>
<Relationships xmlns="http://schemas.openxmlformats.org/package/2006/relationships"><Relationship Id="rId13" Type="http://schemas.openxmlformats.org/officeDocument/2006/relationships/slide" Target="slides/slide6.xml" /><Relationship Id="rId18" Type="http://schemas.openxmlformats.org/officeDocument/2006/relationships/slide" Target="slides/slide11.xml" /><Relationship Id="rId26" Type="http://schemas.openxmlformats.org/officeDocument/2006/relationships/slide" Target="slides/slide19.xml" /><Relationship Id="rId39" Type="http://schemas.openxmlformats.org/officeDocument/2006/relationships/slide" Target="slides/slide32.xml" /><Relationship Id="rId21" Type="http://schemas.openxmlformats.org/officeDocument/2006/relationships/slide" Target="slides/slide14.xml" /><Relationship Id="rId34" Type="http://schemas.openxmlformats.org/officeDocument/2006/relationships/slide" Target="slides/slide27.xml" /><Relationship Id="rId42" Type="http://schemas.openxmlformats.org/officeDocument/2006/relationships/slide" Target="slides/slide35.xml" /><Relationship Id="rId47" Type="http://schemas.openxmlformats.org/officeDocument/2006/relationships/slide" Target="slides/slide40.xml" /><Relationship Id="rId50" Type="http://schemas.openxmlformats.org/officeDocument/2006/relationships/slide" Target="slides/slide43.xml" /><Relationship Id="rId63" Type="http://customschemas.google.com/relationships/presentationmetadata" Target="metadata" /><Relationship Id="rId68" Type="http://schemas.openxmlformats.org/officeDocument/2006/relationships/tableStyles" Target="tableStyles.xml" /><Relationship Id="rId7" Type="http://schemas.openxmlformats.org/officeDocument/2006/relationships/slideMaster" Target="slideMasters/slideMaster4.xml" /><Relationship Id="rId16" Type="http://schemas.openxmlformats.org/officeDocument/2006/relationships/slide" Target="slides/slide9.xml" /><Relationship Id="rId29" Type="http://schemas.openxmlformats.org/officeDocument/2006/relationships/slide" Target="slides/slide22.xml" /><Relationship Id="rId11" Type="http://schemas.openxmlformats.org/officeDocument/2006/relationships/slide" Target="slides/slide4.xml" /><Relationship Id="rId24" Type="http://schemas.openxmlformats.org/officeDocument/2006/relationships/slide" Target="slides/slide17.xml" /><Relationship Id="rId32" Type="http://schemas.openxmlformats.org/officeDocument/2006/relationships/slide" Target="slides/slide25.xml" /><Relationship Id="rId37" Type="http://schemas.openxmlformats.org/officeDocument/2006/relationships/slide" Target="slides/slide30.xml" /><Relationship Id="rId40" Type="http://schemas.openxmlformats.org/officeDocument/2006/relationships/slide" Target="slides/slide33.xml" /><Relationship Id="rId45" Type="http://schemas.openxmlformats.org/officeDocument/2006/relationships/slide" Target="slides/slide38.xml" /><Relationship Id="rId53" Type="http://schemas.openxmlformats.org/officeDocument/2006/relationships/notesMaster" Target="notesMasters/notesMaster1.xml" /><Relationship Id="rId66" Type="http://schemas.openxmlformats.org/officeDocument/2006/relationships/viewProps" Target="viewProps.xml" /><Relationship Id="rId5" Type="http://schemas.openxmlformats.org/officeDocument/2006/relationships/slideMaster" Target="slideMasters/slideMaster2.xml" /><Relationship Id="rId19" Type="http://schemas.openxmlformats.org/officeDocument/2006/relationships/slide" Target="slides/slide12.xml" /><Relationship Id="rId14" Type="http://schemas.openxmlformats.org/officeDocument/2006/relationships/slide" Target="slides/slide7.xml" /><Relationship Id="rId22" Type="http://schemas.openxmlformats.org/officeDocument/2006/relationships/slide" Target="slides/slide15.xml" /><Relationship Id="rId27" Type="http://schemas.openxmlformats.org/officeDocument/2006/relationships/slide" Target="slides/slide20.xml" /><Relationship Id="rId30" Type="http://schemas.openxmlformats.org/officeDocument/2006/relationships/slide" Target="slides/slide23.xml" /><Relationship Id="rId35" Type="http://schemas.openxmlformats.org/officeDocument/2006/relationships/slide" Target="slides/slide28.xml" /><Relationship Id="rId43" Type="http://schemas.openxmlformats.org/officeDocument/2006/relationships/slide" Target="slides/slide36.xml" /><Relationship Id="rId48" Type="http://schemas.openxmlformats.org/officeDocument/2006/relationships/slide" Target="slides/slide41.xml" /><Relationship Id="rId64" Type="http://schemas.openxmlformats.org/officeDocument/2006/relationships/commentAuthors" Target="commentAuthors.xml" /><Relationship Id="rId69" Type="http://schemas.microsoft.com/office/2016/11/relationships/changesInfo" Target="changesInfos/changesInfo1.xml" /><Relationship Id="rId8" Type="http://schemas.openxmlformats.org/officeDocument/2006/relationships/slide" Target="slides/slide1.xml" /><Relationship Id="rId51" Type="http://schemas.openxmlformats.org/officeDocument/2006/relationships/slide" Target="slides/slide44.xml" /><Relationship Id="rId12" Type="http://schemas.openxmlformats.org/officeDocument/2006/relationships/slide" Target="slides/slide5.xml" /><Relationship Id="rId17" Type="http://schemas.openxmlformats.org/officeDocument/2006/relationships/slide" Target="slides/slide10.xml" /><Relationship Id="rId25" Type="http://schemas.openxmlformats.org/officeDocument/2006/relationships/slide" Target="slides/slide18.xml" /><Relationship Id="rId33" Type="http://schemas.openxmlformats.org/officeDocument/2006/relationships/slide" Target="slides/slide26.xml" /><Relationship Id="rId38" Type="http://schemas.openxmlformats.org/officeDocument/2006/relationships/slide" Target="slides/slide31.xml" /><Relationship Id="rId46" Type="http://schemas.openxmlformats.org/officeDocument/2006/relationships/slide" Target="slides/slide39.xml" /><Relationship Id="rId67" Type="http://schemas.openxmlformats.org/officeDocument/2006/relationships/theme" Target="theme/theme1.xml" /><Relationship Id="rId20" Type="http://schemas.openxmlformats.org/officeDocument/2006/relationships/slide" Target="slides/slide13.xml" /><Relationship Id="rId41" Type="http://schemas.openxmlformats.org/officeDocument/2006/relationships/slide" Target="slides/slide34.xml" /><Relationship Id="rId70" Type="http://schemas.microsoft.com/office/2018/10/relationships/authors" Target="authors.xml" /><Relationship Id="rId6" Type="http://schemas.openxmlformats.org/officeDocument/2006/relationships/slideMaster" Target="slideMasters/slideMaster3.xml" /><Relationship Id="rId15" Type="http://schemas.openxmlformats.org/officeDocument/2006/relationships/slide" Target="slides/slide8.xml" /><Relationship Id="rId23" Type="http://schemas.openxmlformats.org/officeDocument/2006/relationships/slide" Target="slides/slide16.xml" /><Relationship Id="rId28" Type="http://schemas.openxmlformats.org/officeDocument/2006/relationships/slide" Target="slides/slide21.xml" /><Relationship Id="rId36" Type="http://schemas.openxmlformats.org/officeDocument/2006/relationships/slide" Target="slides/slide29.xml" /><Relationship Id="rId49" Type="http://schemas.openxmlformats.org/officeDocument/2006/relationships/slide" Target="slides/slide42.xml" /><Relationship Id="rId10" Type="http://schemas.openxmlformats.org/officeDocument/2006/relationships/slide" Target="slides/slide3.xml" /><Relationship Id="rId31" Type="http://schemas.openxmlformats.org/officeDocument/2006/relationships/slide" Target="slides/slide24.xml" /><Relationship Id="rId44" Type="http://schemas.openxmlformats.org/officeDocument/2006/relationships/slide" Target="slides/slide37.xml" /><Relationship Id="rId52" Type="http://schemas.openxmlformats.org/officeDocument/2006/relationships/slide" Target="slides/slide45.xml" /><Relationship Id="rId65"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2.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ayama, Atsushi" userId="aac2c481-9b46-41c7-ac15-93de12ba22f8" providerId="ADAL" clId="{260ACF62-147A-4147-A56B-26BF3B2ED362}"/>
    <pc:docChg chg="delSld">
      <pc:chgData name="Takayama, Atsushi" userId="aac2c481-9b46-41c7-ac15-93de12ba22f8" providerId="ADAL" clId="{260ACF62-147A-4147-A56B-26BF3B2ED362}" dt="2024-11-05T11:47:02.886" v="0" actId="47"/>
      <pc:docMkLst>
        <pc:docMk/>
      </pc:docMkLst>
      <pc:sldChg chg="del">
        <pc:chgData name="Takayama, Atsushi" userId="aac2c481-9b46-41c7-ac15-93de12ba22f8" providerId="ADAL" clId="{260ACF62-147A-4147-A56B-26BF3B2ED362}" dt="2024-11-05T11:47:02.886" v="0" actId="47"/>
        <pc:sldMkLst>
          <pc:docMk/>
          <pc:sldMk cId="117550444" sldId="4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49786" cy="498693"/>
          </a:xfrm>
          <a:prstGeom prst="rect">
            <a:avLst/>
          </a:prstGeom>
          <a:noFill/>
          <a:ln>
            <a:noFill/>
          </a:ln>
        </p:spPr>
        <p:txBody>
          <a:bodyPr spcFirstLastPara="1" wrap="square" lIns="95669" tIns="47821" rIns="95669" bIns="47821"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9" y="1"/>
            <a:ext cx="2949786" cy="498693"/>
          </a:xfrm>
          <a:prstGeom prst="rect">
            <a:avLst/>
          </a:prstGeom>
          <a:noFill/>
          <a:ln>
            <a:noFill/>
          </a:ln>
        </p:spPr>
        <p:txBody>
          <a:bodyPr spcFirstLastPara="1" wrap="square" lIns="95669" tIns="47821" rIns="95669" bIns="47821"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5669" tIns="47821" rIns="95669" bIns="4782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9440647"/>
            <a:ext cx="2949786" cy="498692"/>
          </a:xfrm>
          <a:prstGeom prst="rect">
            <a:avLst/>
          </a:prstGeom>
          <a:noFill/>
          <a:ln>
            <a:noFill/>
          </a:ln>
        </p:spPr>
        <p:txBody>
          <a:bodyPr spcFirstLastPara="1" wrap="square" lIns="95669" tIns="47821" rIns="95669" bIns="47821"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9" y="9440647"/>
            <a:ext cx="2949786" cy="498692"/>
          </a:xfrm>
          <a:prstGeom prst="rect">
            <a:avLst/>
          </a:prstGeom>
          <a:noFill/>
          <a:ln>
            <a:noFill/>
          </a:ln>
        </p:spPr>
        <p:txBody>
          <a:bodyPr spcFirstLastPara="1" wrap="square" lIns="95669" tIns="47821" rIns="95669" bIns="47821" anchor="b" anchorCtr="0">
            <a:noAutofit/>
          </a:bodyPr>
          <a:lstStyle/>
          <a:p>
            <a:pPr algn="r">
              <a:buSzPts val="1200"/>
            </a:pPr>
            <a:fld id="{00000000-1234-1234-1234-123412341234}" type="slidenum">
              <a:rPr lang="en-US" altLang="ja-JP" sz="1300" smtClean="0">
                <a:solidFill>
                  <a:schemeClr val="dk1"/>
                </a:solidFill>
              </a:rPr>
              <a:pPr algn="r">
                <a:buSzPts val="1200"/>
              </a:pP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0720" y="4783307"/>
            <a:ext cx="5445760" cy="3913614"/>
          </a:xfrm>
          <a:prstGeom prst="rect">
            <a:avLst/>
          </a:prstGeom>
          <a:noFill/>
          <a:ln>
            <a:noFill/>
          </a:ln>
        </p:spPr>
        <p:txBody>
          <a:bodyPr spcFirstLastPara="1" wrap="square" lIns="95669" tIns="47821" rIns="95669" bIns="47821" anchor="t" anchorCtr="0">
            <a:noAutofit/>
          </a:bodyPr>
          <a:lstStyle/>
          <a:p>
            <a:pPr marL="0" indent="0"/>
            <a:r>
              <a:rPr lang="ja-JP" altLang="en-US" dirty="0"/>
              <a:t>今日は心臓の病気や生活習慣病について学びましょう。</a:t>
            </a:r>
          </a:p>
          <a:p>
            <a:pPr marL="0" indent="0"/>
            <a:r>
              <a:rPr lang="ja-JP" altLang="en-US" dirty="0"/>
              <a:t>まずは私たちの体にとってとても大切なはたらきをする心臓のことについて知りましょう。</a:t>
            </a:r>
          </a:p>
          <a:p>
            <a:pPr marL="0" indent="0"/>
            <a:endParaRPr dirty="0"/>
          </a:p>
        </p:txBody>
      </p:sp>
      <p:sp>
        <p:nvSpPr>
          <p:cNvPr id="67" name="Google Shape;67;p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811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a:t>糖尿病とは、皆さんの血液の中を流れている糖の量が、インスリンというホルモンが十分に働かないために、増えてしまう病気です。</a:t>
            </a:r>
          </a:p>
          <a:p>
            <a:pPr algn="just"/>
            <a:r>
              <a:rPr lang="ja-JP" altLang="ja-JP"/>
              <a:t>何年も糖が多い状態が続くと、手足の先のしびれや、目がみえなくなったり、腎臓が悪くなったり、心臓の病気など引き起こしたりします。</a:t>
            </a:r>
            <a:r>
              <a:rPr lang="en-US" altLang="ja-JP"/>
              <a:t>   </a:t>
            </a:r>
            <a:endParaRPr lang="ja-JP" altLang="ja-JP"/>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11</a:t>
            </a:fld>
            <a:endParaRPr lang="en-US" sz="1300">
              <a:solidFill>
                <a:schemeClr val="dk1"/>
              </a:solidFill>
            </a:endParaRPr>
          </a:p>
        </p:txBody>
      </p:sp>
    </p:spTree>
    <p:extLst>
      <p:ext uri="{BB962C8B-B14F-4D97-AF65-F5344CB8AC3E}">
        <p14:creationId xmlns:p14="http://schemas.microsoft.com/office/powerpoint/2010/main" val="268435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sz="1000" kern="100">
                <a:latin typeface="游明朝" panose="02020400000000000000" pitchFamily="18" charset="-128"/>
                <a:ea typeface="Meiryo UI" panose="020B0604030504040204" pitchFamily="50" charset="-128"/>
                <a:cs typeface="Arial" panose="020B0604020202020204" pitchFamily="34" charset="0"/>
              </a:rPr>
              <a:t>それでは</a:t>
            </a:r>
            <a:r>
              <a:rPr lang="ja-JP" altLang="en-US" sz="1000" kern="100">
                <a:latin typeface="游明朝" panose="02020400000000000000" pitchFamily="18" charset="-128"/>
                <a:ea typeface="Meiryo UI" panose="020B0604030504040204" pitchFamily="50" charset="-128"/>
                <a:cs typeface="Arial" panose="020B0604020202020204" pitchFamily="34" charset="0"/>
              </a:rPr>
              <a:t>ここでまたクイズです。皆さんは、</a:t>
            </a:r>
            <a:r>
              <a:rPr lang="en-US" altLang="ja-JP" sz="1000" kern="100">
                <a:latin typeface="游明朝" panose="02020400000000000000" pitchFamily="18" charset="-128"/>
                <a:ea typeface="Meiryo UI" panose="020B0604030504040204" pitchFamily="50" charset="-128"/>
                <a:cs typeface="Arial" panose="020B0604020202020204" pitchFamily="34" charset="0"/>
              </a:rPr>
              <a:t>1</a:t>
            </a:r>
            <a:r>
              <a:rPr lang="ja-JP" altLang="ja-JP" sz="1000" kern="100">
                <a:latin typeface="游明朝" panose="02020400000000000000" pitchFamily="18" charset="-128"/>
                <a:ea typeface="Meiryo UI" panose="020B0604030504040204" pitchFamily="50" charset="-128"/>
                <a:cs typeface="Arial" panose="020B0604020202020204" pitchFamily="34" charset="0"/>
              </a:rPr>
              <a:t>日にどれくらいの糖をとっても良いか知っていますか？</a:t>
            </a:r>
            <a:endParaRPr lang="ja-JP" altLang="ja-JP" sz="1000" kern="100">
              <a:latin typeface="游明朝" panose="02020400000000000000" pitchFamily="18" charset="-128"/>
              <a:ea typeface="游明朝" panose="02020400000000000000" pitchFamily="18" charset="-128"/>
              <a:cs typeface="Arial" panose="020B0604020202020204" pitchFamily="34" charset="0"/>
            </a:endParaRP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12</a:t>
            </a:fld>
            <a:endParaRPr lang="en-US" sz="1300">
              <a:solidFill>
                <a:schemeClr val="dk1"/>
              </a:solidFill>
            </a:endParaRPr>
          </a:p>
        </p:txBody>
      </p:sp>
    </p:spTree>
    <p:extLst>
      <p:ext uri="{BB962C8B-B14F-4D97-AF65-F5344CB8AC3E}">
        <p14:creationId xmlns:p14="http://schemas.microsoft.com/office/powerpoint/2010/main" val="347939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正解は、体の大きさにもよりますが、小学生の皆さんでは、</a:t>
            </a:r>
            <a:r>
              <a:rPr lang="en-US" altLang="ja-JP"/>
              <a:t>25g</a:t>
            </a:r>
            <a:r>
              <a:rPr lang="ja-JP" altLang="ja-JP"/>
              <a:t>未満が目安になります。</a:t>
            </a:r>
            <a:r>
              <a:rPr lang="en-US" altLang="ja-JP"/>
              <a:t>   25g</a:t>
            </a:r>
            <a:r>
              <a:rPr lang="ja-JP" altLang="ja-JP"/>
              <a:t>というのは、角砂糖８個</a:t>
            </a:r>
            <a:r>
              <a:rPr lang="en-US" altLang="ja-JP"/>
              <a:t> </a:t>
            </a:r>
            <a:r>
              <a:rPr lang="ja-JP" altLang="ja-JP"/>
              <a:t>とほぼ同じ量です。</a:t>
            </a:r>
            <a:r>
              <a:rPr lang="en-US" altLang="ja-JP"/>
              <a:t>  </a:t>
            </a:r>
            <a:r>
              <a:rPr lang="ja-JP" altLang="ja-JP"/>
              <a:t> </a:t>
            </a:r>
            <a:r>
              <a:rPr lang="en-US" altLang="ja-JP"/>
              <a:t> </a:t>
            </a:r>
            <a:endParaRPr lang="ja-JP" altLang="en-US"/>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13</a:t>
            </a:fld>
            <a:endParaRPr lang="ja-JP" altLang="en-US" sz="1300">
              <a:solidFill>
                <a:schemeClr val="dk1"/>
              </a:solidFill>
            </a:endParaRPr>
          </a:p>
        </p:txBody>
      </p:sp>
    </p:spTree>
    <p:extLst>
      <p:ext uri="{BB962C8B-B14F-4D97-AF65-F5344CB8AC3E}">
        <p14:creationId xmlns:p14="http://schemas.microsoft.com/office/powerpoint/2010/main" val="148208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a:t>身近なもので考えてみましょう。</a:t>
            </a:r>
            <a:endParaRPr lang="en-US" altLang="ja-JP"/>
          </a:p>
          <a:p>
            <a:pPr algn="just"/>
            <a:r>
              <a:rPr lang="ja-JP" altLang="ja-JP"/>
              <a:t>私たちが普段飲んでいる</a:t>
            </a:r>
            <a:r>
              <a:rPr lang="en-US" altLang="ja-JP"/>
              <a:t>500ml</a:t>
            </a:r>
            <a:r>
              <a:rPr lang="ja-JP" altLang="ja-JP"/>
              <a:t>の炭酸飲料には</a:t>
            </a:r>
            <a:r>
              <a:rPr lang="en-US" altLang="ja-JP"/>
              <a:t>40</a:t>
            </a:r>
            <a:r>
              <a:rPr lang="ja-JP" altLang="ja-JP"/>
              <a:t>～</a:t>
            </a:r>
            <a:r>
              <a:rPr lang="en-US" altLang="ja-JP"/>
              <a:t>65g</a:t>
            </a:r>
            <a:r>
              <a:rPr lang="ja-JP" altLang="ja-JP"/>
              <a:t>、角砂糖で</a:t>
            </a:r>
            <a:r>
              <a:rPr lang="en-US" altLang="ja-JP"/>
              <a:t>1</a:t>
            </a:r>
            <a:r>
              <a:rPr lang="ja-JP" altLang="ja-JP"/>
              <a:t>３個から２１個分入っています。</a:t>
            </a:r>
          </a:p>
          <a:p>
            <a:pPr algn="just"/>
            <a:r>
              <a:rPr lang="en-US" altLang="ja-JP"/>
              <a:t>500ml</a:t>
            </a:r>
            <a:r>
              <a:rPr lang="ja-JP" altLang="ja-JP"/>
              <a:t>のスポーツ飲料でも</a:t>
            </a:r>
            <a:r>
              <a:rPr lang="en-US" altLang="ja-JP"/>
              <a:t>20</a:t>
            </a:r>
            <a:r>
              <a:rPr lang="ja-JP" altLang="ja-JP"/>
              <a:t>～</a:t>
            </a:r>
            <a:r>
              <a:rPr lang="en-US" altLang="ja-JP"/>
              <a:t>34g</a:t>
            </a:r>
            <a:r>
              <a:rPr lang="ja-JP" altLang="ja-JP"/>
              <a:t>、角砂糖６～１１個分</a:t>
            </a:r>
            <a:r>
              <a:rPr lang="en-US" altLang="ja-JP"/>
              <a:t> </a:t>
            </a:r>
            <a:r>
              <a:rPr lang="ja-JP" altLang="ja-JP"/>
              <a:t>入っています。</a:t>
            </a:r>
            <a:r>
              <a:rPr lang="en-US" altLang="ja-JP"/>
              <a:t>    </a:t>
            </a:r>
            <a:endParaRPr lang="ja-JP" altLang="ja-JP"/>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14</a:t>
            </a:fld>
            <a:endParaRPr lang="ja-JP" altLang="en-US" sz="1300">
              <a:solidFill>
                <a:schemeClr val="dk1"/>
              </a:solidFill>
            </a:endParaRPr>
          </a:p>
        </p:txBody>
      </p:sp>
    </p:spTree>
    <p:extLst>
      <p:ext uri="{BB962C8B-B14F-4D97-AF65-F5344CB8AC3E}">
        <p14:creationId xmlns:p14="http://schemas.microsoft.com/office/powerpoint/2010/main" val="2305776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a:t>では次に、</a:t>
            </a:r>
            <a:r>
              <a:rPr lang="ja-JP" altLang="ja-JP"/>
              <a:t>普段食べている、白いご飯（</a:t>
            </a:r>
            <a:r>
              <a:rPr lang="en-US" altLang="ja-JP"/>
              <a:t>150</a:t>
            </a:r>
            <a:r>
              <a:rPr lang="ja-JP" altLang="ja-JP"/>
              <a:t>ｇ）、食パン（</a:t>
            </a:r>
            <a:r>
              <a:rPr lang="en-US" altLang="ja-JP"/>
              <a:t>1</a:t>
            </a:r>
            <a:r>
              <a:rPr lang="ja-JP" altLang="ja-JP"/>
              <a:t>枚）、ラーメン（</a:t>
            </a:r>
            <a:r>
              <a:rPr lang="en-US" altLang="ja-JP"/>
              <a:t>1</a:t>
            </a:r>
            <a:r>
              <a:rPr lang="ja-JP" altLang="ja-JP"/>
              <a:t>杯）にそれぞれどれくらいの砂糖を使っているか当ててもらいます</a:t>
            </a:r>
            <a:r>
              <a:rPr lang="ja-JP" altLang="en-US"/>
              <a:t>。</a:t>
            </a:r>
            <a:endParaRPr lang="ja-JP" altLang="ja-JP"/>
          </a:p>
          <a:p>
            <a:pPr algn="just"/>
            <a:r>
              <a:rPr lang="ja-JP" altLang="en-US"/>
              <a:t>それぞれ角砂糖何個分でしょうか？</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15</a:t>
            </a:fld>
            <a:endParaRPr lang="ja-JP" altLang="en-US" sz="1300">
              <a:solidFill>
                <a:schemeClr val="dk1"/>
              </a:solidFill>
            </a:endParaRPr>
          </a:p>
        </p:txBody>
      </p:sp>
    </p:spTree>
    <p:extLst>
      <p:ext uri="{BB962C8B-B14F-4D97-AF65-F5344CB8AC3E}">
        <p14:creationId xmlns:p14="http://schemas.microsoft.com/office/powerpoint/2010/main" val="895209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正解は、白いご飯は</a:t>
            </a:r>
            <a:r>
              <a:rPr lang="en-US" altLang="ja-JP"/>
              <a:t>14</a:t>
            </a:r>
            <a:r>
              <a:rPr lang="ja-JP" altLang="ja-JP"/>
              <a:t>個</a:t>
            </a:r>
            <a:endParaRPr lang="ja-JP" altLang="en-US"/>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16</a:t>
            </a:fld>
            <a:endParaRPr lang="ja-JP" altLang="en-US" sz="1300">
              <a:solidFill>
                <a:schemeClr val="dk1"/>
              </a:solidFill>
            </a:endParaRPr>
          </a:p>
        </p:txBody>
      </p:sp>
    </p:spTree>
    <p:extLst>
      <p:ext uri="{BB962C8B-B14F-4D97-AF65-F5344CB8AC3E}">
        <p14:creationId xmlns:p14="http://schemas.microsoft.com/office/powerpoint/2010/main" val="210760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食パンは９個</a:t>
            </a:r>
            <a:endParaRPr lang="ja-JP" altLang="en-US"/>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17</a:t>
            </a:fld>
            <a:endParaRPr lang="ja-JP" altLang="en-US" sz="1300">
              <a:solidFill>
                <a:schemeClr val="dk1"/>
              </a:solidFill>
            </a:endParaRPr>
          </a:p>
        </p:txBody>
      </p:sp>
    </p:spTree>
    <p:extLst>
      <p:ext uri="{BB962C8B-B14F-4D97-AF65-F5344CB8AC3E}">
        <p14:creationId xmlns:p14="http://schemas.microsoft.com/office/powerpoint/2010/main" val="135009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ラーメンは</a:t>
            </a:r>
            <a:r>
              <a:rPr lang="en-US" altLang="ja-JP"/>
              <a:t>10</a:t>
            </a:r>
            <a:r>
              <a:rPr lang="ja-JP" altLang="ja-JP"/>
              <a:t>個</a:t>
            </a:r>
            <a:r>
              <a:rPr lang="en-US" altLang="ja-JP"/>
              <a:t>  </a:t>
            </a:r>
            <a:r>
              <a:rPr lang="ja-JP" altLang="ja-JP"/>
              <a:t>です。</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18</a:t>
            </a:fld>
            <a:endParaRPr lang="ja-JP" altLang="en-US" sz="1300">
              <a:solidFill>
                <a:schemeClr val="dk1"/>
              </a:solidFill>
            </a:endParaRPr>
          </a:p>
        </p:txBody>
      </p:sp>
    </p:spTree>
    <p:extLst>
      <p:ext uri="{BB962C8B-B14F-4D97-AF65-F5344CB8AC3E}">
        <p14:creationId xmlns:p14="http://schemas.microsoft.com/office/powerpoint/2010/main" val="323873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0720" y="4783307"/>
            <a:ext cx="5445760" cy="3913614"/>
          </a:xfrm>
          <a:prstGeom prst="rect">
            <a:avLst/>
          </a:prstGeom>
          <a:noFill/>
          <a:ln>
            <a:noFill/>
          </a:ln>
        </p:spPr>
        <p:txBody>
          <a:bodyPr spcFirstLastPara="1" wrap="square" lIns="95669" tIns="47821" rIns="95669" bIns="47821" anchor="t" anchorCtr="0">
            <a:noAutofit/>
          </a:bodyPr>
          <a:lstStyle/>
          <a:p>
            <a:pPr algn="just"/>
            <a:r>
              <a:rPr lang="ja-JP" altLang="en-US"/>
              <a:t>糖は、勉強したり、運動したりすることに欠かせない大切なものです。</a:t>
            </a:r>
          </a:p>
          <a:p>
            <a:pPr algn="just"/>
            <a:r>
              <a:rPr lang="ja-JP" altLang="en-US"/>
              <a:t>しかし糖を取りすぎること、そこに運動不足、油の多い食事、ストレスなどが合わさると、糖尿病になるかもしれないので気を付ける必要があります。</a:t>
            </a:r>
          </a:p>
          <a:p>
            <a:pPr algn="just"/>
            <a:r>
              <a:rPr lang="ja-JP" altLang="en-US"/>
              <a:t> </a:t>
            </a:r>
          </a:p>
          <a:p>
            <a:r>
              <a:rPr lang="ja-JP" altLang="en-US"/>
              <a:t>糖尿病にならないためには、糖を取りすぎないように食事をコントロールすること、規則正しく朝昼晩</a:t>
            </a:r>
            <a:r>
              <a:rPr lang="en-US" altLang="ja-JP"/>
              <a:t>3</a:t>
            </a:r>
            <a:r>
              <a:rPr lang="ja-JP" altLang="en-US"/>
              <a:t>食バランスよく食べることが大切です。</a:t>
            </a:r>
          </a:p>
          <a:p>
            <a:pPr marL="0" indent="0"/>
            <a:endParaRPr/>
          </a:p>
        </p:txBody>
      </p:sp>
      <p:sp>
        <p:nvSpPr>
          <p:cNvPr id="67" name="Google Shape;67;p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0346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a:t>みなさんの住んでいる香川県では本来自然からとれる希少糖という貴重なものを、人間の手で作り出す研究をしています。</a:t>
            </a:r>
          </a:p>
          <a:p>
            <a:r>
              <a:rPr lang="en-US" altLang="ja-JP"/>
              <a:t> </a:t>
            </a:r>
            <a:endParaRPr lang="ja-JP" altLang="en-US"/>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20</a:t>
            </a:fld>
            <a:endParaRPr lang="ja-JP" altLang="en-US" sz="1300">
              <a:solidFill>
                <a:schemeClr val="dk1"/>
              </a:solidFill>
            </a:endParaRPr>
          </a:p>
        </p:txBody>
      </p:sp>
    </p:spTree>
    <p:extLst>
      <p:ext uri="{BB962C8B-B14F-4D97-AF65-F5344CB8AC3E}">
        <p14:creationId xmlns:p14="http://schemas.microsoft.com/office/powerpoint/2010/main" val="192518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ja-JP" altLang="ja-JP" dirty="0"/>
              <a:t>心臓とは、</a:t>
            </a:r>
            <a:r>
              <a:rPr lang="ja-JP" altLang="en-US" dirty="0"/>
              <a:t>肺や体中に</a:t>
            </a:r>
            <a:r>
              <a:rPr lang="ja-JP" altLang="ja-JP" dirty="0"/>
              <a:t>血液を送るポンプのような働きをしています。</a:t>
            </a:r>
          </a:p>
          <a:p>
            <a:pPr algn="just"/>
            <a:r>
              <a:rPr lang="en-US" altLang="ja-JP" dirty="0"/>
              <a:t>1</a:t>
            </a:r>
            <a:r>
              <a:rPr lang="ja-JP" altLang="ja-JP" dirty="0"/>
              <a:t>日約</a:t>
            </a:r>
            <a:r>
              <a:rPr lang="en-US" altLang="ja-JP" dirty="0"/>
              <a:t>10</a:t>
            </a:r>
            <a:r>
              <a:rPr lang="ja-JP" altLang="ja-JP" dirty="0"/>
              <a:t>万回、</a:t>
            </a:r>
            <a:r>
              <a:rPr lang="en-US" altLang="ja-JP" dirty="0"/>
              <a:t>1</a:t>
            </a:r>
            <a:r>
              <a:rPr lang="ja-JP" altLang="ja-JP" dirty="0"/>
              <a:t>年で</a:t>
            </a:r>
            <a:r>
              <a:rPr lang="ja-JP" altLang="en-US" dirty="0"/>
              <a:t>約</a:t>
            </a:r>
            <a:r>
              <a:rPr lang="en-US" altLang="ja-JP" dirty="0"/>
              <a:t>4,200</a:t>
            </a:r>
            <a:r>
              <a:rPr lang="ja-JP" altLang="ja-JP" dirty="0"/>
              <a:t>万回、</a:t>
            </a:r>
            <a:r>
              <a:rPr lang="en-US" altLang="ja-JP" dirty="0"/>
              <a:t>80</a:t>
            </a:r>
            <a:r>
              <a:rPr lang="ja-JP" altLang="ja-JP" dirty="0"/>
              <a:t>年で</a:t>
            </a:r>
            <a:r>
              <a:rPr lang="ja-JP" altLang="en-US" dirty="0"/>
              <a:t>約</a:t>
            </a:r>
            <a:r>
              <a:rPr lang="en-US" altLang="ja-JP" dirty="0"/>
              <a:t>34</a:t>
            </a:r>
            <a:r>
              <a:rPr lang="ja-JP" altLang="ja-JP" dirty="0"/>
              <a:t>億回も働き続ける、体の中でとても大切な役割をしています。</a:t>
            </a:r>
          </a:p>
          <a:p>
            <a:pPr algn="just"/>
            <a:r>
              <a:rPr lang="en-US" altLang="ja-JP" dirty="0"/>
              <a:t> </a:t>
            </a:r>
            <a:endParaRPr lang="ja-JP" altLang="ja-JP" dirty="0"/>
          </a:p>
          <a:p>
            <a:pPr algn="just"/>
            <a:r>
              <a:rPr lang="ja-JP" altLang="en-US" dirty="0"/>
              <a:t>この</a:t>
            </a:r>
            <a:r>
              <a:rPr lang="ja-JP" altLang="ja-JP" dirty="0"/>
              <a:t>心臓は</a:t>
            </a:r>
            <a:r>
              <a:rPr lang="en-US" altLang="ja-JP" dirty="0"/>
              <a:t>4</a:t>
            </a:r>
            <a:r>
              <a:rPr lang="ja-JP" altLang="ja-JP" dirty="0"/>
              <a:t>つの部屋に分かれていて、左</a:t>
            </a:r>
            <a:r>
              <a:rPr lang="ja-JP" altLang="en-US" dirty="0"/>
              <a:t>の</a:t>
            </a:r>
            <a:r>
              <a:rPr lang="en-US" altLang="ja-JP" dirty="0"/>
              <a:t>2</a:t>
            </a:r>
            <a:r>
              <a:rPr lang="ja-JP" altLang="ja-JP" dirty="0"/>
              <a:t>つの部屋（左心房・左心室）</a:t>
            </a:r>
            <a:r>
              <a:rPr lang="ja-JP" altLang="en-US" dirty="0"/>
              <a:t>では、</a:t>
            </a:r>
            <a:r>
              <a:rPr lang="ja-JP" altLang="ja-JP" dirty="0"/>
              <a:t>酸素の多い血液を全身に送ります。</a:t>
            </a:r>
            <a:endParaRPr lang="en-US" altLang="ja-JP" dirty="0"/>
          </a:p>
          <a:p>
            <a:pPr algn="just"/>
            <a:r>
              <a:rPr lang="ja-JP" altLang="ja-JP" dirty="0"/>
              <a:t>右</a:t>
            </a:r>
            <a:r>
              <a:rPr lang="ja-JP" altLang="en-US" dirty="0"/>
              <a:t>の</a:t>
            </a:r>
            <a:r>
              <a:rPr lang="en-US" altLang="ja-JP" dirty="0"/>
              <a:t>2</a:t>
            </a:r>
            <a:r>
              <a:rPr lang="ja-JP" altLang="ja-JP" dirty="0"/>
              <a:t>つの部屋（右心房・右心室）</a:t>
            </a:r>
            <a:r>
              <a:rPr lang="ja-JP" altLang="en-US" dirty="0"/>
              <a:t>では</a:t>
            </a:r>
            <a:r>
              <a:rPr lang="ja-JP" altLang="ja-JP" dirty="0"/>
              <a:t>、酸素が少ない血液を集めて肺に送るポンプの役割をしています</a:t>
            </a:r>
            <a:r>
              <a:rPr lang="en-US" altLang="ja-JP" dirty="0"/>
              <a:t> </a:t>
            </a:r>
            <a:r>
              <a:rPr lang="ja-JP" altLang="ja-JP" dirty="0"/>
              <a:t>。</a:t>
            </a:r>
            <a:endParaRPr lang="en-US" altLang="ja-JP" dirty="0"/>
          </a:p>
          <a:p>
            <a:pPr algn="just"/>
            <a:endParaRPr lang="ja-JP" altLang="ja-JP"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このように</a:t>
            </a:r>
            <a:r>
              <a:rPr lang="ja-JP" altLang="ja-JP" dirty="0"/>
              <a:t>心臓は血液を体中に送り届ける重要な役割をしています。</a:t>
            </a:r>
          </a:p>
          <a:p>
            <a:pPr marL="0" lvl="0" indent="0" algn="l" rtl="0">
              <a:lnSpc>
                <a:spcPct val="100000"/>
              </a:lnSpc>
              <a:spcBef>
                <a:spcPts val="0"/>
              </a:spcBef>
              <a:spcAft>
                <a:spcPts val="0"/>
              </a:spcAft>
              <a:buSzPts val="1400"/>
              <a:buNone/>
            </a:pPr>
            <a:endParaRPr dirty="0"/>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ja-JP"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30094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a:t>この希少</a:t>
            </a:r>
            <a:r>
              <a:rPr lang="ja-JP" altLang="ja-JP"/>
              <a:t>糖には</a:t>
            </a:r>
            <a:r>
              <a:rPr lang="ja-JP" altLang="en-US"/>
              <a:t>、</a:t>
            </a:r>
            <a:r>
              <a:rPr lang="ja-JP" altLang="ja-JP"/>
              <a:t>砂糖とは違う様々な効果があります。</a:t>
            </a:r>
            <a:r>
              <a:rPr lang="en-US" altLang="ja-JP"/>
              <a:t>        </a:t>
            </a:r>
            <a:endParaRPr lang="ja-JP" altLang="ja-JP"/>
          </a:p>
          <a:p>
            <a:pPr algn="just"/>
            <a:r>
              <a:rPr lang="ja-JP" altLang="ja-JP"/>
              <a:t>いま色々なお菓子や食べ物に入っているので、糖を取りすぎないために希少糖を使ったものを選ぶのも良いでしょう</a:t>
            </a:r>
            <a:r>
              <a:rPr lang="ja-JP" altLang="en-US"/>
              <a:t>。</a:t>
            </a:r>
            <a:endParaRPr lang="ja-JP" altLang="ja-JP"/>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21</a:t>
            </a:fld>
            <a:endParaRPr lang="ja-JP" altLang="en-US" sz="1300">
              <a:solidFill>
                <a:schemeClr val="dk1"/>
              </a:solidFill>
            </a:endParaRPr>
          </a:p>
        </p:txBody>
      </p:sp>
    </p:spTree>
    <p:extLst>
      <p:ext uri="{BB962C8B-B14F-4D97-AF65-F5344CB8AC3E}">
        <p14:creationId xmlns:p14="http://schemas.microsoft.com/office/powerpoint/2010/main" val="150988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0720" y="4783307"/>
            <a:ext cx="5445760" cy="3913614"/>
          </a:xfrm>
          <a:prstGeom prst="rect">
            <a:avLst/>
          </a:prstGeom>
          <a:noFill/>
          <a:ln>
            <a:noFill/>
          </a:ln>
        </p:spPr>
        <p:txBody>
          <a:bodyPr spcFirstLastPara="1" wrap="square" lIns="95669" tIns="47821" rIns="95669" bIns="47821" anchor="t" anchorCtr="0">
            <a:noAutofit/>
          </a:bodyPr>
          <a:lstStyle/>
          <a:p>
            <a:pPr algn="just"/>
            <a:r>
              <a:rPr lang="ja-JP" altLang="ja-JP"/>
              <a:t>まとめです。</a:t>
            </a:r>
          </a:p>
          <a:p>
            <a:pPr algn="just"/>
            <a:r>
              <a:rPr lang="ja-JP" altLang="ja-JP"/>
              <a:t>糖尿病は手足の</a:t>
            </a:r>
            <a:r>
              <a:rPr lang="ja-JP" altLang="en-US"/>
              <a:t>しびれや</a:t>
            </a:r>
            <a:r>
              <a:rPr lang="ja-JP" altLang="ja-JP"/>
              <a:t>目が見えなくなったり、腎臓が悪くなったり、そして心臓の病気</a:t>
            </a:r>
            <a:r>
              <a:rPr lang="ja-JP" altLang="en-US"/>
              <a:t>を引き起こすなど、様々な病気の</a:t>
            </a:r>
            <a:r>
              <a:rPr lang="ja-JP" altLang="ja-JP"/>
              <a:t>原因になります。</a:t>
            </a:r>
          </a:p>
          <a:p>
            <a:pPr algn="just"/>
            <a:r>
              <a:rPr lang="ja-JP" altLang="ja-JP"/>
              <a:t>糖尿病にならないように、糖の量に気を付けると同時に、規則正しい生活習慣、食生活を心がけましょう</a:t>
            </a:r>
            <a:r>
              <a:rPr lang="ja-JP" altLang="en-US"/>
              <a:t>。</a:t>
            </a:r>
            <a:endParaRPr lang="ja-JP" altLang="ja-JP"/>
          </a:p>
          <a:p>
            <a:pPr marL="0" indent="0"/>
            <a:endParaRPr lang="ja-JP" altLang="en-US"/>
          </a:p>
        </p:txBody>
      </p:sp>
      <p:sp>
        <p:nvSpPr>
          <p:cNvPr id="67" name="Google Shape;67;p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kumimoji="1" lang="ja-JP" altLang="en-US"/>
              <a:t>次に、高血圧症について学びましょう。</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23</a:t>
            </a:fld>
            <a:endParaRPr lang="en-US" sz="1300">
              <a:solidFill>
                <a:schemeClr val="dk1"/>
              </a:solidFill>
            </a:endParaRPr>
          </a:p>
        </p:txBody>
      </p:sp>
    </p:spTree>
    <p:extLst>
      <p:ext uri="{BB962C8B-B14F-4D97-AF65-F5344CB8AC3E}">
        <p14:creationId xmlns:p14="http://schemas.microsoft.com/office/powerpoint/2010/main" val="2840587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血圧は心臓から送り出された血液が、血管の壁を押す力の事です。</a:t>
            </a:r>
            <a:endParaRPr lang="ja-JP" altLang="en-US"/>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24</a:t>
            </a:fld>
            <a:endParaRPr lang="en-US" sz="1300">
              <a:solidFill>
                <a:schemeClr val="dk1"/>
              </a:solidFill>
            </a:endParaRPr>
          </a:p>
        </p:txBody>
      </p:sp>
    </p:spTree>
    <p:extLst>
      <p:ext uri="{BB962C8B-B14F-4D97-AF65-F5344CB8AC3E}">
        <p14:creationId xmlns:p14="http://schemas.microsoft.com/office/powerpoint/2010/main" val="1056086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dirty="0"/>
              <a:t>血圧には、２つの種類があって、心臓がギュッと縮まる時の血管の壁を押す力と、心臓が広がった時の血管の壁を押す力があります。</a:t>
            </a:r>
            <a:endParaRPr lang="en-US" altLang="ja-JP" dirty="0"/>
          </a:p>
          <a:p>
            <a:pPr algn="just"/>
            <a:r>
              <a:rPr lang="ja-JP" altLang="ja-JP" dirty="0"/>
              <a:t>両方１セットで血圧とよびます。</a:t>
            </a:r>
            <a:endParaRPr lang="en-US" altLang="ja-JP" dirty="0"/>
          </a:p>
          <a:p>
            <a:endParaRPr lang="en-US" altLang="ja-JP" dirty="0"/>
          </a:p>
          <a:p>
            <a:r>
              <a:rPr lang="ja-JP" altLang="ja-JP" dirty="0"/>
              <a:t>健康なおとなの血圧は</a:t>
            </a:r>
            <a:r>
              <a:rPr lang="en-US" altLang="ja-JP" dirty="0"/>
              <a:t>  </a:t>
            </a:r>
            <a:r>
              <a:rPr lang="ja-JP" altLang="ja-JP" dirty="0"/>
              <a:t>、心臓がキュっと縮まった時に</a:t>
            </a:r>
            <a:r>
              <a:rPr lang="en-US" altLang="ja-JP" dirty="0"/>
              <a:t>120 mmHg</a:t>
            </a:r>
            <a:r>
              <a:rPr lang="ja-JP" altLang="ja-JP" dirty="0"/>
              <a:t>未満、そして、ちぢんだ心臓がもとに戻った時に</a:t>
            </a:r>
            <a:r>
              <a:rPr lang="en-US" altLang="ja-JP" dirty="0"/>
              <a:t>80 mmHg</a:t>
            </a:r>
            <a:r>
              <a:rPr lang="ja-JP" altLang="ja-JP" dirty="0"/>
              <a:t>未満の数値です。</a:t>
            </a:r>
            <a:endParaRPr lang="en-US" altLang="ja-JP" dirty="0"/>
          </a:p>
          <a:p>
            <a:r>
              <a:rPr lang="ja-JP" altLang="ja-JP" dirty="0"/>
              <a:t>小学生は、大人よりも、心臓が小さいので</a:t>
            </a:r>
            <a:r>
              <a:rPr lang="en-US" altLang="ja-JP" dirty="0"/>
              <a:t>110 mmHg</a:t>
            </a:r>
            <a:r>
              <a:rPr lang="ja-JP" altLang="ja-JP" dirty="0"/>
              <a:t>未満、</a:t>
            </a:r>
            <a:r>
              <a:rPr lang="en-US" altLang="ja-JP" dirty="0"/>
              <a:t>70 mmHg</a:t>
            </a:r>
            <a:r>
              <a:rPr lang="ja-JP" altLang="ja-JP" dirty="0"/>
              <a:t>未満と少し低くなります。</a:t>
            </a:r>
            <a:r>
              <a:rPr lang="en-US" altLang="ja-JP" dirty="0"/>
              <a:t> </a:t>
            </a:r>
            <a:r>
              <a:rPr lang="ja-JP" altLang="ja-JP" dirty="0"/>
              <a:t> </a:t>
            </a:r>
            <a:r>
              <a:rPr lang="en-US" altLang="ja-JP" dirty="0"/>
              <a:t> </a:t>
            </a:r>
            <a:endParaRPr lang="ja-JP" altLang="en-US" dirty="0"/>
          </a:p>
          <a:p>
            <a:endParaRPr kumimoji="1" lang="ja-JP" altLang="en-US" dirty="0"/>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25</a:t>
            </a:fld>
            <a:endParaRPr lang="ja-JP" altLang="en-US" sz="1300">
              <a:solidFill>
                <a:schemeClr val="dk1"/>
              </a:solidFill>
            </a:endParaRPr>
          </a:p>
        </p:txBody>
      </p:sp>
    </p:spTree>
    <p:extLst>
      <p:ext uri="{BB962C8B-B14F-4D97-AF65-F5344CB8AC3E}">
        <p14:creationId xmlns:p14="http://schemas.microsoft.com/office/powerpoint/2010/main" val="1764250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では、血圧が高い、高血圧の状態になるとどんなことがおきるでしょうか？</a:t>
            </a:r>
          </a:p>
          <a:p>
            <a:pPr algn="just"/>
            <a:r>
              <a:rPr lang="ja-JP" altLang="ja-JP"/>
              <a:t>１．血管がいたくなる</a:t>
            </a:r>
          </a:p>
          <a:p>
            <a:pPr algn="just"/>
            <a:r>
              <a:rPr lang="ja-JP" altLang="ja-JP"/>
              <a:t>２．何も感じない</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26</a:t>
            </a:fld>
            <a:endParaRPr lang="en-US" sz="1300">
              <a:solidFill>
                <a:schemeClr val="dk1"/>
              </a:solidFill>
            </a:endParaRPr>
          </a:p>
        </p:txBody>
      </p:sp>
    </p:spTree>
    <p:extLst>
      <p:ext uri="{BB962C8B-B14F-4D97-AF65-F5344CB8AC3E}">
        <p14:creationId xmlns:p14="http://schemas.microsoft.com/office/powerpoint/2010/main" val="271365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5:notes"/>
          <p:cNvSpPr txBox="1">
            <a:spLocks noGrp="1"/>
          </p:cNvSpPr>
          <p:nvPr>
            <p:ph type="body" idx="1"/>
          </p:nvPr>
        </p:nvSpPr>
        <p:spPr>
          <a:xfrm>
            <a:off x="680720" y="4783307"/>
            <a:ext cx="5445760" cy="3913614"/>
          </a:xfrm>
          <a:prstGeom prst="rect">
            <a:avLst/>
          </a:prstGeom>
        </p:spPr>
        <p:txBody>
          <a:bodyPr spcFirstLastPara="1" wrap="square" lIns="95669" tIns="47821" rIns="95669" bIns="47821" anchor="t" anchorCtr="0">
            <a:noAutofit/>
          </a:bodyPr>
          <a:lstStyle/>
          <a:p>
            <a:pPr marL="0" indent="0" defTabSz="734355">
              <a:defRPr/>
            </a:pPr>
            <a:r>
              <a:rPr lang="ja-JP" altLang="en-US"/>
              <a:t>　　　</a:t>
            </a:r>
            <a:r>
              <a:rPr lang="ja-JP" altLang="ja-JP"/>
              <a:t>正解は、「何も感</a:t>
            </a:r>
            <a:r>
              <a:rPr lang="ja-JP" altLang="en-US"/>
              <a:t>じない」です。</a:t>
            </a:r>
            <a:endParaRPr lang="en-US" altLang="ja-JP"/>
          </a:p>
          <a:p>
            <a:pPr marL="0" indent="0"/>
            <a:endParaRPr/>
          </a:p>
        </p:txBody>
      </p:sp>
      <p:sp>
        <p:nvSpPr>
          <p:cNvPr id="309" name="Google Shape;309;p5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en-US"/>
              <a:t>高血圧症とは、血管の壁を押す力が強い状態のことです。</a:t>
            </a:r>
            <a:endParaRPr lang="en-US" altLang="ja-JP"/>
          </a:p>
          <a:p>
            <a:pPr marL="367177" indent="-183589" defTabSz="734355">
              <a:defRPr/>
            </a:pPr>
            <a:r>
              <a:rPr lang="ja-JP" altLang="en-US"/>
              <a:t>ずっと血管の壁に強い力がかかり続けると、血管が硬くなってしまいます。</a:t>
            </a:r>
            <a:endParaRPr lang="en-US" altLang="ja-JP"/>
          </a:p>
          <a:p>
            <a:pPr marL="367177" indent="-183589" defTabSz="734355">
              <a:defRPr/>
            </a:pPr>
            <a:endParaRPr lang="en-US" altLang="ja-JP"/>
          </a:p>
          <a:p>
            <a:pPr marL="367177" indent="-183589" defTabSz="734355">
              <a:defRPr/>
            </a:pPr>
            <a:r>
              <a:rPr lang="ja-JP" altLang="en-US"/>
              <a:t>しかし、高血圧になっても、</a:t>
            </a:r>
            <a:r>
              <a:rPr lang="ja-JP" altLang="ja-JP"/>
              <a:t>痛くなく、何も感じないために、</a:t>
            </a:r>
            <a:r>
              <a:rPr lang="ja-JP" altLang="en-US"/>
              <a:t>治さずにこの状態が長く続くと、心臓や脳の病気になってしまいます。</a:t>
            </a:r>
            <a:endParaRPr kumimoji="1" lang="ja-JP" altLang="en-US"/>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28</a:t>
            </a:fld>
            <a:endParaRPr lang="en-US" sz="1300">
              <a:solidFill>
                <a:schemeClr val="dk1"/>
              </a:solidFill>
            </a:endParaRPr>
          </a:p>
        </p:txBody>
      </p:sp>
    </p:spTree>
    <p:extLst>
      <p:ext uri="{BB962C8B-B14F-4D97-AF65-F5344CB8AC3E}">
        <p14:creationId xmlns:p14="http://schemas.microsoft.com/office/powerpoint/2010/main" val="190181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kumimoji="1" lang="ja-JP" altLang="en-US"/>
              <a:t>高血圧症においては、血圧測定が大切です。</a:t>
            </a:r>
            <a:endParaRPr kumimoji="1" lang="en-US" altLang="ja-JP"/>
          </a:p>
          <a:p>
            <a:pPr marL="367177" indent="-183589" defTabSz="734355">
              <a:defRPr/>
            </a:pPr>
            <a:r>
              <a:rPr lang="ja-JP" altLang="en-US" sz="1000"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血圧測定は、血管と心臓に関する病気になる危険度を知るためにおこないます。</a:t>
            </a:r>
            <a:endParaRPr lang="ja-JP" altLang="ja-JP" sz="1000"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29</a:t>
            </a:fld>
            <a:endParaRPr lang="en-US" sz="1300">
              <a:solidFill>
                <a:schemeClr val="dk1"/>
              </a:solidFill>
            </a:endParaRPr>
          </a:p>
        </p:txBody>
      </p:sp>
    </p:spTree>
    <p:extLst>
      <p:ext uri="{BB962C8B-B14F-4D97-AF65-F5344CB8AC3E}">
        <p14:creationId xmlns:p14="http://schemas.microsoft.com/office/powerpoint/2010/main" val="3292131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8: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8:notes"/>
          <p:cNvSpPr txBox="1">
            <a:spLocks noGrp="1"/>
          </p:cNvSpPr>
          <p:nvPr>
            <p:ph type="body" idx="1"/>
          </p:nvPr>
        </p:nvSpPr>
        <p:spPr>
          <a:xfrm>
            <a:off x="680720" y="4783307"/>
            <a:ext cx="5445760" cy="3913614"/>
          </a:xfrm>
          <a:prstGeom prst="rect">
            <a:avLst/>
          </a:prstGeom>
          <a:noFill/>
          <a:ln>
            <a:noFill/>
          </a:ln>
        </p:spPr>
        <p:txBody>
          <a:bodyPr spcFirstLastPara="1" wrap="square" lIns="95669" tIns="47821" rIns="95669" bIns="47821" anchor="t" anchorCtr="0">
            <a:noAutofit/>
          </a:bodyPr>
          <a:lstStyle/>
          <a:p>
            <a:pPr algn="just"/>
            <a:r>
              <a:rPr lang="ja-JP" altLang="en-US" dirty="0"/>
              <a:t>ところで、キリンの血圧はどのくらいか知っていますか？</a:t>
            </a:r>
            <a:r>
              <a:rPr lang="en-US" altLang="ja-JP" dirty="0"/>
              <a:t> </a:t>
            </a:r>
            <a:endParaRPr lang="ja-JP" altLang="ja-JP" dirty="0"/>
          </a:p>
          <a:p>
            <a:pPr algn="just"/>
            <a:r>
              <a:rPr lang="ja-JP" altLang="ja-JP" dirty="0"/>
              <a:t>人間の血圧は</a:t>
            </a:r>
            <a:r>
              <a:rPr lang="en-US" altLang="ja-JP" dirty="0"/>
              <a:t>130 mmHg </a:t>
            </a:r>
            <a:r>
              <a:rPr lang="ja-JP" altLang="ja-JP" dirty="0"/>
              <a:t>くらいです</a:t>
            </a:r>
            <a:r>
              <a:rPr lang="ja-JP" altLang="en-US" dirty="0"/>
              <a:t>が、</a:t>
            </a:r>
            <a:r>
              <a:rPr lang="ja-JP" altLang="ja-JP" dirty="0"/>
              <a:t>キリンの血圧は</a:t>
            </a:r>
            <a:r>
              <a:rPr lang="en-US" altLang="ja-JP" dirty="0"/>
              <a:t>330 mmHg </a:t>
            </a:r>
            <a:r>
              <a:rPr lang="ja-JP" altLang="en-US" dirty="0"/>
              <a:t>くらい</a:t>
            </a:r>
            <a:r>
              <a:rPr lang="ja-JP" altLang="ja-JP" dirty="0"/>
              <a:t>といわれています。</a:t>
            </a:r>
          </a:p>
          <a:p>
            <a:pPr algn="just"/>
            <a:r>
              <a:rPr lang="ja-JP" altLang="ja-JP" dirty="0"/>
              <a:t>キリンは首が長いので、頭に血液を送るために、人間よりも血圧が高</a:t>
            </a:r>
            <a:r>
              <a:rPr lang="ja-JP" altLang="en-US" dirty="0"/>
              <a:t>くなっています</a:t>
            </a:r>
            <a:r>
              <a:rPr lang="ja-JP" altLang="ja-JP" dirty="0"/>
              <a:t>。</a:t>
            </a:r>
          </a:p>
          <a:p>
            <a:pPr marL="0" indent="0"/>
            <a:endParaRPr dirty="0"/>
          </a:p>
        </p:txBody>
      </p:sp>
      <p:sp>
        <p:nvSpPr>
          <p:cNvPr id="365" name="Google Shape;365;p18:notes"/>
          <p:cNvSpPr txBox="1">
            <a:spLocks noGrp="1"/>
          </p:cNvSpPr>
          <p:nvPr>
            <p:ph type="sldNum" idx="12"/>
          </p:nvPr>
        </p:nvSpPr>
        <p:spPr>
          <a:xfrm>
            <a:off x="3855839" y="9440647"/>
            <a:ext cx="2949786" cy="498692"/>
          </a:xfrm>
          <a:prstGeom prst="rect">
            <a:avLst/>
          </a:prstGeom>
          <a:noFill/>
          <a:ln>
            <a:noFill/>
          </a:ln>
        </p:spPr>
        <p:txBody>
          <a:bodyPr spcFirstLastPara="1" wrap="square" lIns="95669" tIns="47821" rIns="95669" bIns="47821" anchor="b" anchorCtr="0">
            <a:noAutofit/>
          </a:bodyPr>
          <a:lstStyle/>
          <a:p>
            <a:pPr algn="r">
              <a:buSzPts val="1400"/>
            </a:pPr>
            <a:fld id="{00000000-1234-1234-1234-123412341234}" type="slidenum">
              <a:rPr lang="en-US" altLang="ja-JP"/>
              <a:pPr algn="r">
                <a:buSzPts val="1400"/>
              </a:pPr>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dirty="0"/>
              <a:t>生活習慣病とは、</a:t>
            </a:r>
            <a:r>
              <a:rPr lang="ja-JP" altLang="ja-JP" b="0" dirty="0"/>
              <a:t>食事や運動・たばこなど</a:t>
            </a:r>
            <a:r>
              <a:rPr lang="ja-JP" altLang="en-US" b="0" dirty="0"/>
              <a:t>の</a:t>
            </a:r>
            <a:r>
              <a:rPr lang="ja-JP" altLang="ja-JP" b="0" dirty="0"/>
              <a:t>生活習慣が原因でおこる</a:t>
            </a:r>
            <a:r>
              <a:rPr lang="ja-JP" altLang="en-US" b="0" dirty="0">
                <a:solidFill>
                  <a:srgbClr val="FF0000"/>
                </a:solidFill>
              </a:rPr>
              <a:t>病気</a:t>
            </a:r>
            <a:r>
              <a:rPr lang="ja-JP" altLang="en-US" b="0" dirty="0"/>
              <a:t>のことです。</a:t>
            </a:r>
            <a:endParaRPr lang="en-US" altLang="ja-JP" b="0" dirty="0"/>
          </a:p>
          <a:p>
            <a:pPr algn="l"/>
            <a:r>
              <a:rPr lang="ja-JP" altLang="ja-JP" b="0" dirty="0"/>
              <a:t>高血圧症や糖尿病、脂質異常症などはこの生活習慣病であるとされています。</a:t>
            </a:r>
          </a:p>
          <a:p>
            <a:r>
              <a:rPr lang="ja-JP" altLang="ja-JP" sz="1800" b="0" kern="0" dirty="0">
                <a:solidFill>
                  <a:srgbClr val="000000"/>
                </a:solidFill>
                <a:effectLst/>
                <a:ea typeface="Meiryo UI" panose="020B0604030504040204" pitchFamily="50" charset="-128"/>
                <a:cs typeface="NotoSansJP-Bold"/>
              </a:rPr>
              <a:t>体に良くない生活習慣が原因で、生活習慣病になると、やがて心臓と血管まで悪くなってしまいます。</a:t>
            </a:r>
            <a:endParaRPr lang="en-US" altLang="ja-JP" b="0" dirty="0"/>
          </a:p>
          <a:p>
            <a:r>
              <a:rPr lang="ja-JP" altLang="ja-JP" b="0" dirty="0"/>
              <a:t>心臓が悪くなってしまうと元に戻ることがありませ</a:t>
            </a:r>
            <a:r>
              <a:rPr lang="ja-JP" altLang="en-US" b="0" dirty="0"/>
              <a:t>ん。そのため、原因となる生活習慣病をきちんと予防・治療することが大切になります。</a:t>
            </a:r>
            <a:endParaRPr kumimoji="1" lang="ja-JP" altLang="en-US" b="0" dirty="0"/>
          </a:p>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altLang="ja-JP"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ja-JP" alt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29788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80720" y="4783307"/>
            <a:ext cx="5445760" cy="3913614"/>
          </a:xfrm>
          <a:prstGeom prst="rect">
            <a:avLst/>
          </a:prstGeom>
          <a:noFill/>
          <a:ln>
            <a:noFill/>
          </a:ln>
        </p:spPr>
        <p:txBody>
          <a:bodyPr spcFirstLastPara="1" wrap="square" lIns="95669" tIns="47821" rIns="95669" bIns="47821" anchor="t" anchorCtr="0">
            <a:noAutofit/>
          </a:bodyPr>
          <a:lstStyle/>
          <a:p>
            <a:pPr algn="just"/>
            <a:r>
              <a:rPr lang="ja-JP" altLang="en-US"/>
              <a:t>では、</a:t>
            </a:r>
            <a:r>
              <a:rPr lang="ja-JP" altLang="ja-JP"/>
              <a:t>血圧が高くならないようにするために</a:t>
            </a:r>
            <a:r>
              <a:rPr lang="ja-JP" altLang="en-US"/>
              <a:t>は、何ができるでしょうか。それは、</a:t>
            </a:r>
            <a:r>
              <a:rPr lang="ja-JP" altLang="ja-JP"/>
              <a:t>塩分を取りすぎない　ことです。</a:t>
            </a:r>
          </a:p>
          <a:p>
            <a:pPr algn="just"/>
            <a:r>
              <a:rPr lang="ja-JP" altLang="ja-JP"/>
              <a:t>塩分をとると、血液の塩分の濃さを薄めるために、血液の量が増えるので、血圧が上がってしまいます。</a:t>
            </a:r>
          </a:p>
          <a:p>
            <a:pPr marL="0" indent="0"/>
            <a:endParaRPr/>
          </a:p>
        </p:txBody>
      </p:sp>
      <p:sp>
        <p:nvSpPr>
          <p:cNvPr id="380" name="Google Shape;380;p1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まとめです。</a:t>
            </a:r>
            <a:endParaRPr kumimoji="1" lang="en-US" altLang="ja-JP"/>
          </a:p>
          <a:p>
            <a:r>
              <a:rPr kumimoji="1" lang="ja-JP" altLang="en-US"/>
              <a:t>高血圧になっても何も感じないので、治さずにこの状態が長く続くと、心臓や脳の病気につながります。</a:t>
            </a:r>
            <a:endParaRPr kumimoji="1" lang="en-US" altLang="ja-JP"/>
          </a:p>
          <a:p>
            <a:r>
              <a:rPr kumimoji="1" lang="ja-JP" altLang="en-US"/>
              <a:t>高血圧にならないように、塩を取りすぎないこと、バランスの良い食事や適度な運動など、正しい生活習慣を心がけましょう。</a:t>
            </a:r>
            <a:endParaRPr kumimoji="1" lang="en-US" altLang="ja-JP"/>
          </a:p>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altLang="ja-JP" sz="16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59357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kumimoji="1" lang="ja-JP" altLang="en-US"/>
              <a:t>次に脂質異常症について学びましょう。</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33</a:t>
            </a:fld>
            <a:endParaRPr lang="ja-JP" altLang="en-US" sz="1300">
              <a:solidFill>
                <a:schemeClr val="dk1"/>
              </a:solidFill>
            </a:endParaRPr>
          </a:p>
        </p:txBody>
      </p:sp>
    </p:spTree>
    <p:extLst>
      <p:ext uri="{BB962C8B-B14F-4D97-AF65-F5344CB8AC3E}">
        <p14:creationId xmlns:p14="http://schemas.microsoft.com/office/powerpoint/2010/main" val="4186663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まずはじめに、脂質異常症に大きくかかわっているのが「コレステロール」というものです。</a:t>
            </a:r>
          </a:p>
          <a:p>
            <a:pPr marL="367177" indent="-183589" defTabSz="734355">
              <a:defRPr/>
            </a:pPr>
            <a:r>
              <a:rPr lang="ja-JP" altLang="ja-JP"/>
              <a:t>私たちの体の中にあるものですが、コレステロール</a:t>
            </a:r>
            <a:r>
              <a:rPr lang="ja-JP" altLang="en-US"/>
              <a:t>とは何でしょうか？</a:t>
            </a:r>
            <a:br>
              <a:rPr lang="en-US" altLang="ja-JP"/>
            </a:br>
            <a:endParaRPr kumimoji="1" lang="ja-JP" altLang="en-US"/>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34</a:t>
            </a:fld>
            <a:endParaRPr lang="ja-JP" altLang="en-US" sz="1300">
              <a:solidFill>
                <a:schemeClr val="dk1"/>
              </a:solidFill>
            </a:endParaRPr>
          </a:p>
        </p:txBody>
      </p:sp>
    </p:spTree>
    <p:extLst>
      <p:ext uri="{BB962C8B-B14F-4D97-AF65-F5344CB8AC3E}">
        <p14:creationId xmlns:p14="http://schemas.microsoft.com/office/powerpoint/2010/main" val="3969098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0720" y="4783307"/>
            <a:ext cx="5445760" cy="3913614"/>
          </a:xfrm>
          <a:prstGeom prst="rect">
            <a:avLst/>
          </a:prstGeom>
          <a:noFill/>
          <a:ln>
            <a:noFill/>
          </a:ln>
        </p:spPr>
        <p:txBody>
          <a:bodyPr spcFirstLastPara="1" wrap="square" lIns="95669" tIns="47821" rIns="95669" bIns="47821" anchor="t" anchorCtr="0">
            <a:noAutofit/>
          </a:bodyPr>
          <a:lstStyle/>
          <a:p>
            <a:pPr marL="0" indent="0" defTabSz="734355">
              <a:defRPr/>
            </a:pPr>
            <a:r>
              <a:rPr lang="ja-JP" altLang="ja-JP"/>
              <a:t>コレステロールは脂質（あぶら）のひとつで、私たちの体になくてはならない大切なものです。</a:t>
            </a:r>
          </a:p>
          <a:p>
            <a:pPr marL="0" indent="0"/>
            <a:endParaRPr/>
          </a:p>
        </p:txBody>
      </p:sp>
      <p:sp>
        <p:nvSpPr>
          <p:cNvPr id="71" name="Google Shape;71;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コレステロールは</a:t>
            </a:r>
            <a:r>
              <a:rPr lang="en-US" altLang="ja-JP"/>
              <a:t>LDL</a:t>
            </a:r>
            <a:r>
              <a:rPr lang="ja-JP" altLang="ja-JP"/>
              <a:t>（悪さをする悪玉）や</a:t>
            </a:r>
            <a:r>
              <a:rPr lang="en-US" altLang="ja-JP"/>
              <a:t>HDL</a:t>
            </a:r>
            <a:r>
              <a:rPr lang="ja-JP" altLang="ja-JP"/>
              <a:t>（良い働きをする善玉）という</a:t>
            </a:r>
            <a:r>
              <a:rPr lang="en-US" altLang="ja-JP"/>
              <a:t>2</a:t>
            </a:r>
            <a:r>
              <a:rPr lang="ja-JP" altLang="ja-JP"/>
              <a:t>種類のカプセルの中に入って体中に運ばれていきます</a:t>
            </a:r>
            <a:r>
              <a:rPr lang="ja-JP" altLang="en-US"/>
              <a:t>。</a:t>
            </a:r>
            <a:endParaRPr lang="ja-JP" altLang="ja-JP"/>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36</a:t>
            </a:fld>
            <a:endParaRPr lang="en-US" sz="1300">
              <a:solidFill>
                <a:schemeClr val="dk1"/>
              </a:solidFill>
            </a:endParaRPr>
          </a:p>
        </p:txBody>
      </p:sp>
    </p:spTree>
    <p:extLst>
      <p:ext uri="{BB962C8B-B14F-4D97-AF65-F5344CB8AC3E}">
        <p14:creationId xmlns:p14="http://schemas.microsoft.com/office/powerpoint/2010/main" val="4059354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en-US" altLang="ja-JP"/>
              <a:t>HDL</a:t>
            </a:r>
            <a:r>
              <a:rPr lang="ja-JP" altLang="ja-JP"/>
              <a:t>（良い働きをする善玉）は外から入ってきたあぶらを回収し、</a:t>
            </a:r>
            <a:r>
              <a:rPr lang="en-US" altLang="ja-JP"/>
              <a:t>LDL</a:t>
            </a:r>
            <a:r>
              <a:rPr lang="ja-JP" altLang="ja-JP"/>
              <a:t>（悪さをする悪玉）は外から入ってきたあぶらをためこむということをします。</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200">
                <a:solidFill>
                  <a:schemeClr val="dk1"/>
                </a:solidFill>
              </a:rPr>
              <a:pPr algn="r">
                <a:buSzPts val="1200"/>
              </a:pPr>
              <a:t>37</a:t>
            </a:fld>
            <a:endParaRPr lang="en-US" sz="1200">
              <a:solidFill>
                <a:schemeClr val="dk1"/>
              </a:solidFill>
            </a:endParaRPr>
          </a:p>
        </p:txBody>
      </p:sp>
    </p:spTree>
    <p:extLst>
      <p:ext uri="{BB962C8B-B14F-4D97-AF65-F5344CB8AC3E}">
        <p14:creationId xmlns:p14="http://schemas.microsoft.com/office/powerpoint/2010/main" val="2589922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ja-JP"/>
              <a:t>どちらも大切な役割を果たしていますが、血液の中に「悪さをする悪玉」のあぶら</a:t>
            </a:r>
            <a:r>
              <a:rPr lang="en-US" altLang="ja-JP"/>
              <a:t> </a:t>
            </a:r>
            <a:r>
              <a:rPr lang="ja-JP" altLang="ja-JP"/>
              <a:t>が必要以上に多い、または、「よい働きをする善玉」のあぶら</a:t>
            </a:r>
            <a:r>
              <a:rPr lang="en-US" altLang="ja-JP"/>
              <a:t> </a:t>
            </a:r>
            <a:r>
              <a:rPr lang="ja-JP" altLang="ja-JP"/>
              <a:t>が減った状態のことを「脂質異常症」といいます。</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38</a:t>
            </a:fld>
            <a:endParaRPr lang="en-US" sz="1300">
              <a:solidFill>
                <a:schemeClr val="dk1"/>
              </a:solidFill>
            </a:endParaRPr>
          </a:p>
        </p:txBody>
      </p:sp>
    </p:spTree>
    <p:extLst>
      <p:ext uri="{BB962C8B-B14F-4D97-AF65-F5344CB8AC3E}">
        <p14:creationId xmlns:p14="http://schemas.microsoft.com/office/powerpoint/2010/main" val="3766407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a:t>では脂質異常症になるとどんなことがおきるか考えてみましょう。</a:t>
            </a:r>
          </a:p>
          <a:p>
            <a:pPr algn="just"/>
            <a:r>
              <a:rPr lang="ja-JP" altLang="ja-JP"/>
              <a:t>善玉コレステロールが減って、悪玉コレステロールが増えてしまい、この状態がずっと続くと、悪玉が運ぶあぶらが血管の中にたまってしまいます。</a:t>
            </a:r>
          </a:p>
          <a:p>
            <a:pPr algn="just"/>
            <a:endParaRPr lang="en-US" altLang="ja-JP"/>
          </a:p>
          <a:p>
            <a:pPr algn="just"/>
            <a:r>
              <a:rPr lang="ja-JP" altLang="ja-JP"/>
              <a:t>ここでクイズです。</a:t>
            </a:r>
          </a:p>
          <a:p>
            <a:pPr algn="just"/>
            <a:r>
              <a:rPr lang="ja-JP" altLang="ja-JP"/>
              <a:t>あぶらが血管にたまるとどうなると思いますか</a:t>
            </a:r>
            <a:r>
              <a:rPr lang="ja-JP" altLang="en-US"/>
              <a:t>？</a:t>
            </a:r>
            <a:endParaRPr lang="ja-JP" altLang="ja-JP"/>
          </a:p>
          <a:p>
            <a:r>
              <a:rPr lang="ja-JP" altLang="ja-JP"/>
              <a:t>１　こぶができる</a:t>
            </a:r>
            <a:endParaRPr lang="en-US" altLang="ja-JP"/>
          </a:p>
          <a:p>
            <a:r>
              <a:rPr lang="ja-JP" altLang="ja-JP"/>
              <a:t>２　あながあく</a:t>
            </a:r>
            <a:endParaRPr lang="ja-JP" altLang="en-US"/>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39</a:t>
            </a:fld>
            <a:endParaRPr lang="en-US" sz="1300">
              <a:solidFill>
                <a:schemeClr val="dk1"/>
              </a:solidFill>
            </a:endParaRPr>
          </a:p>
        </p:txBody>
      </p:sp>
    </p:spTree>
    <p:extLst>
      <p:ext uri="{BB962C8B-B14F-4D97-AF65-F5344CB8AC3E}">
        <p14:creationId xmlns:p14="http://schemas.microsoft.com/office/powerpoint/2010/main" val="1508011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0720" y="4783307"/>
            <a:ext cx="5445760" cy="3913614"/>
          </a:xfrm>
          <a:prstGeom prst="rect">
            <a:avLst/>
          </a:prstGeom>
          <a:noFill/>
          <a:ln>
            <a:noFill/>
          </a:ln>
        </p:spPr>
        <p:txBody>
          <a:bodyPr spcFirstLastPara="1" wrap="square" lIns="95669" tIns="47821" rIns="95669" bIns="47821" anchor="t" anchorCtr="0">
            <a:noAutofit/>
          </a:bodyPr>
          <a:lstStyle/>
          <a:p>
            <a:pPr marL="0" indent="0" defTabSz="734355">
              <a:defRPr/>
            </a:pPr>
            <a:r>
              <a:rPr lang="ja-JP" altLang="en-US"/>
              <a:t>　　　正解は</a:t>
            </a:r>
            <a:r>
              <a:rPr lang="en-US" altLang="ja-JP"/>
              <a:t>1</a:t>
            </a:r>
            <a:r>
              <a:rPr lang="ja-JP" altLang="en-US"/>
              <a:t>番のこぶができる です。</a:t>
            </a:r>
          </a:p>
          <a:p>
            <a:pPr marL="0" indent="0"/>
            <a:endParaRPr/>
          </a:p>
        </p:txBody>
      </p:sp>
      <p:sp>
        <p:nvSpPr>
          <p:cNvPr id="71" name="Google Shape;71;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277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kumimoji="1" lang="ja-JP" altLang="en-US" dirty="0"/>
              <a:t>まとめです。</a:t>
            </a:r>
            <a:endParaRPr kumimoji="1" lang="en-US" altLang="ja-JP"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ja-JP" altLang="en-US" dirty="0"/>
              <a:t>心臓は、</a:t>
            </a:r>
            <a:r>
              <a:rPr lang="ja-JP" altLang="en-US" dirty="0"/>
              <a:t>肺や体中に</a:t>
            </a:r>
            <a:r>
              <a:rPr lang="ja-JP" altLang="ja-JP" dirty="0"/>
              <a:t>血液を送るポンプのような働きを</a:t>
            </a:r>
            <a:r>
              <a:rPr lang="ja-JP" altLang="en-US" dirty="0"/>
              <a:t>する大切な場所です。</a:t>
            </a:r>
            <a:endParaRPr lang="ja-JP" altLang="ja-JP" dirty="0"/>
          </a:p>
          <a:p>
            <a:r>
              <a:rPr kumimoji="1" lang="ja-JP" altLang="en-US" dirty="0"/>
              <a:t>体に良くない生活習慣は心臓を悪くします。</a:t>
            </a:r>
            <a:endParaRPr kumimoji="1" lang="en-US" altLang="ja-JP" dirty="0"/>
          </a:p>
          <a:p>
            <a:r>
              <a:rPr kumimoji="1" lang="ja-JP" altLang="en-US" dirty="0"/>
              <a:t>心臓が病気にならないようにするには、原因となる生活習慣病をしっかり予防・治療することが重要です。</a:t>
            </a:r>
          </a:p>
          <a:p>
            <a:pPr marL="0" lvl="0" indent="0" algn="l" rtl="0">
              <a:lnSpc>
                <a:spcPct val="100000"/>
              </a:lnSpc>
              <a:spcBef>
                <a:spcPts val="0"/>
              </a:spcBef>
              <a:spcAft>
                <a:spcPts val="0"/>
              </a:spcAft>
              <a:buSzPts val="1400"/>
              <a:buNone/>
            </a:pPr>
            <a:endParaRPr dirty="0"/>
          </a:p>
        </p:txBody>
      </p:sp>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4875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a:spLocks noGrp="1" noRot="1" noChangeAspect="1"/>
          </p:cNvSpPr>
          <p:nvPr>
            <p:ph type="sldImg" idx="2"/>
          </p:nvPr>
        </p:nvSpPr>
        <p:spPr>
          <a:xfrm>
            <a:off x="623888" y="1109663"/>
            <a:ext cx="5327650" cy="2997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5:notes"/>
          <p:cNvSpPr txBox="1">
            <a:spLocks noGrp="1"/>
          </p:cNvSpPr>
          <p:nvPr>
            <p:ph type="body" idx="1"/>
          </p:nvPr>
        </p:nvSpPr>
        <p:spPr>
          <a:xfrm>
            <a:off x="657583" y="4273592"/>
            <a:ext cx="5260663" cy="3496575"/>
          </a:xfrm>
          <a:prstGeom prst="rect">
            <a:avLst/>
          </a:prstGeom>
          <a:noFill/>
          <a:ln>
            <a:noFill/>
          </a:ln>
        </p:spPr>
        <p:txBody>
          <a:bodyPr spcFirstLastPara="1" wrap="square" lIns="88321" tIns="44148" rIns="88321" bIns="44148" anchor="t" anchorCtr="0">
            <a:noAutofit/>
          </a:bodyPr>
          <a:lstStyle/>
          <a:p>
            <a:pPr algn="just"/>
            <a:r>
              <a:rPr lang="ja-JP" altLang="ja-JP" dirty="0"/>
              <a:t>この</a:t>
            </a:r>
            <a:r>
              <a:rPr lang="ja-JP" altLang="en-US" dirty="0"/>
              <a:t>こぶ</a:t>
            </a:r>
            <a:r>
              <a:rPr lang="ja-JP" altLang="ja-JP" dirty="0"/>
              <a:t>（プラーク）は血管の内側を狭くし、血液の流れを悪くしてしまいます。</a:t>
            </a:r>
          </a:p>
          <a:p>
            <a:pPr algn="just"/>
            <a:r>
              <a:rPr lang="ja-JP" altLang="ja-JP" dirty="0"/>
              <a:t>血液が流れ</a:t>
            </a:r>
            <a:r>
              <a:rPr lang="ja-JP" altLang="en-US" dirty="0"/>
              <a:t>づ</a:t>
            </a:r>
            <a:r>
              <a:rPr lang="ja-JP" altLang="ja-JP" dirty="0"/>
              <a:t>らくなると、血管が詰まりやすくなり、「動脈硬化」という、将来的に脳や心臓の病気につながる原因となります。</a:t>
            </a:r>
            <a:r>
              <a:rPr lang="en-US" altLang="ja-JP" dirty="0"/>
              <a:t>  </a:t>
            </a:r>
            <a:endParaRPr lang="ja-JP" altLang="ja-JP" dirty="0"/>
          </a:p>
          <a:p>
            <a:pPr marL="0" indent="0"/>
            <a:endParaRPr dirty="0"/>
          </a:p>
        </p:txBody>
      </p:sp>
      <p:sp>
        <p:nvSpPr>
          <p:cNvPr id="317" name="Google Shape;317;p15:notes"/>
          <p:cNvSpPr txBox="1">
            <a:spLocks noGrp="1"/>
          </p:cNvSpPr>
          <p:nvPr>
            <p:ph type="sldNum" idx="12"/>
          </p:nvPr>
        </p:nvSpPr>
        <p:spPr>
          <a:xfrm>
            <a:off x="3724781" y="8434641"/>
            <a:ext cx="2849526" cy="445551"/>
          </a:xfrm>
          <a:prstGeom prst="rect">
            <a:avLst/>
          </a:prstGeom>
          <a:noFill/>
          <a:ln>
            <a:noFill/>
          </a:ln>
        </p:spPr>
        <p:txBody>
          <a:bodyPr spcFirstLastPara="1" wrap="square" lIns="88321" tIns="44148" rIns="88321" bIns="44148" anchor="b" anchorCtr="0">
            <a:noAutofit/>
          </a:bodyPr>
          <a:lstStyle/>
          <a:p>
            <a:pPr algn="r">
              <a:buSzPts val="1400"/>
            </a:pPr>
            <a:fld id="{00000000-1234-1234-1234-123412341234}" type="slidenum">
              <a:rPr lang="en-US" altLang="ja-JP"/>
              <a:pPr algn="r">
                <a:buSzPts val="1400"/>
              </a:pPr>
              <a:t>41</a:t>
            </a:fld>
            <a:endParaRPr/>
          </a:p>
        </p:txBody>
      </p:sp>
    </p:spTree>
    <p:extLst>
      <p:ext uri="{BB962C8B-B14F-4D97-AF65-F5344CB8AC3E}">
        <p14:creationId xmlns:p14="http://schemas.microsoft.com/office/powerpoint/2010/main" val="1871743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まとめです。</a:t>
            </a:r>
            <a:endParaRPr lang="en-US" altLang="ja-JP"/>
          </a:p>
          <a:p>
            <a:pPr algn="just"/>
            <a:r>
              <a:rPr lang="ja-JP" altLang="ja-JP"/>
              <a:t>脂質異常症になると血管の壁にコブ</a:t>
            </a:r>
            <a:r>
              <a:rPr lang="en-US" altLang="ja-JP"/>
              <a:t>(</a:t>
            </a:r>
            <a:r>
              <a:rPr lang="ja-JP" altLang="ja-JP"/>
              <a:t>プラーク</a:t>
            </a:r>
            <a:r>
              <a:rPr lang="en-US" altLang="ja-JP"/>
              <a:t>)</a:t>
            </a:r>
            <a:r>
              <a:rPr lang="ja-JP" altLang="ja-JP"/>
              <a:t>ができ、血液の流れが悪くなりやすいので、治療が必要になります。</a:t>
            </a:r>
          </a:p>
          <a:p>
            <a:pPr algn="just"/>
            <a:r>
              <a:rPr lang="ja-JP" altLang="ja-JP"/>
              <a:t>予防にはバランスの良い食生活や適度な運動、禁煙などが大切です。</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42</a:t>
            </a:fld>
            <a:endParaRPr lang="ja-JP" altLang="en-US" sz="1300">
              <a:solidFill>
                <a:schemeClr val="dk1"/>
              </a:solidFill>
            </a:endParaRPr>
          </a:p>
        </p:txBody>
      </p:sp>
    </p:spTree>
    <p:extLst>
      <p:ext uri="{BB962C8B-B14F-4D97-AF65-F5344CB8AC3E}">
        <p14:creationId xmlns:p14="http://schemas.microsoft.com/office/powerpoint/2010/main" val="3045986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本日は生活習慣病である、糖尿病、高血圧症、脂質異常症について学びました。</a:t>
            </a:r>
            <a:endParaRPr kumimoji="1" lang="en-US" altLang="ja-JP"/>
          </a:p>
          <a:p>
            <a:r>
              <a:rPr kumimoji="1" lang="ja-JP" altLang="en-US"/>
              <a:t>健康な心臓を守るためには、生活習慣病の予防が重要であることが理解できたと思います。</a:t>
            </a:r>
            <a:endParaRPr kumimoji="1" lang="en-US" altLang="ja-JP"/>
          </a:p>
          <a:p>
            <a:endParaRPr kumimoji="1" lang="en-US" altLang="ja-JP"/>
          </a:p>
          <a:p>
            <a:r>
              <a:rPr kumimoji="1" lang="ja-JP" altLang="en-US"/>
              <a:t>香川県では、小学生や中学生の皆さんを対象とした健診があります。</a:t>
            </a:r>
            <a:endParaRPr kumimoji="1" lang="en-US" altLang="ja-JP"/>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43</a:t>
            </a:fld>
            <a:endParaRPr lang="en-US" sz="1300">
              <a:solidFill>
                <a:schemeClr val="dk1"/>
              </a:solidFill>
            </a:endParaRPr>
          </a:p>
        </p:txBody>
      </p:sp>
    </p:spTree>
    <p:extLst>
      <p:ext uri="{BB962C8B-B14F-4D97-AF65-F5344CB8AC3E}">
        <p14:creationId xmlns:p14="http://schemas.microsoft.com/office/powerpoint/2010/main" val="3162163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a:t>小学生や中学生のみなさんの生活は、食べ物の好き嫌いや運動不足などで大きく変わってきています。</a:t>
            </a:r>
            <a:endParaRPr lang="en-US" altLang="ja-JP"/>
          </a:p>
          <a:p>
            <a:pPr>
              <a:lnSpc>
                <a:spcPct val="150000"/>
              </a:lnSpc>
            </a:pPr>
            <a:r>
              <a:rPr lang="ja-JP" altLang="en-US"/>
              <a:t>小学生や中学生は、将来かかるかもしれない病気を正しく知り、その病気にかからないよう気をつけることができる時期です。</a:t>
            </a:r>
            <a:endParaRPr lang="ja-JP" altLang="ja-JP"/>
          </a:p>
          <a:p>
            <a:pPr>
              <a:lnSpc>
                <a:spcPct val="150000"/>
              </a:lnSpc>
            </a:pPr>
            <a:r>
              <a:rPr lang="ja-JP" altLang="en-US"/>
              <a:t>生活習慣病を予防するためにも、きちんと健診</a:t>
            </a:r>
            <a:r>
              <a:rPr lang="en-US" altLang="ja-JP"/>
              <a:t>(</a:t>
            </a:r>
            <a:r>
              <a:rPr lang="ja-JP" altLang="en-US"/>
              <a:t>小児生活習慣病予防健診</a:t>
            </a:r>
            <a:r>
              <a:rPr lang="en-US" altLang="ja-JP"/>
              <a:t>)</a:t>
            </a:r>
            <a:r>
              <a:rPr lang="ja-JP" altLang="en-US"/>
              <a:t>をうけ、その健診結果について家族で話し合うことが大切です。</a:t>
            </a:r>
            <a:endParaRPr lang="ja-JP" altLang="ja-JP"/>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44</a:t>
            </a:fld>
            <a:endParaRPr lang="en-US" sz="1300">
              <a:solidFill>
                <a:schemeClr val="dk1"/>
              </a:solidFill>
            </a:endParaRPr>
          </a:p>
        </p:txBody>
      </p:sp>
    </p:spTree>
    <p:extLst>
      <p:ext uri="{BB962C8B-B14F-4D97-AF65-F5344CB8AC3E}">
        <p14:creationId xmlns:p14="http://schemas.microsoft.com/office/powerpoint/2010/main" val="2842514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smtClean="0">
                <a:solidFill>
                  <a:schemeClr val="dk1"/>
                </a:solidFill>
              </a:rPr>
              <a:pPr algn="r">
                <a:buSzPts val="1200"/>
              </a:pPr>
              <a:t>45</a:t>
            </a:fld>
            <a:endParaRPr lang="en-US" sz="1300">
              <a:solidFill>
                <a:schemeClr val="dk1"/>
              </a:solidFill>
            </a:endParaRPr>
          </a:p>
        </p:txBody>
      </p:sp>
    </p:spTree>
    <p:extLst>
      <p:ext uri="{BB962C8B-B14F-4D97-AF65-F5344CB8AC3E}">
        <p14:creationId xmlns:p14="http://schemas.microsoft.com/office/powerpoint/2010/main" val="338447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kumimoji="1" lang="ja-JP" altLang="en-US"/>
              <a:t>ここからは生活習慣病の一つである糖尿病について学びましょう。</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6</a:t>
            </a:fld>
            <a:endParaRPr lang="en-US" sz="1300">
              <a:solidFill>
                <a:schemeClr val="dk1"/>
              </a:solidFill>
            </a:endParaRPr>
          </a:p>
        </p:txBody>
      </p:sp>
    </p:spTree>
    <p:extLst>
      <p:ext uri="{BB962C8B-B14F-4D97-AF65-F5344CB8AC3E}">
        <p14:creationId xmlns:p14="http://schemas.microsoft.com/office/powerpoint/2010/main" val="179385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a:t>まずはじめにクイズです。</a:t>
            </a:r>
            <a:r>
              <a:rPr lang="ja-JP" altLang="ja-JP" sz="1000" kern="100">
                <a:latin typeface="游明朝" panose="02020400000000000000" pitchFamily="18" charset="-128"/>
                <a:ea typeface="Meiryo UI" panose="020B0604030504040204" pitchFamily="50" charset="-128"/>
                <a:cs typeface="Arial" panose="020B0604020202020204" pitchFamily="34" charset="0"/>
              </a:rPr>
              <a:t>皆さん</a:t>
            </a:r>
            <a:r>
              <a:rPr lang="ja-JP" altLang="en-US" sz="1000" kern="100">
                <a:latin typeface="游明朝" panose="02020400000000000000" pitchFamily="18" charset="-128"/>
                <a:ea typeface="Meiryo UI" panose="020B0604030504040204" pitchFamily="50" charset="-128"/>
                <a:cs typeface="Arial" panose="020B0604020202020204" pitchFamily="34" charset="0"/>
              </a:rPr>
              <a:t>は日頃、食べ物を食べて</a:t>
            </a:r>
            <a:r>
              <a:rPr lang="ja-JP" altLang="ja-JP" sz="1000" kern="100">
                <a:latin typeface="游明朝" panose="02020400000000000000" pitchFamily="18" charset="-128"/>
                <a:ea typeface="Meiryo UI" panose="020B0604030504040204" pitchFamily="50" charset="-128"/>
                <a:cs typeface="Arial" panose="020B0604020202020204" pitchFamily="34" charset="0"/>
              </a:rPr>
              <a:t>「甘い」と感じる</a:t>
            </a:r>
            <a:r>
              <a:rPr lang="ja-JP" altLang="en-US" sz="1000" kern="100">
                <a:latin typeface="游明朝" panose="02020400000000000000" pitchFamily="18" charset="-128"/>
                <a:ea typeface="Meiryo UI" panose="020B0604030504040204" pitchFamily="50" charset="-128"/>
                <a:cs typeface="Arial" panose="020B0604020202020204" pitchFamily="34" charset="0"/>
              </a:rPr>
              <a:t>ことがありますよね。その「甘い」と感じる</a:t>
            </a:r>
            <a:r>
              <a:rPr lang="ja-JP" altLang="ja-JP" sz="1000" kern="100">
                <a:latin typeface="游明朝" panose="02020400000000000000" pitchFamily="18" charset="-128"/>
                <a:ea typeface="Meiryo UI" panose="020B0604030504040204" pitchFamily="50" charset="-128"/>
                <a:cs typeface="Arial" panose="020B0604020202020204" pitchFamily="34" charset="0"/>
              </a:rPr>
              <a:t>ものの正体が「糖」です。</a:t>
            </a:r>
            <a:endParaRPr lang="en-US" altLang="ja-JP"/>
          </a:p>
          <a:p>
            <a:pPr algn="just"/>
            <a:r>
              <a:rPr lang="ja-JP" altLang="ja-JP"/>
              <a:t>皆さんが毎日とっている、</a:t>
            </a:r>
            <a:r>
              <a:rPr lang="ja-JP" altLang="en-US"/>
              <a:t>この</a:t>
            </a:r>
            <a:r>
              <a:rPr lang="ja-JP" altLang="ja-JP"/>
              <a:t>糖はどんな役割を持っているでしょうか？</a:t>
            </a:r>
          </a:p>
          <a:p>
            <a:pPr marL="275383" indent="-275383" algn="just">
              <a:buFont typeface="+mj-cs"/>
              <a:buAutoNum type="arabicDbPlain"/>
            </a:pPr>
            <a:r>
              <a:rPr lang="ja-JP" altLang="ja-JP"/>
              <a:t>頭の働きをよくする</a:t>
            </a:r>
          </a:p>
          <a:p>
            <a:pPr marL="275383" indent="-275383" algn="just">
              <a:buFont typeface="+mj-cs"/>
              <a:buAutoNum type="arabicDbPlain"/>
            </a:pPr>
            <a:r>
              <a:rPr lang="ja-JP" altLang="ja-JP"/>
              <a:t>運動するときのエネルギーになる</a:t>
            </a:r>
          </a:p>
          <a:p>
            <a:pPr marL="275383" indent="-275383" algn="just">
              <a:buFont typeface="+mj-cs"/>
              <a:buAutoNum type="arabicDbPlain"/>
            </a:pPr>
            <a:r>
              <a:rPr lang="ja-JP" altLang="ja-JP"/>
              <a:t>誰かを好きになる</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7</a:t>
            </a:fld>
            <a:endParaRPr lang="en-US" sz="1300">
              <a:solidFill>
                <a:schemeClr val="dk1"/>
              </a:solidFill>
            </a:endParaRPr>
          </a:p>
        </p:txBody>
      </p:sp>
    </p:spTree>
    <p:extLst>
      <p:ext uri="{BB962C8B-B14F-4D97-AF65-F5344CB8AC3E}">
        <p14:creationId xmlns:p14="http://schemas.microsoft.com/office/powerpoint/2010/main" val="83012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a:t>正解は１の頭の働きをよくすると２の運動するときのエネルギーになる</a:t>
            </a:r>
          </a:p>
          <a:p>
            <a:pPr algn="just"/>
            <a:r>
              <a:rPr lang="ja-JP" altLang="ja-JP"/>
              <a:t>です。</a:t>
            </a:r>
            <a:endParaRPr lang="en-US" altLang="ja-JP"/>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8</a:t>
            </a:fld>
            <a:endParaRPr lang="en-US" sz="1300">
              <a:solidFill>
                <a:schemeClr val="dk1"/>
              </a:solidFill>
            </a:endParaRPr>
          </a:p>
        </p:txBody>
      </p:sp>
    </p:spTree>
    <p:extLst>
      <p:ext uri="{BB962C8B-B14F-4D97-AF65-F5344CB8AC3E}">
        <p14:creationId xmlns:p14="http://schemas.microsoft.com/office/powerpoint/2010/main" val="22246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a:t>糖の働きについて、もう少し詳しくみてみましょう。</a:t>
            </a:r>
            <a:endParaRPr lang="en-US" altLang="ja-JP"/>
          </a:p>
          <a:p>
            <a:pPr algn="just"/>
            <a:r>
              <a:rPr lang="ja-JP" altLang="en-US"/>
              <a:t>私たちがご飯を食べると、栄養の一部は糖となって吸収されます。</a:t>
            </a:r>
            <a:endParaRPr lang="en-US" altLang="ja-JP"/>
          </a:p>
          <a:p>
            <a:pPr algn="just"/>
            <a:r>
              <a:rPr lang="ja-JP" altLang="en-US"/>
              <a:t>糖は常に血液の中を流れていて、インスリンとよばれる血の中の糖を下げるホルモンの力を借りて、私たちの活動のエネルギーとなります。</a:t>
            </a:r>
            <a:endParaRPr lang="en-US" altLang="ja-JP"/>
          </a:p>
          <a:p>
            <a:pPr algn="just"/>
            <a:endParaRPr lang="en-US" altLang="ja-JP"/>
          </a:p>
          <a:p>
            <a:pPr algn="just"/>
            <a:r>
              <a:rPr lang="ja-JP" altLang="ja-JP"/>
              <a:t>糖は</a:t>
            </a:r>
            <a:r>
              <a:rPr lang="ja-JP" altLang="en-US"/>
              <a:t>このように</a:t>
            </a:r>
            <a:r>
              <a:rPr lang="ja-JP" altLang="ja-JP"/>
              <a:t>頭や体を動かすエネルギーに</a:t>
            </a:r>
            <a:r>
              <a:rPr lang="ja-JP" altLang="en-US"/>
              <a:t>なるため、</a:t>
            </a:r>
            <a:r>
              <a:rPr lang="ja-JP" altLang="ja-JP"/>
              <a:t>糖を取ることは大切です。</a:t>
            </a:r>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9</a:t>
            </a:fld>
            <a:endParaRPr lang="ja-JP" altLang="en-US" sz="1300">
              <a:solidFill>
                <a:schemeClr val="dk1"/>
              </a:solidFill>
            </a:endParaRPr>
          </a:p>
        </p:txBody>
      </p:sp>
    </p:spTree>
    <p:extLst>
      <p:ext uri="{BB962C8B-B14F-4D97-AF65-F5344CB8AC3E}">
        <p14:creationId xmlns:p14="http://schemas.microsoft.com/office/powerpoint/2010/main" val="280123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7177" indent="-183589" defTabSz="734355">
              <a:defRPr/>
            </a:pPr>
            <a:r>
              <a:rPr lang="ja-JP" altLang="en-US"/>
              <a:t>では</a:t>
            </a:r>
            <a:r>
              <a:rPr lang="ja-JP" altLang="ja-JP"/>
              <a:t>糖尿病とはどんな病気</a:t>
            </a:r>
            <a:r>
              <a:rPr lang="ja-JP" altLang="en-US"/>
              <a:t>なのでしょうか。</a:t>
            </a:r>
            <a:endParaRPr lang="ja-JP" altLang="ja-JP"/>
          </a:p>
          <a:p>
            <a:endParaRPr kumimoji="1" lang="ja-JP" altLang="en-US"/>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sz="1300">
                <a:solidFill>
                  <a:schemeClr val="dk1"/>
                </a:solidFill>
              </a:rPr>
              <a:pPr algn="r">
                <a:buSzPts val="1200"/>
              </a:pPr>
              <a:t>10</a:t>
            </a:fld>
            <a:endParaRPr lang="en-US" sz="1300">
              <a:solidFill>
                <a:schemeClr val="dk1"/>
              </a:solidFill>
            </a:endParaRPr>
          </a:p>
        </p:txBody>
      </p:sp>
    </p:spTree>
    <p:extLst>
      <p:ext uri="{BB962C8B-B14F-4D97-AF65-F5344CB8AC3E}">
        <p14:creationId xmlns:p14="http://schemas.microsoft.com/office/powerpoint/2010/main" val="2306948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ユーザー設定レイアウト" preserve="1">
  <p:cSld name="2_ユーザー設定レイアウト">
    <p:spTree>
      <p:nvGrpSpPr>
        <p:cNvPr id="1" name="Shape 12"/>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C7BC935C-0E6B-2B96-67B3-276B741A11E2}"/>
              </a:ext>
            </a:extLst>
          </p:cNvPr>
          <p:cNvPicPr>
            <a:picLocks noChangeAspect="1"/>
          </p:cNvPicPr>
          <p:nvPr userDrawn="1"/>
        </p:nvPicPr>
        <p:blipFill>
          <a:blip r:embed="rId2"/>
          <a:stretch>
            <a:fillRect/>
          </a:stretch>
        </p:blipFill>
        <p:spPr>
          <a:xfrm>
            <a:off x="504" y="283"/>
            <a:ext cx="12190992" cy="6857433"/>
          </a:xfrm>
          <a:prstGeom prst="rect">
            <a:avLst/>
          </a:prstGeom>
        </p:spPr>
      </p:pic>
    </p:spTree>
    <p:extLst>
      <p:ext uri="{BB962C8B-B14F-4D97-AF65-F5344CB8AC3E}">
        <p14:creationId xmlns:p14="http://schemas.microsoft.com/office/powerpoint/2010/main" val="265416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ユーザー設定レイアウト">
  <p:cSld name="14_ユーザー設定レイアウト">
    <p:spTree>
      <p:nvGrpSpPr>
        <p:cNvPr id="1" name="Shape 35"/>
        <p:cNvGrpSpPr/>
        <p:nvPr/>
      </p:nvGrpSpPr>
      <p:grpSpPr>
        <a:xfrm>
          <a:off x="0" y="0"/>
          <a:ext cx="0" cy="0"/>
          <a:chOff x="0" y="0"/>
          <a:chExt cx="0" cy="0"/>
        </a:xfrm>
      </p:grpSpPr>
      <p:pic>
        <p:nvPicPr>
          <p:cNvPr id="2" name="図 1">
            <a:extLst>
              <a:ext uri="{FF2B5EF4-FFF2-40B4-BE49-F238E27FC236}">
                <a16:creationId xmlns:a16="http://schemas.microsoft.com/office/drawing/2014/main" id="{C6C50BB4-5D81-4663-9A97-34089992C669}"/>
              </a:ext>
            </a:extLst>
          </p:cNvPr>
          <p:cNvPicPr>
            <a:picLocks noChangeAspect="1"/>
          </p:cNvPicPr>
          <p:nvPr userDrawn="1"/>
        </p:nvPicPr>
        <p:blipFill>
          <a:blip r:embed="rId2"/>
          <a:stretch>
            <a:fillRect/>
          </a:stretch>
        </p:blipFill>
        <p:spPr>
          <a:xfrm>
            <a:off x="0" y="0"/>
            <a:ext cx="12192000" cy="685799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ユーザー設定レイアウト" preserve="1">
  <p:cSld name="4_ユーザー設定レイアウト">
    <p:spTree>
      <p:nvGrpSpPr>
        <p:cNvPr id="1" name="Shape 49"/>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73D646A2-2B1A-A923-B798-C6887EECF90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356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ユーザー設定レイアウト">
  <p:cSld name="8_ユーザー設定レイアウト">
    <p:spTree>
      <p:nvGrpSpPr>
        <p:cNvPr id="1" name="Shape 51"/>
        <p:cNvGrpSpPr/>
        <p:nvPr/>
      </p:nvGrpSpPr>
      <p:grpSpPr>
        <a:xfrm>
          <a:off x="0" y="0"/>
          <a:ext cx="0" cy="0"/>
          <a:chOff x="0" y="0"/>
          <a:chExt cx="0" cy="0"/>
        </a:xfrm>
      </p:grpSpPr>
      <p:pic>
        <p:nvPicPr>
          <p:cNvPr id="3" name="図 2" descr="図形, 四角形&#10;&#10;自動的に生成された説明">
            <a:extLst>
              <a:ext uri="{FF2B5EF4-FFF2-40B4-BE49-F238E27FC236}">
                <a16:creationId xmlns:a16="http://schemas.microsoft.com/office/drawing/2014/main" id="{29EEBFF2-7090-970F-66EB-2040BB433C5A}"/>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ユーザー設定レイアウト">
  <p:cSld name="16_ユーザー設定レイアウト 4">
    <p:spTree>
      <p:nvGrpSpPr>
        <p:cNvPr id="1" name="Shape 53"/>
        <p:cNvGrpSpPr/>
        <p:nvPr/>
      </p:nvGrpSpPr>
      <p:grpSpPr>
        <a:xfrm>
          <a:off x="0" y="0"/>
          <a:ext cx="0" cy="0"/>
          <a:chOff x="0" y="0"/>
          <a:chExt cx="0" cy="0"/>
        </a:xfrm>
      </p:grpSpPr>
      <p:pic>
        <p:nvPicPr>
          <p:cNvPr id="5" name="図 4" descr="図形, 四角形&#10;&#10;自動的に生成された説明">
            <a:extLst>
              <a:ext uri="{FF2B5EF4-FFF2-40B4-BE49-F238E27FC236}">
                <a16:creationId xmlns:a16="http://schemas.microsoft.com/office/drawing/2014/main" id="{40414937-890E-FE53-A3E4-0130ECC2BE5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5" name="Google Shape;55;p65" descr="ロゴ&#10;&#10;自動的に生成された説明"/>
          <p:cNvPicPr preferRelativeResize="0"/>
          <p:nvPr/>
        </p:nvPicPr>
        <p:blipFill rotWithShape="1">
          <a:blip r:embed="rId3">
            <a:alphaModFix/>
          </a:blip>
          <a:srcRect/>
          <a:stretch/>
        </p:blipFill>
        <p:spPr>
          <a:xfrm>
            <a:off x="2496000" y="2705369"/>
            <a:ext cx="1080000" cy="1080000"/>
          </a:xfrm>
          <a:prstGeom prst="rect">
            <a:avLst/>
          </a:prstGeom>
          <a:noFill/>
          <a:ln>
            <a:noFill/>
          </a:ln>
        </p:spPr>
      </p:pic>
      <p:pic>
        <p:nvPicPr>
          <p:cNvPr id="56" name="Google Shape;56;p65"/>
          <p:cNvPicPr preferRelativeResize="0"/>
          <p:nvPr/>
        </p:nvPicPr>
        <p:blipFill rotWithShape="1">
          <a:blip r:embed="rId4">
            <a:alphaModFix/>
          </a:blip>
          <a:srcRect/>
          <a:stretch/>
        </p:blipFill>
        <p:spPr>
          <a:xfrm>
            <a:off x="2496000" y="4044632"/>
            <a:ext cx="7200000" cy="10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1" name="Shape 57"/>
        <p:cNvGrpSpPr/>
        <p:nvPr/>
      </p:nvGrpSpPr>
      <p:grpSpPr>
        <a:xfrm>
          <a:off x="0" y="0"/>
          <a:ext cx="0" cy="0"/>
          <a:chOff x="0" y="0"/>
          <a:chExt cx="0" cy="0"/>
        </a:xfrm>
      </p:grpSpPr>
      <p:pic>
        <p:nvPicPr>
          <p:cNvPr id="3" name="図 2" descr="図形&#10;&#10;中程度の精度で自動的に生成された説明">
            <a:extLst>
              <a:ext uri="{FF2B5EF4-FFF2-40B4-BE49-F238E27FC236}">
                <a16:creationId xmlns:a16="http://schemas.microsoft.com/office/drawing/2014/main" id="{CB09B19F-F749-F38E-98A9-B9DA564FF2A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0"/>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DC87CBD1-7F38-EE1E-CD28-46AAB1CF5D3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5266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12"/>
        <p:cNvGrpSpPr/>
        <p:nvPr/>
      </p:nvGrpSpPr>
      <p:grpSpPr>
        <a:xfrm>
          <a:off x="0" y="0"/>
          <a:ext cx="0" cy="0"/>
          <a:chOff x="0" y="0"/>
          <a:chExt cx="0" cy="0"/>
        </a:xfrm>
      </p:grpSpPr>
      <p:pic>
        <p:nvPicPr>
          <p:cNvPr id="4" name="図 3" descr="テキスト&#10;&#10;中程度の精度で自動的に生成された説明">
            <a:extLst>
              <a:ext uri="{FF2B5EF4-FFF2-40B4-BE49-F238E27FC236}">
                <a16:creationId xmlns:a16="http://schemas.microsoft.com/office/drawing/2014/main" id="{99EA3B91-2AE4-18B5-52A4-CDBA8A8F0A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6546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ユーザー設定レイアウト">
  <p:cSld name="9_ユーザー設定レイアウト">
    <p:spTree>
      <p:nvGrpSpPr>
        <p:cNvPr id="1" name="Shape 14"/>
        <p:cNvGrpSpPr/>
        <p:nvPr/>
      </p:nvGrpSpPr>
      <p:grpSpPr>
        <a:xfrm>
          <a:off x="0" y="0"/>
          <a:ext cx="0" cy="0"/>
          <a:chOff x="0" y="0"/>
          <a:chExt cx="0" cy="0"/>
        </a:xfrm>
      </p:grpSpPr>
      <p:pic>
        <p:nvPicPr>
          <p:cNvPr id="5" name="図 4" descr="図形, 四角形&#10;&#10;自動的に生成された説明">
            <a:extLst>
              <a:ext uri="{FF2B5EF4-FFF2-40B4-BE49-F238E27FC236}">
                <a16:creationId xmlns:a16="http://schemas.microsoft.com/office/drawing/2014/main" id="{EBD17272-FFCE-F5E8-030D-01BB5AB603A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583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_ユーザー設定レイアウト">
  <p:cSld name="10_ユーザー設定レイアウト">
    <p:spTree>
      <p:nvGrpSpPr>
        <p:cNvPr id="1" name="Shape 16"/>
        <p:cNvGrpSpPr/>
        <p:nvPr/>
      </p:nvGrpSpPr>
      <p:grpSpPr>
        <a:xfrm>
          <a:off x="0" y="0"/>
          <a:ext cx="0" cy="0"/>
          <a:chOff x="0" y="0"/>
          <a:chExt cx="0" cy="0"/>
        </a:xfrm>
      </p:grpSpPr>
      <p:pic>
        <p:nvPicPr>
          <p:cNvPr id="6" name="図 5" descr="図形, 四角形&#10;&#10;自動的に生成された説明">
            <a:extLst>
              <a:ext uri="{FF2B5EF4-FFF2-40B4-BE49-F238E27FC236}">
                <a16:creationId xmlns:a16="http://schemas.microsoft.com/office/drawing/2014/main" id="{C8E9BF9F-1711-7FD6-4A0C-BC924B9639AC}"/>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18" name="Google Shape;18;p59"/>
          <p:cNvGrpSpPr/>
          <p:nvPr/>
        </p:nvGrpSpPr>
        <p:grpSpPr>
          <a:xfrm>
            <a:off x="2496000" y="2705369"/>
            <a:ext cx="7200000" cy="1447262"/>
            <a:chOff x="2444749" y="2641218"/>
            <a:chExt cx="7200000" cy="1447262"/>
          </a:xfrm>
        </p:grpSpPr>
        <p:pic>
          <p:nvPicPr>
            <p:cNvPr id="19" name="Google Shape;19;p59" descr="図形&#10;&#10;自動的に生成された説明"/>
            <p:cNvPicPr preferRelativeResize="0"/>
            <p:nvPr/>
          </p:nvPicPr>
          <p:blipFill rotWithShape="1">
            <a:blip r:embed="rId3">
              <a:alphaModFix/>
            </a:blip>
            <a:srcRect/>
            <a:stretch/>
          </p:blipFill>
          <p:spPr>
            <a:xfrm>
              <a:off x="2444749" y="2641218"/>
              <a:ext cx="1080000" cy="1080000"/>
            </a:xfrm>
            <a:prstGeom prst="rect">
              <a:avLst/>
            </a:prstGeom>
            <a:noFill/>
            <a:ln>
              <a:noFill/>
            </a:ln>
          </p:spPr>
        </p:pic>
        <p:pic>
          <p:nvPicPr>
            <p:cNvPr id="20" name="Google Shape;20;p59"/>
            <p:cNvPicPr preferRelativeResize="0"/>
            <p:nvPr/>
          </p:nvPicPr>
          <p:blipFill rotWithShape="1">
            <a:blip r:embed="rId4">
              <a:alphaModFix/>
            </a:blip>
            <a:srcRect/>
            <a:stretch/>
          </p:blipFill>
          <p:spPr>
            <a:xfrm>
              <a:off x="2444749" y="3980480"/>
              <a:ext cx="7200000" cy="108000"/>
            </a:xfrm>
            <a:prstGeom prst="rect">
              <a:avLst/>
            </a:prstGeom>
            <a:noFill/>
            <a:ln>
              <a:noFill/>
            </a:ln>
          </p:spPr>
        </p:pic>
      </p:grpSp>
    </p:spTree>
    <p:extLst>
      <p:ext uri="{BB962C8B-B14F-4D97-AF65-F5344CB8AC3E}">
        <p14:creationId xmlns:p14="http://schemas.microsoft.com/office/powerpoint/2010/main" val="1623976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ユーザー設定レイアウト">
  <p:cSld name="1_ユーザー設定レイアウト">
    <p:spTree>
      <p:nvGrpSpPr>
        <p:cNvPr id="1" name="Shape 25"/>
        <p:cNvGrpSpPr/>
        <p:nvPr/>
      </p:nvGrpSpPr>
      <p:grpSpPr>
        <a:xfrm>
          <a:off x="0" y="0"/>
          <a:ext cx="0" cy="0"/>
          <a:chOff x="0" y="0"/>
          <a:chExt cx="0" cy="0"/>
        </a:xfrm>
      </p:grpSpPr>
      <p:pic>
        <p:nvPicPr>
          <p:cNvPr id="26" name="Google Shape;26;p43" descr="ダイアグラム が含まれている画像&#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79245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9_ユーザー設定レイアウト" preserve="1">
  <p:cSld name="16_ユーザー設定レイアウト">
    <p:spTree>
      <p:nvGrpSpPr>
        <p:cNvPr id="1" name="Shape 14"/>
        <p:cNvGrpSpPr/>
        <p:nvPr/>
      </p:nvGrpSpPr>
      <p:grpSpPr>
        <a:xfrm>
          <a:off x="0" y="0"/>
          <a:ext cx="0" cy="0"/>
          <a:chOff x="0" y="0"/>
          <a:chExt cx="0" cy="0"/>
        </a:xfrm>
      </p:grpSpPr>
      <p:pic>
        <p:nvPicPr>
          <p:cNvPr id="3" name="図 2" descr="グラフィカル ユーザー インターフェイス, アプリケーション, Word&#10;&#10;自動的に生成された説明">
            <a:extLst>
              <a:ext uri="{FF2B5EF4-FFF2-40B4-BE49-F238E27FC236}">
                <a16:creationId xmlns:a16="http://schemas.microsoft.com/office/drawing/2014/main" id="{6D8440AC-309B-120A-A94B-A6D0693984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図 3" descr="グラフィカル ユーザー インターフェイス, アプリケーション, Word&#10;&#10;自動的に生成された説明">
            <a:extLst>
              <a:ext uri="{FF2B5EF4-FFF2-40B4-BE49-F238E27FC236}">
                <a16:creationId xmlns:a16="http://schemas.microsoft.com/office/drawing/2014/main" id="{68F15D35-E8AB-EE7C-2E4E-4F20F0FFFF8B}"/>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0095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ユーザー設定レイアウト">
  <p:cSld name="5_ユーザー設定レイアウト">
    <p:spTree>
      <p:nvGrpSpPr>
        <p:cNvPr id="1" name="Shape 27"/>
        <p:cNvGrpSpPr/>
        <p:nvPr/>
      </p:nvGrpSpPr>
      <p:grpSpPr>
        <a:xfrm>
          <a:off x="0" y="0"/>
          <a:ext cx="0" cy="0"/>
          <a:chOff x="0" y="0"/>
          <a:chExt cx="0" cy="0"/>
        </a:xfrm>
      </p:grpSpPr>
      <p:pic>
        <p:nvPicPr>
          <p:cNvPr id="28" name="Google Shape;28;p44"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2805496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ユーザー設定レイアウト">
  <p:cSld name="10_ユーザー設定レイアウト">
    <p:spTree>
      <p:nvGrpSpPr>
        <p:cNvPr id="1" name="Shape 29"/>
        <p:cNvGrpSpPr/>
        <p:nvPr/>
      </p:nvGrpSpPr>
      <p:grpSpPr>
        <a:xfrm>
          <a:off x="0" y="0"/>
          <a:ext cx="0" cy="0"/>
          <a:chOff x="0" y="0"/>
          <a:chExt cx="0" cy="0"/>
        </a:xfrm>
      </p:grpSpPr>
      <p:pic>
        <p:nvPicPr>
          <p:cNvPr id="30" name="Google Shape;30;p45"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3627098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ユーザー設定レイアウト">
  <p:cSld name="11_ユーザー設定レイアウト">
    <p:spTree>
      <p:nvGrpSpPr>
        <p:cNvPr id="1" name="Shape 31"/>
        <p:cNvGrpSpPr/>
        <p:nvPr/>
      </p:nvGrpSpPr>
      <p:grpSpPr>
        <a:xfrm>
          <a:off x="0" y="0"/>
          <a:ext cx="0" cy="0"/>
          <a:chOff x="0" y="0"/>
          <a:chExt cx="0" cy="0"/>
        </a:xfrm>
      </p:grpSpPr>
      <p:pic>
        <p:nvPicPr>
          <p:cNvPr id="32" name="Google Shape;32;p61"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pic>
        <p:nvPicPr>
          <p:cNvPr id="33" name="Google Shape;33;p61"/>
          <p:cNvPicPr preferRelativeResize="0"/>
          <p:nvPr/>
        </p:nvPicPr>
        <p:blipFill rotWithShape="1">
          <a:blip r:embed="rId3">
            <a:alphaModFix/>
          </a:blip>
          <a:srcRect/>
          <a:stretch/>
        </p:blipFill>
        <p:spPr>
          <a:xfrm>
            <a:off x="2496000" y="4044631"/>
            <a:ext cx="7200000" cy="108000"/>
          </a:xfrm>
          <a:prstGeom prst="rect">
            <a:avLst/>
          </a:prstGeom>
          <a:noFill/>
          <a:ln>
            <a:noFill/>
          </a:ln>
        </p:spPr>
      </p:pic>
      <p:pic>
        <p:nvPicPr>
          <p:cNvPr id="34" name="Google Shape;34;p61" descr="図形&#10;&#10;自動的に生成された説明"/>
          <p:cNvPicPr preferRelativeResize="0"/>
          <p:nvPr/>
        </p:nvPicPr>
        <p:blipFill rotWithShape="1">
          <a:blip r:embed="rId4">
            <a:alphaModFix/>
          </a:blip>
          <a:srcRect/>
          <a:stretch/>
        </p:blipFill>
        <p:spPr>
          <a:xfrm>
            <a:off x="2496000" y="2705369"/>
            <a:ext cx="1080000" cy="1080000"/>
          </a:xfrm>
          <a:prstGeom prst="rect">
            <a:avLst/>
          </a:prstGeom>
          <a:noFill/>
          <a:ln>
            <a:noFill/>
          </a:ln>
        </p:spPr>
      </p:pic>
    </p:spTree>
    <p:extLst>
      <p:ext uri="{BB962C8B-B14F-4D97-AF65-F5344CB8AC3E}">
        <p14:creationId xmlns:p14="http://schemas.microsoft.com/office/powerpoint/2010/main" val="3176331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_ユーザー設定レイアウト">
  <p:cSld name="14_ユーザー設定レイアウト">
    <p:spTree>
      <p:nvGrpSpPr>
        <p:cNvPr id="1" name="Shape 35"/>
        <p:cNvGrpSpPr/>
        <p:nvPr/>
      </p:nvGrpSpPr>
      <p:grpSpPr>
        <a:xfrm>
          <a:off x="0" y="0"/>
          <a:ext cx="0" cy="0"/>
          <a:chOff x="0" y="0"/>
          <a:chExt cx="0" cy="0"/>
        </a:xfrm>
      </p:grpSpPr>
      <p:pic>
        <p:nvPicPr>
          <p:cNvPr id="36" name="Google Shape;36;p62" descr="グラフィカル ユーザー インターフェイス&#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274799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ユーザー設定レイアウト">
  <p:cSld name="2_ユーザー設定レイアウト">
    <p:spTree>
      <p:nvGrpSpPr>
        <p:cNvPr id="1" name="Shape 37"/>
        <p:cNvGrpSpPr/>
        <p:nvPr/>
      </p:nvGrpSpPr>
      <p:grpSpPr>
        <a:xfrm>
          <a:off x="0" y="0"/>
          <a:ext cx="0" cy="0"/>
          <a:chOff x="0" y="0"/>
          <a:chExt cx="0" cy="0"/>
        </a:xfrm>
      </p:grpSpPr>
      <p:pic>
        <p:nvPicPr>
          <p:cNvPr id="38" name="Google Shape;38;p46" descr="グラフ&#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48475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1_ユーザー設定レイアウト">
  <p:cSld name="11_ユーザー設定レイアウト">
    <p:spTree>
      <p:nvGrpSpPr>
        <p:cNvPr id="1" name="Shape 39"/>
        <p:cNvGrpSpPr/>
        <p:nvPr/>
      </p:nvGrpSpPr>
      <p:grpSpPr>
        <a:xfrm>
          <a:off x="0" y="0"/>
          <a:ext cx="0" cy="0"/>
          <a:chOff x="0" y="0"/>
          <a:chExt cx="0" cy="0"/>
        </a:xfrm>
      </p:grpSpPr>
      <p:pic>
        <p:nvPicPr>
          <p:cNvPr id="40" name="Google Shape;40;p47" descr="グラフィカル ユーザー インターフェイス, アプリケーション, Word&#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3142525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1_ユーザー設定レイアウト">
  <p:cSld name="12_ユーザー設定レイアウト">
    <p:spTree>
      <p:nvGrpSpPr>
        <p:cNvPr id="1" name="Shape 41"/>
        <p:cNvGrpSpPr/>
        <p:nvPr/>
      </p:nvGrpSpPr>
      <p:grpSpPr>
        <a:xfrm>
          <a:off x="0" y="0"/>
          <a:ext cx="0" cy="0"/>
          <a:chOff x="0" y="0"/>
          <a:chExt cx="0" cy="0"/>
        </a:xfrm>
      </p:grpSpPr>
      <p:pic>
        <p:nvPicPr>
          <p:cNvPr id="42" name="Google Shape;42;p63" descr="グラフィカル ユーザー インターフェイス, アプリケーション, Word&#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pic>
        <p:nvPicPr>
          <p:cNvPr id="43" name="Google Shape;43;p63" descr="図形&#10;&#10;自動的に生成された説明"/>
          <p:cNvPicPr preferRelativeResize="0"/>
          <p:nvPr/>
        </p:nvPicPr>
        <p:blipFill rotWithShape="1">
          <a:blip r:embed="rId3">
            <a:alphaModFix/>
          </a:blip>
          <a:srcRect/>
          <a:stretch/>
        </p:blipFill>
        <p:spPr>
          <a:xfrm>
            <a:off x="2496000" y="2705369"/>
            <a:ext cx="1080000" cy="1080000"/>
          </a:xfrm>
          <a:prstGeom prst="rect">
            <a:avLst/>
          </a:prstGeom>
          <a:noFill/>
          <a:ln>
            <a:noFill/>
          </a:ln>
        </p:spPr>
      </p:pic>
      <p:pic>
        <p:nvPicPr>
          <p:cNvPr id="44" name="Google Shape;44;p63"/>
          <p:cNvPicPr preferRelativeResize="0"/>
          <p:nvPr/>
        </p:nvPicPr>
        <p:blipFill rotWithShape="1">
          <a:blip r:embed="rId4">
            <a:alphaModFix/>
          </a:blip>
          <a:srcRect/>
          <a:stretch/>
        </p:blipFill>
        <p:spPr>
          <a:xfrm>
            <a:off x="2496000" y="4044632"/>
            <a:ext cx="7200000" cy="108000"/>
          </a:xfrm>
          <a:prstGeom prst="rect">
            <a:avLst/>
          </a:prstGeom>
          <a:noFill/>
          <a:ln>
            <a:noFill/>
          </a:ln>
        </p:spPr>
      </p:pic>
    </p:spTree>
    <p:extLst>
      <p:ext uri="{BB962C8B-B14F-4D97-AF65-F5344CB8AC3E}">
        <p14:creationId xmlns:p14="http://schemas.microsoft.com/office/powerpoint/2010/main" val="2981966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_ユーザー設定レイアウト">
  <p:cSld name="6_ユーザー設定レイアウト">
    <p:spTree>
      <p:nvGrpSpPr>
        <p:cNvPr id="1" name="Shape 45"/>
        <p:cNvGrpSpPr/>
        <p:nvPr/>
      </p:nvGrpSpPr>
      <p:grpSpPr>
        <a:xfrm>
          <a:off x="0" y="0"/>
          <a:ext cx="0" cy="0"/>
          <a:chOff x="0" y="0"/>
          <a:chExt cx="0" cy="0"/>
        </a:xfrm>
      </p:grpSpPr>
      <p:pic>
        <p:nvPicPr>
          <p:cNvPr id="46" name="Google Shape;46;p48" descr="グラフィカル ユーザー インターフェイス, アプリケーション, Word&#10;&#10;中程度の精度で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3664974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3_ユーザー設定レイアウト">
  <p:cSld name="13_ユーザー設定レイアウト">
    <p:spTree>
      <p:nvGrpSpPr>
        <p:cNvPr id="1" name="Shape 47"/>
        <p:cNvGrpSpPr/>
        <p:nvPr/>
      </p:nvGrpSpPr>
      <p:grpSpPr>
        <a:xfrm>
          <a:off x="0" y="0"/>
          <a:ext cx="0" cy="0"/>
          <a:chOff x="0" y="0"/>
          <a:chExt cx="0" cy="0"/>
        </a:xfrm>
      </p:grpSpPr>
      <p:pic>
        <p:nvPicPr>
          <p:cNvPr id="48" name="Google Shape;48;p64" descr="テキスト が含まれている画像&#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91975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ユーザー設定レイアウト">
  <p:cSld name="3_ユーザー設定レイアウト">
    <p:spTree>
      <p:nvGrpSpPr>
        <p:cNvPr id="1" name="Shape 49"/>
        <p:cNvGrpSpPr/>
        <p:nvPr/>
      </p:nvGrpSpPr>
      <p:grpSpPr>
        <a:xfrm>
          <a:off x="0" y="0"/>
          <a:ext cx="0" cy="0"/>
          <a:chOff x="0" y="0"/>
          <a:chExt cx="0" cy="0"/>
        </a:xfrm>
      </p:grpSpPr>
      <p:pic>
        <p:nvPicPr>
          <p:cNvPr id="50" name="Google Shape;50;p49" descr="ダイアグラム&#10;&#10;低い精度で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96275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ユーザー設定レイアウト" preserve="1">
  <p:cSld name="16_ユーザー設定レイアウト">
    <p:spTree>
      <p:nvGrpSpPr>
        <p:cNvPr id="1" name="Shape 14"/>
        <p:cNvGrpSpPr/>
        <p:nvPr/>
      </p:nvGrpSpPr>
      <p:grpSpPr>
        <a:xfrm>
          <a:off x="0" y="0"/>
          <a:ext cx="0" cy="0"/>
          <a:chOff x="0" y="0"/>
          <a:chExt cx="0" cy="0"/>
        </a:xfrm>
      </p:grpSpPr>
      <p:pic>
        <p:nvPicPr>
          <p:cNvPr id="6" name="図 5" descr="グラフィカル ユーザー インターフェイス, アプリケーション, Word&#10;&#10;自動的に生成された説明">
            <a:extLst>
              <a:ext uri="{FF2B5EF4-FFF2-40B4-BE49-F238E27FC236}">
                <a16:creationId xmlns:a16="http://schemas.microsoft.com/office/drawing/2014/main" id="{A45F2CD7-2B9A-FB9B-0471-B996843587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oogle Shape;43;p63" descr="図形&#10;&#10;自動的に生成された説明">
            <a:extLst>
              <a:ext uri="{FF2B5EF4-FFF2-40B4-BE49-F238E27FC236}">
                <a16:creationId xmlns:a16="http://schemas.microsoft.com/office/drawing/2014/main" id="{30B191E2-6D81-58DE-F936-CDB85E0EF79E}"/>
              </a:ext>
            </a:extLst>
          </p:cNvPr>
          <p:cNvPicPr preferRelativeResize="0"/>
          <p:nvPr userDrawn="1"/>
        </p:nvPicPr>
        <p:blipFill rotWithShape="1">
          <a:blip r:embed="rId3">
            <a:alphaModFix/>
          </a:blip>
          <a:srcRect/>
          <a:stretch/>
        </p:blipFill>
        <p:spPr>
          <a:xfrm>
            <a:off x="2496000" y="2705369"/>
            <a:ext cx="1080000" cy="1080000"/>
          </a:xfrm>
          <a:prstGeom prst="rect">
            <a:avLst/>
          </a:prstGeom>
          <a:noFill/>
          <a:ln>
            <a:noFill/>
          </a:ln>
        </p:spPr>
      </p:pic>
      <p:pic>
        <p:nvPicPr>
          <p:cNvPr id="5" name="Google Shape;44;p63">
            <a:extLst>
              <a:ext uri="{FF2B5EF4-FFF2-40B4-BE49-F238E27FC236}">
                <a16:creationId xmlns:a16="http://schemas.microsoft.com/office/drawing/2014/main" id="{C21ED43E-DB77-A5D6-73B4-9B80F54965E4}"/>
              </a:ext>
            </a:extLst>
          </p:cNvPr>
          <p:cNvPicPr preferRelativeResize="0"/>
          <p:nvPr userDrawn="1"/>
        </p:nvPicPr>
        <p:blipFill rotWithShape="1">
          <a:blip r:embed="rId4">
            <a:alphaModFix/>
          </a:blip>
          <a:srcRect/>
          <a:stretch/>
        </p:blipFill>
        <p:spPr>
          <a:xfrm>
            <a:off x="2496000" y="4044632"/>
            <a:ext cx="7200000" cy="108000"/>
          </a:xfrm>
          <a:prstGeom prst="rect">
            <a:avLst/>
          </a:prstGeom>
          <a:noFill/>
          <a:ln>
            <a:noFill/>
          </a:ln>
        </p:spPr>
      </p:pic>
    </p:spTree>
    <p:extLst>
      <p:ext uri="{BB962C8B-B14F-4D97-AF65-F5344CB8AC3E}">
        <p14:creationId xmlns:p14="http://schemas.microsoft.com/office/powerpoint/2010/main" val="7872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ユーザー設定レイアウト">
  <p:cSld name="8_ユーザー設定レイアウト">
    <p:spTree>
      <p:nvGrpSpPr>
        <p:cNvPr id="1" name="Shape 51"/>
        <p:cNvGrpSpPr/>
        <p:nvPr/>
      </p:nvGrpSpPr>
      <p:grpSpPr>
        <a:xfrm>
          <a:off x="0" y="0"/>
          <a:ext cx="0" cy="0"/>
          <a:chOff x="0" y="0"/>
          <a:chExt cx="0" cy="0"/>
        </a:xfrm>
      </p:grpSpPr>
      <p:pic>
        <p:nvPicPr>
          <p:cNvPr id="52" name="Google Shape;52;p50"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2994131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ユーザー設定レイアウト">
  <p:cSld name="12_ユーザー設定レイアウト">
    <p:spTree>
      <p:nvGrpSpPr>
        <p:cNvPr id="1" name="Shape 53"/>
        <p:cNvGrpSpPr/>
        <p:nvPr/>
      </p:nvGrpSpPr>
      <p:grpSpPr>
        <a:xfrm>
          <a:off x="0" y="0"/>
          <a:ext cx="0" cy="0"/>
          <a:chOff x="0" y="0"/>
          <a:chExt cx="0" cy="0"/>
        </a:xfrm>
      </p:grpSpPr>
      <p:pic>
        <p:nvPicPr>
          <p:cNvPr id="54" name="Google Shape;54;p65"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pic>
        <p:nvPicPr>
          <p:cNvPr id="55" name="Google Shape;55;p65" descr="ロゴ&#10;&#10;自動的に生成された説明"/>
          <p:cNvPicPr preferRelativeResize="0"/>
          <p:nvPr/>
        </p:nvPicPr>
        <p:blipFill rotWithShape="1">
          <a:blip r:embed="rId3">
            <a:alphaModFix/>
          </a:blip>
          <a:srcRect/>
          <a:stretch/>
        </p:blipFill>
        <p:spPr>
          <a:xfrm>
            <a:off x="2496000" y="2705369"/>
            <a:ext cx="1080000" cy="1080000"/>
          </a:xfrm>
          <a:prstGeom prst="rect">
            <a:avLst/>
          </a:prstGeom>
          <a:noFill/>
          <a:ln>
            <a:noFill/>
          </a:ln>
        </p:spPr>
      </p:pic>
      <p:pic>
        <p:nvPicPr>
          <p:cNvPr id="56" name="Google Shape;56;p65"/>
          <p:cNvPicPr preferRelativeResize="0"/>
          <p:nvPr/>
        </p:nvPicPr>
        <p:blipFill rotWithShape="1">
          <a:blip r:embed="rId4">
            <a:alphaModFix/>
          </a:blip>
          <a:srcRect/>
          <a:stretch/>
        </p:blipFill>
        <p:spPr>
          <a:xfrm>
            <a:off x="2496000" y="4044632"/>
            <a:ext cx="7200000" cy="108000"/>
          </a:xfrm>
          <a:prstGeom prst="rect">
            <a:avLst/>
          </a:prstGeom>
          <a:noFill/>
          <a:ln>
            <a:noFill/>
          </a:ln>
        </p:spPr>
      </p:pic>
    </p:spTree>
    <p:extLst>
      <p:ext uri="{BB962C8B-B14F-4D97-AF65-F5344CB8AC3E}">
        <p14:creationId xmlns:p14="http://schemas.microsoft.com/office/powerpoint/2010/main" val="291489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1" name="Shape 57"/>
        <p:cNvGrpSpPr/>
        <p:nvPr/>
      </p:nvGrpSpPr>
      <p:grpSpPr>
        <a:xfrm>
          <a:off x="0" y="0"/>
          <a:ext cx="0" cy="0"/>
          <a:chOff x="0" y="0"/>
          <a:chExt cx="0" cy="0"/>
        </a:xfrm>
      </p:grpSpPr>
      <p:pic>
        <p:nvPicPr>
          <p:cNvPr id="58" name="Google Shape;58;p51" descr="図形 が含まれている画像&#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1271641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2_ユーザー設定レイアウト">
  <p:cSld name="12_ユーザー設定レイアウト">
    <p:spTree>
      <p:nvGrpSpPr>
        <p:cNvPr id="1" name="Shape 59"/>
        <p:cNvGrpSpPr/>
        <p:nvPr/>
      </p:nvGrpSpPr>
      <p:grpSpPr>
        <a:xfrm>
          <a:off x="0" y="0"/>
          <a:ext cx="0" cy="0"/>
          <a:chOff x="0" y="0"/>
          <a:chExt cx="0" cy="0"/>
        </a:xfrm>
      </p:grpSpPr>
      <p:pic>
        <p:nvPicPr>
          <p:cNvPr id="60" name="Google Shape;60;p66" descr="図形 が含まれている画像&#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876341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ユーザー設定レイアウト" preserve="1">
  <p:cSld name="ユーザー設定レイアウト">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194141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_ユーザー設定レイアウト" preserve="1">
  <p:cSld name="9_ユーザー設定レイアウト">
    <p:spTree>
      <p:nvGrpSpPr>
        <p:cNvPr id="1" name="Shape 14"/>
        <p:cNvGrpSpPr/>
        <p:nvPr/>
      </p:nvGrpSpPr>
      <p:grpSpPr>
        <a:xfrm>
          <a:off x="0" y="0"/>
          <a:ext cx="0" cy="0"/>
          <a:chOff x="0" y="0"/>
          <a:chExt cx="0" cy="0"/>
        </a:xfrm>
      </p:grpSpPr>
      <p:pic>
        <p:nvPicPr>
          <p:cNvPr id="3" name="図 2" descr="グラフィカル ユーザー インターフェイス, アプリケーション, Word&#10;&#10;自動的に生成された説明">
            <a:extLst>
              <a:ext uri="{FF2B5EF4-FFF2-40B4-BE49-F238E27FC236}">
                <a16:creationId xmlns:a16="http://schemas.microsoft.com/office/drawing/2014/main" id="{6D8440AC-309B-120A-A94B-A6D0693984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図 3" descr="グラフィカル ユーザー インターフェイス, アプリケーション, Word&#10;&#10;自動的に生成された説明">
            <a:extLst>
              <a:ext uri="{FF2B5EF4-FFF2-40B4-BE49-F238E27FC236}">
                <a16:creationId xmlns:a16="http://schemas.microsoft.com/office/drawing/2014/main" id="{68F15D35-E8AB-EE7C-2E4E-4F20F0FFFF8B}"/>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4981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ユーザー設定レイアウト" preserve="1">
  <p:cSld name="10_ユーザー設定レイアウト">
    <p:spTree>
      <p:nvGrpSpPr>
        <p:cNvPr id="1" name="Shape 14"/>
        <p:cNvGrpSpPr/>
        <p:nvPr/>
      </p:nvGrpSpPr>
      <p:grpSpPr>
        <a:xfrm>
          <a:off x="0" y="0"/>
          <a:ext cx="0" cy="0"/>
          <a:chOff x="0" y="0"/>
          <a:chExt cx="0" cy="0"/>
        </a:xfrm>
      </p:grpSpPr>
      <p:pic>
        <p:nvPicPr>
          <p:cNvPr id="6" name="図 5" descr="グラフィカル ユーザー インターフェイス, アプリケーション, Word&#10;&#10;自動的に生成された説明">
            <a:extLst>
              <a:ext uri="{FF2B5EF4-FFF2-40B4-BE49-F238E27FC236}">
                <a16:creationId xmlns:a16="http://schemas.microsoft.com/office/drawing/2014/main" id="{A45F2CD7-2B9A-FB9B-0471-B996843587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oogle Shape;43;p63" descr="図形&#10;&#10;自動的に生成された説明">
            <a:extLst>
              <a:ext uri="{FF2B5EF4-FFF2-40B4-BE49-F238E27FC236}">
                <a16:creationId xmlns:a16="http://schemas.microsoft.com/office/drawing/2014/main" id="{30B191E2-6D81-58DE-F936-CDB85E0EF79E}"/>
              </a:ext>
            </a:extLst>
          </p:cNvPr>
          <p:cNvPicPr preferRelativeResize="0"/>
          <p:nvPr userDrawn="1"/>
        </p:nvPicPr>
        <p:blipFill rotWithShape="1">
          <a:blip r:embed="rId3">
            <a:alphaModFix/>
          </a:blip>
          <a:srcRect/>
          <a:stretch/>
        </p:blipFill>
        <p:spPr>
          <a:xfrm>
            <a:off x="2496000" y="2705369"/>
            <a:ext cx="1080000" cy="1080000"/>
          </a:xfrm>
          <a:prstGeom prst="rect">
            <a:avLst/>
          </a:prstGeom>
          <a:noFill/>
          <a:ln>
            <a:noFill/>
          </a:ln>
        </p:spPr>
      </p:pic>
      <p:pic>
        <p:nvPicPr>
          <p:cNvPr id="5" name="Google Shape;44;p63">
            <a:extLst>
              <a:ext uri="{FF2B5EF4-FFF2-40B4-BE49-F238E27FC236}">
                <a16:creationId xmlns:a16="http://schemas.microsoft.com/office/drawing/2014/main" id="{C21ED43E-DB77-A5D6-73B4-9B80F54965E4}"/>
              </a:ext>
            </a:extLst>
          </p:cNvPr>
          <p:cNvPicPr preferRelativeResize="0"/>
          <p:nvPr userDrawn="1"/>
        </p:nvPicPr>
        <p:blipFill rotWithShape="1">
          <a:blip r:embed="rId4">
            <a:alphaModFix/>
          </a:blip>
          <a:srcRect/>
          <a:stretch/>
        </p:blipFill>
        <p:spPr>
          <a:xfrm>
            <a:off x="2496000" y="4044632"/>
            <a:ext cx="7200000" cy="108000"/>
          </a:xfrm>
          <a:prstGeom prst="rect">
            <a:avLst/>
          </a:prstGeom>
          <a:noFill/>
          <a:ln>
            <a:noFill/>
          </a:ln>
        </p:spPr>
      </p:pic>
    </p:spTree>
    <p:extLst>
      <p:ext uri="{BB962C8B-B14F-4D97-AF65-F5344CB8AC3E}">
        <p14:creationId xmlns:p14="http://schemas.microsoft.com/office/powerpoint/2010/main" val="1070001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ユーザー設定レイアウト">
  <p:cSld name="10_ユーザー設定レイアウト">
    <p:spTree>
      <p:nvGrpSpPr>
        <p:cNvPr id="1" name="Shape 14"/>
        <p:cNvGrpSpPr/>
        <p:nvPr/>
      </p:nvGrpSpPr>
      <p:grpSpPr>
        <a:xfrm>
          <a:off x="0" y="0"/>
          <a:ext cx="0" cy="0"/>
          <a:chOff x="0" y="0"/>
          <a:chExt cx="0" cy="0"/>
        </a:xfrm>
      </p:grpSpPr>
      <p:pic>
        <p:nvPicPr>
          <p:cNvPr id="6" name="図 5" descr="グラフィカル ユーザー インターフェイス, アプリケーション, Word&#10;&#10;中程度の精度で自動的に生成された説明">
            <a:extLst>
              <a:ext uri="{FF2B5EF4-FFF2-40B4-BE49-F238E27FC236}">
                <a16:creationId xmlns:a16="http://schemas.microsoft.com/office/drawing/2014/main" id="{257C9B76-FAB0-B1B4-69EB-F0561903054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図 2" descr="グラフィカル ユーザー インターフェイス, アプリケーション, Word&#10;&#10;中程度の精度で自動的に生成された説明">
            <a:extLst>
              <a:ext uri="{FF2B5EF4-FFF2-40B4-BE49-F238E27FC236}">
                <a16:creationId xmlns:a16="http://schemas.microsoft.com/office/drawing/2014/main" id="{753BF505-8859-E9D6-17C9-D2514F917A6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9947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ユーザー設定レイアウト" preserve="1">
  <p:cSld name="1_ユーザー設定レイアウト">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347368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ユーザー設定レイアウト">
  <p:cSld name="5_ユーザー設定レイアウト">
    <p:spTree>
      <p:nvGrpSpPr>
        <p:cNvPr id="1" name="Shape 27"/>
        <p:cNvGrpSpPr/>
        <p:nvPr/>
      </p:nvGrpSpPr>
      <p:grpSpPr>
        <a:xfrm>
          <a:off x="0" y="0"/>
          <a:ext cx="0" cy="0"/>
          <a:chOff x="0" y="0"/>
          <a:chExt cx="0" cy="0"/>
        </a:xfrm>
      </p:grpSpPr>
      <p:pic>
        <p:nvPicPr>
          <p:cNvPr id="4" name="図 3" descr="図形, 四角形&#10;&#10;自動的に生成された説明">
            <a:extLst>
              <a:ext uri="{FF2B5EF4-FFF2-40B4-BE49-F238E27FC236}">
                <a16:creationId xmlns:a16="http://schemas.microsoft.com/office/drawing/2014/main" id="{FBB8430F-CEFF-607A-B243-76F98F00364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901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ユーザー設定レイアウト">
  <p:cSld name="9_ユーザー設定レイアウト">
    <p:spTree>
      <p:nvGrpSpPr>
        <p:cNvPr id="1" name="Shape 14"/>
        <p:cNvGrpSpPr/>
        <p:nvPr/>
      </p:nvGrpSpPr>
      <p:grpSpPr>
        <a:xfrm>
          <a:off x="0" y="0"/>
          <a:ext cx="0" cy="0"/>
          <a:chOff x="0" y="0"/>
          <a:chExt cx="0" cy="0"/>
        </a:xfrm>
      </p:grpSpPr>
      <p:pic>
        <p:nvPicPr>
          <p:cNvPr id="6" name="図 5" descr="グラフィカル ユーザー インターフェイス, アプリケーション, Word&#10;&#10;中程度の精度で自動的に生成された説明">
            <a:extLst>
              <a:ext uri="{FF2B5EF4-FFF2-40B4-BE49-F238E27FC236}">
                <a16:creationId xmlns:a16="http://schemas.microsoft.com/office/drawing/2014/main" id="{257C9B76-FAB0-B1B4-69EB-F0561903054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図 2" descr="グラフィカル ユーザー インターフェイス, アプリケーション, Word&#10;&#10;中程度の精度で自動的に生成された説明">
            <a:extLst>
              <a:ext uri="{FF2B5EF4-FFF2-40B4-BE49-F238E27FC236}">
                <a16:creationId xmlns:a16="http://schemas.microsoft.com/office/drawing/2014/main" id="{753BF505-8859-E9D6-17C9-D2514F917A64}"/>
              </a:ext>
            </a:extLst>
          </p:cNvPr>
          <p:cNvPicPr>
            <a:picLocks noChangeAspect="1"/>
          </p:cNvPicPr>
          <p:nvPr userDrawn="1"/>
        </p:nvPicPr>
        <p:blipFill>
          <a:blip r:embed="rId3"/>
          <a:stretch>
            <a:fillRect/>
          </a:stretch>
        </p:blipFill>
        <p:spPr>
          <a:xfrm>
            <a:off x="0" y="0"/>
            <a:ext cx="12192000" cy="68580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0_ユーザー設定レイアウト">
  <p:cSld name="10_ユーザー設定レイアウト">
    <p:spTree>
      <p:nvGrpSpPr>
        <p:cNvPr id="1" name="Shape 29"/>
        <p:cNvGrpSpPr/>
        <p:nvPr/>
      </p:nvGrpSpPr>
      <p:grpSpPr>
        <a:xfrm>
          <a:off x="0" y="0"/>
          <a:ext cx="0" cy="0"/>
          <a:chOff x="0" y="0"/>
          <a:chExt cx="0" cy="0"/>
        </a:xfrm>
      </p:grpSpPr>
      <p:pic>
        <p:nvPicPr>
          <p:cNvPr id="3" name="図 2" descr="図形, 四角形&#10;&#10;自動的に生成された説明">
            <a:extLst>
              <a:ext uri="{FF2B5EF4-FFF2-40B4-BE49-F238E27FC236}">
                <a16:creationId xmlns:a16="http://schemas.microsoft.com/office/drawing/2014/main" id="{B999F151-B410-6EC8-F1CD-EC9E812B107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0820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0_ユーザー設定レイアウト">
  <p:cSld name="11_ユーザー設定レイアウト">
    <p:spTree>
      <p:nvGrpSpPr>
        <p:cNvPr id="1" name="Shape 31"/>
        <p:cNvGrpSpPr/>
        <p:nvPr/>
      </p:nvGrpSpPr>
      <p:grpSpPr>
        <a:xfrm>
          <a:off x="0" y="0"/>
          <a:ext cx="0" cy="0"/>
          <a:chOff x="0" y="0"/>
          <a:chExt cx="0" cy="0"/>
        </a:xfrm>
      </p:grpSpPr>
      <p:pic>
        <p:nvPicPr>
          <p:cNvPr id="2" name="図 1" descr="図形, 四角形&#10;&#10;自動的に生成された説明">
            <a:extLst>
              <a:ext uri="{FF2B5EF4-FFF2-40B4-BE49-F238E27FC236}">
                <a16:creationId xmlns:a16="http://schemas.microsoft.com/office/drawing/2014/main" id="{D5706B3B-F8BD-D482-B154-C1B157F79C5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3" name="Google Shape;33;p61"/>
          <p:cNvPicPr preferRelativeResize="0"/>
          <p:nvPr/>
        </p:nvPicPr>
        <p:blipFill rotWithShape="1">
          <a:blip r:embed="rId3">
            <a:alphaModFix/>
          </a:blip>
          <a:srcRect/>
          <a:stretch/>
        </p:blipFill>
        <p:spPr>
          <a:xfrm>
            <a:off x="2496000" y="4044631"/>
            <a:ext cx="7200000" cy="108000"/>
          </a:xfrm>
          <a:prstGeom prst="rect">
            <a:avLst/>
          </a:prstGeom>
          <a:noFill/>
          <a:ln>
            <a:noFill/>
          </a:ln>
        </p:spPr>
      </p:pic>
      <p:pic>
        <p:nvPicPr>
          <p:cNvPr id="34" name="Google Shape;34;p61" descr="図形&#10;&#10;自動的に生成された説明"/>
          <p:cNvPicPr preferRelativeResize="0"/>
          <p:nvPr/>
        </p:nvPicPr>
        <p:blipFill rotWithShape="1">
          <a:blip r:embed="rId4">
            <a:alphaModFix/>
          </a:blip>
          <a:srcRect/>
          <a:stretch/>
        </p:blipFill>
        <p:spPr>
          <a:xfrm>
            <a:off x="2496000" y="2705369"/>
            <a:ext cx="1080000" cy="1080000"/>
          </a:xfrm>
          <a:prstGeom prst="rect">
            <a:avLst/>
          </a:prstGeom>
          <a:noFill/>
          <a:ln>
            <a:noFill/>
          </a:ln>
        </p:spPr>
      </p:pic>
    </p:spTree>
    <p:extLst>
      <p:ext uri="{BB962C8B-B14F-4D97-AF65-F5344CB8AC3E}">
        <p14:creationId xmlns:p14="http://schemas.microsoft.com/office/powerpoint/2010/main" val="2906690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4_ユーザー設定レイアウト">
  <p:cSld name="14_ユーザー設定レイアウト">
    <p:spTree>
      <p:nvGrpSpPr>
        <p:cNvPr id="1" name="Shape 35"/>
        <p:cNvGrpSpPr/>
        <p:nvPr/>
      </p:nvGrpSpPr>
      <p:grpSpPr>
        <a:xfrm>
          <a:off x="0" y="0"/>
          <a:ext cx="0" cy="0"/>
          <a:chOff x="0" y="0"/>
          <a:chExt cx="0" cy="0"/>
        </a:xfrm>
      </p:grpSpPr>
      <p:pic>
        <p:nvPicPr>
          <p:cNvPr id="2" name="図 1">
            <a:extLst>
              <a:ext uri="{FF2B5EF4-FFF2-40B4-BE49-F238E27FC236}">
                <a16:creationId xmlns:a16="http://schemas.microsoft.com/office/drawing/2014/main" id="{C6C50BB4-5D81-4663-9A97-34089992C669}"/>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269302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ユーザー設定レイアウト" preserve="1">
  <p:cSld name="3_ユーザー設定レイアウト">
    <p:spTree>
      <p:nvGrpSpPr>
        <p:cNvPr id="1" name="Shape 49"/>
        <p:cNvGrpSpPr/>
        <p:nvPr/>
      </p:nvGrpSpPr>
      <p:grpSpPr>
        <a:xfrm>
          <a:off x="0" y="0"/>
          <a:ext cx="0" cy="0"/>
          <a:chOff x="0" y="0"/>
          <a:chExt cx="0" cy="0"/>
        </a:xfrm>
      </p:grpSpPr>
      <p:pic>
        <p:nvPicPr>
          <p:cNvPr id="5" name="図 4" descr="グラフ が含まれている画像&#10;&#10;自動的に生成された説明">
            <a:extLst>
              <a:ext uri="{FF2B5EF4-FFF2-40B4-BE49-F238E27FC236}">
                <a16:creationId xmlns:a16="http://schemas.microsoft.com/office/drawing/2014/main" id="{1F8D6881-60C0-EDA0-2B92-1ABC4C02330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45809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_ユーザー設定レイアウト">
  <p:cSld name="8_ユーザー設定レイアウト">
    <p:spTree>
      <p:nvGrpSpPr>
        <p:cNvPr id="1" name="Shape 51"/>
        <p:cNvGrpSpPr/>
        <p:nvPr/>
      </p:nvGrpSpPr>
      <p:grpSpPr>
        <a:xfrm>
          <a:off x="0" y="0"/>
          <a:ext cx="0" cy="0"/>
          <a:chOff x="0" y="0"/>
          <a:chExt cx="0" cy="0"/>
        </a:xfrm>
      </p:grpSpPr>
      <p:pic>
        <p:nvPicPr>
          <p:cNvPr id="3" name="図 2" descr="図形, 四角形&#10;&#10;自動的に生成された説明">
            <a:extLst>
              <a:ext uri="{FF2B5EF4-FFF2-40B4-BE49-F238E27FC236}">
                <a16:creationId xmlns:a16="http://schemas.microsoft.com/office/drawing/2014/main" id="{29EEBFF2-7090-970F-66EB-2040BB433C5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07022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_ユーザー設定レイアウト">
  <p:cSld name="11_ユーザー設定レイアウト">
    <p:spTree>
      <p:nvGrpSpPr>
        <p:cNvPr id="1" name="Shape 53"/>
        <p:cNvGrpSpPr/>
        <p:nvPr/>
      </p:nvGrpSpPr>
      <p:grpSpPr>
        <a:xfrm>
          <a:off x="0" y="0"/>
          <a:ext cx="0" cy="0"/>
          <a:chOff x="0" y="0"/>
          <a:chExt cx="0" cy="0"/>
        </a:xfrm>
      </p:grpSpPr>
      <p:pic>
        <p:nvPicPr>
          <p:cNvPr id="5" name="図 4" descr="図形, 四角形&#10;&#10;自動的に生成された説明">
            <a:extLst>
              <a:ext uri="{FF2B5EF4-FFF2-40B4-BE49-F238E27FC236}">
                <a16:creationId xmlns:a16="http://schemas.microsoft.com/office/drawing/2014/main" id="{40414937-890E-FE53-A3E4-0130ECC2BE5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5" name="Google Shape;55;p65" descr="ロゴ&#10;&#10;自動的に生成された説明"/>
          <p:cNvPicPr preferRelativeResize="0"/>
          <p:nvPr/>
        </p:nvPicPr>
        <p:blipFill rotWithShape="1">
          <a:blip r:embed="rId3">
            <a:alphaModFix/>
          </a:blip>
          <a:srcRect/>
          <a:stretch/>
        </p:blipFill>
        <p:spPr>
          <a:xfrm>
            <a:off x="2496000" y="2705369"/>
            <a:ext cx="1080000" cy="1080000"/>
          </a:xfrm>
          <a:prstGeom prst="rect">
            <a:avLst/>
          </a:prstGeom>
          <a:noFill/>
          <a:ln>
            <a:noFill/>
          </a:ln>
        </p:spPr>
      </p:pic>
      <p:pic>
        <p:nvPicPr>
          <p:cNvPr id="56" name="Google Shape;56;p65"/>
          <p:cNvPicPr preferRelativeResize="0"/>
          <p:nvPr/>
        </p:nvPicPr>
        <p:blipFill rotWithShape="1">
          <a:blip r:embed="rId4">
            <a:alphaModFix/>
          </a:blip>
          <a:srcRect/>
          <a:stretch/>
        </p:blipFill>
        <p:spPr>
          <a:xfrm>
            <a:off x="2496000" y="4044632"/>
            <a:ext cx="7200000" cy="108000"/>
          </a:xfrm>
          <a:prstGeom prst="rect">
            <a:avLst/>
          </a:prstGeom>
          <a:noFill/>
          <a:ln>
            <a:noFill/>
          </a:ln>
        </p:spPr>
      </p:pic>
    </p:spTree>
    <p:extLst>
      <p:ext uri="{BB962C8B-B14F-4D97-AF65-F5344CB8AC3E}">
        <p14:creationId xmlns:p14="http://schemas.microsoft.com/office/powerpoint/2010/main" val="3355768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1" name="Shape 57"/>
        <p:cNvGrpSpPr/>
        <p:nvPr/>
      </p:nvGrpSpPr>
      <p:grpSpPr>
        <a:xfrm>
          <a:off x="0" y="0"/>
          <a:ext cx="0" cy="0"/>
          <a:chOff x="0" y="0"/>
          <a:chExt cx="0" cy="0"/>
        </a:xfrm>
      </p:grpSpPr>
      <p:pic>
        <p:nvPicPr>
          <p:cNvPr id="3" name="図 2" descr="図形&#10;&#10;中程度の精度で自動的に生成された説明">
            <a:extLst>
              <a:ext uri="{FF2B5EF4-FFF2-40B4-BE49-F238E27FC236}">
                <a16:creationId xmlns:a16="http://schemas.microsoft.com/office/drawing/2014/main" id="{CB09B19F-F749-F38E-98A9-B9DA564FF2A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866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6" name="タイトル プレースホルダー 1"/>
          <p:cNvSpPr>
            <a:spLocks noGrp="1"/>
          </p:cNvSpPr>
          <p:nvPr>
            <p:ph type="title"/>
          </p:nvPr>
        </p:nvSpPr>
        <p:spPr>
          <a:xfrm>
            <a:off x="408000" y="137047"/>
            <a:ext cx="11376000" cy="906162"/>
          </a:xfrm>
          <a:prstGeom prst="rect">
            <a:avLst/>
          </a:prstGeom>
        </p:spPr>
        <p:txBody>
          <a:bodyPr bIns="108000" anchor="b" anchorCtr="0"/>
          <a:lstStyle>
            <a:lvl1pPr>
              <a:defRPr sz="2800">
                <a:solidFill>
                  <a:schemeClr val="tx1"/>
                </a:solidFill>
                <a:latin typeface="Meiryo UI" panose="020B0604030504040204" pitchFamily="50" charset="-128"/>
                <a:ea typeface="Meiryo UI" panose="020B0604030504040204" pitchFamily="50" charset="-128"/>
              </a:defRPr>
            </a:lvl1pPr>
          </a:lstStyle>
          <a:p>
            <a:pPr marL="0" lvl="0" algn="l" eaLnBrk="0" fontAlgn="base" hangingPunct="0">
              <a:spcAft>
                <a:spcPct val="0"/>
              </a:spcAft>
            </a:pPr>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283297-0EED-4319-A201-7724466B7FCD}"/>
              </a:ext>
            </a:extLst>
          </p:cNvPr>
          <p:cNvSpPr>
            <a:spLocks noGrp="1"/>
          </p:cNvSpPr>
          <p:nvPr>
            <p:ph sz="quarter" idx="10"/>
          </p:nvPr>
        </p:nvSpPr>
        <p:spPr>
          <a:xfrm>
            <a:off x="408000" y="1296002"/>
            <a:ext cx="11376000" cy="1384995"/>
          </a:xfrm>
        </p:spPr>
        <p:txBody>
          <a:bodyPr>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987273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0"/>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DC87CBD1-7F38-EE1E-CD28-46AAB1CF5D3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9084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9_ユーザー設定レイアウト">
  <p:cSld name="9_ユーザー設定レイアウト">
    <p:spTree>
      <p:nvGrpSpPr>
        <p:cNvPr id="1" name="Shape 14"/>
        <p:cNvGrpSpPr/>
        <p:nvPr/>
      </p:nvGrpSpPr>
      <p:grpSpPr>
        <a:xfrm>
          <a:off x="0" y="0"/>
          <a:ext cx="0" cy="0"/>
          <a:chOff x="0" y="0"/>
          <a:chExt cx="0" cy="0"/>
        </a:xfrm>
      </p:grpSpPr>
      <p:pic>
        <p:nvPicPr>
          <p:cNvPr id="5" name="図 4" descr="図形, 四角形&#10;&#10;自動的に生成された説明">
            <a:extLst>
              <a:ext uri="{FF2B5EF4-FFF2-40B4-BE49-F238E27FC236}">
                <a16:creationId xmlns:a16="http://schemas.microsoft.com/office/drawing/2014/main" id="{EBD17272-FFCE-F5E8-030D-01BB5AB603A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761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ユーザー設定レイアウト" preserve="1">
  <p:cSld name="2_ユーザー設定レイアウト">
    <p:spTree>
      <p:nvGrpSpPr>
        <p:cNvPr id="1" name="Shape 25"/>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8EB0A207-A1A6-2AA4-9096-C94CB91F20D0}"/>
              </a:ext>
            </a:extLst>
          </p:cNvPr>
          <p:cNvPicPr>
            <a:picLocks noChangeAspect="1"/>
          </p:cNvPicPr>
          <p:nvPr userDrawn="1"/>
        </p:nvPicPr>
        <p:blipFill>
          <a:blip r:embed="rId2"/>
          <a:stretch>
            <a:fillRect/>
          </a:stretch>
        </p:blipFill>
        <p:spPr>
          <a:xfrm>
            <a:off x="504" y="283"/>
            <a:ext cx="12190992" cy="6857433"/>
          </a:xfrm>
          <a:prstGeom prst="rect">
            <a:avLst/>
          </a:prstGeom>
        </p:spPr>
      </p:pic>
    </p:spTree>
    <p:extLst>
      <p:ext uri="{BB962C8B-B14F-4D97-AF65-F5344CB8AC3E}">
        <p14:creationId xmlns:p14="http://schemas.microsoft.com/office/powerpoint/2010/main" val="3571339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9_ユーザー設定レイアウト">
  <p:cSld name="10_ユーザー設定レイアウト">
    <p:spTree>
      <p:nvGrpSpPr>
        <p:cNvPr id="1" name="Shape 16"/>
        <p:cNvGrpSpPr/>
        <p:nvPr/>
      </p:nvGrpSpPr>
      <p:grpSpPr>
        <a:xfrm>
          <a:off x="0" y="0"/>
          <a:ext cx="0" cy="0"/>
          <a:chOff x="0" y="0"/>
          <a:chExt cx="0" cy="0"/>
        </a:xfrm>
      </p:grpSpPr>
      <p:pic>
        <p:nvPicPr>
          <p:cNvPr id="6" name="図 5" descr="図形, 四角形&#10;&#10;自動的に生成された説明">
            <a:extLst>
              <a:ext uri="{FF2B5EF4-FFF2-40B4-BE49-F238E27FC236}">
                <a16:creationId xmlns:a16="http://schemas.microsoft.com/office/drawing/2014/main" id="{C8E9BF9F-1711-7FD6-4A0C-BC924B9639AC}"/>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18" name="Google Shape;18;p59"/>
          <p:cNvGrpSpPr/>
          <p:nvPr/>
        </p:nvGrpSpPr>
        <p:grpSpPr>
          <a:xfrm>
            <a:off x="2496000" y="2705369"/>
            <a:ext cx="7200000" cy="1447262"/>
            <a:chOff x="2444749" y="2641218"/>
            <a:chExt cx="7200000" cy="1447262"/>
          </a:xfrm>
        </p:grpSpPr>
        <p:pic>
          <p:nvPicPr>
            <p:cNvPr id="19" name="Google Shape;19;p59" descr="図形&#10;&#10;自動的に生成された説明"/>
            <p:cNvPicPr preferRelativeResize="0"/>
            <p:nvPr/>
          </p:nvPicPr>
          <p:blipFill rotWithShape="1">
            <a:blip r:embed="rId3">
              <a:alphaModFix/>
            </a:blip>
            <a:srcRect/>
            <a:stretch/>
          </p:blipFill>
          <p:spPr>
            <a:xfrm>
              <a:off x="2444749" y="2641218"/>
              <a:ext cx="1080000" cy="1080000"/>
            </a:xfrm>
            <a:prstGeom prst="rect">
              <a:avLst/>
            </a:prstGeom>
            <a:noFill/>
            <a:ln>
              <a:noFill/>
            </a:ln>
          </p:spPr>
        </p:pic>
        <p:pic>
          <p:nvPicPr>
            <p:cNvPr id="20" name="Google Shape;20;p59"/>
            <p:cNvPicPr preferRelativeResize="0"/>
            <p:nvPr/>
          </p:nvPicPr>
          <p:blipFill rotWithShape="1">
            <a:blip r:embed="rId4">
              <a:alphaModFix/>
            </a:blip>
            <a:srcRect/>
            <a:stretch/>
          </p:blipFill>
          <p:spPr>
            <a:xfrm>
              <a:off x="2444749" y="3980480"/>
              <a:ext cx="7200000" cy="108000"/>
            </a:xfrm>
            <a:prstGeom prst="rect">
              <a:avLst/>
            </a:prstGeom>
            <a:noFill/>
            <a:ln>
              <a:noFill/>
            </a:ln>
          </p:spPr>
        </p:pic>
      </p:grpSp>
    </p:spTree>
    <p:extLst>
      <p:ext uri="{BB962C8B-B14F-4D97-AF65-F5344CB8AC3E}">
        <p14:creationId xmlns:p14="http://schemas.microsoft.com/office/powerpoint/2010/main" val="1945173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ユーザー設定レイアウト">
  <p:cSld name="4_ユーザー設定レイアウト">
    <p:spTree>
      <p:nvGrpSpPr>
        <p:cNvPr id="1" name="Shape 21"/>
        <p:cNvGrpSpPr/>
        <p:nvPr/>
      </p:nvGrpSpPr>
      <p:grpSpPr>
        <a:xfrm>
          <a:off x="0" y="0"/>
          <a:ext cx="0" cy="0"/>
          <a:chOff x="0" y="0"/>
          <a:chExt cx="0" cy="0"/>
        </a:xfrm>
      </p:grpSpPr>
      <p:pic>
        <p:nvPicPr>
          <p:cNvPr id="3" name="図 2" descr="図形&#10;&#10;自動的に生成された説明">
            <a:extLst>
              <a:ext uri="{FF2B5EF4-FFF2-40B4-BE49-F238E27FC236}">
                <a16:creationId xmlns:a16="http://schemas.microsoft.com/office/drawing/2014/main" id="{472E8D69-9BA3-31CE-2215-039429882D1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0381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ユーザー設定レイアウト">
  <p:cSld name="1_ユーザー設定レイアウト">
    <p:spTree>
      <p:nvGrpSpPr>
        <p:cNvPr id="1" name="Shape 25"/>
        <p:cNvGrpSpPr/>
        <p:nvPr/>
      </p:nvGrpSpPr>
      <p:grpSpPr>
        <a:xfrm>
          <a:off x="0" y="0"/>
          <a:ext cx="0" cy="0"/>
          <a:chOff x="0" y="0"/>
          <a:chExt cx="0" cy="0"/>
        </a:xfrm>
      </p:grpSpPr>
      <p:pic>
        <p:nvPicPr>
          <p:cNvPr id="26" name="Google Shape;26;p43" descr="ダイアグラム が含まれている画像&#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3359737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ユーザー設定レイアウト">
  <p:cSld name="5_ユーザー設定レイアウト">
    <p:spTree>
      <p:nvGrpSpPr>
        <p:cNvPr id="1" name="Shape 27"/>
        <p:cNvGrpSpPr/>
        <p:nvPr/>
      </p:nvGrpSpPr>
      <p:grpSpPr>
        <a:xfrm>
          <a:off x="0" y="0"/>
          <a:ext cx="0" cy="0"/>
          <a:chOff x="0" y="0"/>
          <a:chExt cx="0" cy="0"/>
        </a:xfrm>
      </p:grpSpPr>
      <p:pic>
        <p:nvPicPr>
          <p:cNvPr id="28" name="Google Shape;28;p44"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2892724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0_ユーザー設定レイアウト">
  <p:cSld name="10_ユーザー設定レイアウト">
    <p:spTree>
      <p:nvGrpSpPr>
        <p:cNvPr id="1" name="Shape 29"/>
        <p:cNvGrpSpPr/>
        <p:nvPr/>
      </p:nvGrpSpPr>
      <p:grpSpPr>
        <a:xfrm>
          <a:off x="0" y="0"/>
          <a:ext cx="0" cy="0"/>
          <a:chOff x="0" y="0"/>
          <a:chExt cx="0" cy="0"/>
        </a:xfrm>
      </p:grpSpPr>
      <p:pic>
        <p:nvPicPr>
          <p:cNvPr id="30" name="Google Shape;30;p45"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32204848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0_ユーザー設定レイアウト">
  <p:cSld name="11_ユーザー設定レイアウト">
    <p:spTree>
      <p:nvGrpSpPr>
        <p:cNvPr id="1" name="Shape 31"/>
        <p:cNvGrpSpPr/>
        <p:nvPr/>
      </p:nvGrpSpPr>
      <p:grpSpPr>
        <a:xfrm>
          <a:off x="0" y="0"/>
          <a:ext cx="0" cy="0"/>
          <a:chOff x="0" y="0"/>
          <a:chExt cx="0" cy="0"/>
        </a:xfrm>
      </p:grpSpPr>
      <p:pic>
        <p:nvPicPr>
          <p:cNvPr id="32" name="Google Shape;32;p61"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pic>
        <p:nvPicPr>
          <p:cNvPr id="33" name="Google Shape;33;p61"/>
          <p:cNvPicPr preferRelativeResize="0"/>
          <p:nvPr/>
        </p:nvPicPr>
        <p:blipFill rotWithShape="1">
          <a:blip r:embed="rId3">
            <a:alphaModFix/>
          </a:blip>
          <a:srcRect/>
          <a:stretch/>
        </p:blipFill>
        <p:spPr>
          <a:xfrm>
            <a:off x="2496000" y="4044631"/>
            <a:ext cx="7200000" cy="108000"/>
          </a:xfrm>
          <a:prstGeom prst="rect">
            <a:avLst/>
          </a:prstGeom>
          <a:noFill/>
          <a:ln>
            <a:noFill/>
          </a:ln>
        </p:spPr>
      </p:pic>
      <p:pic>
        <p:nvPicPr>
          <p:cNvPr id="34" name="Google Shape;34;p61" descr="図形&#10;&#10;自動的に生成された説明"/>
          <p:cNvPicPr preferRelativeResize="0"/>
          <p:nvPr/>
        </p:nvPicPr>
        <p:blipFill rotWithShape="1">
          <a:blip r:embed="rId4">
            <a:alphaModFix/>
          </a:blip>
          <a:srcRect/>
          <a:stretch/>
        </p:blipFill>
        <p:spPr>
          <a:xfrm>
            <a:off x="2496000" y="2705369"/>
            <a:ext cx="1080000" cy="1080000"/>
          </a:xfrm>
          <a:prstGeom prst="rect">
            <a:avLst/>
          </a:prstGeom>
          <a:noFill/>
          <a:ln>
            <a:noFill/>
          </a:ln>
        </p:spPr>
      </p:pic>
    </p:spTree>
    <p:extLst>
      <p:ext uri="{BB962C8B-B14F-4D97-AF65-F5344CB8AC3E}">
        <p14:creationId xmlns:p14="http://schemas.microsoft.com/office/powerpoint/2010/main" val="184098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4_ユーザー設定レイアウト">
  <p:cSld name="14_ユーザー設定レイアウト">
    <p:spTree>
      <p:nvGrpSpPr>
        <p:cNvPr id="1" name="Shape 35"/>
        <p:cNvGrpSpPr/>
        <p:nvPr/>
      </p:nvGrpSpPr>
      <p:grpSpPr>
        <a:xfrm>
          <a:off x="0" y="0"/>
          <a:ext cx="0" cy="0"/>
          <a:chOff x="0" y="0"/>
          <a:chExt cx="0" cy="0"/>
        </a:xfrm>
      </p:grpSpPr>
      <p:pic>
        <p:nvPicPr>
          <p:cNvPr id="36" name="Google Shape;36;p62" descr="グラフィカル ユーザー インターフェイス&#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692317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ユーザー設定レイアウト">
  <p:cSld name="2_ユーザー設定レイアウト">
    <p:spTree>
      <p:nvGrpSpPr>
        <p:cNvPr id="1" name="Shape 37"/>
        <p:cNvGrpSpPr/>
        <p:nvPr/>
      </p:nvGrpSpPr>
      <p:grpSpPr>
        <a:xfrm>
          <a:off x="0" y="0"/>
          <a:ext cx="0" cy="0"/>
          <a:chOff x="0" y="0"/>
          <a:chExt cx="0" cy="0"/>
        </a:xfrm>
      </p:grpSpPr>
      <p:pic>
        <p:nvPicPr>
          <p:cNvPr id="38" name="Google Shape;38;p46" descr="グラフ&#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254228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1_ユーザー設定レイアウト">
  <p:cSld name="11_ユーザー設定レイアウト">
    <p:spTree>
      <p:nvGrpSpPr>
        <p:cNvPr id="1" name="Shape 39"/>
        <p:cNvGrpSpPr/>
        <p:nvPr/>
      </p:nvGrpSpPr>
      <p:grpSpPr>
        <a:xfrm>
          <a:off x="0" y="0"/>
          <a:ext cx="0" cy="0"/>
          <a:chOff x="0" y="0"/>
          <a:chExt cx="0" cy="0"/>
        </a:xfrm>
      </p:grpSpPr>
      <p:pic>
        <p:nvPicPr>
          <p:cNvPr id="40" name="Google Shape;40;p47" descr="グラフィカル ユーザー インターフェイス, アプリケーション, Word&#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1741849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1_ユーザー設定レイアウト">
  <p:cSld name="12_ユーザー設定レイアウト">
    <p:spTree>
      <p:nvGrpSpPr>
        <p:cNvPr id="1" name="Shape 41"/>
        <p:cNvGrpSpPr/>
        <p:nvPr/>
      </p:nvGrpSpPr>
      <p:grpSpPr>
        <a:xfrm>
          <a:off x="0" y="0"/>
          <a:ext cx="0" cy="0"/>
          <a:chOff x="0" y="0"/>
          <a:chExt cx="0" cy="0"/>
        </a:xfrm>
      </p:grpSpPr>
      <p:pic>
        <p:nvPicPr>
          <p:cNvPr id="42" name="Google Shape;42;p63" descr="グラフィカル ユーザー インターフェイス, アプリケーション, Word&#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pic>
        <p:nvPicPr>
          <p:cNvPr id="43" name="Google Shape;43;p63" descr="図形&#10;&#10;自動的に生成された説明"/>
          <p:cNvPicPr preferRelativeResize="0"/>
          <p:nvPr/>
        </p:nvPicPr>
        <p:blipFill rotWithShape="1">
          <a:blip r:embed="rId3">
            <a:alphaModFix/>
          </a:blip>
          <a:srcRect/>
          <a:stretch/>
        </p:blipFill>
        <p:spPr>
          <a:xfrm>
            <a:off x="2496000" y="2705369"/>
            <a:ext cx="1080000" cy="1080000"/>
          </a:xfrm>
          <a:prstGeom prst="rect">
            <a:avLst/>
          </a:prstGeom>
          <a:noFill/>
          <a:ln>
            <a:noFill/>
          </a:ln>
        </p:spPr>
      </p:pic>
      <p:pic>
        <p:nvPicPr>
          <p:cNvPr id="44" name="Google Shape;44;p63"/>
          <p:cNvPicPr preferRelativeResize="0"/>
          <p:nvPr/>
        </p:nvPicPr>
        <p:blipFill rotWithShape="1">
          <a:blip r:embed="rId4">
            <a:alphaModFix/>
          </a:blip>
          <a:srcRect/>
          <a:stretch/>
        </p:blipFill>
        <p:spPr>
          <a:xfrm>
            <a:off x="2496000" y="4044632"/>
            <a:ext cx="7200000" cy="108000"/>
          </a:xfrm>
          <a:prstGeom prst="rect">
            <a:avLst/>
          </a:prstGeom>
          <a:noFill/>
          <a:ln>
            <a:noFill/>
          </a:ln>
        </p:spPr>
      </p:pic>
    </p:spTree>
    <p:extLst>
      <p:ext uri="{BB962C8B-B14F-4D97-AF65-F5344CB8AC3E}">
        <p14:creationId xmlns:p14="http://schemas.microsoft.com/office/powerpoint/2010/main" val="216486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ユーザー設定レイアウト" preserve="1">
  <p:cSld name="2_ユーザー設定レイアウト">
    <p:spTree>
      <p:nvGrpSpPr>
        <p:cNvPr id="1" name="Shape 25"/>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8EB0A207-A1A6-2AA4-9096-C94CB91F20D0}"/>
              </a:ext>
            </a:extLst>
          </p:cNvPr>
          <p:cNvPicPr>
            <a:picLocks noChangeAspect="1"/>
          </p:cNvPicPr>
          <p:nvPr userDrawn="1"/>
        </p:nvPicPr>
        <p:blipFill>
          <a:blip r:embed="rId2"/>
          <a:stretch>
            <a:fillRect/>
          </a:stretch>
        </p:blipFill>
        <p:spPr>
          <a:xfrm>
            <a:off x="504" y="283"/>
            <a:ext cx="12190992" cy="6857433"/>
          </a:xfrm>
          <a:prstGeom prst="rect">
            <a:avLst/>
          </a:prstGeom>
        </p:spPr>
      </p:pic>
      <p:sp>
        <p:nvSpPr>
          <p:cNvPr id="2" name="正方形/長方形 1">
            <a:extLst>
              <a:ext uri="{FF2B5EF4-FFF2-40B4-BE49-F238E27FC236}">
                <a16:creationId xmlns:a16="http://schemas.microsoft.com/office/drawing/2014/main" id="{4A428F1B-42CA-1F44-5E7A-0B64484E8591}"/>
              </a:ext>
            </a:extLst>
          </p:cNvPr>
          <p:cNvSpPr/>
          <p:nvPr userDrawn="1"/>
        </p:nvSpPr>
        <p:spPr>
          <a:xfrm>
            <a:off x="666750" y="495300"/>
            <a:ext cx="10991850" cy="596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7344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6_ユーザー設定レイアウト">
  <p:cSld name="6_ユーザー設定レイアウト">
    <p:spTree>
      <p:nvGrpSpPr>
        <p:cNvPr id="1" name="Shape 45"/>
        <p:cNvGrpSpPr/>
        <p:nvPr/>
      </p:nvGrpSpPr>
      <p:grpSpPr>
        <a:xfrm>
          <a:off x="0" y="0"/>
          <a:ext cx="0" cy="0"/>
          <a:chOff x="0" y="0"/>
          <a:chExt cx="0" cy="0"/>
        </a:xfrm>
      </p:grpSpPr>
      <p:pic>
        <p:nvPicPr>
          <p:cNvPr id="46" name="Google Shape;46;p48" descr="グラフィカル ユーザー インターフェイス, アプリケーション, Word&#10;&#10;中程度の精度で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20729337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3_ユーザー設定レイアウト">
  <p:cSld name="13_ユーザー設定レイアウト">
    <p:spTree>
      <p:nvGrpSpPr>
        <p:cNvPr id="1" name="Shape 47"/>
        <p:cNvGrpSpPr/>
        <p:nvPr/>
      </p:nvGrpSpPr>
      <p:grpSpPr>
        <a:xfrm>
          <a:off x="0" y="0"/>
          <a:ext cx="0" cy="0"/>
          <a:chOff x="0" y="0"/>
          <a:chExt cx="0" cy="0"/>
        </a:xfrm>
      </p:grpSpPr>
      <p:pic>
        <p:nvPicPr>
          <p:cNvPr id="48" name="Google Shape;48;p64" descr="テキスト が含まれている画像&#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822019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ユーザー設定レイアウト">
  <p:cSld name="3_ユーザー設定レイアウト">
    <p:spTree>
      <p:nvGrpSpPr>
        <p:cNvPr id="1" name="Shape 49"/>
        <p:cNvGrpSpPr/>
        <p:nvPr/>
      </p:nvGrpSpPr>
      <p:grpSpPr>
        <a:xfrm>
          <a:off x="0" y="0"/>
          <a:ext cx="0" cy="0"/>
          <a:chOff x="0" y="0"/>
          <a:chExt cx="0" cy="0"/>
        </a:xfrm>
      </p:grpSpPr>
      <p:pic>
        <p:nvPicPr>
          <p:cNvPr id="50" name="Google Shape;50;p49" descr="ダイアグラム&#10;&#10;低い精度で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813639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8_ユーザー設定レイアウト">
  <p:cSld name="8_ユーザー設定レイアウト">
    <p:spTree>
      <p:nvGrpSpPr>
        <p:cNvPr id="1" name="Shape 51"/>
        <p:cNvGrpSpPr/>
        <p:nvPr/>
      </p:nvGrpSpPr>
      <p:grpSpPr>
        <a:xfrm>
          <a:off x="0" y="0"/>
          <a:ext cx="0" cy="0"/>
          <a:chOff x="0" y="0"/>
          <a:chExt cx="0" cy="0"/>
        </a:xfrm>
      </p:grpSpPr>
      <p:pic>
        <p:nvPicPr>
          <p:cNvPr id="52" name="Google Shape;52;p50"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2264823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8_ユーザー設定レイアウト">
  <p:cSld name="12_ユーザー設定レイアウト">
    <p:spTree>
      <p:nvGrpSpPr>
        <p:cNvPr id="1" name="Shape 53"/>
        <p:cNvGrpSpPr/>
        <p:nvPr/>
      </p:nvGrpSpPr>
      <p:grpSpPr>
        <a:xfrm>
          <a:off x="0" y="0"/>
          <a:ext cx="0" cy="0"/>
          <a:chOff x="0" y="0"/>
          <a:chExt cx="0" cy="0"/>
        </a:xfrm>
      </p:grpSpPr>
      <p:pic>
        <p:nvPicPr>
          <p:cNvPr id="54" name="Google Shape;54;p65" descr="図形, 四角形&#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pic>
        <p:nvPicPr>
          <p:cNvPr id="55" name="Google Shape;55;p65" descr="ロゴ&#10;&#10;自動的に生成された説明"/>
          <p:cNvPicPr preferRelativeResize="0"/>
          <p:nvPr/>
        </p:nvPicPr>
        <p:blipFill rotWithShape="1">
          <a:blip r:embed="rId3">
            <a:alphaModFix/>
          </a:blip>
          <a:srcRect/>
          <a:stretch/>
        </p:blipFill>
        <p:spPr>
          <a:xfrm>
            <a:off x="2496000" y="2705369"/>
            <a:ext cx="1080000" cy="1080000"/>
          </a:xfrm>
          <a:prstGeom prst="rect">
            <a:avLst/>
          </a:prstGeom>
          <a:noFill/>
          <a:ln>
            <a:noFill/>
          </a:ln>
        </p:spPr>
      </p:pic>
      <p:pic>
        <p:nvPicPr>
          <p:cNvPr id="56" name="Google Shape;56;p65"/>
          <p:cNvPicPr preferRelativeResize="0"/>
          <p:nvPr/>
        </p:nvPicPr>
        <p:blipFill rotWithShape="1">
          <a:blip r:embed="rId4">
            <a:alphaModFix/>
          </a:blip>
          <a:srcRect/>
          <a:stretch/>
        </p:blipFill>
        <p:spPr>
          <a:xfrm>
            <a:off x="2496000" y="4044632"/>
            <a:ext cx="7200000" cy="108000"/>
          </a:xfrm>
          <a:prstGeom prst="rect">
            <a:avLst/>
          </a:prstGeom>
          <a:noFill/>
          <a:ln>
            <a:noFill/>
          </a:ln>
        </p:spPr>
      </p:pic>
    </p:spTree>
    <p:extLst>
      <p:ext uri="{BB962C8B-B14F-4D97-AF65-F5344CB8AC3E}">
        <p14:creationId xmlns:p14="http://schemas.microsoft.com/office/powerpoint/2010/main" val="1297844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1" name="Shape 57"/>
        <p:cNvGrpSpPr/>
        <p:nvPr/>
      </p:nvGrpSpPr>
      <p:grpSpPr>
        <a:xfrm>
          <a:off x="0" y="0"/>
          <a:ext cx="0" cy="0"/>
          <a:chOff x="0" y="0"/>
          <a:chExt cx="0" cy="0"/>
        </a:xfrm>
      </p:grpSpPr>
      <p:pic>
        <p:nvPicPr>
          <p:cNvPr id="58" name="Google Shape;58;p51" descr="図形 が含まれている画像&#10;&#10;自動的に生成された説明"/>
          <p:cNvPicPr preferRelativeResize="0"/>
          <p:nvPr/>
        </p:nvPicPr>
        <p:blipFill rotWithShape="1">
          <a:blip r:embed="rId2">
            <a:alphaModFix/>
          </a:blip>
          <a:srcRect/>
          <a:stretch/>
        </p:blipFill>
        <p:spPr>
          <a:xfrm>
            <a:off x="2467" y="0"/>
            <a:ext cx="12187066" cy="6858000"/>
          </a:xfrm>
          <a:prstGeom prst="rect">
            <a:avLst/>
          </a:prstGeom>
          <a:noFill/>
          <a:ln>
            <a:noFill/>
          </a:ln>
        </p:spPr>
      </p:pic>
    </p:spTree>
    <p:extLst>
      <p:ext uri="{BB962C8B-B14F-4D97-AF65-F5344CB8AC3E}">
        <p14:creationId xmlns:p14="http://schemas.microsoft.com/office/powerpoint/2010/main" val="31202309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2_ユーザー設定レイアウト">
  <p:cSld name="12_ユーザー設定レイアウト">
    <p:spTree>
      <p:nvGrpSpPr>
        <p:cNvPr id="1" name="Shape 59"/>
        <p:cNvGrpSpPr/>
        <p:nvPr/>
      </p:nvGrpSpPr>
      <p:grpSpPr>
        <a:xfrm>
          <a:off x="0" y="0"/>
          <a:ext cx="0" cy="0"/>
          <a:chOff x="0" y="0"/>
          <a:chExt cx="0" cy="0"/>
        </a:xfrm>
      </p:grpSpPr>
      <p:pic>
        <p:nvPicPr>
          <p:cNvPr id="60" name="Google Shape;60;p66" descr="図形 が含まれている画像&#10;&#10;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18145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ユーザー設定レイアウト">
  <p:cSld name="5_ユーザー設定レイアウト">
    <p:spTree>
      <p:nvGrpSpPr>
        <p:cNvPr id="1" name="Shape 27"/>
        <p:cNvGrpSpPr/>
        <p:nvPr/>
      </p:nvGrpSpPr>
      <p:grpSpPr>
        <a:xfrm>
          <a:off x="0" y="0"/>
          <a:ext cx="0" cy="0"/>
          <a:chOff x="0" y="0"/>
          <a:chExt cx="0" cy="0"/>
        </a:xfrm>
      </p:grpSpPr>
      <p:pic>
        <p:nvPicPr>
          <p:cNvPr id="4" name="図 3" descr="図形, 四角形&#10;&#10;自動的に生成された説明">
            <a:extLst>
              <a:ext uri="{FF2B5EF4-FFF2-40B4-BE49-F238E27FC236}">
                <a16:creationId xmlns:a16="http://schemas.microsoft.com/office/drawing/2014/main" id="{FBB8430F-CEFF-607A-B243-76F98F003641}"/>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_ユーザー設定レイアウト">
  <p:cSld name="10_ユーザー設定レイアウト">
    <p:spTree>
      <p:nvGrpSpPr>
        <p:cNvPr id="1" name="Shape 29"/>
        <p:cNvGrpSpPr/>
        <p:nvPr/>
      </p:nvGrpSpPr>
      <p:grpSpPr>
        <a:xfrm>
          <a:off x="0" y="0"/>
          <a:ext cx="0" cy="0"/>
          <a:chOff x="0" y="0"/>
          <a:chExt cx="0" cy="0"/>
        </a:xfrm>
      </p:grpSpPr>
      <p:pic>
        <p:nvPicPr>
          <p:cNvPr id="3" name="図 2" descr="図形, 四角形&#10;&#10;自動的に生成された説明">
            <a:extLst>
              <a:ext uri="{FF2B5EF4-FFF2-40B4-BE49-F238E27FC236}">
                <a16:creationId xmlns:a16="http://schemas.microsoft.com/office/drawing/2014/main" id="{B999F151-B410-6EC8-F1CD-EC9E812B107A}"/>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ユーザー設定レイアウト">
  <p:cSld name="16_ユーザー設定レイアウト 2">
    <p:spTree>
      <p:nvGrpSpPr>
        <p:cNvPr id="1" name="Shape 31"/>
        <p:cNvGrpSpPr/>
        <p:nvPr/>
      </p:nvGrpSpPr>
      <p:grpSpPr>
        <a:xfrm>
          <a:off x="0" y="0"/>
          <a:ext cx="0" cy="0"/>
          <a:chOff x="0" y="0"/>
          <a:chExt cx="0" cy="0"/>
        </a:xfrm>
      </p:grpSpPr>
      <p:pic>
        <p:nvPicPr>
          <p:cNvPr id="2" name="図 1" descr="図形, 四角形&#10;&#10;自動的に生成された説明">
            <a:extLst>
              <a:ext uri="{FF2B5EF4-FFF2-40B4-BE49-F238E27FC236}">
                <a16:creationId xmlns:a16="http://schemas.microsoft.com/office/drawing/2014/main" id="{D5706B3B-F8BD-D482-B154-C1B157F79C5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3" name="Google Shape;33;p61"/>
          <p:cNvPicPr preferRelativeResize="0"/>
          <p:nvPr/>
        </p:nvPicPr>
        <p:blipFill rotWithShape="1">
          <a:blip r:embed="rId3">
            <a:alphaModFix/>
          </a:blip>
          <a:srcRect/>
          <a:stretch/>
        </p:blipFill>
        <p:spPr>
          <a:xfrm>
            <a:off x="2496000" y="4044631"/>
            <a:ext cx="7200000" cy="108000"/>
          </a:xfrm>
          <a:prstGeom prst="rect">
            <a:avLst/>
          </a:prstGeom>
          <a:noFill/>
          <a:ln>
            <a:noFill/>
          </a:ln>
        </p:spPr>
      </p:pic>
      <p:pic>
        <p:nvPicPr>
          <p:cNvPr id="34" name="Google Shape;34;p61" descr="図形&#10;&#10;自動的に生成された説明"/>
          <p:cNvPicPr preferRelativeResize="0"/>
          <p:nvPr/>
        </p:nvPicPr>
        <p:blipFill rotWithShape="1">
          <a:blip r:embed="rId4">
            <a:alphaModFix/>
          </a:blip>
          <a:srcRect/>
          <a:stretch/>
        </p:blipFill>
        <p:spPr>
          <a:xfrm>
            <a:off x="2496000" y="2705369"/>
            <a:ext cx="1080000" cy="108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0" r:id="rId2"/>
    <p:sldLayoutId id="2147483671" r:id="rId3"/>
    <p:sldLayoutId id="2147483651" r:id="rId4"/>
    <p:sldLayoutId id="2147483673" r:id="rId5"/>
    <p:sldLayoutId id="2147483696" r:id="rId6"/>
    <p:sldLayoutId id="2147483656" r:id="rId7"/>
    <p:sldLayoutId id="2147483657" r:id="rId8"/>
    <p:sldLayoutId id="2147483658" r:id="rId9"/>
    <p:sldLayoutId id="2147483659" r:id="rId10"/>
    <p:sldLayoutId id="2147483674" r:id="rId11"/>
    <p:sldLayoutId id="2147483666" r:id="rId12"/>
    <p:sldLayoutId id="2147483667" r:id="rId13"/>
    <p:sldLayoutId id="214748366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18505399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44726305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0258396"/>
      </p:ext>
    </p:extLst>
  </p:cSld>
  <p:clrMap bg1="lt1" tx1="dk1" bg2="dk2" tx2="lt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8.emf"/></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16.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57.emf"/><Relationship Id="rId7" Type="http://schemas.openxmlformats.org/officeDocument/2006/relationships/image" Target="../media/image56.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57.emf"/><Relationship Id="rId7" Type="http://schemas.openxmlformats.org/officeDocument/2006/relationships/image" Target="../media/image56.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17.png"/><Relationship Id="rId9" Type="http://schemas.openxmlformats.org/officeDocument/2006/relationships/image" Target="../media/image58.emf"/></Relationships>
</file>

<file path=ppt/slides/_rels/slide18.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7.emf"/><Relationship Id="rId7"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59.emf"/><Relationship Id="rId10" Type="http://schemas.openxmlformats.org/officeDocument/2006/relationships/image" Target="../media/image51.emf"/><Relationship Id="rId4" Type="http://schemas.openxmlformats.org/officeDocument/2006/relationships/image" Target="../media/image58.emf"/><Relationship Id="rId9" Type="http://schemas.openxmlformats.org/officeDocument/2006/relationships/image" Target="../media/image5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4.emf"/></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67.jpe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39.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40.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85.emf"/></Relationships>
</file>

<file path=ppt/slides/_rels/slide45.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8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46.emf"/><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DFD3AA5-A565-4906-A67F-839D97AD395B}"/>
              </a:ext>
            </a:extLst>
          </p:cNvPr>
          <p:cNvSpPr>
            <a:spLocks noGrp="1"/>
          </p:cNvSpPr>
          <p:nvPr>
            <p:ph sz="quarter" idx="10"/>
          </p:nvPr>
        </p:nvSpPr>
        <p:spPr>
          <a:xfrm>
            <a:off x="3788091" y="1740499"/>
            <a:ext cx="4615819" cy="4031651"/>
          </a:xfrm>
        </p:spPr>
        <p:txBody>
          <a:bodyPr wrap="square">
            <a:spAutoFit/>
          </a:bodyPr>
          <a:lstStyle/>
          <a:p>
            <a:pPr marL="342900" indent="-342900">
              <a:buClrTx/>
              <a:buFont typeface="+mj-lt"/>
              <a:buAutoNum type="arabicPeriod"/>
            </a:pPr>
            <a:r>
              <a:rPr lang="ja-JP" altLang="en-US" sz="2800" b="1" dirty="0">
                <a:solidFill>
                  <a:srgbClr val="2D3737"/>
                </a:solidFill>
                <a:latin typeface="メイリオ" panose="020B0604030504040204" pitchFamily="50" charset="-128"/>
                <a:ea typeface="メイリオ" panose="020B0604030504040204" pitchFamily="50" charset="-128"/>
              </a:rPr>
              <a:t> 心臓のことを知ろう​</a:t>
            </a:r>
          </a:p>
          <a:p>
            <a:pPr marL="342900" indent="-342900">
              <a:buClrTx/>
              <a:buFont typeface="+mj-lt"/>
              <a:buAutoNum type="arabicPeriod"/>
            </a:pPr>
            <a:endParaRPr lang="ja-JP" altLang="en-US" sz="2800" b="1" dirty="0">
              <a:solidFill>
                <a:srgbClr val="2D3737"/>
              </a:solidFill>
              <a:latin typeface="メイリオ" panose="020B0604030504040204" pitchFamily="50" charset="-128"/>
              <a:ea typeface="メイリオ" panose="020B0604030504040204" pitchFamily="50" charset="-128"/>
            </a:endParaRPr>
          </a:p>
          <a:p>
            <a:pPr marL="342900" indent="-342900">
              <a:buClrTx/>
              <a:buFont typeface="+mj-lt"/>
              <a:buAutoNum type="arabicPeriod"/>
            </a:pPr>
            <a:r>
              <a:rPr lang="ja-JP" altLang="en-US" sz="2800" b="1" dirty="0">
                <a:solidFill>
                  <a:srgbClr val="2D3737"/>
                </a:solidFill>
                <a:latin typeface="メイリオ" panose="020B0604030504040204" pitchFamily="50" charset="-128"/>
                <a:ea typeface="メイリオ" panose="020B0604030504040204" pitchFamily="50" charset="-128"/>
              </a:rPr>
              <a:t> 糖尿病を学ぼう</a:t>
            </a:r>
            <a:endParaRPr lang="en-US" altLang="ja-JP" sz="2800" b="1" dirty="0">
              <a:solidFill>
                <a:srgbClr val="2D3737"/>
              </a:solidFill>
              <a:latin typeface="メイリオ" panose="020B0604030504040204" pitchFamily="50" charset="-128"/>
              <a:ea typeface="メイリオ" panose="020B0604030504040204" pitchFamily="50" charset="-128"/>
            </a:endParaRPr>
          </a:p>
          <a:p>
            <a:pPr marL="342900" indent="-342900">
              <a:buClrTx/>
              <a:buFont typeface="+mj-lt"/>
              <a:buAutoNum type="arabicPeriod"/>
            </a:pPr>
            <a:endParaRPr lang="ja-JP" altLang="en-US" sz="2800" b="1" dirty="0">
              <a:solidFill>
                <a:srgbClr val="2D3737"/>
              </a:solidFill>
              <a:latin typeface="メイリオ" panose="020B0604030504040204" pitchFamily="50" charset="-128"/>
              <a:ea typeface="メイリオ" panose="020B0604030504040204" pitchFamily="50" charset="-128"/>
            </a:endParaRPr>
          </a:p>
          <a:p>
            <a:pPr marL="342900" indent="-342900">
              <a:buClrTx/>
              <a:buFont typeface="+mj-lt"/>
              <a:buAutoNum type="arabicPeriod"/>
            </a:pPr>
            <a:r>
              <a:rPr lang="ja-JP" altLang="en-US" sz="2800" b="1" dirty="0">
                <a:solidFill>
                  <a:srgbClr val="2D3737"/>
                </a:solidFill>
                <a:latin typeface="メイリオ" panose="020B0604030504040204" pitchFamily="50" charset="-128"/>
                <a:ea typeface="メイリオ" panose="020B0604030504040204" pitchFamily="50" charset="-128"/>
              </a:rPr>
              <a:t> 高血圧症を学ぼう</a:t>
            </a:r>
            <a:endParaRPr lang="en-US" altLang="ja-JP" sz="2800" b="1" dirty="0">
              <a:solidFill>
                <a:srgbClr val="2D3737"/>
              </a:solidFill>
              <a:latin typeface="メイリオ" panose="020B0604030504040204" pitchFamily="50" charset="-128"/>
              <a:ea typeface="メイリオ" panose="020B0604030504040204" pitchFamily="50" charset="-128"/>
            </a:endParaRPr>
          </a:p>
          <a:p>
            <a:pPr marL="342900" indent="-342900">
              <a:buClrTx/>
              <a:buFont typeface="+mj-lt"/>
              <a:buAutoNum type="arabicPeriod"/>
            </a:pPr>
            <a:endParaRPr lang="en-US" altLang="ja-JP" sz="2800" b="1" dirty="0">
              <a:solidFill>
                <a:srgbClr val="2D3737"/>
              </a:solidFill>
              <a:latin typeface="メイリオ" panose="020B0604030504040204" pitchFamily="50" charset="-128"/>
              <a:ea typeface="メイリオ" panose="020B0604030504040204" pitchFamily="50" charset="-128"/>
            </a:endParaRPr>
          </a:p>
          <a:p>
            <a:pPr marL="342900" indent="-342900">
              <a:buClrTx/>
              <a:buFont typeface="+mj-lt"/>
              <a:buAutoNum type="arabicPeriod"/>
            </a:pPr>
            <a:r>
              <a:rPr lang="ja-JP" altLang="en-US" sz="2800" b="1" dirty="0">
                <a:solidFill>
                  <a:srgbClr val="2D3737"/>
                </a:solidFill>
                <a:latin typeface="メイリオ" panose="020B0604030504040204" pitchFamily="50" charset="-128"/>
                <a:ea typeface="メイリオ" panose="020B0604030504040204" pitchFamily="50" charset="-128"/>
              </a:rPr>
              <a:t> 脂質異常症を学ぼう</a:t>
            </a:r>
            <a:endParaRPr lang="en-US" altLang="ja-JP" sz="2800" b="1" dirty="0">
              <a:solidFill>
                <a:srgbClr val="2D3737"/>
              </a:solidFill>
              <a:latin typeface="メイリオ" panose="020B0604030504040204" pitchFamily="50" charset="-128"/>
              <a:ea typeface="メイリオ" panose="020B0604030504040204" pitchFamily="50" charset="-128"/>
            </a:endParaRPr>
          </a:p>
          <a:p>
            <a:pPr marL="342900" indent="-342900">
              <a:buClrTx/>
              <a:buFont typeface="+mj-lt"/>
              <a:buAutoNum type="arabicPeriod"/>
            </a:pPr>
            <a:endParaRPr lang="en-US" altLang="ja-JP" sz="2800" b="1" dirty="0">
              <a:solidFill>
                <a:srgbClr val="2D3737"/>
              </a:solidFill>
              <a:latin typeface="メイリオ" panose="020B0604030504040204" pitchFamily="50" charset="-128"/>
              <a:ea typeface="メイリオ" panose="020B0604030504040204" pitchFamily="50" charset="-128"/>
            </a:endParaRPr>
          </a:p>
          <a:p>
            <a:pPr marL="342900" indent="-342900">
              <a:buClrTx/>
              <a:buFont typeface="+mj-lt"/>
              <a:buAutoNum type="arabicPeriod"/>
            </a:pPr>
            <a:r>
              <a:rPr lang="ja-JP" altLang="en-US" sz="2800" b="1" dirty="0">
                <a:solidFill>
                  <a:srgbClr val="2D3737"/>
                </a:solidFill>
                <a:latin typeface="メイリオ" panose="020B0604030504040204" pitchFamily="50" charset="-128"/>
                <a:ea typeface="メイリオ" panose="020B0604030504040204" pitchFamily="50" charset="-128"/>
              </a:rPr>
              <a:t> 香川県の健診について</a:t>
            </a:r>
          </a:p>
        </p:txBody>
      </p:sp>
      <p:sp>
        <p:nvSpPr>
          <p:cNvPr id="6" name="テキスト ボックス 5">
            <a:extLst>
              <a:ext uri="{FF2B5EF4-FFF2-40B4-BE49-F238E27FC236}">
                <a16:creationId xmlns:a16="http://schemas.microsoft.com/office/drawing/2014/main" id="{A0413223-03F1-35DB-2FCA-6EED71C53B0F}"/>
              </a:ext>
            </a:extLst>
          </p:cNvPr>
          <p:cNvSpPr txBox="1"/>
          <p:nvPr/>
        </p:nvSpPr>
        <p:spPr>
          <a:xfrm>
            <a:off x="527050" y="669925"/>
            <a:ext cx="1210588" cy="707886"/>
          </a:xfrm>
          <a:prstGeom prst="rect">
            <a:avLst/>
          </a:prstGeom>
          <a:noFill/>
        </p:spPr>
        <p:txBody>
          <a:bodyPr wrap="none" rtlCol="0">
            <a:spAutoFit/>
          </a:bodyPr>
          <a:lstStyle/>
          <a:p>
            <a:r>
              <a:rPr kumimoji="1" lang="ja-JP" altLang="en-US" sz="4000" b="1" dirty="0">
                <a:solidFill>
                  <a:srgbClr val="2D3737"/>
                </a:solidFill>
                <a:latin typeface="メイリオ" panose="020B0604030504040204" pitchFamily="50" charset="-128"/>
                <a:ea typeface="メイリオ" panose="020B0604030504040204" pitchFamily="50" charset="-128"/>
              </a:rPr>
              <a:t>目次​</a:t>
            </a:r>
          </a:p>
        </p:txBody>
      </p:sp>
      <p:sp>
        <p:nvSpPr>
          <p:cNvPr id="5" name="Google Shape;148;p7">
            <a:extLst>
              <a:ext uri="{FF2B5EF4-FFF2-40B4-BE49-F238E27FC236}">
                <a16:creationId xmlns:a16="http://schemas.microsoft.com/office/drawing/2014/main" id="{950A6897-E13F-4754-A0B0-80033CBA52AA}"/>
              </a:ext>
            </a:extLst>
          </p:cNvPr>
          <p:cNvSpPr txBox="1"/>
          <p:nvPr/>
        </p:nvSpPr>
        <p:spPr>
          <a:xfrm>
            <a:off x="4335837" y="1544869"/>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dirty="0">
                <a:solidFill>
                  <a:srgbClr val="000000"/>
                </a:solidFill>
                <a:latin typeface="Meiryo"/>
                <a:ea typeface="Meiryo"/>
                <a:cs typeface="Meiryo"/>
                <a:sym typeface="Meiryo"/>
              </a:rPr>
              <a:t>しんぞう</a:t>
            </a:r>
            <a:endParaRPr sz="1200" b="1" i="0" u="none" strike="noStrike" cap="none" dirty="0">
              <a:solidFill>
                <a:srgbClr val="000000"/>
              </a:solidFill>
              <a:latin typeface="Meiryo"/>
              <a:ea typeface="Meiryo"/>
              <a:cs typeface="Meiryo"/>
              <a:sym typeface="Meiryo"/>
            </a:endParaRPr>
          </a:p>
        </p:txBody>
      </p:sp>
      <p:sp>
        <p:nvSpPr>
          <p:cNvPr id="7" name="Google Shape;148;p7">
            <a:extLst>
              <a:ext uri="{FF2B5EF4-FFF2-40B4-BE49-F238E27FC236}">
                <a16:creationId xmlns:a16="http://schemas.microsoft.com/office/drawing/2014/main" id="{6441CA59-B70B-4588-B7EB-873AFE4B1BC0}"/>
              </a:ext>
            </a:extLst>
          </p:cNvPr>
          <p:cNvSpPr txBox="1"/>
          <p:nvPr/>
        </p:nvSpPr>
        <p:spPr>
          <a:xfrm>
            <a:off x="4202487" y="2383069"/>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dirty="0">
                <a:latin typeface="Meiryo"/>
                <a:ea typeface="Meiryo"/>
                <a:cs typeface="Meiryo"/>
                <a:sym typeface="Meiryo"/>
              </a:rPr>
              <a:t>とうにょうびょう</a:t>
            </a:r>
            <a:endParaRPr sz="1200" b="1" i="0" u="none" strike="noStrike" cap="none" dirty="0">
              <a:solidFill>
                <a:srgbClr val="000000"/>
              </a:solidFill>
              <a:latin typeface="Meiryo"/>
              <a:ea typeface="Meiryo"/>
              <a:cs typeface="Meiryo"/>
              <a:sym typeface="Meiryo"/>
            </a:endParaRPr>
          </a:p>
        </p:txBody>
      </p:sp>
      <p:sp>
        <p:nvSpPr>
          <p:cNvPr id="8" name="Google Shape;148;p7">
            <a:extLst>
              <a:ext uri="{FF2B5EF4-FFF2-40B4-BE49-F238E27FC236}">
                <a16:creationId xmlns:a16="http://schemas.microsoft.com/office/drawing/2014/main" id="{142AD951-BC40-4712-91CF-73E5DA9D8AB8}"/>
              </a:ext>
            </a:extLst>
          </p:cNvPr>
          <p:cNvSpPr txBox="1"/>
          <p:nvPr/>
        </p:nvSpPr>
        <p:spPr>
          <a:xfrm>
            <a:off x="4298374" y="3261945"/>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dirty="0">
                <a:latin typeface="Meiryo"/>
                <a:ea typeface="Meiryo"/>
                <a:cs typeface="Meiryo"/>
                <a:sym typeface="Meiryo"/>
              </a:rPr>
              <a:t>こうけつあつしょう</a:t>
            </a:r>
            <a:endParaRPr sz="1200" b="1" i="0" u="none" strike="noStrike" cap="none" dirty="0">
              <a:solidFill>
                <a:srgbClr val="000000"/>
              </a:solidFill>
              <a:latin typeface="Meiryo"/>
              <a:ea typeface="Meiryo"/>
              <a:cs typeface="Meiryo"/>
              <a:sym typeface="Meiryo"/>
            </a:endParaRPr>
          </a:p>
        </p:txBody>
      </p:sp>
      <p:sp>
        <p:nvSpPr>
          <p:cNvPr id="9" name="Google Shape;148;p7">
            <a:extLst>
              <a:ext uri="{FF2B5EF4-FFF2-40B4-BE49-F238E27FC236}">
                <a16:creationId xmlns:a16="http://schemas.microsoft.com/office/drawing/2014/main" id="{FFF09058-E265-4864-AB43-474E74749F6E}"/>
              </a:ext>
            </a:extLst>
          </p:cNvPr>
          <p:cNvSpPr txBox="1"/>
          <p:nvPr/>
        </p:nvSpPr>
        <p:spPr>
          <a:xfrm>
            <a:off x="4412674" y="4107093"/>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dirty="0">
                <a:solidFill>
                  <a:srgbClr val="000000"/>
                </a:solidFill>
                <a:latin typeface="Meiryo"/>
                <a:ea typeface="Meiryo"/>
                <a:cs typeface="Meiryo"/>
                <a:sym typeface="Meiryo"/>
              </a:rPr>
              <a:t>ししついじょうしょう</a:t>
            </a:r>
            <a:endParaRPr sz="1200" b="1" i="0" u="none" strike="noStrike" cap="none" dirty="0">
              <a:solidFill>
                <a:srgbClr val="000000"/>
              </a:solidFill>
              <a:latin typeface="Meiryo"/>
              <a:ea typeface="Meiryo"/>
              <a:cs typeface="Meiryo"/>
              <a:sym typeface="Meiryo"/>
            </a:endParaRPr>
          </a:p>
        </p:txBody>
      </p:sp>
      <p:sp>
        <p:nvSpPr>
          <p:cNvPr id="10" name="Google Shape;148;p7">
            <a:extLst>
              <a:ext uri="{FF2B5EF4-FFF2-40B4-BE49-F238E27FC236}">
                <a16:creationId xmlns:a16="http://schemas.microsoft.com/office/drawing/2014/main" id="{5A9EFF70-3F39-4A15-9AA1-CBE7FF7A4F25}"/>
              </a:ext>
            </a:extLst>
          </p:cNvPr>
          <p:cNvSpPr txBox="1"/>
          <p:nvPr/>
        </p:nvSpPr>
        <p:spPr>
          <a:xfrm>
            <a:off x="4412674" y="4952241"/>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dirty="0">
                <a:solidFill>
                  <a:srgbClr val="000000"/>
                </a:solidFill>
                <a:latin typeface="Meiryo"/>
                <a:ea typeface="Meiryo"/>
                <a:cs typeface="Meiryo"/>
                <a:sym typeface="Meiryo"/>
              </a:rPr>
              <a:t>かがわけん</a:t>
            </a:r>
            <a:endParaRPr sz="1200" b="1" i="0" u="none" strike="noStrike" cap="none" dirty="0">
              <a:solidFill>
                <a:srgbClr val="000000"/>
              </a:solidFill>
              <a:latin typeface="Meiryo"/>
              <a:ea typeface="Meiryo"/>
              <a:cs typeface="Meiryo"/>
              <a:sym typeface="Meiryo"/>
            </a:endParaRPr>
          </a:p>
        </p:txBody>
      </p:sp>
      <p:sp>
        <p:nvSpPr>
          <p:cNvPr id="11" name="Google Shape;148;p7">
            <a:extLst>
              <a:ext uri="{FF2B5EF4-FFF2-40B4-BE49-F238E27FC236}">
                <a16:creationId xmlns:a16="http://schemas.microsoft.com/office/drawing/2014/main" id="{0AB3A77A-0547-4D93-816D-440B71CC72FF}"/>
              </a:ext>
            </a:extLst>
          </p:cNvPr>
          <p:cNvSpPr txBox="1"/>
          <p:nvPr/>
        </p:nvSpPr>
        <p:spPr>
          <a:xfrm>
            <a:off x="5736649" y="4952241"/>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dirty="0">
                <a:latin typeface="Meiryo"/>
                <a:ea typeface="Meiryo"/>
                <a:cs typeface="Meiryo"/>
                <a:sym typeface="Meiryo"/>
              </a:rPr>
              <a:t>けんしん</a:t>
            </a:r>
            <a:endParaRPr sz="1200" b="1" i="0" u="none" strike="noStrike" cap="none" dirty="0">
              <a:solidFill>
                <a:srgbClr val="000000"/>
              </a:solidFill>
              <a:latin typeface="Meiryo"/>
              <a:ea typeface="Meiryo"/>
              <a:cs typeface="Meiryo"/>
              <a:sym typeface="Meiryo"/>
            </a:endParaRPr>
          </a:p>
        </p:txBody>
      </p:sp>
      <p:sp>
        <p:nvSpPr>
          <p:cNvPr id="12" name="Google Shape;148;p7">
            <a:extLst>
              <a:ext uri="{FF2B5EF4-FFF2-40B4-BE49-F238E27FC236}">
                <a16:creationId xmlns:a16="http://schemas.microsoft.com/office/drawing/2014/main" id="{E7BCE1E9-B7A2-4732-9AE6-32188E56221C}"/>
              </a:ext>
            </a:extLst>
          </p:cNvPr>
          <p:cNvSpPr txBox="1"/>
          <p:nvPr/>
        </p:nvSpPr>
        <p:spPr>
          <a:xfrm>
            <a:off x="6428687" y="4107092"/>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dirty="0">
                <a:solidFill>
                  <a:srgbClr val="000000"/>
                </a:solidFill>
                <a:latin typeface="Meiryo"/>
                <a:ea typeface="Meiryo"/>
                <a:cs typeface="Meiryo"/>
                <a:sym typeface="Meiryo"/>
              </a:rPr>
              <a:t>まな</a:t>
            </a:r>
            <a:endParaRPr sz="1200" b="1" i="0" u="none" strike="noStrike" cap="none" dirty="0">
              <a:solidFill>
                <a:srgbClr val="000000"/>
              </a:solidFill>
              <a:latin typeface="Meiryo"/>
              <a:ea typeface="Meiryo"/>
              <a:cs typeface="Meiryo"/>
              <a:sym typeface="Meiryo"/>
            </a:endParaRPr>
          </a:p>
        </p:txBody>
      </p:sp>
      <p:sp>
        <p:nvSpPr>
          <p:cNvPr id="13" name="Google Shape;148;p7">
            <a:extLst>
              <a:ext uri="{FF2B5EF4-FFF2-40B4-BE49-F238E27FC236}">
                <a16:creationId xmlns:a16="http://schemas.microsoft.com/office/drawing/2014/main" id="{DD2E7B60-8AB4-402F-8B83-5ABC816B487B}"/>
              </a:ext>
            </a:extLst>
          </p:cNvPr>
          <p:cNvSpPr txBox="1"/>
          <p:nvPr/>
        </p:nvSpPr>
        <p:spPr>
          <a:xfrm>
            <a:off x="6076950" y="3261944"/>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dirty="0">
                <a:solidFill>
                  <a:srgbClr val="000000"/>
                </a:solidFill>
                <a:latin typeface="Meiryo"/>
                <a:ea typeface="Meiryo"/>
                <a:cs typeface="Meiryo"/>
                <a:sym typeface="Meiryo"/>
              </a:rPr>
              <a:t>まな</a:t>
            </a:r>
            <a:endParaRPr sz="1200" b="1" i="0" u="none" strike="noStrike" cap="none" dirty="0">
              <a:solidFill>
                <a:srgbClr val="000000"/>
              </a:solidFill>
              <a:latin typeface="Meiryo"/>
              <a:ea typeface="Meiryo"/>
              <a:cs typeface="Meiryo"/>
              <a:sym typeface="Meiryo"/>
            </a:endParaRPr>
          </a:p>
        </p:txBody>
      </p:sp>
      <p:sp>
        <p:nvSpPr>
          <p:cNvPr id="14" name="Google Shape;148;p7">
            <a:extLst>
              <a:ext uri="{FF2B5EF4-FFF2-40B4-BE49-F238E27FC236}">
                <a16:creationId xmlns:a16="http://schemas.microsoft.com/office/drawing/2014/main" id="{D40A2972-9534-4BE5-B702-BCCF476865D5}"/>
              </a:ext>
            </a:extLst>
          </p:cNvPr>
          <p:cNvSpPr txBox="1"/>
          <p:nvPr/>
        </p:nvSpPr>
        <p:spPr>
          <a:xfrm>
            <a:off x="5723006" y="2383069"/>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dirty="0">
                <a:solidFill>
                  <a:srgbClr val="000000"/>
                </a:solidFill>
                <a:latin typeface="Meiryo"/>
                <a:ea typeface="Meiryo"/>
                <a:cs typeface="Meiryo"/>
                <a:sym typeface="Meiryo"/>
              </a:rPr>
              <a:t>まな</a:t>
            </a:r>
            <a:endParaRPr sz="1200" b="1" i="0" u="none" strike="noStrike" cap="none" dirty="0">
              <a:solidFill>
                <a:srgbClr val="000000"/>
              </a:solidFill>
              <a:latin typeface="Meiryo"/>
              <a:ea typeface="Meiryo"/>
              <a:cs typeface="Meiryo"/>
              <a:sym typeface="Meiryo"/>
            </a:endParaRPr>
          </a:p>
        </p:txBody>
      </p:sp>
      <p:sp>
        <p:nvSpPr>
          <p:cNvPr id="15" name="Google Shape;148;p7">
            <a:extLst>
              <a:ext uri="{FF2B5EF4-FFF2-40B4-BE49-F238E27FC236}">
                <a16:creationId xmlns:a16="http://schemas.microsoft.com/office/drawing/2014/main" id="{67499052-017C-41B1-9114-7A7B82617AAA}"/>
              </a:ext>
            </a:extLst>
          </p:cNvPr>
          <p:cNvSpPr txBox="1"/>
          <p:nvPr/>
        </p:nvSpPr>
        <p:spPr>
          <a:xfrm>
            <a:off x="6504887" y="1544869"/>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dirty="0">
                <a:latin typeface="Meiryo"/>
                <a:ea typeface="Meiryo"/>
                <a:cs typeface="Meiryo"/>
                <a:sym typeface="Meiryo"/>
              </a:rPr>
              <a:t>し</a:t>
            </a:r>
            <a:endParaRPr sz="1200" b="1" i="0" u="none" strike="noStrike" cap="none" dirty="0">
              <a:solidFill>
                <a:srgbClr val="000000"/>
              </a:solidFill>
              <a:latin typeface="Meiryo"/>
              <a:ea typeface="Meiryo"/>
              <a:cs typeface="Meiryo"/>
              <a:sym typeface="Meiryo"/>
            </a:endParaRPr>
          </a:p>
        </p:txBody>
      </p:sp>
      <p:sp>
        <p:nvSpPr>
          <p:cNvPr id="16" name="Google Shape;148;p7">
            <a:extLst>
              <a:ext uri="{FF2B5EF4-FFF2-40B4-BE49-F238E27FC236}">
                <a16:creationId xmlns:a16="http://schemas.microsoft.com/office/drawing/2014/main" id="{E89C6758-00F2-4BC6-8060-ED6D8BC725B3}"/>
              </a:ext>
            </a:extLst>
          </p:cNvPr>
          <p:cNvSpPr txBox="1"/>
          <p:nvPr/>
        </p:nvSpPr>
        <p:spPr>
          <a:xfrm>
            <a:off x="748363" y="455245"/>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dirty="0">
                <a:solidFill>
                  <a:srgbClr val="000000"/>
                </a:solidFill>
                <a:latin typeface="Meiryo"/>
                <a:ea typeface="Meiryo"/>
                <a:cs typeface="Meiryo"/>
                <a:sym typeface="Meiryo"/>
              </a:rPr>
              <a:t>も く じ</a:t>
            </a:r>
            <a:endParaRPr sz="1200" b="1" i="0" u="none" strike="noStrike" cap="none" dirty="0">
              <a:solidFill>
                <a:srgbClr val="000000"/>
              </a:solidFill>
              <a:latin typeface="Meiryo"/>
              <a:ea typeface="Meiryo"/>
              <a:cs typeface="Meiryo"/>
              <a:sym typeface="Meiryo"/>
            </a:endParaRPr>
          </a:p>
        </p:txBody>
      </p:sp>
    </p:spTree>
    <p:extLst>
      <p:ext uri="{BB962C8B-B14F-4D97-AF65-F5344CB8AC3E}">
        <p14:creationId xmlns:p14="http://schemas.microsoft.com/office/powerpoint/2010/main" val="357930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3;p21">
            <a:extLst>
              <a:ext uri="{FF2B5EF4-FFF2-40B4-BE49-F238E27FC236}">
                <a16:creationId xmlns:a16="http://schemas.microsoft.com/office/drawing/2014/main" id="{30652E4D-7322-CD0E-7225-B703BF873790}"/>
              </a:ext>
            </a:extLst>
          </p:cNvPr>
          <p:cNvSpPr txBox="1"/>
          <p:nvPr/>
        </p:nvSpPr>
        <p:spPr>
          <a:xfrm>
            <a:off x="2981224" y="3191643"/>
            <a:ext cx="6807354" cy="1200288"/>
          </a:xfrm>
          <a:prstGeom prst="rect">
            <a:avLst/>
          </a:prstGeom>
          <a:noFill/>
          <a:ln>
            <a:noFill/>
          </a:ln>
        </p:spPr>
        <p:txBody>
          <a:bodyPr spcFirstLastPara="1" wrap="square" lIns="91425" tIns="45700" rIns="91425" bIns="45700" anchor="t" anchorCtr="0">
            <a:spAutoFit/>
          </a:bodyPr>
          <a:lstStyle/>
          <a:p>
            <a:pPr lvl="0">
              <a:buSzPts val="4000"/>
            </a:pPr>
            <a:r>
              <a:rPr lang="ja-JP" altLang="en-US" sz="7200" b="1">
                <a:solidFill>
                  <a:srgbClr val="2D3737"/>
                </a:solidFill>
                <a:latin typeface="Meiryo"/>
                <a:ea typeface="Meiryo"/>
                <a:cs typeface="Meiryo"/>
                <a:sym typeface="Meiryo"/>
              </a:rPr>
              <a:t>糖尿病って何？</a:t>
            </a:r>
            <a:endParaRPr sz="7200" b="1" i="0" u="none" strike="noStrike" cap="none">
              <a:solidFill>
                <a:srgbClr val="000000"/>
              </a:solidFill>
              <a:latin typeface="Meiryo"/>
              <a:ea typeface="Meiryo"/>
              <a:cs typeface="Meiryo"/>
              <a:sym typeface="Meiryo"/>
            </a:endParaRPr>
          </a:p>
        </p:txBody>
      </p:sp>
      <p:sp>
        <p:nvSpPr>
          <p:cNvPr id="4" name="Google Shape;417;p21">
            <a:extLst>
              <a:ext uri="{FF2B5EF4-FFF2-40B4-BE49-F238E27FC236}">
                <a16:creationId xmlns:a16="http://schemas.microsoft.com/office/drawing/2014/main" id="{F3C46A9A-7351-F13C-AF4D-AF4683CE6083}"/>
              </a:ext>
            </a:extLst>
          </p:cNvPr>
          <p:cNvSpPr txBox="1"/>
          <p:nvPr/>
        </p:nvSpPr>
        <p:spPr>
          <a:xfrm>
            <a:off x="3663215" y="2871786"/>
            <a:ext cx="203304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400" b="1" i="0" u="none" strike="noStrike" cap="none">
                <a:solidFill>
                  <a:srgbClr val="2D3737"/>
                </a:solidFill>
                <a:latin typeface="Meiryo"/>
                <a:ea typeface="Meiryo"/>
                <a:cs typeface="Meiryo"/>
                <a:sym typeface="Meiryo"/>
              </a:rPr>
              <a:t>とうにょうびょう</a:t>
            </a:r>
            <a:endParaRPr sz="1400" b="1" i="0" u="none" strike="noStrike" cap="none">
              <a:solidFill>
                <a:srgbClr val="000000"/>
              </a:solidFill>
              <a:latin typeface="Meiryo"/>
              <a:ea typeface="Meiryo"/>
              <a:cs typeface="Meiryo"/>
              <a:sym typeface="Meiryo"/>
            </a:endParaRPr>
          </a:p>
        </p:txBody>
      </p:sp>
      <p:sp>
        <p:nvSpPr>
          <p:cNvPr id="7" name="Google Shape;417;p21">
            <a:extLst>
              <a:ext uri="{FF2B5EF4-FFF2-40B4-BE49-F238E27FC236}">
                <a16:creationId xmlns:a16="http://schemas.microsoft.com/office/drawing/2014/main" id="{DC84E9D7-1E9B-1AEE-2D35-DF85C9ADA712}"/>
              </a:ext>
            </a:extLst>
          </p:cNvPr>
          <p:cNvSpPr txBox="1"/>
          <p:nvPr/>
        </p:nvSpPr>
        <p:spPr>
          <a:xfrm>
            <a:off x="7800501" y="2871786"/>
            <a:ext cx="203304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400" b="1" i="0" u="none" strike="noStrike" cap="none">
                <a:solidFill>
                  <a:srgbClr val="2D3737"/>
                </a:solidFill>
                <a:latin typeface="Meiryo"/>
                <a:ea typeface="Meiryo"/>
                <a:cs typeface="Meiryo"/>
                <a:sym typeface="Meiryo"/>
              </a:rPr>
              <a:t>なに</a:t>
            </a:r>
            <a:endParaRPr sz="1400" b="1" i="0" u="none" strike="noStrike" cap="none">
              <a:solidFill>
                <a:srgbClr val="000000"/>
              </a:solidFill>
              <a:latin typeface="Meiryo"/>
              <a:ea typeface="Meiryo"/>
              <a:cs typeface="Meiryo"/>
              <a:sym typeface="Meiryo"/>
            </a:endParaRPr>
          </a:p>
        </p:txBody>
      </p:sp>
    </p:spTree>
    <p:extLst>
      <p:ext uri="{BB962C8B-B14F-4D97-AF65-F5344CB8AC3E}">
        <p14:creationId xmlns:p14="http://schemas.microsoft.com/office/powerpoint/2010/main" val="382412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27;p15">
            <a:extLst>
              <a:ext uri="{FF2B5EF4-FFF2-40B4-BE49-F238E27FC236}">
                <a16:creationId xmlns:a16="http://schemas.microsoft.com/office/drawing/2014/main" id="{2D5E5660-A96A-4E85-B9BD-E4DD2C8A074F}"/>
              </a:ext>
            </a:extLst>
          </p:cNvPr>
          <p:cNvSpPr txBox="1"/>
          <p:nvPr/>
        </p:nvSpPr>
        <p:spPr>
          <a:xfrm>
            <a:off x="2063873" y="660397"/>
            <a:ext cx="739363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altLang="en-US" sz="4000" b="1">
                <a:solidFill>
                  <a:srgbClr val="2D3737"/>
                </a:solidFill>
                <a:latin typeface="Meiryo"/>
                <a:ea typeface="Meiryo"/>
                <a:cs typeface="Meiryo"/>
                <a:sym typeface="Meiryo"/>
              </a:rPr>
              <a:t>糖尿病とは？</a:t>
            </a:r>
            <a:endParaRPr sz="4000" b="1" i="0" u="none" strike="noStrike" cap="none">
              <a:solidFill>
                <a:srgbClr val="2D3737"/>
              </a:solidFill>
              <a:latin typeface="Meiryo"/>
              <a:ea typeface="Meiryo"/>
              <a:cs typeface="Meiryo"/>
              <a:sym typeface="Meiryo"/>
            </a:endParaRPr>
          </a:p>
        </p:txBody>
      </p:sp>
      <p:sp>
        <p:nvSpPr>
          <p:cNvPr id="9" name="Google Shape;661;p36">
            <a:extLst>
              <a:ext uri="{FF2B5EF4-FFF2-40B4-BE49-F238E27FC236}">
                <a16:creationId xmlns:a16="http://schemas.microsoft.com/office/drawing/2014/main" id="{5FC18977-DB48-1CC2-032C-C6F7F1AAAA23}"/>
              </a:ext>
            </a:extLst>
          </p:cNvPr>
          <p:cNvSpPr txBox="1"/>
          <p:nvPr/>
        </p:nvSpPr>
        <p:spPr>
          <a:xfrm>
            <a:off x="704850" y="1656369"/>
            <a:ext cx="10801350" cy="3139281"/>
          </a:xfrm>
          <a:prstGeom prst="rect">
            <a:avLst/>
          </a:prstGeom>
          <a:noFill/>
          <a:ln>
            <a:noFill/>
          </a:ln>
        </p:spPr>
        <p:txBody>
          <a:bodyPr spcFirstLastPara="1" wrap="square" lIns="91425" tIns="45700" rIns="91425" bIns="45700" anchor="t" anchorCtr="0">
            <a:spAutoFit/>
          </a:bodyPr>
          <a:lstStyle/>
          <a:p>
            <a:pPr>
              <a:lnSpc>
                <a:spcPct val="150000"/>
              </a:lnSpc>
            </a:pPr>
            <a:r>
              <a:rPr lang="ja-JP" altLang="en-US" sz="1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糖尿病とは</a:t>
            </a:r>
            <a:r>
              <a:rPr lang="en-US" altLang="ja-JP" sz="1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p>
          <a:p>
            <a:pPr algn="just">
              <a:lnSpc>
                <a:spcPct val="150000"/>
              </a:lnSpc>
            </a:pPr>
            <a:r>
              <a:rPr lang="ja-JP" altLang="en-US"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糖尿病は、インスリン</a:t>
            </a:r>
            <a:r>
              <a:rPr lang="en-US" altLang="ja-JP"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en-US"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血の中の糖を下げるホルモン</a:t>
            </a:r>
            <a:r>
              <a:rPr lang="en-US" altLang="ja-JP"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en-US"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が十分に働かないために、血液中を流れる糖が増えてしまう</a:t>
            </a:r>
            <a:br>
              <a:rPr lang="en-US" altLang="ja-JP"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br>
            <a:r>
              <a:rPr lang="ja-JP" altLang="en-US"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病気です。何年もこの状態が続くと、手足の先のしびれや目がみえなくなったり、腎臓が悪くなったり、心臓や脳の深刻な病気を引き起こします。</a:t>
            </a:r>
          </a:p>
          <a:p>
            <a:pPr>
              <a:lnSpc>
                <a:spcPct val="150000"/>
              </a:lnSpc>
            </a:pPr>
            <a:endParaRPr lang="ja-JP" altLang="en-US" sz="11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a:p>
            <a:pPr>
              <a:lnSpc>
                <a:spcPct val="150000"/>
              </a:lnSpc>
            </a:pPr>
            <a:r>
              <a:rPr lang="ja-JP" altLang="en-US" sz="1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糖とインスリンについて</a:t>
            </a:r>
          </a:p>
          <a:p>
            <a:pPr>
              <a:lnSpc>
                <a:spcPct val="150000"/>
              </a:lnSpc>
            </a:pPr>
            <a:r>
              <a:rPr lang="ja-JP" altLang="en-US"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私たちがごはんを食べると、栄養の一部は糖となって吸収されます。糖は体にとってとても大切なものです。常に</a:t>
            </a:r>
            <a:br>
              <a:rPr lang="en-US" altLang="ja-JP"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br>
            <a:r>
              <a:rPr lang="ja-JP" altLang="en-US"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血液の中を流れていて、細胞までたどり着いた糖は、インスリンの力を借りて私たちの活動のエネルギーとなります。</a:t>
            </a:r>
          </a:p>
        </p:txBody>
      </p:sp>
      <p:sp>
        <p:nvSpPr>
          <p:cNvPr id="10" name="Google Shape;661;p36">
            <a:extLst>
              <a:ext uri="{FF2B5EF4-FFF2-40B4-BE49-F238E27FC236}">
                <a16:creationId xmlns:a16="http://schemas.microsoft.com/office/drawing/2014/main" id="{DD5A7D06-10FE-2B12-A7F8-7CB6478F046D}"/>
              </a:ext>
            </a:extLst>
          </p:cNvPr>
          <p:cNvSpPr txBox="1"/>
          <p:nvPr/>
        </p:nvSpPr>
        <p:spPr>
          <a:xfrm>
            <a:off x="695325" y="1655050"/>
            <a:ext cx="10801350" cy="174851"/>
          </a:xfrm>
          <a:prstGeom prst="rect">
            <a:avLst/>
          </a:prstGeom>
          <a:noFill/>
          <a:ln>
            <a:noFill/>
          </a:ln>
        </p:spPr>
        <p:txBody>
          <a:bodyPr spcFirstLastPara="1" wrap="square" lIns="91425" tIns="36000" rIns="91425" bIns="0" anchor="b" anchorCtr="0">
            <a:spAutoFit/>
          </a:bodyPr>
          <a:lstStyle/>
          <a:p>
            <a:pPr algn="just"/>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とうにょうびょう</a:t>
            </a:r>
            <a:endParaRPr lang="ja-JP" altLang="ja-JP"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1" name="Google Shape;661;p36">
            <a:extLst>
              <a:ext uri="{FF2B5EF4-FFF2-40B4-BE49-F238E27FC236}">
                <a16:creationId xmlns:a16="http://schemas.microsoft.com/office/drawing/2014/main" id="{A21CA250-F35E-B739-F004-8FACBF5FF384}"/>
              </a:ext>
            </a:extLst>
          </p:cNvPr>
          <p:cNvSpPr txBox="1"/>
          <p:nvPr/>
        </p:nvSpPr>
        <p:spPr>
          <a:xfrm>
            <a:off x="695325" y="2047182"/>
            <a:ext cx="10801350" cy="174851"/>
          </a:xfrm>
          <a:prstGeom prst="rect">
            <a:avLst/>
          </a:prstGeom>
          <a:noFill/>
          <a:ln>
            <a:noFill/>
          </a:ln>
        </p:spPr>
        <p:txBody>
          <a:bodyPr spcFirstLastPara="1" wrap="square" lIns="91425" tIns="36000" rIns="91425" bIns="0" anchor="b" anchorCtr="0">
            <a:spAutoFit/>
          </a:bodyPr>
          <a:lstStyle/>
          <a:p>
            <a:pPr algn="just">
              <a:tabLst>
                <a:tab pos="2286000" algn="ctr"/>
                <a:tab pos="2695575" algn="ctr"/>
                <a:tab pos="3133725" algn="ctr"/>
                <a:tab pos="3552825" algn="ctr"/>
                <a:tab pos="5381625" algn="ctr"/>
                <a:tab pos="6010275" algn="ctr"/>
                <a:tab pos="7800975" algn="ctr"/>
                <a:tab pos="8420100" algn="ctr"/>
                <a:tab pos="9058275" algn="ctr"/>
                <a:tab pos="9496425" algn="ctr"/>
              </a:tabLst>
            </a:pP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とうにょうびょう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ち</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なか</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さ</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じゅうぶん</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はたら</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けつえきちゅう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なが</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ふ</a:t>
            </a:r>
            <a:endParaRPr lang="ja-JP" altLang="ja-JP"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2" name="Google Shape;661;p36">
            <a:extLst>
              <a:ext uri="{FF2B5EF4-FFF2-40B4-BE49-F238E27FC236}">
                <a16:creationId xmlns:a16="http://schemas.microsoft.com/office/drawing/2014/main" id="{082606D9-9C2A-342D-B557-4815702459BA}"/>
              </a:ext>
            </a:extLst>
          </p:cNvPr>
          <p:cNvSpPr txBox="1"/>
          <p:nvPr/>
        </p:nvSpPr>
        <p:spPr>
          <a:xfrm>
            <a:off x="714375" y="3407864"/>
            <a:ext cx="10801350" cy="174851"/>
          </a:xfrm>
          <a:prstGeom prst="rect">
            <a:avLst/>
          </a:prstGeom>
          <a:noFill/>
          <a:ln>
            <a:noFill/>
          </a:ln>
        </p:spPr>
        <p:txBody>
          <a:bodyPr spcFirstLastPara="1" wrap="square" lIns="91425" tIns="36000" rIns="91425" bIns="0" anchor="b" anchorCtr="0">
            <a:spAutoFit/>
          </a:bodyPr>
          <a:lstStyle/>
          <a:p>
            <a:pPr algn="just"/>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a:t>
            </a:r>
            <a:endParaRPr lang="ja-JP"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4" name="Google Shape;661;p36">
            <a:extLst>
              <a:ext uri="{FF2B5EF4-FFF2-40B4-BE49-F238E27FC236}">
                <a16:creationId xmlns:a16="http://schemas.microsoft.com/office/drawing/2014/main" id="{C69D12E8-0BA2-C333-DBC8-364F1488B63E}"/>
              </a:ext>
            </a:extLst>
          </p:cNvPr>
          <p:cNvSpPr txBox="1"/>
          <p:nvPr/>
        </p:nvSpPr>
        <p:spPr>
          <a:xfrm>
            <a:off x="714375" y="2406043"/>
            <a:ext cx="10801350" cy="174851"/>
          </a:xfrm>
          <a:prstGeom prst="rect">
            <a:avLst/>
          </a:prstGeom>
          <a:noFill/>
          <a:ln>
            <a:noFill/>
          </a:ln>
        </p:spPr>
        <p:txBody>
          <a:bodyPr spcFirstLastPara="1" wrap="square" lIns="91425" tIns="36000" rIns="91425" bIns="0" anchor="b" anchorCtr="0">
            <a:spAutoFit/>
          </a:bodyPr>
          <a:lstStyle/>
          <a:p>
            <a:pPr algn="just">
              <a:tabLst>
                <a:tab pos="1190625" algn="ctr"/>
                <a:tab pos="2181225" algn="ctr"/>
                <a:tab pos="2735263" algn="ctr"/>
                <a:tab pos="3648075" algn="ctr"/>
                <a:tab pos="4181475" algn="ctr"/>
                <a:tab pos="5381625" algn="ctr"/>
                <a:tab pos="7753350" algn="ctr"/>
                <a:tab pos="8258175" algn="ctr"/>
                <a:tab pos="9772650" algn="ctr"/>
                <a:tab pos="10277475" algn="ctr"/>
              </a:tabLst>
            </a:pP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びょうき</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なんねん</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じょうたい</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つづ</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てあし</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さき</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め</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じんぞう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わる</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しんぞう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のう</a:t>
            </a:r>
            <a:endParaRPr lang="ja-JP" altLang="ja-JP"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5" name="Google Shape;661;p36">
            <a:extLst>
              <a:ext uri="{FF2B5EF4-FFF2-40B4-BE49-F238E27FC236}">
                <a16:creationId xmlns:a16="http://schemas.microsoft.com/office/drawing/2014/main" id="{FDE56964-7482-8E3D-D196-D85DB0BA333D}"/>
              </a:ext>
            </a:extLst>
          </p:cNvPr>
          <p:cNvSpPr txBox="1"/>
          <p:nvPr/>
        </p:nvSpPr>
        <p:spPr>
          <a:xfrm>
            <a:off x="714375" y="2770091"/>
            <a:ext cx="10801350" cy="174851"/>
          </a:xfrm>
          <a:prstGeom prst="rect">
            <a:avLst/>
          </a:prstGeom>
          <a:noFill/>
          <a:ln>
            <a:noFill/>
          </a:ln>
        </p:spPr>
        <p:txBody>
          <a:bodyPr spcFirstLastPara="1" wrap="square" lIns="91425" tIns="36000" rIns="91425" bIns="0" anchor="b" anchorCtr="0">
            <a:spAutoFit/>
          </a:bodyPr>
          <a:lstStyle/>
          <a:p>
            <a:pPr algn="just">
              <a:tabLst>
                <a:tab pos="806450" algn="ctr"/>
                <a:tab pos="1308100" algn="ctr"/>
                <a:tab pos="1695450" algn="ctr"/>
              </a:tabLst>
            </a:pP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しんこく</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びょうき</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ひ</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お</a:t>
            </a:r>
            <a:endParaRPr lang="ja-JP" altLang="ja-JP"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6" name="Google Shape;661;p36">
            <a:extLst>
              <a:ext uri="{FF2B5EF4-FFF2-40B4-BE49-F238E27FC236}">
                <a16:creationId xmlns:a16="http://schemas.microsoft.com/office/drawing/2014/main" id="{771F7F2F-C5AD-4469-B336-A2E1D7B2EBBC}"/>
              </a:ext>
            </a:extLst>
          </p:cNvPr>
          <p:cNvSpPr txBox="1"/>
          <p:nvPr/>
        </p:nvSpPr>
        <p:spPr>
          <a:xfrm>
            <a:off x="714375" y="3788637"/>
            <a:ext cx="10801350" cy="174851"/>
          </a:xfrm>
          <a:prstGeom prst="rect">
            <a:avLst/>
          </a:prstGeom>
          <a:noFill/>
          <a:ln>
            <a:noFill/>
          </a:ln>
        </p:spPr>
        <p:txBody>
          <a:bodyPr spcFirstLastPara="1" wrap="square" lIns="91425" tIns="36000" rIns="91425" bIns="0" anchor="b" anchorCtr="0">
            <a:spAutoFit/>
          </a:bodyPr>
          <a:lstStyle/>
          <a:p>
            <a:pPr algn="just">
              <a:tabLst>
                <a:tab pos="1724025" algn="ctr"/>
                <a:tab pos="2838450" algn="ctr"/>
                <a:tab pos="3429000" algn="ctr"/>
                <a:tab pos="3924300" algn="ctr"/>
                <a:tab pos="5086350" algn="ctr"/>
                <a:tab pos="6381750" algn="ctr"/>
                <a:tab pos="6791325" algn="ctr"/>
                <a:tab pos="8515350" algn="ctr"/>
                <a:tab pos="10058400" algn="ctr"/>
              </a:tabLst>
            </a:pP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わたした</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た</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えいよう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いちぶ</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きゅうしゅう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からだ</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たいせつ</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つね</a:t>
            </a:r>
            <a:endParaRPr lang="ja-JP"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7" name="Google Shape;661;p36">
            <a:extLst>
              <a:ext uri="{FF2B5EF4-FFF2-40B4-BE49-F238E27FC236}">
                <a16:creationId xmlns:a16="http://schemas.microsoft.com/office/drawing/2014/main" id="{AEC0528E-E49C-031B-D51F-D5FF3657D623}"/>
              </a:ext>
            </a:extLst>
          </p:cNvPr>
          <p:cNvSpPr txBox="1"/>
          <p:nvPr/>
        </p:nvSpPr>
        <p:spPr>
          <a:xfrm>
            <a:off x="714375" y="4169410"/>
            <a:ext cx="10801350" cy="174851"/>
          </a:xfrm>
          <a:prstGeom prst="rect">
            <a:avLst/>
          </a:prstGeom>
          <a:noFill/>
          <a:ln>
            <a:noFill/>
          </a:ln>
        </p:spPr>
        <p:txBody>
          <a:bodyPr spcFirstLastPara="1" wrap="square" lIns="91425" tIns="36000" rIns="91425" bIns="0" anchor="b" anchorCtr="0">
            <a:spAutoFit/>
          </a:bodyPr>
          <a:lstStyle/>
          <a:p>
            <a:pPr algn="just">
              <a:tabLst>
                <a:tab pos="685800" algn="ctr"/>
                <a:tab pos="1104900" algn="ctr"/>
                <a:tab pos="2428875" algn="ctr"/>
                <a:tab pos="3743325" algn="ctr"/>
                <a:tab pos="4362450" algn="ctr"/>
                <a:tab pos="6181725" algn="ctr"/>
                <a:tab pos="6591300" algn="ctr"/>
                <a:tab pos="7191375" algn="ctr"/>
                <a:tab pos="8096250" algn="ctr"/>
              </a:tabLst>
            </a:pP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けつえき</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なか</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なが</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さいぼう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っ</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ちから</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か</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わたし</a:t>
            </a:r>
            <a:r>
              <a:rPr lang="en-US"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かつどう</a:t>
            </a:r>
            <a:endParaRPr lang="ja-JP" altLang="ja-JP" sz="9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8" name="Google Shape;661;p36">
            <a:extLst>
              <a:ext uri="{FF2B5EF4-FFF2-40B4-BE49-F238E27FC236}">
                <a16:creationId xmlns:a16="http://schemas.microsoft.com/office/drawing/2014/main" id="{A93A70B2-84DB-80A4-0780-C374E829B1AF}"/>
              </a:ext>
            </a:extLst>
          </p:cNvPr>
          <p:cNvSpPr txBox="1"/>
          <p:nvPr/>
        </p:nvSpPr>
        <p:spPr>
          <a:xfrm>
            <a:off x="2063873" y="492784"/>
            <a:ext cx="1409330" cy="190240"/>
          </a:xfrm>
          <a:prstGeom prst="rect">
            <a:avLst/>
          </a:prstGeom>
          <a:noFill/>
          <a:ln>
            <a:noFill/>
          </a:ln>
        </p:spPr>
        <p:txBody>
          <a:bodyPr spcFirstLastPara="1" wrap="none" lIns="91425" tIns="36000" rIns="91425" bIns="0" anchor="b" anchorCtr="0">
            <a:spAutoFit/>
          </a:bodyPr>
          <a:lstStyle/>
          <a:p>
            <a:pPr algn="just">
              <a:tabLst>
                <a:tab pos="704850" algn="ctr"/>
              </a:tabLst>
            </a:pPr>
            <a:r>
              <a:rPr lang="en-US" altLang="ja-JP" sz="10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0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とうにょうびょう</a:t>
            </a:r>
            <a:endParaRPr lang="ja-JP" altLang="ja-JP" sz="16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grpSp>
        <p:nvGrpSpPr>
          <p:cNvPr id="53" name="グループ化 52">
            <a:extLst>
              <a:ext uri="{FF2B5EF4-FFF2-40B4-BE49-F238E27FC236}">
                <a16:creationId xmlns:a16="http://schemas.microsoft.com/office/drawing/2014/main" id="{9FB9C191-D27B-3265-8B18-7E028EB63DD9}"/>
              </a:ext>
            </a:extLst>
          </p:cNvPr>
          <p:cNvGrpSpPr/>
          <p:nvPr/>
        </p:nvGrpSpPr>
        <p:grpSpPr>
          <a:xfrm>
            <a:off x="1885851" y="4742455"/>
            <a:ext cx="8420298" cy="1969700"/>
            <a:chOff x="1599842" y="4742455"/>
            <a:chExt cx="8420298" cy="1969700"/>
          </a:xfrm>
        </p:grpSpPr>
        <p:grpSp>
          <p:nvGrpSpPr>
            <p:cNvPr id="51" name="グループ化 50">
              <a:extLst>
                <a:ext uri="{FF2B5EF4-FFF2-40B4-BE49-F238E27FC236}">
                  <a16:creationId xmlns:a16="http://schemas.microsoft.com/office/drawing/2014/main" id="{392086A1-E30A-80ED-4961-6FC7D3A5F3DD}"/>
                </a:ext>
              </a:extLst>
            </p:cNvPr>
            <p:cNvGrpSpPr/>
            <p:nvPr/>
          </p:nvGrpSpPr>
          <p:grpSpPr>
            <a:xfrm>
              <a:off x="1599842" y="4742455"/>
              <a:ext cx="2680948" cy="1969700"/>
              <a:chOff x="2183502" y="4742455"/>
              <a:chExt cx="2680948" cy="1969700"/>
            </a:xfrm>
          </p:grpSpPr>
          <p:pic>
            <p:nvPicPr>
              <p:cNvPr id="21" name="図 20">
                <a:extLst>
                  <a:ext uri="{FF2B5EF4-FFF2-40B4-BE49-F238E27FC236}">
                    <a16:creationId xmlns:a16="http://schemas.microsoft.com/office/drawing/2014/main" id="{9E607AD6-4011-438A-6E41-3887C8D88BF3}"/>
                  </a:ext>
                </a:extLst>
              </p:cNvPr>
              <p:cNvPicPr>
                <a:picLocks noChangeAspect="1"/>
              </p:cNvPicPr>
              <p:nvPr/>
            </p:nvPicPr>
            <p:blipFill>
              <a:blip r:embed="rId3"/>
              <a:stretch>
                <a:fillRect/>
              </a:stretch>
            </p:blipFill>
            <p:spPr>
              <a:xfrm>
                <a:off x="2183502" y="5159470"/>
                <a:ext cx="2680948" cy="1167267"/>
              </a:xfrm>
              <a:prstGeom prst="rect">
                <a:avLst/>
              </a:prstGeom>
            </p:spPr>
          </p:pic>
          <p:sp>
            <p:nvSpPr>
              <p:cNvPr id="27" name="Google Shape;661;p36">
                <a:extLst>
                  <a:ext uri="{FF2B5EF4-FFF2-40B4-BE49-F238E27FC236}">
                    <a16:creationId xmlns:a16="http://schemas.microsoft.com/office/drawing/2014/main" id="{2A7AAFF6-5E72-ACB4-0B4F-D9BBCB816549}"/>
                  </a:ext>
                </a:extLst>
              </p:cNvPr>
              <p:cNvSpPr txBox="1"/>
              <p:nvPr/>
            </p:nvSpPr>
            <p:spPr>
              <a:xfrm>
                <a:off x="2251720" y="4763773"/>
                <a:ext cx="2518608" cy="415458"/>
              </a:xfrm>
              <a:prstGeom prst="rect">
                <a:avLst/>
              </a:prstGeom>
              <a:noFill/>
              <a:ln>
                <a:noFill/>
              </a:ln>
            </p:spPr>
            <p:txBody>
              <a:bodyPr spcFirstLastPara="1" wrap="none" lIns="91425" tIns="45700" rIns="91425" bIns="45700" anchor="t" anchorCtr="0">
                <a:spAutoFit/>
              </a:bodyPr>
              <a:lstStyle/>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インスリンが働いている状態</a:t>
                </a:r>
              </a:p>
            </p:txBody>
          </p:sp>
          <p:sp>
            <p:nvSpPr>
              <p:cNvPr id="28" name="Google Shape;396;p19">
                <a:extLst>
                  <a:ext uri="{FF2B5EF4-FFF2-40B4-BE49-F238E27FC236}">
                    <a16:creationId xmlns:a16="http://schemas.microsoft.com/office/drawing/2014/main" id="{5DAAC17F-3B8B-1626-4500-02BA703663BF}"/>
                  </a:ext>
                </a:extLst>
              </p:cNvPr>
              <p:cNvSpPr txBox="1"/>
              <p:nvPr/>
            </p:nvSpPr>
            <p:spPr>
              <a:xfrm>
                <a:off x="2251720" y="4742455"/>
                <a:ext cx="2518608" cy="200014"/>
              </a:xfrm>
              <a:prstGeom prst="rect">
                <a:avLst/>
              </a:prstGeom>
              <a:noFill/>
              <a:ln>
                <a:noFill/>
              </a:ln>
            </p:spPr>
            <p:txBody>
              <a:bodyPr spcFirstLastPara="1" wrap="square" lIns="91425" tIns="45700" rIns="91425" bIns="45700" anchor="b" anchorCtr="0">
                <a:spAutoFit/>
              </a:bodyPr>
              <a:lstStyle/>
              <a:p>
                <a:pPr lvl="0">
                  <a:buSzPts val="4000"/>
                  <a:tabLst>
                    <a:tab pos="1152525" algn="ctr"/>
                    <a:tab pos="2133600" algn="ctr"/>
                  </a:tabLst>
                </a:pPr>
                <a:r>
                  <a:rPr lang="en-US" altLang="ja-JP" sz="700" b="1">
                    <a:solidFill>
                      <a:srgbClr val="2D3737"/>
                    </a:solidFill>
                    <a:latin typeface="Meiryo"/>
                    <a:ea typeface="Meiryo"/>
                    <a:cs typeface="Meiryo"/>
                    <a:sym typeface="Meiryo"/>
                  </a:rPr>
                  <a:t>	</a:t>
                </a:r>
                <a:r>
                  <a:rPr lang="ja-JP" altLang="en-US" sz="700" b="1">
                    <a:solidFill>
                      <a:srgbClr val="2D3737"/>
                    </a:solidFill>
                    <a:latin typeface="Meiryo"/>
                    <a:ea typeface="Meiryo"/>
                    <a:cs typeface="Meiryo"/>
                    <a:sym typeface="Meiryo"/>
                  </a:rPr>
                  <a:t>はたら</a:t>
                </a:r>
                <a:r>
                  <a:rPr lang="en-US" altLang="ja-JP" sz="700" b="1">
                    <a:solidFill>
                      <a:srgbClr val="2D3737"/>
                    </a:solidFill>
                    <a:latin typeface="Meiryo"/>
                    <a:ea typeface="Meiryo"/>
                    <a:cs typeface="Meiryo"/>
                    <a:sym typeface="Meiryo"/>
                  </a:rPr>
                  <a:t>	</a:t>
                </a:r>
                <a:r>
                  <a:rPr lang="ja-JP" altLang="en-US" sz="700" b="1">
                    <a:solidFill>
                      <a:srgbClr val="2D3737"/>
                    </a:solidFill>
                    <a:latin typeface="Meiryo"/>
                    <a:ea typeface="Meiryo"/>
                    <a:cs typeface="Meiryo"/>
                    <a:sym typeface="Meiryo"/>
                  </a:rPr>
                  <a:t>じょうたい</a:t>
                </a:r>
                <a:endParaRPr sz="700" b="1" i="0" u="none" strike="noStrike" cap="none">
                  <a:solidFill>
                    <a:srgbClr val="000000"/>
                  </a:solidFill>
                  <a:latin typeface="Meiryo"/>
                  <a:ea typeface="Meiryo"/>
                  <a:cs typeface="Meiryo"/>
                  <a:sym typeface="Meiryo"/>
                </a:endParaRPr>
              </a:p>
            </p:txBody>
          </p:sp>
          <p:sp>
            <p:nvSpPr>
              <p:cNvPr id="31" name="Google Shape;661;p36">
                <a:extLst>
                  <a:ext uri="{FF2B5EF4-FFF2-40B4-BE49-F238E27FC236}">
                    <a16:creationId xmlns:a16="http://schemas.microsoft.com/office/drawing/2014/main" id="{6C3F7FB5-B681-C811-7894-CCF09A6548B5}"/>
                  </a:ext>
                </a:extLst>
              </p:cNvPr>
              <p:cNvSpPr txBox="1"/>
              <p:nvPr/>
            </p:nvSpPr>
            <p:spPr>
              <a:xfrm>
                <a:off x="2565862" y="5192409"/>
                <a:ext cx="761717" cy="300042"/>
              </a:xfrm>
              <a:prstGeom prst="rect">
                <a:avLst/>
              </a:prstGeom>
              <a:noFill/>
              <a:ln>
                <a:noFill/>
              </a:ln>
            </p:spPr>
            <p:txBody>
              <a:bodyPr spcFirstLastPara="1" wrap="none" lIns="91425" tIns="45700" rIns="91425" bIns="45700" anchor="t" anchorCtr="0">
                <a:spAutoFit/>
              </a:bodyPr>
              <a:lstStyle/>
              <a:p>
                <a:pPr lvl="0">
                  <a:lnSpc>
                    <a:spcPct val="150000"/>
                  </a:lnSpc>
                  <a:buSzPts val="3600"/>
                </a:pPr>
                <a:r>
                  <a:rPr lang="ja-JP" altLang="en-US" sz="900" b="1" kern="100">
                    <a:solidFill>
                      <a:srgbClr val="2D3737"/>
                    </a:solidFill>
                    <a:latin typeface="Meiryo" panose="020B0604030504040204" pitchFamily="34" charset="-128"/>
                    <a:ea typeface="Meiryo" panose="020B0604030504040204" pitchFamily="34" charset="-128"/>
                  </a:rPr>
                  <a:t>エネルギー</a:t>
                </a:r>
              </a:p>
            </p:txBody>
          </p:sp>
          <p:sp>
            <p:nvSpPr>
              <p:cNvPr id="32" name="Google Shape;661;p36">
                <a:extLst>
                  <a:ext uri="{FF2B5EF4-FFF2-40B4-BE49-F238E27FC236}">
                    <a16:creationId xmlns:a16="http://schemas.microsoft.com/office/drawing/2014/main" id="{48DCE6E9-F958-0699-64BA-9F8B4CEFF704}"/>
                  </a:ext>
                </a:extLst>
              </p:cNvPr>
              <p:cNvSpPr txBox="1"/>
              <p:nvPr/>
            </p:nvSpPr>
            <p:spPr>
              <a:xfrm>
                <a:off x="2909590" y="6002196"/>
                <a:ext cx="761717" cy="300042"/>
              </a:xfrm>
              <a:prstGeom prst="rect">
                <a:avLst/>
              </a:prstGeom>
              <a:noFill/>
              <a:ln>
                <a:noFill/>
              </a:ln>
            </p:spPr>
            <p:txBody>
              <a:bodyPr spcFirstLastPara="1" wrap="none" lIns="91425" tIns="45700" rIns="91425" bIns="45700" anchor="t" anchorCtr="0">
                <a:spAutoFit/>
              </a:bodyPr>
              <a:lstStyle/>
              <a:p>
                <a:pPr lvl="0" algn="ctr">
                  <a:lnSpc>
                    <a:spcPct val="150000"/>
                  </a:lnSpc>
                  <a:buSzPts val="3600"/>
                </a:pPr>
                <a:r>
                  <a:rPr lang="ja-JP" altLang="en-US" sz="900" b="1" kern="100">
                    <a:solidFill>
                      <a:srgbClr val="2D3737"/>
                    </a:solidFill>
                    <a:latin typeface="Meiryo" panose="020B0604030504040204" pitchFamily="34" charset="-128"/>
                    <a:ea typeface="Meiryo" panose="020B0604030504040204" pitchFamily="34" charset="-128"/>
                  </a:rPr>
                  <a:t>インスリン</a:t>
                </a:r>
              </a:p>
            </p:txBody>
          </p:sp>
          <p:grpSp>
            <p:nvGrpSpPr>
              <p:cNvPr id="35" name="グループ化 34">
                <a:extLst>
                  <a:ext uri="{FF2B5EF4-FFF2-40B4-BE49-F238E27FC236}">
                    <a16:creationId xmlns:a16="http://schemas.microsoft.com/office/drawing/2014/main" id="{C4A45DC7-3E1E-1214-CEC3-BC3195DFA81E}"/>
                  </a:ext>
                </a:extLst>
              </p:cNvPr>
              <p:cNvGrpSpPr/>
              <p:nvPr/>
            </p:nvGrpSpPr>
            <p:grpSpPr>
              <a:xfrm>
                <a:off x="2383013" y="6358391"/>
                <a:ext cx="1851759" cy="353764"/>
                <a:chOff x="2383013" y="6358391"/>
                <a:chExt cx="1851759" cy="353764"/>
              </a:xfrm>
            </p:grpSpPr>
            <p:sp>
              <p:nvSpPr>
                <p:cNvPr id="33" name="Google Shape;661;p36">
                  <a:extLst>
                    <a:ext uri="{FF2B5EF4-FFF2-40B4-BE49-F238E27FC236}">
                      <a16:creationId xmlns:a16="http://schemas.microsoft.com/office/drawing/2014/main" id="{49061DB9-4B1B-D91C-2BB7-F7A0998062A9}"/>
                    </a:ext>
                  </a:extLst>
                </p:cNvPr>
                <p:cNvSpPr txBox="1"/>
                <p:nvPr/>
              </p:nvSpPr>
              <p:spPr>
                <a:xfrm>
                  <a:off x="2383013" y="6389030"/>
                  <a:ext cx="1851759" cy="323125"/>
                </a:xfrm>
                <a:prstGeom prst="rect">
                  <a:avLst/>
                </a:prstGeom>
                <a:noFill/>
                <a:ln>
                  <a:noFill/>
                </a:ln>
              </p:spPr>
              <p:txBody>
                <a:bodyPr spcFirstLastPara="1" wrap="none" lIns="91425" tIns="45700" rIns="91425" bIns="45700" anchor="t" anchorCtr="0">
                  <a:spAutoFit/>
                </a:bodyPr>
                <a:lstStyle/>
                <a:p>
                  <a:pPr lvl="0">
                    <a:lnSpc>
                      <a:spcPct val="150000"/>
                    </a:lnSpc>
                    <a:buSzPts val="3600"/>
                  </a:pPr>
                  <a:r>
                    <a:rPr lang="ja-JP" altLang="en-US" sz="1000" b="1" kern="100">
                      <a:solidFill>
                        <a:srgbClr val="2D3737"/>
                      </a:solidFill>
                      <a:latin typeface="Meiryo" panose="020B0604030504040204" pitchFamily="34" charset="-128"/>
                      <a:ea typeface="Meiryo" panose="020B0604030504040204" pitchFamily="34" charset="-128"/>
                    </a:rPr>
                    <a:t>糖が減るので血糖値が下がる</a:t>
                  </a:r>
                </a:p>
              </p:txBody>
            </p:sp>
            <p:sp>
              <p:nvSpPr>
                <p:cNvPr id="34" name="Google Shape;396;p19">
                  <a:extLst>
                    <a:ext uri="{FF2B5EF4-FFF2-40B4-BE49-F238E27FC236}">
                      <a16:creationId xmlns:a16="http://schemas.microsoft.com/office/drawing/2014/main" id="{BD65D5D0-5A02-8BD7-77B3-A8DFB2DB8741}"/>
                    </a:ext>
                  </a:extLst>
                </p:cNvPr>
                <p:cNvSpPr txBox="1"/>
                <p:nvPr/>
              </p:nvSpPr>
              <p:spPr>
                <a:xfrm>
                  <a:off x="2383013" y="6358391"/>
                  <a:ext cx="1550394" cy="169237"/>
                </a:xfrm>
                <a:prstGeom prst="rect">
                  <a:avLst/>
                </a:prstGeom>
                <a:noFill/>
                <a:ln>
                  <a:noFill/>
                </a:ln>
              </p:spPr>
              <p:txBody>
                <a:bodyPr spcFirstLastPara="1" wrap="none" lIns="91425" tIns="45700" rIns="91425" bIns="45700" anchor="b" anchorCtr="0">
                  <a:spAutoFit/>
                </a:bodyPr>
                <a:lstStyle/>
                <a:p>
                  <a:pPr lvl="1">
                    <a:buSzPts val="4000"/>
                    <a:tabLst>
                      <a:tab pos="61913" algn="ctr"/>
                      <a:tab pos="317500" algn="ctr"/>
                      <a:tab pos="952500" algn="ctr"/>
                      <a:tab pos="1320800" algn="ctr"/>
                    </a:tabLst>
                  </a:pPr>
                  <a:r>
                    <a:rPr lang="ja-JP" altLang="en-US" sz="500" b="1">
                      <a:solidFill>
                        <a:srgbClr val="2D3737"/>
                      </a:solidFill>
                      <a:latin typeface="Meiryo"/>
                      <a:ea typeface="Meiryo"/>
                      <a:cs typeface="Meiryo"/>
                      <a:sym typeface="Meiryo"/>
                    </a:rPr>
                    <a:t>とう</a:t>
                  </a:r>
                  <a:r>
                    <a:rPr lang="en-US" altLang="ja-JP" sz="500" b="1">
                      <a:solidFill>
                        <a:srgbClr val="2D3737"/>
                      </a:solidFill>
                      <a:latin typeface="Meiryo"/>
                      <a:ea typeface="Meiryo"/>
                      <a:cs typeface="Meiryo"/>
                      <a:sym typeface="Meiryo"/>
                    </a:rPr>
                    <a:t>	</a:t>
                  </a:r>
                  <a:r>
                    <a:rPr lang="ja-JP" altLang="en-US" sz="500" b="1">
                      <a:solidFill>
                        <a:srgbClr val="2D3737"/>
                      </a:solidFill>
                      <a:latin typeface="Meiryo"/>
                      <a:ea typeface="Meiryo"/>
                      <a:cs typeface="Meiryo"/>
                      <a:sym typeface="Meiryo"/>
                    </a:rPr>
                    <a:t>へ</a:t>
                  </a:r>
                  <a:r>
                    <a:rPr lang="en-US" altLang="ja-JP" sz="500" b="1">
                      <a:solidFill>
                        <a:srgbClr val="2D3737"/>
                      </a:solidFill>
                      <a:latin typeface="Meiryo"/>
                      <a:ea typeface="Meiryo"/>
                      <a:cs typeface="Meiryo"/>
                      <a:sym typeface="Meiryo"/>
                    </a:rPr>
                    <a:t>	</a:t>
                  </a:r>
                  <a:r>
                    <a:rPr lang="ja-JP" altLang="en-US" sz="500" b="1">
                      <a:solidFill>
                        <a:srgbClr val="2D3737"/>
                      </a:solidFill>
                      <a:latin typeface="Meiryo"/>
                      <a:ea typeface="Meiryo"/>
                      <a:cs typeface="Meiryo"/>
                      <a:sym typeface="Meiryo"/>
                    </a:rPr>
                    <a:t>けっとうち</a:t>
                  </a:r>
                  <a:r>
                    <a:rPr lang="en-US" altLang="ja-JP" sz="500" b="1">
                      <a:solidFill>
                        <a:srgbClr val="2D3737"/>
                      </a:solidFill>
                      <a:latin typeface="Meiryo"/>
                      <a:ea typeface="Meiryo"/>
                      <a:cs typeface="Meiryo"/>
                      <a:sym typeface="Meiryo"/>
                    </a:rPr>
                    <a:t>	</a:t>
                  </a:r>
                  <a:r>
                    <a:rPr lang="ja-JP" altLang="en-US" sz="500" b="1">
                      <a:solidFill>
                        <a:srgbClr val="2D3737"/>
                      </a:solidFill>
                      <a:latin typeface="Meiryo"/>
                      <a:ea typeface="Meiryo"/>
                      <a:cs typeface="Meiryo"/>
                      <a:sym typeface="Meiryo"/>
                    </a:rPr>
                    <a:t>さ</a:t>
                  </a:r>
                  <a:endParaRPr sz="500" b="1" i="0" u="none" strike="noStrike" cap="none">
                    <a:solidFill>
                      <a:srgbClr val="000000"/>
                    </a:solidFill>
                    <a:latin typeface="Meiryo"/>
                    <a:ea typeface="Meiryo"/>
                    <a:cs typeface="Meiryo"/>
                    <a:sym typeface="Meiryo"/>
                  </a:endParaRPr>
                </a:p>
              </p:txBody>
            </p:sp>
          </p:grpSp>
          <p:sp>
            <p:nvSpPr>
              <p:cNvPr id="47" name="Google Shape;661;p36">
                <a:extLst>
                  <a:ext uri="{FF2B5EF4-FFF2-40B4-BE49-F238E27FC236}">
                    <a16:creationId xmlns:a16="http://schemas.microsoft.com/office/drawing/2014/main" id="{52B073EA-F39C-957E-C723-9B1967F521B9}"/>
                  </a:ext>
                </a:extLst>
              </p:cNvPr>
              <p:cNvSpPr txBox="1"/>
              <p:nvPr/>
            </p:nvSpPr>
            <p:spPr>
              <a:xfrm>
                <a:off x="4373040" y="6085121"/>
                <a:ext cx="364173" cy="384680"/>
              </a:xfrm>
              <a:prstGeom prst="rect">
                <a:avLst/>
              </a:prstGeom>
              <a:noFill/>
              <a:ln>
                <a:noFill/>
              </a:ln>
            </p:spPr>
            <p:txBody>
              <a:bodyPr spcFirstLastPara="1" wrap="none" lIns="91425" tIns="45700" rIns="91425" bIns="45700" anchor="t" anchorCtr="0">
                <a:spAutoFit/>
              </a:bodyPr>
              <a:lstStyle/>
              <a:p>
                <a:pPr lvl="0" algn="ctr">
                  <a:buSzPts val="3600"/>
                </a:pPr>
                <a:r>
                  <a:rPr lang="ja-JP" altLang="en-US" sz="500" b="1" kern="100">
                    <a:solidFill>
                      <a:srgbClr val="2D3737"/>
                    </a:solidFill>
                    <a:latin typeface="Meiryo" panose="020B0604030504040204" pitchFamily="34" charset="-128"/>
                    <a:ea typeface="Meiryo" panose="020B0604030504040204" pitchFamily="34" charset="-128"/>
                  </a:rPr>
                  <a:t>とう</a:t>
                </a:r>
                <a:endParaRPr lang="en-US" altLang="ja-JP" sz="5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b="1" kern="100">
                    <a:solidFill>
                      <a:srgbClr val="2D3737"/>
                    </a:solidFill>
                    <a:latin typeface="Meiryo" panose="020B0604030504040204" pitchFamily="34" charset="-128"/>
                    <a:ea typeface="Meiryo" panose="020B0604030504040204" pitchFamily="34" charset="-128"/>
                  </a:rPr>
                  <a:t>糖</a:t>
                </a:r>
                <a:endParaRPr lang="ja-JP" altLang="en-US" sz="1000" b="1" kern="100">
                  <a:solidFill>
                    <a:srgbClr val="2D3737"/>
                  </a:solidFill>
                  <a:latin typeface="Meiryo" panose="020B0604030504040204" pitchFamily="34" charset="-128"/>
                  <a:ea typeface="Meiryo" panose="020B0604030504040204" pitchFamily="34" charset="-128"/>
                </a:endParaRPr>
              </a:p>
            </p:txBody>
          </p:sp>
        </p:grpSp>
        <p:grpSp>
          <p:nvGrpSpPr>
            <p:cNvPr id="52" name="グループ化 51">
              <a:extLst>
                <a:ext uri="{FF2B5EF4-FFF2-40B4-BE49-F238E27FC236}">
                  <a16:creationId xmlns:a16="http://schemas.microsoft.com/office/drawing/2014/main" id="{CF19C11D-A8F6-AF30-0596-B54703B52C2B}"/>
                </a:ext>
              </a:extLst>
            </p:cNvPr>
            <p:cNvGrpSpPr/>
            <p:nvPr/>
          </p:nvGrpSpPr>
          <p:grpSpPr>
            <a:xfrm>
              <a:off x="5199113" y="4742455"/>
              <a:ext cx="4821027" cy="1765375"/>
              <a:chOff x="5199113" y="4742455"/>
              <a:chExt cx="4821027" cy="1765375"/>
            </a:xfrm>
          </p:grpSpPr>
          <p:pic>
            <p:nvPicPr>
              <p:cNvPr id="23" name="図 22">
                <a:extLst>
                  <a:ext uri="{FF2B5EF4-FFF2-40B4-BE49-F238E27FC236}">
                    <a16:creationId xmlns:a16="http://schemas.microsoft.com/office/drawing/2014/main" id="{AA0B203F-2E86-2580-FEDF-3D14125932A4}"/>
                  </a:ext>
                </a:extLst>
              </p:cNvPr>
              <p:cNvPicPr>
                <a:picLocks noChangeAspect="1"/>
              </p:cNvPicPr>
              <p:nvPr/>
            </p:nvPicPr>
            <p:blipFill>
              <a:blip r:embed="rId4"/>
              <a:stretch>
                <a:fillRect/>
              </a:stretch>
            </p:blipFill>
            <p:spPr>
              <a:xfrm>
                <a:off x="5268234" y="5159825"/>
                <a:ext cx="4751906" cy="1348005"/>
              </a:xfrm>
              <a:prstGeom prst="rect">
                <a:avLst/>
              </a:prstGeom>
            </p:spPr>
          </p:pic>
          <p:sp>
            <p:nvSpPr>
              <p:cNvPr id="29" name="Google Shape;661;p36">
                <a:extLst>
                  <a:ext uri="{FF2B5EF4-FFF2-40B4-BE49-F238E27FC236}">
                    <a16:creationId xmlns:a16="http://schemas.microsoft.com/office/drawing/2014/main" id="{6B6B9DFF-E0BA-FDA4-5D64-908CF26F51A9}"/>
                  </a:ext>
                </a:extLst>
              </p:cNvPr>
              <p:cNvSpPr txBox="1"/>
              <p:nvPr/>
            </p:nvSpPr>
            <p:spPr>
              <a:xfrm>
                <a:off x="5855753" y="4763773"/>
                <a:ext cx="3595826" cy="415458"/>
              </a:xfrm>
              <a:prstGeom prst="rect">
                <a:avLst/>
              </a:prstGeom>
              <a:noFill/>
              <a:ln>
                <a:noFill/>
              </a:ln>
            </p:spPr>
            <p:txBody>
              <a:bodyPr spcFirstLastPara="1" wrap="none" lIns="91425" tIns="45700" rIns="91425" bIns="45700" anchor="t" anchorCtr="0">
                <a:spAutoFit/>
              </a:bodyPr>
              <a:lstStyle/>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インスリンが足りないまたは働かない状態</a:t>
                </a:r>
              </a:p>
            </p:txBody>
          </p:sp>
          <p:sp>
            <p:nvSpPr>
              <p:cNvPr id="30" name="Google Shape;396;p19">
                <a:extLst>
                  <a:ext uri="{FF2B5EF4-FFF2-40B4-BE49-F238E27FC236}">
                    <a16:creationId xmlns:a16="http://schemas.microsoft.com/office/drawing/2014/main" id="{38B682D7-CE6E-B610-4556-150422AE8DBC}"/>
                  </a:ext>
                </a:extLst>
              </p:cNvPr>
              <p:cNvSpPr txBox="1"/>
              <p:nvPr/>
            </p:nvSpPr>
            <p:spPr>
              <a:xfrm>
                <a:off x="5855752" y="4742455"/>
                <a:ext cx="4084527" cy="200014"/>
              </a:xfrm>
              <a:prstGeom prst="rect">
                <a:avLst/>
              </a:prstGeom>
              <a:noFill/>
              <a:ln>
                <a:noFill/>
              </a:ln>
            </p:spPr>
            <p:txBody>
              <a:bodyPr spcFirstLastPara="1" wrap="square" lIns="91425" tIns="45700" rIns="91425" bIns="45700" anchor="b" anchorCtr="0">
                <a:spAutoFit/>
              </a:bodyPr>
              <a:lstStyle/>
              <a:p>
                <a:pPr lvl="0">
                  <a:buSzPts val="4000"/>
                  <a:tabLst>
                    <a:tab pos="1152525" algn="ctr"/>
                    <a:tab pos="2381250" algn="ctr"/>
                    <a:tab pos="3184525" algn="ctr"/>
                  </a:tabLst>
                </a:pPr>
                <a:r>
                  <a:rPr lang="en-US" altLang="ja-JP" sz="700" b="1">
                    <a:solidFill>
                      <a:srgbClr val="2D3737"/>
                    </a:solidFill>
                    <a:latin typeface="Meiryo"/>
                    <a:ea typeface="Meiryo"/>
                    <a:cs typeface="Meiryo"/>
                    <a:sym typeface="Meiryo"/>
                  </a:rPr>
                  <a:t>	</a:t>
                </a:r>
                <a:r>
                  <a:rPr lang="ja-JP" altLang="en-US" sz="700" b="1">
                    <a:solidFill>
                      <a:srgbClr val="2D3737"/>
                    </a:solidFill>
                    <a:latin typeface="Meiryo"/>
                    <a:ea typeface="Meiryo"/>
                    <a:cs typeface="Meiryo"/>
                    <a:sym typeface="Meiryo"/>
                  </a:rPr>
                  <a:t>た</a:t>
                </a:r>
                <a:r>
                  <a:rPr lang="en-US" altLang="ja-JP" sz="700" b="1">
                    <a:solidFill>
                      <a:srgbClr val="2D3737"/>
                    </a:solidFill>
                    <a:latin typeface="Meiryo"/>
                    <a:ea typeface="Meiryo"/>
                    <a:cs typeface="Meiryo"/>
                    <a:sym typeface="Meiryo"/>
                  </a:rPr>
                  <a:t>	</a:t>
                </a:r>
                <a:r>
                  <a:rPr lang="ja-JP" altLang="en-US" sz="700" b="1">
                    <a:solidFill>
                      <a:srgbClr val="2D3737"/>
                    </a:solidFill>
                    <a:latin typeface="Meiryo"/>
                    <a:ea typeface="Meiryo"/>
                    <a:cs typeface="Meiryo"/>
                    <a:sym typeface="Meiryo"/>
                  </a:rPr>
                  <a:t>はたら</a:t>
                </a:r>
                <a:r>
                  <a:rPr lang="en-US" altLang="ja-JP" sz="700" b="1">
                    <a:solidFill>
                      <a:srgbClr val="2D3737"/>
                    </a:solidFill>
                    <a:latin typeface="Meiryo"/>
                    <a:ea typeface="Meiryo"/>
                    <a:cs typeface="Meiryo"/>
                    <a:sym typeface="Meiryo"/>
                  </a:rPr>
                  <a:t>	</a:t>
                </a:r>
                <a:r>
                  <a:rPr lang="ja-JP" altLang="en-US" sz="700" b="1">
                    <a:solidFill>
                      <a:srgbClr val="2D3737"/>
                    </a:solidFill>
                    <a:latin typeface="Meiryo"/>
                    <a:ea typeface="Meiryo"/>
                    <a:cs typeface="Meiryo"/>
                    <a:sym typeface="Meiryo"/>
                  </a:rPr>
                  <a:t>じょうたい</a:t>
                </a:r>
                <a:endParaRPr sz="700" b="1" i="0" u="none" strike="noStrike" cap="none">
                  <a:solidFill>
                    <a:srgbClr val="000000"/>
                  </a:solidFill>
                  <a:latin typeface="Meiryo"/>
                  <a:ea typeface="Meiryo"/>
                  <a:cs typeface="Meiryo"/>
                  <a:sym typeface="Meiryo"/>
                </a:endParaRPr>
              </a:p>
            </p:txBody>
          </p:sp>
          <p:sp>
            <p:nvSpPr>
              <p:cNvPr id="40" name="Google Shape;661;p36">
                <a:extLst>
                  <a:ext uri="{FF2B5EF4-FFF2-40B4-BE49-F238E27FC236}">
                    <a16:creationId xmlns:a16="http://schemas.microsoft.com/office/drawing/2014/main" id="{085B17D7-3AD1-AAE0-63B5-7BC08A4A9200}"/>
                  </a:ext>
                </a:extLst>
              </p:cNvPr>
              <p:cNvSpPr txBox="1"/>
              <p:nvPr/>
            </p:nvSpPr>
            <p:spPr>
              <a:xfrm>
                <a:off x="5199113" y="5278824"/>
                <a:ext cx="441116" cy="307736"/>
              </a:xfrm>
              <a:prstGeom prst="rect">
                <a:avLst/>
              </a:prstGeom>
              <a:noFill/>
              <a:ln>
                <a:noFill/>
              </a:ln>
            </p:spPr>
            <p:txBody>
              <a:bodyPr spcFirstLastPara="1" wrap="none" lIns="91425" tIns="45700" rIns="91425" bIns="45700" anchor="b" anchorCtr="0">
                <a:spAutoFit/>
              </a:bodyPr>
              <a:lstStyle/>
              <a:p>
                <a:pPr lvl="0" algn="ctr">
                  <a:buSzPts val="3600"/>
                </a:pPr>
                <a:r>
                  <a:rPr lang="ja-JP" altLang="en-US" sz="500" b="1" kern="100">
                    <a:solidFill>
                      <a:srgbClr val="2D3737"/>
                    </a:solidFill>
                    <a:latin typeface="Meiryo" panose="020B0604030504040204" pitchFamily="34" charset="-128"/>
                    <a:ea typeface="Meiryo" panose="020B0604030504040204" pitchFamily="34" charset="-128"/>
                  </a:rPr>
                  <a:t>けっかん</a:t>
                </a:r>
                <a:endParaRPr lang="en-US" altLang="ja-JP" sz="5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sz="900" b="1" kern="100">
                    <a:solidFill>
                      <a:srgbClr val="2D3737"/>
                    </a:solidFill>
                    <a:latin typeface="Meiryo" panose="020B0604030504040204" pitchFamily="34" charset="-128"/>
                    <a:ea typeface="Meiryo" panose="020B0604030504040204" pitchFamily="34" charset="-128"/>
                  </a:rPr>
                  <a:t>血管</a:t>
                </a:r>
              </a:p>
            </p:txBody>
          </p:sp>
          <p:sp>
            <p:nvSpPr>
              <p:cNvPr id="49" name="Google Shape;661;p36">
                <a:extLst>
                  <a:ext uri="{FF2B5EF4-FFF2-40B4-BE49-F238E27FC236}">
                    <a16:creationId xmlns:a16="http://schemas.microsoft.com/office/drawing/2014/main" id="{DE073E69-FD88-FA97-2486-19EB219E1CC7}"/>
                  </a:ext>
                </a:extLst>
              </p:cNvPr>
              <p:cNvSpPr txBox="1"/>
              <p:nvPr/>
            </p:nvSpPr>
            <p:spPr>
              <a:xfrm>
                <a:off x="7450046" y="6085121"/>
                <a:ext cx="364173" cy="384680"/>
              </a:xfrm>
              <a:prstGeom prst="rect">
                <a:avLst/>
              </a:prstGeom>
              <a:noFill/>
              <a:ln>
                <a:noFill/>
              </a:ln>
            </p:spPr>
            <p:txBody>
              <a:bodyPr spcFirstLastPara="1" wrap="none" lIns="91425" tIns="45700" rIns="91425" bIns="45700" anchor="t" anchorCtr="0">
                <a:spAutoFit/>
              </a:bodyPr>
              <a:lstStyle/>
              <a:p>
                <a:pPr lvl="0" algn="ctr">
                  <a:buSzPts val="3600"/>
                </a:pPr>
                <a:r>
                  <a:rPr lang="ja-JP" altLang="en-US" sz="500" b="1" kern="100">
                    <a:solidFill>
                      <a:srgbClr val="2D3737"/>
                    </a:solidFill>
                    <a:latin typeface="Meiryo" panose="020B0604030504040204" pitchFamily="34" charset="-128"/>
                    <a:ea typeface="Meiryo" panose="020B0604030504040204" pitchFamily="34" charset="-128"/>
                  </a:rPr>
                  <a:t>とう</a:t>
                </a:r>
                <a:endParaRPr lang="en-US" altLang="ja-JP" sz="5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b="1" kern="100">
                    <a:solidFill>
                      <a:srgbClr val="2D3737"/>
                    </a:solidFill>
                    <a:latin typeface="Meiryo" panose="020B0604030504040204" pitchFamily="34" charset="-128"/>
                    <a:ea typeface="Meiryo" panose="020B0604030504040204" pitchFamily="34" charset="-128"/>
                  </a:rPr>
                  <a:t>糖</a:t>
                </a:r>
                <a:endParaRPr lang="ja-JP" altLang="en-US" sz="1000" b="1" kern="100">
                  <a:solidFill>
                    <a:srgbClr val="2D3737"/>
                  </a:solidFill>
                  <a:latin typeface="Meiryo" panose="020B0604030504040204" pitchFamily="34" charset="-128"/>
                  <a:ea typeface="Meiryo" panose="020B0604030504040204" pitchFamily="34" charset="-128"/>
                </a:endParaRPr>
              </a:p>
            </p:txBody>
          </p:sp>
          <p:sp>
            <p:nvSpPr>
              <p:cNvPr id="50" name="Google Shape;661;p36">
                <a:extLst>
                  <a:ext uri="{FF2B5EF4-FFF2-40B4-BE49-F238E27FC236}">
                    <a16:creationId xmlns:a16="http://schemas.microsoft.com/office/drawing/2014/main" id="{204BF13E-5F51-B5EE-CEA4-594B292CC856}"/>
                  </a:ext>
                </a:extLst>
              </p:cNvPr>
              <p:cNvSpPr txBox="1"/>
              <p:nvPr/>
            </p:nvSpPr>
            <p:spPr>
              <a:xfrm>
                <a:off x="6347714" y="5650079"/>
                <a:ext cx="325700" cy="338514"/>
              </a:xfrm>
              <a:prstGeom prst="rect">
                <a:avLst/>
              </a:prstGeom>
              <a:noFill/>
              <a:ln>
                <a:noFill/>
              </a:ln>
            </p:spPr>
            <p:txBody>
              <a:bodyPr spcFirstLastPara="1" wrap="none" lIns="91425" tIns="45700" rIns="91425" bIns="45700" anchor="t" anchorCtr="0">
                <a:spAutoFit/>
              </a:bodyPr>
              <a:lstStyle/>
              <a:p>
                <a:pPr lvl="0" algn="ctr">
                  <a:buSzPts val="3600"/>
                </a:pPr>
                <a:r>
                  <a:rPr lang="ja-JP" altLang="en-US" sz="500" b="1" kern="100">
                    <a:solidFill>
                      <a:srgbClr val="2D3737"/>
                    </a:solidFill>
                    <a:latin typeface="Meiryo" panose="020B0604030504040204" pitchFamily="34" charset="-128"/>
                    <a:ea typeface="Meiryo" panose="020B0604030504040204" pitchFamily="34" charset="-128"/>
                  </a:rPr>
                  <a:t>とう</a:t>
                </a:r>
                <a:endParaRPr lang="en-US" altLang="ja-JP" sz="5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sz="1100" b="1" kern="100">
                    <a:solidFill>
                      <a:srgbClr val="2D3737"/>
                    </a:solidFill>
                    <a:latin typeface="Meiryo" panose="020B0604030504040204" pitchFamily="34" charset="-128"/>
                    <a:ea typeface="Meiryo" panose="020B0604030504040204" pitchFamily="34" charset="-128"/>
                  </a:rPr>
                  <a:t>糖</a:t>
                </a:r>
                <a:endParaRPr lang="ja-JP" altLang="en-US" sz="800" b="1" kern="100">
                  <a:solidFill>
                    <a:srgbClr val="2D3737"/>
                  </a:solidFill>
                  <a:latin typeface="Meiryo" panose="020B0604030504040204" pitchFamily="34" charset="-128"/>
                  <a:ea typeface="Meiryo" panose="020B0604030504040204" pitchFamily="34" charset="-128"/>
                </a:endParaRPr>
              </a:p>
            </p:txBody>
          </p:sp>
        </p:grpSp>
      </p:grpSp>
    </p:spTree>
    <p:extLst>
      <p:ext uri="{BB962C8B-B14F-4D97-AF65-F5344CB8AC3E}">
        <p14:creationId xmlns:p14="http://schemas.microsoft.com/office/powerpoint/2010/main" val="200226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41;p31" descr="抽象, 挿絵 が含まれている画像&#10;&#10;自動的に生成された説明">
            <a:extLst>
              <a:ext uri="{FF2B5EF4-FFF2-40B4-BE49-F238E27FC236}">
                <a16:creationId xmlns:a16="http://schemas.microsoft.com/office/drawing/2014/main" id="{9F4E0D94-9947-0B48-6E5A-2B03F7B62004}"/>
              </a:ext>
            </a:extLst>
          </p:cNvPr>
          <p:cNvPicPr preferRelativeResize="0"/>
          <p:nvPr/>
        </p:nvPicPr>
        <p:blipFill rotWithShape="1">
          <a:blip r:embed="rId3">
            <a:alphaModFix/>
          </a:blip>
          <a:srcRect/>
          <a:stretch/>
        </p:blipFill>
        <p:spPr>
          <a:xfrm>
            <a:off x="2049122" y="1928069"/>
            <a:ext cx="1332821" cy="1296003"/>
          </a:xfrm>
          <a:prstGeom prst="rect">
            <a:avLst/>
          </a:prstGeom>
          <a:noFill/>
          <a:ln>
            <a:noFill/>
          </a:ln>
        </p:spPr>
      </p:pic>
      <p:sp>
        <p:nvSpPr>
          <p:cNvPr id="3" name="Google Shape;542;p31">
            <a:extLst>
              <a:ext uri="{FF2B5EF4-FFF2-40B4-BE49-F238E27FC236}">
                <a16:creationId xmlns:a16="http://schemas.microsoft.com/office/drawing/2014/main" id="{50895129-D17A-E2DE-6885-14E018114441}"/>
              </a:ext>
            </a:extLst>
          </p:cNvPr>
          <p:cNvSpPr txBox="1"/>
          <p:nvPr/>
        </p:nvSpPr>
        <p:spPr>
          <a:xfrm>
            <a:off x="3603147" y="2328413"/>
            <a:ext cx="7743140" cy="78479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en-US" altLang="ja-JP" sz="4000" b="1">
                <a:solidFill>
                  <a:srgbClr val="2D3737"/>
                </a:solidFill>
                <a:latin typeface="Meiryo" panose="020B0604030504040204" pitchFamily="34" charset="-128"/>
                <a:ea typeface="Meiryo" panose="020B0604030504040204" pitchFamily="34" charset="-128"/>
              </a:rPr>
              <a:t>1</a:t>
            </a:r>
            <a:r>
              <a:rPr lang="ja-JP" altLang="en-US" sz="4000" b="1">
                <a:solidFill>
                  <a:srgbClr val="2D3737"/>
                </a:solidFill>
                <a:latin typeface="Meiryo" panose="020B0604030504040204" pitchFamily="34" charset="-128"/>
                <a:ea typeface="Meiryo" panose="020B0604030504040204" pitchFamily="34" charset="-128"/>
              </a:rPr>
              <a:t>日に取って良い糖の量は？</a:t>
            </a:r>
          </a:p>
        </p:txBody>
      </p:sp>
      <p:sp>
        <p:nvSpPr>
          <p:cNvPr id="4" name="Google Shape;545;p31">
            <a:extLst>
              <a:ext uri="{FF2B5EF4-FFF2-40B4-BE49-F238E27FC236}">
                <a16:creationId xmlns:a16="http://schemas.microsoft.com/office/drawing/2014/main" id="{9330C774-3820-FD13-C9DF-AA373FD44684}"/>
              </a:ext>
            </a:extLst>
          </p:cNvPr>
          <p:cNvSpPr/>
          <p:nvPr/>
        </p:nvSpPr>
        <p:spPr>
          <a:xfrm>
            <a:off x="4026425" y="2061663"/>
            <a:ext cx="519200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にち　　　　　</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と</a:t>
            </a:r>
            <a:r>
              <a:rPr lang="en-US" altLang="ja-JP" sz="1200" b="1" i="0" u="none" strike="noStrike" cap="none">
                <a:solidFill>
                  <a:srgbClr val="323232"/>
                </a:solidFill>
                <a:latin typeface="Meiryo"/>
                <a:ea typeface="Meiryo"/>
                <a:cs typeface="Meiryo"/>
                <a:sym typeface="Meiryo"/>
              </a:rPr>
              <a:t>                          </a:t>
            </a:r>
            <a:r>
              <a:rPr lang="en-US" altLang="ja-JP" sz="1200" b="1">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よ</a:t>
            </a:r>
            <a:r>
              <a:rPr lang="en-US" altLang="ja-JP" sz="1200" b="1" i="0" u="none" strike="noStrike" cap="none">
                <a:solidFill>
                  <a:srgbClr val="323232"/>
                </a:solidFill>
                <a:latin typeface="Meiryo"/>
                <a:ea typeface="Meiryo"/>
                <a:cs typeface="Meiryo"/>
                <a:sym typeface="Meiryo"/>
              </a:rPr>
              <a:t>              </a:t>
            </a:r>
            <a:r>
              <a:rPr lang="en-US" altLang="ja-JP" sz="1200" b="1">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とう　　</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りょう</a:t>
            </a:r>
            <a:endParaRPr sz="1200" b="1" i="0" u="none" strike="noStrike" cap="none">
              <a:solidFill>
                <a:srgbClr val="323232"/>
              </a:solidFill>
              <a:latin typeface="Meiryo"/>
              <a:ea typeface="Meiryo"/>
              <a:cs typeface="Meiryo"/>
              <a:sym typeface="Meiryo"/>
            </a:endParaRPr>
          </a:p>
        </p:txBody>
      </p:sp>
      <p:pic>
        <p:nvPicPr>
          <p:cNvPr id="9" name="図 8">
            <a:extLst>
              <a:ext uri="{FF2B5EF4-FFF2-40B4-BE49-F238E27FC236}">
                <a16:creationId xmlns:a16="http://schemas.microsoft.com/office/drawing/2014/main" id="{95502A39-081C-538D-543D-8AA126BE8875}"/>
              </a:ext>
            </a:extLst>
          </p:cNvPr>
          <p:cNvPicPr>
            <a:picLocks noChangeAspect="1"/>
          </p:cNvPicPr>
          <p:nvPr/>
        </p:nvPicPr>
        <p:blipFill>
          <a:blip r:embed="rId4"/>
          <a:stretch>
            <a:fillRect/>
          </a:stretch>
        </p:blipFill>
        <p:spPr>
          <a:xfrm>
            <a:off x="4426908" y="3224072"/>
            <a:ext cx="3745543" cy="2960322"/>
          </a:xfrm>
          <a:prstGeom prst="rect">
            <a:avLst/>
          </a:prstGeom>
        </p:spPr>
      </p:pic>
    </p:spTree>
    <p:extLst>
      <p:ext uri="{BB962C8B-B14F-4D97-AF65-F5344CB8AC3E}">
        <p14:creationId xmlns:p14="http://schemas.microsoft.com/office/powerpoint/2010/main" val="405631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a:extLst>
              <a:ext uri="{FF2B5EF4-FFF2-40B4-BE49-F238E27FC236}">
                <a16:creationId xmlns:a16="http://schemas.microsoft.com/office/drawing/2014/main" id="{C0EBAB85-0D40-638B-1487-B593DE1348D1}"/>
              </a:ext>
            </a:extLst>
          </p:cNvPr>
          <p:cNvSpPr/>
          <p:nvPr/>
        </p:nvSpPr>
        <p:spPr>
          <a:xfrm>
            <a:off x="6250218" y="3633260"/>
            <a:ext cx="2409688" cy="2409688"/>
          </a:xfrm>
          <a:prstGeom prst="ellips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Google Shape;425;p56">
            <a:extLst>
              <a:ext uri="{FF2B5EF4-FFF2-40B4-BE49-F238E27FC236}">
                <a16:creationId xmlns:a16="http://schemas.microsoft.com/office/drawing/2014/main" id="{6B085E88-3D71-7091-5D39-DB91B44FCF7D}"/>
              </a:ext>
            </a:extLst>
          </p:cNvPr>
          <p:cNvSpPr txBox="1"/>
          <p:nvPr/>
        </p:nvSpPr>
        <p:spPr>
          <a:xfrm>
            <a:off x="4431902" y="1909724"/>
            <a:ext cx="4288305" cy="1200288"/>
          </a:xfrm>
          <a:prstGeom prst="rect">
            <a:avLst/>
          </a:prstGeom>
          <a:noFill/>
          <a:ln>
            <a:noFill/>
          </a:ln>
        </p:spPr>
        <p:txBody>
          <a:bodyPr spcFirstLastPara="1" wrap="square" lIns="91425" tIns="45700" rIns="91425" bIns="45700" anchor="t" anchorCtr="0">
            <a:spAutoFit/>
          </a:bodyPr>
          <a:lstStyle/>
          <a:p>
            <a:pPr lvl="0"/>
            <a:r>
              <a:rPr lang="en" altLang="ja-JP" sz="7200" b="1" dirty="0">
                <a:solidFill>
                  <a:srgbClr val="2D3737"/>
                </a:solidFill>
                <a:latin typeface="Meiryo"/>
                <a:ea typeface="Meiryo"/>
                <a:cs typeface="Meiryo"/>
                <a:sym typeface="Meiryo"/>
              </a:rPr>
              <a:t>25g</a:t>
            </a:r>
            <a:r>
              <a:rPr lang="ja-JP" altLang="en-US" sz="7200" b="1" dirty="0">
                <a:solidFill>
                  <a:srgbClr val="2D3737"/>
                </a:solidFill>
                <a:latin typeface="Meiryo"/>
                <a:ea typeface="Meiryo"/>
                <a:cs typeface="Meiryo"/>
                <a:sym typeface="Meiryo"/>
              </a:rPr>
              <a:t>未満</a:t>
            </a:r>
            <a:endParaRPr lang="en" altLang="ja-JP" sz="7200" b="1" dirty="0">
              <a:solidFill>
                <a:srgbClr val="2D3737"/>
              </a:solidFill>
              <a:latin typeface="Meiryo"/>
              <a:ea typeface="Meiryo"/>
              <a:cs typeface="Meiryo"/>
              <a:sym typeface="Meiryo"/>
            </a:endParaRPr>
          </a:p>
        </p:txBody>
      </p:sp>
      <p:pic>
        <p:nvPicPr>
          <p:cNvPr id="9" name="Google Shape;55;p65" descr="ロゴ&#10;&#10;自動的に生成された説明">
            <a:extLst>
              <a:ext uri="{FF2B5EF4-FFF2-40B4-BE49-F238E27FC236}">
                <a16:creationId xmlns:a16="http://schemas.microsoft.com/office/drawing/2014/main" id="{6AE6BD17-248C-0A54-8143-AFC1CBDE6A3E}"/>
              </a:ext>
            </a:extLst>
          </p:cNvPr>
          <p:cNvPicPr preferRelativeResize="0"/>
          <p:nvPr/>
        </p:nvPicPr>
        <p:blipFill rotWithShape="1">
          <a:blip r:embed="rId3">
            <a:alphaModFix/>
          </a:blip>
          <a:srcRect/>
          <a:stretch/>
        </p:blipFill>
        <p:spPr>
          <a:xfrm>
            <a:off x="2496000" y="1836082"/>
            <a:ext cx="1080000" cy="1080000"/>
          </a:xfrm>
          <a:prstGeom prst="rect">
            <a:avLst/>
          </a:prstGeom>
          <a:noFill/>
          <a:ln>
            <a:noFill/>
          </a:ln>
        </p:spPr>
      </p:pic>
      <p:pic>
        <p:nvPicPr>
          <p:cNvPr id="10" name="Google Shape;56;p65">
            <a:extLst>
              <a:ext uri="{FF2B5EF4-FFF2-40B4-BE49-F238E27FC236}">
                <a16:creationId xmlns:a16="http://schemas.microsoft.com/office/drawing/2014/main" id="{1582BAEE-D384-C854-2C43-6EEFB51133F8}"/>
              </a:ext>
            </a:extLst>
          </p:cNvPr>
          <p:cNvPicPr preferRelativeResize="0"/>
          <p:nvPr/>
        </p:nvPicPr>
        <p:blipFill rotWithShape="1">
          <a:blip r:embed="rId4">
            <a:alphaModFix/>
          </a:blip>
          <a:srcRect/>
          <a:stretch/>
        </p:blipFill>
        <p:spPr>
          <a:xfrm>
            <a:off x="2496000" y="3175345"/>
            <a:ext cx="7200000" cy="108000"/>
          </a:xfrm>
          <a:prstGeom prst="rect">
            <a:avLst/>
          </a:prstGeom>
          <a:noFill/>
          <a:ln>
            <a:noFill/>
          </a:ln>
        </p:spPr>
      </p:pic>
      <p:pic>
        <p:nvPicPr>
          <p:cNvPr id="4" name="図 3">
            <a:extLst>
              <a:ext uri="{FF2B5EF4-FFF2-40B4-BE49-F238E27FC236}">
                <a16:creationId xmlns:a16="http://schemas.microsoft.com/office/drawing/2014/main" id="{BBADEAEE-2402-F261-BE6F-F8B40C82D29A}"/>
              </a:ext>
            </a:extLst>
          </p:cNvPr>
          <p:cNvPicPr>
            <a:picLocks noChangeAspect="1"/>
          </p:cNvPicPr>
          <p:nvPr/>
        </p:nvPicPr>
        <p:blipFill>
          <a:blip r:embed="rId5"/>
          <a:stretch>
            <a:fillRect/>
          </a:stretch>
        </p:blipFill>
        <p:spPr>
          <a:xfrm>
            <a:off x="3923789" y="3869725"/>
            <a:ext cx="2803338" cy="2125274"/>
          </a:xfrm>
          <a:prstGeom prst="rect">
            <a:avLst/>
          </a:prstGeom>
        </p:spPr>
      </p:pic>
      <p:sp>
        <p:nvSpPr>
          <p:cNvPr id="5" name="Google Shape;542;p31">
            <a:extLst>
              <a:ext uri="{FF2B5EF4-FFF2-40B4-BE49-F238E27FC236}">
                <a16:creationId xmlns:a16="http://schemas.microsoft.com/office/drawing/2014/main" id="{5E52761F-08E8-D87A-D6E0-2C83F32BAFE9}"/>
              </a:ext>
            </a:extLst>
          </p:cNvPr>
          <p:cNvSpPr txBox="1"/>
          <p:nvPr/>
        </p:nvSpPr>
        <p:spPr>
          <a:xfrm>
            <a:off x="6754021" y="4222748"/>
            <a:ext cx="3048000" cy="1415732"/>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2800" b="1">
                <a:solidFill>
                  <a:srgbClr val="2D3737"/>
                </a:solidFill>
                <a:latin typeface="Meiryo" panose="020B0604030504040204" pitchFamily="34" charset="-128"/>
                <a:ea typeface="Meiryo" panose="020B0604030504040204" pitchFamily="34" charset="-128"/>
              </a:rPr>
              <a:t>角砂糖</a:t>
            </a:r>
            <a:endParaRPr lang="en-US" altLang="ja-JP" sz="2800" b="1">
              <a:solidFill>
                <a:srgbClr val="2D3737"/>
              </a:solidFill>
              <a:latin typeface="Meiryo" panose="020B0604030504040204" pitchFamily="34" charset="-128"/>
              <a:ea typeface="Meiryo" panose="020B0604030504040204" pitchFamily="34" charset="-128"/>
            </a:endParaRPr>
          </a:p>
          <a:p>
            <a:pPr lvl="0">
              <a:spcAft>
                <a:spcPts val="600"/>
              </a:spcAft>
              <a:buSzPts val="4000"/>
            </a:pPr>
            <a:r>
              <a:rPr lang="ja-JP" altLang="en-US" sz="2800" b="1">
                <a:solidFill>
                  <a:srgbClr val="2D3737"/>
                </a:solidFill>
                <a:latin typeface="Meiryo" panose="020B0604030504040204" pitchFamily="34" charset="-128"/>
                <a:ea typeface="Meiryo" panose="020B0604030504040204" pitchFamily="34" charset="-128"/>
              </a:rPr>
              <a:t>約</a:t>
            </a:r>
            <a:r>
              <a:rPr lang="en-US" altLang="ja-JP" sz="4800" b="1">
                <a:solidFill>
                  <a:srgbClr val="2D3737"/>
                </a:solidFill>
                <a:latin typeface="Meiryo" panose="020B0604030504040204" pitchFamily="34" charset="-128"/>
                <a:ea typeface="Meiryo" panose="020B0604030504040204" pitchFamily="34" charset="-128"/>
              </a:rPr>
              <a:t>8</a:t>
            </a:r>
            <a:r>
              <a:rPr lang="ja-JP" altLang="en-US" sz="2800" b="1">
                <a:solidFill>
                  <a:srgbClr val="2D3737"/>
                </a:solidFill>
                <a:latin typeface="Meiryo" panose="020B0604030504040204" pitchFamily="34" charset="-128"/>
                <a:ea typeface="Meiryo" panose="020B0604030504040204" pitchFamily="34" charset="-128"/>
              </a:rPr>
              <a:t>個分</a:t>
            </a:r>
          </a:p>
        </p:txBody>
      </p:sp>
      <p:pic>
        <p:nvPicPr>
          <p:cNvPr id="7" name="図 6">
            <a:extLst>
              <a:ext uri="{FF2B5EF4-FFF2-40B4-BE49-F238E27FC236}">
                <a16:creationId xmlns:a16="http://schemas.microsoft.com/office/drawing/2014/main" id="{76309A94-F16E-D85D-5ED9-528662D151D3}"/>
              </a:ext>
            </a:extLst>
          </p:cNvPr>
          <p:cNvPicPr>
            <a:picLocks noChangeAspect="1"/>
          </p:cNvPicPr>
          <p:nvPr/>
        </p:nvPicPr>
        <p:blipFill>
          <a:blip r:embed="rId6"/>
          <a:stretch>
            <a:fillRect/>
          </a:stretch>
        </p:blipFill>
        <p:spPr>
          <a:xfrm rot="15300000">
            <a:off x="3730426" y="4252858"/>
            <a:ext cx="386727" cy="405746"/>
          </a:xfrm>
          <a:prstGeom prst="rect">
            <a:avLst/>
          </a:prstGeom>
        </p:spPr>
      </p:pic>
      <p:sp>
        <p:nvSpPr>
          <p:cNvPr id="13" name="Google Shape;545;p31">
            <a:extLst>
              <a:ext uri="{FF2B5EF4-FFF2-40B4-BE49-F238E27FC236}">
                <a16:creationId xmlns:a16="http://schemas.microsoft.com/office/drawing/2014/main" id="{7FD4D23E-AF54-A030-E485-C40992D30894}"/>
              </a:ext>
            </a:extLst>
          </p:cNvPr>
          <p:cNvSpPr/>
          <p:nvPr/>
        </p:nvSpPr>
        <p:spPr>
          <a:xfrm>
            <a:off x="6928650" y="4014027"/>
            <a:ext cx="107057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endParaRPr sz="1200" b="1" i="0" u="none" strike="noStrike" cap="none">
              <a:solidFill>
                <a:srgbClr val="323232"/>
              </a:solidFill>
              <a:latin typeface="Meiryo"/>
              <a:ea typeface="Meiryo"/>
              <a:cs typeface="Meiryo"/>
              <a:sym typeface="Meiryo"/>
            </a:endParaRPr>
          </a:p>
        </p:txBody>
      </p:sp>
      <p:sp>
        <p:nvSpPr>
          <p:cNvPr id="14" name="Google Shape;545;p31">
            <a:extLst>
              <a:ext uri="{FF2B5EF4-FFF2-40B4-BE49-F238E27FC236}">
                <a16:creationId xmlns:a16="http://schemas.microsoft.com/office/drawing/2014/main" id="{5AEC7ADF-E299-1CB3-3D2E-FE26B545CD14}"/>
              </a:ext>
            </a:extLst>
          </p:cNvPr>
          <p:cNvSpPr/>
          <p:nvPr/>
        </p:nvSpPr>
        <p:spPr>
          <a:xfrm>
            <a:off x="6777825" y="4733116"/>
            <a:ext cx="175361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やく</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こ</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ぶん</a:t>
            </a:r>
            <a:endParaRPr sz="1200" b="1" i="0" u="none" strike="noStrike" cap="none">
              <a:solidFill>
                <a:srgbClr val="323232"/>
              </a:solidFill>
              <a:latin typeface="Meiryo"/>
              <a:ea typeface="Meiryo"/>
              <a:cs typeface="Meiryo"/>
              <a:sym typeface="Meiryo"/>
            </a:endParaRPr>
          </a:p>
        </p:txBody>
      </p:sp>
      <p:sp>
        <p:nvSpPr>
          <p:cNvPr id="3" name="テキスト ボックス 2">
            <a:extLst>
              <a:ext uri="{FF2B5EF4-FFF2-40B4-BE49-F238E27FC236}">
                <a16:creationId xmlns:a16="http://schemas.microsoft.com/office/drawing/2014/main" id="{F1510B4A-AC93-AB1D-E32A-720A75A08999}"/>
              </a:ext>
            </a:extLst>
          </p:cNvPr>
          <p:cNvSpPr txBox="1"/>
          <p:nvPr/>
        </p:nvSpPr>
        <p:spPr>
          <a:xfrm>
            <a:off x="8096363" y="6283096"/>
            <a:ext cx="3838799" cy="338554"/>
          </a:xfrm>
          <a:prstGeom prst="rect">
            <a:avLst/>
          </a:prstGeom>
          <a:noFill/>
        </p:spPr>
        <p:txBody>
          <a:bodyPr wrap="square">
            <a:spAutoFit/>
          </a:bodyPr>
          <a:lstStyle/>
          <a:p>
            <a:r>
              <a:rPr lang="ja-JP" altLang="en-US" sz="800">
                <a:latin typeface="メイリオ" panose="020B0604030504040204" pitchFamily="50" charset="-128"/>
                <a:ea typeface="メイリオ" panose="020B0604030504040204" pitchFamily="50" charset="-128"/>
              </a:rPr>
              <a:t>出典：食品安全委員会　</a:t>
            </a:r>
            <a:r>
              <a:rPr lang="zh-TW" altLang="en-US" sz="800" i="0">
                <a:solidFill>
                  <a:srgbClr val="333333"/>
                </a:solidFill>
                <a:effectLst/>
                <a:latin typeface="メイリオ" panose="020B0604030504040204" pitchFamily="50" charset="-128"/>
                <a:ea typeface="メイリオ" panose="020B0604030504040204" pitchFamily="50" charset="-128"/>
              </a:rPr>
              <a:t>食品安全関係情報</a:t>
            </a:r>
            <a:endParaRPr lang="en-US" altLang="ja-JP" sz="800">
              <a:latin typeface="メイリオ" panose="020B0604030504040204" pitchFamily="50" charset="-128"/>
              <a:ea typeface="メイリオ" panose="020B0604030504040204" pitchFamily="50" charset="-128"/>
            </a:endParaRPr>
          </a:p>
          <a:p>
            <a:r>
              <a:rPr lang="ja-JP" altLang="en-US" sz="800">
                <a:latin typeface="メイリオ" panose="020B0604030504040204" pitchFamily="50" charset="-128"/>
                <a:ea typeface="メイリオ" panose="020B0604030504040204" pitchFamily="50" charset="-128"/>
              </a:rPr>
              <a:t>https://www.fsc.go.jp/fsciis/foodSafetyMaterial/show/syu04220570294</a:t>
            </a:r>
          </a:p>
        </p:txBody>
      </p:sp>
    </p:spTree>
    <p:extLst>
      <p:ext uri="{BB962C8B-B14F-4D97-AF65-F5344CB8AC3E}">
        <p14:creationId xmlns:p14="http://schemas.microsoft.com/office/powerpoint/2010/main" val="289734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18D02E-4149-87FB-265F-04A2F7D48B71}"/>
              </a:ext>
            </a:extLst>
          </p:cNvPr>
          <p:cNvSpPr/>
          <p:nvPr/>
        </p:nvSpPr>
        <p:spPr>
          <a:xfrm>
            <a:off x="8053500" y="1739018"/>
            <a:ext cx="3249693" cy="1005219"/>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三角形 2">
            <a:extLst>
              <a:ext uri="{FF2B5EF4-FFF2-40B4-BE49-F238E27FC236}">
                <a16:creationId xmlns:a16="http://schemas.microsoft.com/office/drawing/2014/main" id="{2C23A6B9-0EC1-7F47-91B3-3AD103150FC2}"/>
              </a:ext>
            </a:extLst>
          </p:cNvPr>
          <p:cNvSpPr/>
          <p:nvPr/>
        </p:nvSpPr>
        <p:spPr>
          <a:xfrm rot="16200000">
            <a:off x="7839024" y="2151333"/>
            <a:ext cx="240178" cy="207050"/>
          </a:xfrm>
          <a:prstGeom prst="triangl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F6562969-3169-A6E8-AEC7-562D7E1ADFCE}"/>
              </a:ext>
            </a:extLst>
          </p:cNvPr>
          <p:cNvGrpSpPr/>
          <p:nvPr/>
        </p:nvGrpSpPr>
        <p:grpSpPr>
          <a:xfrm>
            <a:off x="2881252" y="1726826"/>
            <a:ext cx="2818611" cy="1005219"/>
            <a:chOff x="3039748" y="1739018"/>
            <a:chExt cx="2818611" cy="1005219"/>
          </a:xfrm>
        </p:grpSpPr>
        <p:sp>
          <p:nvSpPr>
            <p:cNvPr id="5" name="正方形/長方形 4">
              <a:extLst>
                <a:ext uri="{FF2B5EF4-FFF2-40B4-BE49-F238E27FC236}">
                  <a16:creationId xmlns:a16="http://schemas.microsoft.com/office/drawing/2014/main" id="{5BFB311E-930E-0F15-6393-88FCEE3AF9B9}"/>
                </a:ext>
              </a:extLst>
            </p:cNvPr>
            <p:cNvSpPr/>
            <p:nvPr/>
          </p:nvSpPr>
          <p:spPr>
            <a:xfrm>
              <a:off x="3237660" y="1739018"/>
              <a:ext cx="2620699" cy="1005219"/>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三角形 5">
              <a:extLst>
                <a:ext uri="{FF2B5EF4-FFF2-40B4-BE49-F238E27FC236}">
                  <a16:creationId xmlns:a16="http://schemas.microsoft.com/office/drawing/2014/main" id="{BA68D718-2DE0-BF21-9D07-BDEE32078B5C}"/>
                </a:ext>
              </a:extLst>
            </p:cNvPr>
            <p:cNvSpPr/>
            <p:nvPr/>
          </p:nvSpPr>
          <p:spPr>
            <a:xfrm rot="16200000">
              <a:off x="3023184" y="2151333"/>
              <a:ext cx="240178" cy="207050"/>
            </a:xfrm>
            <a:prstGeom prst="triangl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Google Shape;520;p29">
            <a:extLst>
              <a:ext uri="{FF2B5EF4-FFF2-40B4-BE49-F238E27FC236}">
                <a16:creationId xmlns:a16="http://schemas.microsoft.com/office/drawing/2014/main" id="{9ED525F1-8BF6-E352-8247-D6DAB7E56DF4}"/>
              </a:ext>
            </a:extLst>
          </p:cNvPr>
          <p:cNvSpPr/>
          <p:nvPr/>
        </p:nvSpPr>
        <p:spPr>
          <a:xfrm>
            <a:off x="3235686" y="2380511"/>
            <a:ext cx="2323306" cy="369291"/>
          </a:xfrm>
          <a:prstGeom prst="rect">
            <a:avLst/>
          </a:prstGeom>
          <a:noFill/>
          <a:ln>
            <a:noFill/>
          </a:ln>
        </p:spPr>
        <p:txBody>
          <a:bodyPr spcFirstLastPara="1" wrap="square" lIns="91425" tIns="45700" rIns="91425" bIns="45700" anchor="t" anchorCtr="0">
            <a:spAutoFit/>
          </a:bodyPr>
          <a:lstStyle/>
          <a:p>
            <a:pPr lvl="0" algn="ctr"/>
            <a:r>
              <a:rPr lang="ja-JP" altLang="en-US" sz="1800" b="1">
                <a:solidFill>
                  <a:srgbClr val="323232"/>
                </a:solidFill>
                <a:latin typeface="Meiryo"/>
                <a:ea typeface="Meiryo"/>
                <a:cs typeface="Meiryo"/>
                <a:sym typeface="Meiryo"/>
              </a:rPr>
              <a:t>（</a:t>
            </a:r>
            <a:r>
              <a:rPr lang="en-US" altLang="ja-JP" sz="1800" b="1">
                <a:solidFill>
                  <a:srgbClr val="323232"/>
                </a:solidFill>
                <a:latin typeface="Meiryo"/>
                <a:ea typeface="Meiryo"/>
                <a:cs typeface="Meiryo"/>
                <a:sym typeface="Meiryo"/>
              </a:rPr>
              <a:t>5</a:t>
            </a:r>
            <a:r>
              <a:rPr lang="en" altLang="ja-JP" sz="1800" b="1">
                <a:solidFill>
                  <a:srgbClr val="323232"/>
                </a:solidFill>
                <a:latin typeface="Meiryo"/>
                <a:ea typeface="Meiryo"/>
                <a:cs typeface="Meiryo"/>
                <a:sym typeface="Meiryo"/>
              </a:rPr>
              <a:t>00ml</a:t>
            </a:r>
            <a:r>
              <a:rPr lang="ja-JP" altLang="en-US" sz="1800" b="1">
                <a:solidFill>
                  <a:srgbClr val="323232"/>
                </a:solidFill>
                <a:latin typeface="Meiryo"/>
                <a:ea typeface="Meiryo"/>
                <a:cs typeface="Meiryo"/>
                <a:sym typeface="Meiryo"/>
              </a:rPr>
              <a:t>）</a:t>
            </a:r>
            <a:endParaRPr sz="1800" b="1" i="0" u="none" strike="noStrike" cap="none">
              <a:solidFill>
                <a:srgbClr val="323232"/>
              </a:solidFill>
              <a:latin typeface="Meiryo"/>
              <a:ea typeface="Meiryo"/>
              <a:cs typeface="Meiryo"/>
              <a:sym typeface="Meiryo"/>
            </a:endParaRPr>
          </a:p>
        </p:txBody>
      </p:sp>
      <p:sp>
        <p:nvSpPr>
          <p:cNvPr id="9" name="Google Shape;520;p29">
            <a:extLst>
              <a:ext uri="{FF2B5EF4-FFF2-40B4-BE49-F238E27FC236}">
                <a16:creationId xmlns:a16="http://schemas.microsoft.com/office/drawing/2014/main" id="{75D6C350-B3BA-284E-E802-FC8C2D6C5218}"/>
              </a:ext>
            </a:extLst>
          </p:cNvPr>
          <p:cNvSpPr/>
          <p:nvPr/>
        </p:nvSpPr>
        <p:spPr>
          <a:xfrm>
            <a:off x="3212106" y="1954379"/>
            <a:ext cx="2323306" cy="584735"/>
          </a:xfrm>
          <a:prstGeom prst="rect">
            <a:avLst/>
          </a:prstGeom>
          <a:noFill/>
          <a:ln>
            <a:noFill/>
          </a:ln>
        </p:spPr>
        <p:txBody>
          <a:bodyPr spcFirstLastPara="1" wrap="square" lIns="91425" tIns="45700" rIns="91425" bIns="45700" anchor="t" anchorCtr="0">
            <a:spAutoFit/>
          </a:bodyPr>
          <a:lstStyle/>
          <a:p>
            <a:pPr lvl="0" algn="ctr"/>
            <a:r>
              <a:rPr lang="ja-JP" altLang="en-US" sz="3200" b="1">
                <a:solidFill>
                  <a:srgbClr val="323232"/>
                </a:solidFill>
                <a:latin typeface="Meiryo"/>
                <a:ea typeface="Meiryo"/>
                <a:cs typeface="Meiryo"/>
                <a:sym typeface="Meiryo"/>
              </a:rPr>
              <a:t>炭酸飲料</a:t>
            </a:r>
            <a:endParaRPr sz="3200" b="1" i="0" u="none" strike="noStrike" cap="none">
              <a:solidFill>
                <a:srgbClr val="323232"/>
              </a:solidFill>
              <a:latin typeface="Meiryo"/>
              <a:ea typeface="Meiryo"/>
              <a:cs typeface="Meiryo"/>
              <a:sym typeface="Meiryo"/>
            </a:endParaRPr>
          </a:p>
        </p:txBody>
      </p:sp>
      <p:sp>
        <p:nvSpPr>
          <p:cNvPr id="18" name="Google Shape;520;p29">
            <a:extLst>
              <a:ext uri="{FF2B5EF4-FFF2-40B4-BE49-F238E27FC236}">
                <a16:creationId xmlns:a16="http://schemas.microsoft.com/office/drawing/2014/main" id="{2227DC77-A6AC-0B47-5D95-4E5526B96F92}"/>
              </a:ext>
            </a:extLst>
          </p:cNvPr>
          <p:cNvSpPr/>
          <p:nvPr/>
        </p:nvSpPr>
        <p:spPr>
          <a:xfrm>
            <a:off x="3079164" y="4964840"/>
            <a:ext cx="4067841" cy="923289"/>
          </a:xfrm>
          <a:prstGeom prst="rect">
            <a:avLst/>
          </a:prstGeom>
          <a:noFill/>
          <a:ln>
            <a:noFill/>
          </a:ln>
        </p:spPr>
        <p:txBody>
          <a:bodyPr spcFirstLastPara="1" wrap="square" lIns="91425" tIns="45700" rIns="91425" bIns="45700" anchor="t" anchorCtr="0">
            <a:spAutoFit/>
          </a:bodyPr>
          <a:lstStyle/>
          <a:p>
            <a:pPr lvl="0">
              <a:lnSpc>
                <a:spcPct val="150000"/>
              </a:lnSpc>
            </a:pPr>
            <a:r>
              <a:rPr lang="en-US" altLang="ja-JP" sz="3600" b="1">
                <a:solidFill>
                  <a:srgbClr val="323232"/>
                </a:solidFill>
                <a:latin typeface="Meiryo"/>
                <a:ea typeface="Meiryo"/>
                <a:cs typeface="Meiryo"/>
                <a:sym typeface="Meiryo"/>
              </a:rPr>
              <a:t>13〜21</a:t>
            </a:r>
            <a:r>
              <a:rPr lang="ja-JP" altLang="en-US" sz="3600" b="1">
                <a:solidFill>
                  <a:srgbClr val="323232"/>
                </a:solidFill>
                <a:latin typeface="Meiryo"/>
                <a:ea typeface="Meiryo"/>
                <a:cs typeface="Meiryo"/>
                <a:sym typeface="Meiryo"/>
              </a:rPr>
              <a:t>個分</a:t>
            </a:r>
            <a:endParaRPr sz="3600" b="1" i="0" u="none" strike="noStrike" cap="none">
              <a:solidFill>
                <a:srgbClr val="323232"/>
              </a:solidFill>
              <a:latin typeface="Meiryo"/>
              <a:ea typeface="Meiryo"/>
              <a:cs typeface="Meiryo"/>
              <a:sym typeface="Meiryo"/>
            </a:endParaRPr>
          </a:p>
        </p:txBody>
      </p:sp>
      <p:sp>
        <p:nvSpPr>
          <p:cNvPr id="19" name="Google Shape;520;p29">
            <a:extLst>
              <a:ext uri="{FF2B5EF4-FFF2-40B4-BE49-F238E27FC236}">
                <a16:creationId xmlns:a16="http://schemas.microsoft.com/office/drawing/2014/main" id="{D63CF886-F12C-40BD-B1E8-64D5A58D9891}"/>
              </a:ext>
            </a:extLst>
          </p:cNvPr>
          <p:cNvSpPr/>
          <p:nvPr/>
        </p:nvSpPr>
        <p:spPr>
          <a:xfrm>
            <a:off x="3079164" y="3027285"/>
            <a:ext cx="4067841" cy="1200288"/>
          </a:xfrm>
          <a:prstGeom prst="rect">
            <a:avLst/>
          </a:prstGeom>
          <a:noFill/>
          <a:ln>
            <a:noFill/>
          </a:ln>
        </p:spPr>
        <p:txBody>
          <a:bodyPr spcFirstLastPara="1" wrap="square" lIns="91425" tIns="45700" rIns="91425" bIns="45700" anchor="t" anchorCtr="0">
            <a:spAutoFit/>
          </a:bodyPr>
          <a:lstStyle/>
          <a:p>
            <a:pPr lvl="0"/>
            <a:r>
              <a:rPr lang="ja-JP" altLang="en-US" sz="3600" b="1">
                <a:solidFill>
                  <a:srgbClr val="323232"/>
                </a:solidFill>
                <a:latin typeface="Meiryo"/>
                <a:ea typeface="Meiryo"/>
                <a:cs typeface="Meiryo"/>
                <a:sym typeface="Meiryo"/>
              </a:rPr>
              <a:t>糖</a:t>
            </a:r>
            <a:endParaRPr lang="en-US" altLang="ja-JP" sz="3600" b="1">
              <a:solidFill>
                <a:srgbClr val="323232"/>
              </a:solidFill>
              <a:latin typeface="Meiryo"/>
              <a:ea typeface="Meiryo"/>
              <a:cs typeface="Meiryo"/>
              <a:sym typeface="Meiryo"/>
            </a:endParaRPr>
          </a:p>
          <a:p>
            <a:pPr lvl="0"/>
            <a:r>
              <a:rPr lang="en" altLang="ja-JP" sz="3600" b="1">
                <a:solidFill>
                  <a:srgbClr val="323232"/>
                </a:solidFill>
                <a:latin typeface="Meiryo"/>
                <a:ea typeface="Meiryo"/>
                <a:cs typeface="Meiryo"/>
                <a:sym typeface="Meiryo"/>
              </a:rPr>
              <a:t>40</a:t>
            </a:r>
            <a:r>
              <a:rPr lang="ja-JP" altLang="en" sz="3600" b="1">
                <a:solidFill>
                  <a:srgbClr val="323232"/>
                </a:solidFill>
                <a:latin typeface="Meiryo"/>
                <a:ea typeface="Meiryo"/>
                <a:cs typeface="Meiryo"/>
                <a:sym typeface="Meiryo"/>
              </a:rPr>
              <a:t>～</a:t>
            </a:r>
            <a:r>
              <a:rPr lang="en" altLang="ja-JP" sz="3600" b="1">
                <a:solidFill>
                  <a:srgbClr val="323232"/>
                </a:solidFill>
                <a:latin typeface="Meiryo"/>
                <a:ea typeface="Meiryo"/>
                <a:cs typeface="Meiryo"/>
                <a:sym typeface="Meiryo"/>
              </a:rPr>
              <a:t>65g</a:t>
            </a:r>
          </a:p>
        </p:txBody>
      </p:sp>
      <p:sp>
        <p:nvSpPr>
          <p:cNvPr id="23" name="Google Shape;520;p29">
            <a:extLst>
              <a:ext uri="{FF2B5EF4-FFF2-40B4-BE49-F238E27FC236}">
                <a16:creationId xmlns:a16="http://schemas.microsoft.com/office/drawing/2014/main" id="{7C509C8C-336F-D0BE-4508-2F93F989E564}"/>
              </a:ext>
            </a:extLst>
          </p:cNvPr>
          <p:cNvSpPr/>
          <p:nvPr/>
        </p:nvSpPr>
        <p:spPr>
          <a:xfrm>
            <a:off x="8395704" y="1966571"/>
            <a:ext cx="3249693" cy="584735"/>
          </a:xfrm>
          <a:prstGeom prst="rect">
            <a:avLst/>
          </a:prstGeom>
          <a:noFill/>
          <a:ln>
            <a:noFill/>
          </a:ln>
        </p:spPr>
        <p:txBody>
          <a:bodyPr spcFirstLastPara="1" wrap="square" lIns="91425" tIns="45700" rIns="91425" bIns="45700" anchor="t" anchorCtr="0">
            <a:spAutoFit/>
          </a:bodyPr>
          <a:lstStyle/>
          <a:p>
            <a:pPr lvl="0"/>
            <a:r>
              <a:rPr lang="ja-JP" altLang="en-US" sz="3200" b="1">
                <a:solidFill>
                  <a:srgbClr val="323232"/>
                </a:solidFill>
                <a:latin typeface="Meiryo"/>
                <a:ea typeface="Meiryo"/>
                <a:cs typeface="Meiryo"/>
                <a:sym typeface="Meiryo"/>
              </a:rPr>
              <a:t>スポーツ飲料</a:t>
            </a:r>
            <a:endParaRPr sz="3200" b="1" i="0" u="none" strike="noStrike" cap="none">
              <a:solidFill>
                <a:srgbClr val="323232"/>
              </a:solidFill>
              <a:latin typeface="Meiryo"/>
              <a:ea typeface="Meiryo"/>
              <a:cs typeface="Meiryo"/>
              <a:sym typeface="Meiryo"/>
            </a:endParaRPr>
          </a:p>
        </p:txBody>
      </p:sp>
      <p:sp>
        <p:nvSpPr>
          <p:cNvPr id="27" name="Google Shape;520;p29">
            <a:extLst>
              <a:ext uri="{FF2B5EF4-FFF2-40B4-BE49-F238E27FC236}">
                <a16:creationId xmlns:a16="http://schemas.microsoft.com/office/drawing/2014/main" id="{49B562DD-C850-3D60-BFF1-CBF4E5E38134}"/>
              </a:ext>
            </a:extLst>
          </p:cNvPr>
          <p:cNvSpPr/>
          <p:nvPr/>
        </p:nvSpPr>
        <p:spPr>
          <a:xfrm>
            <a:off x="7985525" y="4984343"/>
            <a:ext cx="4067841" cy="923289"/>
          </a:xfrm>
          <a:prstGeom prst="rect">
            <a:avLst/>
          </a:prstGeom>
          <a:noFill/>
          <a:ln>
            <a:noFill/>
          </a:ln>
        </p:spPr>
        <p:txBody>
          <a:bodyPr spcFirstLastPara="1" wrap="square" lIns="91425" tIns="45700" rIns="91425" bIns="45700" anchor="t" anchorCtr="0">
            <a:spAutoFit/>
          </a:bodyPr>
          <a:lstStyle/>
          <a:p>
            <a:pPr lvl="0">
              <a:lnSpc>
                <a:spcPct val="150000"/>
              </a:lnSpc>
            </a:pPr>
            <a:r>
              <a:rPr lang="ja-JP" altLang="en-US" sz="3600" b="1">
                <a:solidFill>
                  <a:srgbClr val="323232"/>
                </a:solidFill>
                <a:latin typeface="Meiryo"/>
                <a:ea typeface="Meiryo"/>
                <a:cs typeface="Meiryo"/>
                <a:sym typeface="Meiryo"/>
              </a:rPr>
              <a:t>６</a:t>
            </a:r>
            <a:r>
              <a:rPr lang="en-US" altLang="ja-JP" sz="3600" b="1">
                <a:solidFill>
                  <a:srgbClr val="323232"/>
                </a:solidFill>
                <a:latin typeface="Meiryo"/>
                <a:ea typeface="Meiryo"/>
                <a:cs typeface="Meiryo"/>
                <a:sym typeface="Meiryo"/>
              </a:rPr>
              <a:t>〜11</a:t>
            </a:r>
            <a:r>
              <a:rPr lang="ja-JP" altLang="en-US" sz="3600" b="1">
                <a:solidFill>
                  <a:srgbClr val="323232"/>
                </a:solidFill>
                <a:latin typeface="Meiryo"/>
                <a:ea typeface="Meiryo"/>
                <a:cs typeface="Meiryo"/>
                <a:sym typeface="Meiryo"/>
              </a:rPr>
              <a:t>個分</a:t>
            </a:r>
            <a:endParaRPr sz="3600" b="1" i="0" u="none" strike="noStrike" cap="none">
              <a:solidFill>
                <a:srgbClr val="323232"/>
              </a:solidFill>
              <a:latin typeface="Meiryo"/>
              <a:ea typeface="Meiryo"/>
              <a:cs typeface="Meiryo"/>
              <a:sym typeface="Meiryo"/>
            </a:endParaRPr>
          </a:p>
        </p:txBody>
      </p:sp>
      <p:sp>
        <p:nvSpPr>
          <p:cNvPr id="28" name="Google Shape;520;p29">
            <a:extLst>
              <a:ext uri="{FF2B5EF4-FFF2-40B4-BE49-F238E27FC236}">
                <a16:creationId xmlns:a16="http://schemas.microsoft.com/office/drawing/2014/main" id="{603E9DF2-EC1E-C433-6555-950B74FCF458}"/>
              </a:ext>
            </a:extLst>
          </p:cNvPr>
          <p:cNvSpPr/>
          <p:nvPr/>
        </p:nvSpPr>
        <p:spPr>
          <a:xfrm>
            <a:off x="7985525" y="3039477"/>
            <a:ext cx="4067841" cy="1200288"/>
          </a:xfrm>
          <a:prstGeom prst="rect">
            <a:avLst/>
          </a:prstGeom>
          <a:noFill/>
          <a:ln>
            <a:noFill/>
          </a:ln>
        </p:spPr>
        <p:txBody>
          <a:bodyPr spcFirstLastPara="1" wrap="square" lIns="91425" tIns="45700" rIns="91425" bIns="45700" anchor="t" anchorCtr="0">
            <a:spAutoFit/>
          </a:bodyPr>
          <a:lstStyle/>
          <a:p>
            <a:pPr lvl="0"/>
            <a:r>
              <a:rPr lang="ja-JP" altLang="en-US" sz="3600" b="1">
                <a:solidFill>
                  <a:srgbClr val="323232"/>
                </a:solidFill>
                <a:latin typeface="Meiryo"/>
                <a:ea typeface="Meiryo"/>
                <a:cs typeface="Meiryo"/>
                <a:sym typeface="Meiryo"/>
              </a:rPr>
              <a:t>糖</a:t>
            </a:r>
            <a:br>
              <a:rPr lang="en-US" altLang="ja-JP" sz="3600" b="1">
                <a:solidFill>
                  <a:srgbClr val="323232"/>
                </a:solidFill>
                <a:latin typeface="Meiryo"/>
                <a:ea typeface="Meiryo"/>
                <a:cs typeface="Meiryo"/>
                <a:sym typeface="Meiryo"/>
              </a:rPr>
            </a:br>
            <a:r>
              <a:rPr lang="en" altLang="ja-JP" sz="3600" b="1">
                <a:solidFill>
                  <a:srgbClr val="323232"/>
                </a:solidFill>
                <a:latin typeface="Meiryo"/>
                <a:ea typeface="Meiryo"/>
                <a:cs typeface="Meiryo"/>
                <a:sym typeface="Meiryo"/>
              </a:rPr>
              <a:t>20</a:t>
            </a:r>
            <a:r>
              <a:rPr lang="ja-JP" altLang="en" sz="3600" b="1">
                <a:solidFill>
                  <a:srgbClr val="323232"/>
                </a:solidFill>
                <a:latin typeface="Meiryo"/>
                <a:ea typeface="Meiryo"/>
                <a:cs typeface="Meiryo"/>
                <a:sym typeface="Meiryo"/>
              </a:rPr>
              <a:t>～</a:t>
            </a:r>
            <a:r>
              <a:rPr lang="en" altLang="ja-JP" sz="3600" b="1">
                <a:solidFill>
                  <a:srgbClr val="323232"/>
                </a:solidFill>
                <a:latin typeface="Meiryo"/>
                <a:ea typeface="Meiryo"/>
                <a:cs typeface="Meiryo"/>
                <a:sym typeface="Meiryo"/>
              </a:rPr>
              <a:t>34g</a:t>
            </a:r>
          </a:p>
        </p:txBody>
      </p:sp>
      <p:sp>
        <p:nvSpPr>
          <p:cNvPr id="29" name="Google Shape;520;p29">
            <a:extLst>
              <a:ext uri="{FF2B5EF4-FFF2-40B4-BE49-F238E27FC236}">
                <a16:creationId xmlns:a16="http://schemas.microsoft.com/office/drawing/2014/main" id="{616CCD00-B7CA-275A-32B7-AC108B6E761F}"/>
              </a:ext>
            </a:extLst>
          </p:cNvPr>
          <p:cNvSpPr/>
          <p:nvPr/>
        </p:nvSpPr>
        <p:spPr>
          <a:xfrm>
            <a:off x="8526695" y="2392703"/>
            <a:ext cx="2323306" cy="369291"/>
          </a:xfrm>
          <a:prstGeom prst="rect">
            <a:avLst/>
          </a:prstGeom>
          <a:noFill/>
          <a:ln>
            <a:noFill/>
          </a:ln>
        </p:spPr>
        <p:txBody>
          <a:bodyPr spcFirstLastPara="1" wrap="square" lIns="91425" tIns="45700" rIns="91425" bIns="45700" anchor="t" anchorCtr="0">
            <a:spAutoFit/>
          </a:bodyPr>
          <a:lstStyle/>
          <a:p>
            <a:pPr lvl="0" algn="ctr"/>
            <a:r>
              <a:rPr lang="ja-JP" altLang="en-US" sz="1800" b="1">
                <a:solidFill>
                  <a:srgbClr val="323232"/>
                </a:solidFill>
                <a:latin typeface="Meiryo"/>
                <a:ea typeface="Meiryo"/>
                <a:cs typeface="Meiryo"/>
                <a:sym typeface="Meiryo"/>
              </a:rPr>
              <a:t>（</a:t>
            </a:r>
            <a:r>
              <a:rPr lang="en-US" altLang="ja-JP" sz="1800" b="1">
                <a:solidFill>
                  <a:srgbClr val="323232"/>
                </a:solidFill>
                <a:latin typeface="Meiryo"/>
                <a:ea typeface="Meiryo"/>
                <a:cs typeface="Meiryo"/>
                <a:sym typeface="Meiryo"/>
              </a:rPr>
              <a:t>5</a:t>
            </a:r>
            <a:r>
              <a:rPr lang="en" altLang="ja-JP" sz="1800" b="1">
                <a:solidFill>
                  <a:srgbClr val="323232"/>
                </a:solidFill>
                <a:latin typeface="Meiryo"/>
                <a:ea typeface="Meiryo"/>
                <a:cs typeface="Meiryo"/>
                <a:sym typeface="Meiryo"/>
              </a:rPr>
              <a:t>00ml</a:t>
            </a:r>
            <a:r>
              <a:rPr lang="ja-JP" altLang="en-US" sz="1800" b="1">
                <a:solidFill>
                  <a:srgbClr val="323232"/>
                </a:solidFill>
                <a:latin typeface="Meiryo"/>
                <a:ea typeface="Meiryo"/>
                <a:cs typeface="Meiryo"/>
                <a:sym typeface="Meiryo"/>
              </a:rPr>
              <a:t>）</a:t>
            </a:r>
            <a:endParaRPr sz="1800" b="1" i="0" u="none" strike="noStrike" cap="none">
              <a:solidFill>
                <a:srgbClr val="323232"/>
              </a:solidFill>
              <a:latin typeface="Meiryo"/>
              <a:ea typeface="Meiryo"/>
              <a:cs typeface="Meiryo"/>
              <a:sym typeface="Meiryo"/>
            </a:endParaRPr>
          </a:p>
        </p:txBody>
      </p:sp>
      <p:pic>
        <p:nvPicPr>
          <p:cNvPr id="30" name="図 29" descr="グラフィカル ユーザー インターフェイス, アプリケーション&#10;&#10;自動的に生成された説明">
            <a:extLst>
              <a:ext uri="{FF2B5EF4-FFF2-40B4-BE49-F238E27FC236}">
                <a16:creationId xmlns:a16="http://schemas.microsoft.com/office/drawing/2014/main" id="{515AACB4-03BC-963B-EBEA-BF2566B76ECF}"/>
              </a:ext>
            </a:extLst>
          </p:cNvPr>
          <p:cNvPicPr>
            <a:picLocks noChangeAspect="1"/>
          </p:cNvPicPr>
          <p:nvPr/>
        </p:nvPicPr>
        <p:blipFill>
          <a:blip r:embed="rId3"/>
          <a:stretch>
            <a:fillRect/>
          </a:stretch>
        </p:blipFill>
        <p:spPr>
          <a:xfrm>
            <a:off x="6335164" y="1739019"/>
            <a:ext cx="1399339" cy="4040788"/>
          </a:xfrm>
          <a:prstGeom prst="rect">
            <a:avLst/>
          </a:prstGeom>
        </p:spPr>
      </p:pic>
      <p:pic>
        <p:nvPicPr>
          <p:cNvPr id="35" name="図 34" descr="グラフィカル ユーザー インターフェイス, アプリケーション, アイコン&#10;&#10;自動的に生成された説明">
            <a:extLst>
              <a:ext uri="{FF2B5EF4-FFF2-40B4-BE49-F238E27FC236}">
                <a16:creationId xmlns:a16="http://schemas.microsoft.com/office/drawing/2014/main" id="{AEA64B39-004D-3AA6-CEE0-F123827B9FD3}"/>
              </a:ext>
            </a:extLst>
          </p:cNvPr>
          <p:cNvPicPr>
            <a:picLocks noChangeAspect="1"/>
          </p:cNvPicPr>
          <p:nvPr/>
        </p:nvPicPr>
        <p:blipFill>
          <a:blip r:embed="rId4"/>
          <a:stretch>
            <a:fillRect/>
          </a:stretch>
        </p:blipFill>
        <p:spPr>
          <a:xfrm>
            <a:off x="1416807" y="1726827"/>
            <a:ext cx="1399339" cy="4040788"/>
          </a:xfrm>
          <a:prstGeom prst="rect">
            <a:avLst/>
          </a:prstGeom>
        </p:spPr>
      </p:pic>
      <p:pic>
        <p:nvPicPr>
          <p:cNvPr id="42" name="Google Shape;56;p65">
            <a:extLst>
              <a:ext uri="{FF2B5EF4-FFF2-40B4-BE49-F238E27FC236}">
                <a16:creationId xmlns:a16="http://schemas.microsoft.com/office/drawing/2014/main" id="{07D5CB70-DC1D-96B2-5700-7A0DC8C988E1}"/>
              </a:ext>
            </a:extLst>
          </p:cNvPr>
          <p:cNvPicPr preferRelativeResize="0">
            <a:picLocks/>
          </p:cNvPicPr>
          <p:nvPr/>
        </p:nvPicPr>
        <p:blipFill rotWithShape="1">
          <a:blip r:embed="rId5">
            <a:alphaModFix/>
          </a:blip>
          <a:srcRect/>
          <a:stretch/>
        </p:blipFill>
        <p:spPr>
          <a:xfrm>
            <a:off x="3187722" y="4145289"/>
            <a:ext cx="1969494" cy="72000"/>
          </a:xfrm>
          <a:prstGeom prst="rect">
            <a:avLst/>
          </a:prstGeom>
          <a:noFill/>
          <a:ln>
            <a:noFill/>
          </a:ln>
        </p:spPr>
      </p:pic>
      <p:pic>
        <p:nvPicPr>
          <p:cNvPr id="44" name="Google Shape;56;p65">
            <a:extLst>
              <a:ext uri="{FF2B5EF4-FFF2-40B4-BE49-F238E27FC236}">
                <a16:creationId xmlns:a16="http://schemas.microsoft.com/office/drawing/2014/main" id="{75244ABF-B695-B995-5652-237A13CFAB9C}"/>
              </a:ext>
            </a:extLst>
          </p:cNvPr>
          <p:cNvPicPr preferRelativeResize="0"/>
          <p:nvPr/>
        </p:nvPicPr>
        <p:blipFill rotWithShape="1">
          <a:blip r:embed="rId5">
            <a:alphaModFix/>
          </a:blip>
          <a:srcRect/>
          <a:stretch/>
        </p:blipFill>
        <p:spPr>
          <a:xfrm>
            <a:off x="3187722" y="5679084"/>
            <a:ext cx="2603478" cy="72000"/>
          </a:xfrm>
          <a:prstGeom prst="rect">
            <a:avLst/>
          </a:prstGeom>
          <a:noFill/>
          <a:ln>
            <a:noFill/>
          </a:ln>
        </p:spPr>
      </p:pic>
      <p:pic>
        <p:nvPicPr>
          <p:cNvPr id="46" name="Google Shape;56;p65">
            <a:extLst>
              <a:ext uri="{FF2B5EF4-FFF2-40B4-BE49-F238E27FC236}">
                <a16:creationId xmlns:a16="http://schemas.microsoft.com/office/drawing/2014/main" id="{DC8FBE2D-84BC-F9E9-1D55-CCE17BFF6776}"/>
              </a:ext>
            </a:extLst>
          </p:cNvPr>
          <p:cNvPicPr preferRelativeResize="0">
            <a:picLocks/>
          </p:cNvPicPr>
          <p:nvPr/>
        </p:nvPicPr>
        <p:blipFill rotWithShape="1">
          <a:blip r:embed="rId5">
            <a:alphaModFix/>
          </a:blip>
          <a:srcRect/>
          <a:stretch/>
        </p:blipFill>
        <p:spPr>
          <a:xfrm>
            <a:off x="8102622" y="4145289"/>
            <a:ext cx="1969494" cy="72000"/>
          </a:xfrm>
          <a:prstGeom prst="rect">
            <a:avLst/>
          </a:prstGeom>
          <a:noFill/>
          <a:ln>
            <a:noFill/>
          </a:ln>
        </p:spPr>
      </p:pic>
      <p:pic>
        <p:nvPicPr>
          <p:cNvPr id="47" name="Google Shape;56;p65">
            <a:extLst>
              <a:ext uri="{FF2B5EF4-FFF2-40B4-BE49-F238E27FC236}">
                <a16:creationId xmlns:a16="http://schemas.microsoft.com/office/drawing/2014/main" id="{A273CCFD-B358-AFAF-6B15-D0C22BA12808}"/>
              </a:ext>
            </a:extLst>
          </p:cNvPr>
          <p:cNvPicPr preferRelativeResize="0"/>
          <p:nvPr/>
        </p:nvPicPr>
        <p:blipFill rotWithShape="1">
          <a:blip r:embed="rId5">
            <a:alphaModFix/>
          </a:blip>
          <a:srcRect/>
          <a:stretch/>
        </p:blipFill>
        <p:spPr>
          <a:xfrm>
            <a:off x="8102622" y="5679083"/>
            <a:ext cx="2432028" cy="71999"/>
          </a:xfrm>
          <a:prstGeom prst="rect">
            <a:avLst/>
          </a:prstGeom>
          <a:noFill/>
          <a:ln>
            <a:noFill/>
          </a:ln>
        </p:spPr>
      </p:pic>
      <p:sp>
        <p:nvSpPr>
          <p:cNvPr id="50" name="Google Shape;545;p31">
            <a:extLst>
              <a:ext uri="{FF2B5EF4-FFF2-40B4-BE49-F238E27FC236}">
                <a16:creationId xmlns:a16="http://schemas.microsoft.com/office/drawing/2014/main" id="{8CFA004D-AD97-8050-89A3-4DD30E923200}"/>
              </a:ext>
            </a:extLst>
          </p:cNvPr>
          <p:cNvSpPr/>
          <p:nvPr/>
        </p:nvSpPr>
        <p:spPr>
          <a:xfrm>
            <a:off x="3607472" y="1764310"/>
            <a:ext cx="192794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2D3737"/>
                </a:solidFill>
                <a:latin typeface="Meiryo"/>
                <a:ea typeface="Meiryo"/>
                <a:cs typeface="Meiryo"/>
                <a:sym typeface="Meiryo"/>
              </a:rPr>
              <a:t>たんさんいんりょう</a:t>
            </a:r>
            <a:endParaRPr sz="1200" b="1" i="0" u="none" strike="noStrike" cap="none">
              <a:solidFill>
                <a:srgbClr val="2D3737"/>
              </a:solidFill>
              <a:latin typeface="Meiryo"/>
              <a:ea typeface="Meiryo"/>
              <a:cs typeface="Meiryo"/>
              <a:sym typeface="Meiryo"/>
            </a:endParaRPr>
          </a:p>
        </p:txBody>
      </p:sp>
      <p:sp>
        <p:nvSpPr>
          <p:cNvPr id="51" name="Google Shape;545;p31">
            <a:extLst>
              <a:ext uri="{FF2B5EF4-FFF2-40B4-BE49-F238E27FC236}">
                <a16:creationId xmlns:a16="http://schemas.microsoft.com/office/drawing/2014/main" id="{2D372414-908C-8E07-EA3C-E57916B10AF2}"/>
              </a:ext>
            </a:extLst>
          </p:cNvPr>
          <p:cNvSpPr/>
          <p:nvPr/>
        </p:nvSpPr>
        <p:spPr>
          <a:xfrm>
            <a:off x="10052628" y="1764310"/>
            <a:ext cx="106218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いんりょう</a:t>
            </a:r>
            <a:endParaRPr sz="1200" b="1" i="0" u="none" strike="noStrike" cap="none">
              <a:solidFill>
                <a:srgbClr val="323232"/>
              </a:solidFill>
              <a:latin typeface="Meiryo"/>
              <a:ea typeface="Meiryo"/>
              <a:cs typeface="Meiryo"/>
              <a:sym typeface="Meiryo"/>
            </a:endParaRPr>
          </a:p>
        </p:txBody>
      </p:sp>
      <p:sp>
        <p:nvSpPr>
          <p:cNvPr id="52" name="Google Shape;545;p31">
            <a:extLst>
              <a:ext uri="{FF2B5EF4-FFF2-40B4-BE49-F238E27FC236}">
                <a16:creationId xmlns:a16="http://schemas.microsoft.com/office/drawing/2014/main" id="{7E506B2B-033D-6E96-576A-40FC01AEAC1F}"/>
              </a:ext>
            </a:extLst>
          </p:cNvPr>
          <p:cNvSpPr/>
          <p:nvPr/>
        </p:nvSpPr>
        <p:spPr>
          <a:xfrm>
            <a:off x="3125604" y="2838508"/>
            <a:ext cx="576384"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とう</a:t>
            </a:r>
            <a:endParaRPr sz="1200" b="1" i="0" u="none" strike="noStrike" cap="none">
              <a:solidFill>
                <a:srgbClr val="323232"/>
              </a:solidFill>
              <a:latin typeface="Meiryo"/>
              <a:ea typeface="Meiryo"/>
              <a:cs typeface="Meiryo"/>
              <a:sym typeface="Meiryo"/>
            </a:endParaRPr>
          </a:p>
        </p:txBody>
      </p:sp>
      <p:sp>
        <p:nvSpPr>
          <p:cNvPr id="53" name="Google Shape;545;p31">
            <a:extLst>
              <a:ext uri="{FF2B5EF4-FFF2-40B4-BE49-F238E27FC236}">
                <a16:creationId xmlns:a16="http://schemas.microsoft.com/office/drawing/2014/main" id="{79AD456B-DF3B-EA25-A515-37776C3164F9}"/>
              </a:ext>
            </a:extLst>
          </p:cNvPr>
          <p:cNvSpPr/>
          <p:nvPr/>
        </p:nvSpPr>
        <p:spPr>
          <a:xfrm>
            <a:off x="3360110" y="4365468"/>
            <a:ext cx="104690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endParaRPr sz="1200" b="1" i="0" u="none" strike="noStrike" cap="none">
              <a:solidFill>
                <a:srgbClr val="323232"/>
              </a:solidFill>
              <a:latin typeface="Meiryo"/>
              <a:ea typeface="Meiryo"/>
              <a:cs typeface="Meiryo"/>
              <a:sym typeface="Meiryo"/>
            </a:endParaRPr>
          </a:p>
        </p:txBody>
      </p:sp>
      <p:sp>
        <p:nvSpPr>
          <p:cNvPr id="54" name="Google Shape;545;p31">
            <a:extLst>
              <a:ext uri="{FF2B5EF4-FFF2-40B4-BE49-F238E27FC236}">
                <a16:creationId xmlns:a16="http://schemas.microsoft.com/office/drawing/2014/main" id="{4358E57D-92A5-EAC5-87E0-75DBFD62628C}"/>
              </a:ext>
            </a:extLst>
          </p:cNvPr>
          <p:cNvSpPr/>
          <p:nvPr/>
        </p:nvSpPr>
        <p:spPr>
          <a:xfrm>
            <a:off x="4942632" y="4984344"/>
            <a:ext cx="104690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こ </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ぶん</a:t>
            </a:r>
            <a:endParaRPr sz="1200" b="1" i="0" u="none" strike="noStrike" cap="none">
              <a:solidFill>
                <a:srgbClr val="323232"/>
              </a:solidFill>
              <a:latin typeface="Meiryo"/>
              <a:ea typeface="Meiryo"/>
              <a:cs typeface="Meiryo"/>
              <a:sym typeface="Meiryo"/>
            </a:endParaRPr>
          </a:p>
        </p:txBody>
      </p:sp>
      <p:sp>
        <p:nvSpPr>
          <p:cNvPr id="55" name="Google Shape;545;p31">
            <a:extLst>
              <a:ext uri="{FF2B5EF4-FFF2-40B4-BE49-F238E27FC236}">
                <a16:creationId xmlns:a16="http://schemas.microsoft.com/office/drawing/2014/main" id="{28944F57-9236-1309-DF31-2E89962C4159}"/>
              </a:ext>
            </a:extLst>
          </p:cNvPr>
          <p:cNvSpPr/>
          <p:nvPr/>
        </p:nvSpPr>
        <p:spPr>
          <a:xfrm>
            <a:off x="8043833" y="2838508"/>
            <a:ext cx="576384"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とう</a:t>
            </a:r>
            <a:endParaRPr sz="1200" b="1" i="0" u="none" strike="noStrike" cap="none">
              <a:solidFill>
                <a:srgbClr val="323232"/>
              </a:solidFill>
              <a:latin typeface="Meiryo"/>
              <a:ea typeface="Meiryo"/>
              <a:cs typeface="Meiryo"/>
              <a:sym typeface="Meiryo"/>
            </a:endParaRPr>
          </a:p>
        </p:txBody>
      </p:sp>
      <p:sp>
        <p:nvSpPr>
          <p:cNvPr id="56" name="Google Shape;545;p31">
            <a:extLst>
              <a:ext uri="{FF2B5EF4-FFF2-40B4-BE49-F238E27FC236}">
                <a16:creationId xmlns:a16="http://schemas.microsoft.com/office/drawing/2014/main" id="{EF5532D5-D929-A3EB-0AE8-E171522004E4}"/>
              </a:ext>
            </a:extLst>
          </p:cNvPr>
          <p:cNvSpPr/>
          <p:nvPr/>
        </p:nvSpPr>
        <p:spPr>
          <a:xfrm>
            <a:off x="9692473" y="5010977"/>
            <a:ext cx="104690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こ </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ぶん</a:t>
            </a:r>
            <a:endParaRPr sz="1200" b="1" i="0" u="none" strike="noStrike" cap="none">
              <a:solidFill>
                <a:srgbClr val="323232"/>
              </a:solidFill>
              <a:latin typeface="Meiryo"/>
              <a:ea typeface="Meiryo"/>
              <a:cs typeface="Meiryo"/>
              <a:sym typeface="Meiryo"/>
            </a:endParaRPr>
          </a:p>
        </p:txBody>
      </p:sp>
      <p:sp>
        <p:nvSpPr>
          <p:cNvPr id="57" name="テキスト ボックス 56">
            <a:extLst>
              <a:ext uri="{FF2B5EF4-FFF2-40B4-BE49-F238E27FC236}">
                <a16:creationId xmlns:a16="http://schemas.microsoft.com/office/drawing/2014/main" id="{8B35C129-C164-2F7F-EF35-E07B64BA7A32}"/>
              </a:ext>
            </a:extLst>
          </p:cNvPr>
          <p:cNvSpPr txBox="1"/>
          <p:nvPr/>
        </p:nvSpPr>
        <p:spPr>
          <a:xfrm>
            <a:off x="3049480" y="4560368"/>
            <a:ext cx="1583033" cy="646331"/>
          </a:xfrm>
          <a:prstGeom prst="rect">
            <a:avLst/>
          </a:prstGeom>
          <a:noFill/>
        </p:spPr>
        <p:txBody>
          <a:bodyPr wrap="square">
            <a:spAutoFit/>
          </a:bodyPr>
          <a:lstStyle/>
          <a:p>
            <a:pPr lvl="0"/>
            <a:r>
              <a:rPr lang="ja-JP" altLang="en-US" sz="3600" b="1">
                <a:solidFill>
                  <a:srgbClr val="323232"/>
                </a:solidFill>
                <a:latin typeface="Meiryo"/>
                <a:ea typeface="Meiryo"/>
                <a:cs typeface="Meiryo"/>
                <a:sym typeface="Meiryo"/>
              </a:rPr>
              <a:t>角砂糖</a:t>
            </a:r>
            <a:endParaRPr lang="en-US" altLang="ja-JP" sz="3600" b="1">
              <a:solidFill>
                <a:srgbClr val="323232"/>
              </a:solidFill>
              <a:latin typeface="Meiryo"/>
              <a:ea typeface="Meiryo"/>
              <a:cs typeface="Meiryo"/>
              <a:sym typeface="Meiryo"/>
            </a:endParaRPr>
          </a:p>
        </p:txBody>
      </p:sp>
      <p:sp>
        <p:nvSpPr>
          <p:cNvPr id="58" name="Google Shape;545;p31">
            <a:extLst>
              <a:ext uri="{FF2B5EF4-FFF2-40B4-BE49-F238E27FC236}">
                <a16:creationId xmlns:a16="http://schemas.microsoft.com/office/drawing/2014/main" id="{4F17EDCC-9327-0A87-3882-24EB98CB506E}"/>
              </a:ext>
            </a:extLst>
          </p:cNvPr>
          <p:cNvSpPr/>
          <p:nvPr/>
        </p:nvSpPr>
        <p:spPr>
          <a:xfrm>
            <a:off x="8269462" y="4365468"/>
            <a:ext cx="104690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endParaRPr sz="1200" b="1" i="0" u="none" strike="noStrike" cap="none">
              <a:solidFill>
                <a:srgbClr val="323232"/>
              </a:solidFill>
              <a:latin typeface="Meiryo"/>
              <a:ea typeface="Meiryo"/>
              <a:cs typeface="Meiryo"/>
              <a:sym typeface="Meiryo"/>
            </a:endParaRPr>
          </a:p>
        </p:txBody>
      </p:sp>
      <p:sp>
        <p:nvSpPr>
          <p:cNvPr id="59" name="テキスト ボックス 58">
            <a:extLst>
              <a:ext uri="{FF2B5EF4-FFF2-40B4-BE49-F238E27FC236}">
                <a16:creationId xmlns:a16="http://schemas.microsoft.com/office/drawing/2014/main" id="{82781C60-9EB0-73B2-B1DD-0B2B6626C735}"/>
              </a:ext>
            </a:extLst>
          </p:cNvPr>
          <p:cNvSpPr txBox="1"/>
          <p:nvPr/>
        </p:nvSpPr>
        <p:spPr>
          <a:xfrm>
            <a:off x="7958832" y="4560368"/>
            <a:ext cx="1583033" cy="646331"/>
          </a:xfrm>
          <a:prstGeom prst="rect">
            <a:avLst/>
          </a:prstGeom>
          <a:noFill/>
        </p:spPr>
        <p:txBody>
          <a:bodyPr wrap="square">
            <a:spAutoFit/>
          </a:bodyPr>
          <a:lstStyle/>
          <a:p>
            <a:pPr lvl="0"/>
            <a:r>
              <a:rPr lang="ja-JP" altLang="en-US" sz="3600" b="1">
                <a:solidFill>
                  <a:srgbClr val="323232"/>
                </a:solidFill>
                <a:latin typeface="Meiryo"/>
                <a:ea typeface="Meiryo"/>
                <a:cs typeface="Meiryo"/>
                <a:sym typeface="Meiryo"/>
              </a:rPr>
              <a:t>角砂糖</a:t>
            </a:r>
            <a:endParaRPr lang="en-US" altLang="ja-JP" sz="3600" b="1">
              <a:solidFill>
                <a:srgbClr val="323232"/>
              </a:solidFill>
              <a:latin typeface="Meiryo"/>
              <a:ea typeface="Meiryo"/>
              <a:cs typeface="Meiryo"/>
              <a:sym typeface="Meiryo"/>
            </a:endParaRPr>
          </a:p>
        </p:txBody>
      </p:sp>
    </p:spTree>
    <p:extLst>
      <p:ext uri="{BB962C8B-B14F-4D97-AF65-F5344CB8AC3E}">
        <p14:creationId xmlns:p14="http://schemas.microsoft.com/office/powerpoint/2010/main" val="32654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42;p31">
            <a:extLst>
              <a:ext uri="{FF2B5EF4-FFF2-40B4-BE49-F238E27FC236}">
                <a16:creationId xmlns:a16="http://schemas.microsoft.com/office/drawing/2014/main" id="{00A0042E-D136-9F1B-53A8-737E288DEBCF}"/>
              </a:ext>
            </a:extLst>
          </p:cNvPr>
          <p:cNvSpPr txBox="1"/>
          <p:nvPr/>
        </p:nvSpPr>
        <p:spPr>
          <a:xfrm>
            <a:off x="8166042" y="2971961"/>
            <a:ext cx="2237025" cy="78479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4000" b="1">
                <a:solidFill>
                  <a:srgbClr val="2D3737"/>
                </a:solidFill>
                <a:latin typeface="Meiryo" panose="020B0604030504040204" pitchFamily="34" charset="-128"/>
                <a:ea typeface="Meiryo" panose="020B0604030504040204" pitchFamily="34" charset="-128"/>
              </a:rPr>
              <a:t>ラーメン</a:t>
            </a:r>
          </a:p>
        </p:txBody>
      </p:sp>
      <p:sp>
        <p:nvSpPr>
          <p:cNvPr id="10" name="Google Shape;542;p31">
            <a:extLst>
              <a:ext uri="{FF2B5EF4-FFF2-40B4-BE49-F238E27FC236}">
                <a16:creationId xmlns:a16="http://schemas.microsoft.com/office/drawing/2014/main" id="{458D6CB5-4AA5-25ED-4169-99C55DA33E85}"/>
              </a:ext>
            </a:extLst>
          </p:cNvPr>
          <p:cNvSpPr txBox="1"/>
          <p:nvPr/>
        </p:nvSpPr>
        <p:spPr>
          <a:xfrm>
            <a:off x="5029810" y="2971961"/>
            <a:ext cx="1751752" cy="78479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4000" b="1">
                <a:solidFill>
                  <a:srgbClr val="2D3737"/>
                </a:solidFill>
                <a:latin typeface="Meiryo" panose="020B0604030504040204" pitchFamily="34" charset="-128"/>
                <a:ea typeface="Meiryo" panose="020B0604030504040204" pitchFamily="34" charset="-128"/>
              </a:rPr>
              <a:t>食パン</a:t>
            </a:r>
          </a:p>
        </p:txBody>
      </p:sp>
      <p:sp>
        <p:nvSpPr>
          <p:cNvPr id="8" name="Google Shape;542;p31">
            <a:extLst>
              <a:ext uri="{FF2B5EF4-FFF2-40B4-BE49-F238E27FC236}">
                <a16:creationId xmlns:a16="http://schemas.microsoft.com/office/drawing/2014/main" id="{CF3C87D6-8892-B64B-97C5-8824216F1515}"/>
              </a:ext>
            </a:extLst>
          </p:cNvPr>
          <p:cNvSpPr txBox="1"/>
          <p:nvPr/>
        </p:nvSpPr>
        <p:spPr>
          <a:xfrm>
            <a:off x="1075431" y="2971961"/>
            <a:ext cx="2316390" cy="78479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4000" b="1">
                <a:solidFill>
                  <a:srgbClr val="2D3737"/>
                </a:solidFill>
                <a:latin typeface="Meiryo" panose="020B0604030504040204" pitchFamily="34" charset="-128"/>
                <a:ea typeface="Meiryo" panose="020B0604030504040204" pitchFamily="34" charset="-128"/>
              </a:rPr>
              <a:t>白いご飯</a:t>
            </a:r>
          </a:p>
        </p:txBody>
      </p:sp>
      <p:pic>
        <p:nvPicPr>
          <p:cNvPr id="4" name="Google Shape;541;p31" descr="抽象, 挿絵 が含まれている画像&#10;&#10;自動的に生成された説明">
            <a:extLst>
              <a:ext uri="{FF2B5EF4-FFF2-40B4-BE49-F238E27FC236}">
                <a16:creationId xmlns:a16="http://schemas.microsoft.com/office/drawing/2014/main" id="{259D6D41-90CC-A972-CC7A-9E5FC6204653}"/>
              </a:ext>
            </a:extLst>
          </p:cNvPr>
          <p:cNvPicPr preferRelativeResize="0"/>
          <p:nvPr/>
        </p:nvPicPr>
        <p:blipFill rotWithShape="1">
          <a:blip r:embed="rId3">
            <a:alphaModFix/>
          </a:blip>
          <a:srcRect/>
          <a:stretch/>
        </p:blipFill>
        <p:spPr>
          <a:xfrm>
            <a:off x="2709790" y="1029809"/>
            <a:ext cx="1332821" cy="1296003"/>
          </a:xfrm>
          <a:prstGeom prst="rect">
            <a:avLst/>
          </a:prstGeom>
          <a:noFill/>
          <a:ln>
            <a:noFill/>
          </a:ln>
        </p:spPr>
      </p:pic>
      <p:sp>
        <p:nvSpPr>
          <p:cNvPr id="5" name="Google Shape;542;p31">
            <a:extLst>
              <a:ext uri="{FF2B5EF4-FFF2-40B4-BE49-F238E27FC236}">
                <a16:creationId xmlns:a16="http://schemas.microsoft.com/office/drawing/2014/main" id="{99EA8CF1-D173-3AC3-B282-7DE56E93739E}"/>
              </a:ext>
            </a:extLst>
          </p:cNvPr>
          <p:cNvSpPr txBox="1"/>
          <p:nvPr/>
        </p:nvSpPr>
        <p:spPr>
          <a:xfrm>
            <a:off x="4263815" y="1430153"/>
            <a:ext cx="5826483" cy="1015622"/>
          </a:xfrm>
          <a:prstGeom prst="rect">
            <a:avLst/>
          </a:prstGeom>
          <a:noFill/>
          <a:ln>
            <a:noFill/>
          </a:ln>
        </p:spPr>
        <p:txBody>
          <a:bodyPr spcFirstLastPara="1" wrap="square" lIns="91425" tIns="45700" rIns="91425" bIns="45700" anchor="t" anchorCtr="0">
            <a:spAutoFit/>
          </a:bodyPr>
          <a:lstStyle/>
          <a:p>
            <a:pPr lvl="0">
              <a:lnSpc>
                <a:spcPct val="150000"/>
              </a:lnSpc>
            </a:pPr>
            <a:r>
              <a:rPr lang="ja-JP" altLang="en-US" sz="4000" b="1">
                <a:solidFill>
                  <a:srgbClr val="323232"/>
                </a:solidFill>
                <a:latin typeface="Meiryo"/>
                <a:ea typeface="Meiryo"/>
                <a:cs typeface="Meiryo"/>
                <a:sym typeface="Meiryo"/>
              </a:rPr>
              <a:t>砂糖の量を当ててみよう</a:t>
            </a:r>
          </a:p>
        </p:txBody>
      </p:sp>
      <p:sp>
        <p:nvSpPr>
          <p:cNvPr id="6" name="Google Shape;545;p31">
            <a:extLst>
              <a:ext uri="{FF2B5EF4-FFF2-40B4-BE49-F238E27FC236}">
                <a16:creationId xmlns:a16="http://schemas.microsoft.com/office/drawing/2014/main" id="{B1336067-BF81-644A-0B16-94AAAEF18D1A}"/>
              </a:ext>
            </a:extLst>
          </p:cNvPr>
          <p:cNvSpPr/>
          <p:nvPr/>
        </p:nvSpPr>
        <p:spPr>
          <a:xfrm>
            <a:off x="4570421" y="1430153"/>
            <a:ext cx="519200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さとう　　　　　りょう　　　　</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あ</a:t>
            </a:r>
            <a:endParaRPr sz="1200" b="1" i="0" u="none" strike="noStrike" cap="none">
              <a:solidFill>
                <a:srgbClr val="323232"/>
              </a:solidFill>
              <a:latin typeface="Meiryo"/>
              <a:ea typeface="Meiryo"/>
              <a:cs typeface="Meiryo"/>
              <a:sym typeface="Meiryo"/>
            </a:endParaRPr>
          </a:p>
        </p:txBody>
      </p:sp>
      <p:sp>
        <p:nvSpPr>
          <p:cNvPr id="7" name="Google Shape;545;p31">
            <a:extLst>
              <a:ext uri="{FF2B5EF4-FFF2-40B4-BE49-F238E27FC236}">
                <a16:creationId xmlns:a16="http://schemas.microsoft.com/office/drawing/2014/main" id="{3DE4B89B-8F92-8C34-1FED-850A141214EF}"/>
              </a:ext>
            </a:extLst>
          </p:cNvPr>
          <p:cNvSpPr/>
          <p:nvPr/>
        </p:nvSpPr>
        <p:spPr>
          <a:xfrm>
            <a:off x="1207403" y="2727325"/>
            <a:ext cx="519200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しろ　　　　　　　　はん</a:t>
            </a:r>
            <a:endParaRPr sz="1200" b="1" i="0" u="none" strike="noStrike" cap="none">
              <a:solidFill>
                <a:srgbClr val="323232"/>
              </a:solidFill>
              <a:latin typeface="Meiryo"/>
              <a:ea typeface="Meiryo"/>
              <a:cs typeface="Meiryo"/>
              <a:sym typeface="Meiryo"/>
            </a:endParaRPr>
          </a:p>
        </p:txBody>
      </p:sp>
      <p:sp>
        <p:nvSpPr>
          <p:cNvPr id="15" name="Google Shape;545;p31">
            <a:extLst>
              <a:ext uri="{FF2B5EF4-FFF2-40B4-BE49-F238E27FC236}">
                <a16:creationId xmlns:a16="http://schemas.microsoft.com/office/drawing/2014/main" id="{CA94E3BA-753E-4B5F-AA67-DA44A236528A}"/>
              </a:ext>
            </a:extLst>
          </p:cNvPr>
          <p:cNvSpPr/>
          <p:nvPr/>
        </p:nvSpPr>
        <p:spPr>
          <a:xfrm>
            <a:off x="5059363" y="2727325"/>
            <a:ext cx="519200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a:solidFill>
                  <a:srgbClr val="323232"/>
                </a:solidFill>
                <a:latin typeface="Meiryo"/>
                <a:ea typeface="Meiryo"/>
                <a:cs typeface="Meiryo"/>
                <a:sym typeface="Meiryo"/>
              </a:rPr>
              <a:t>しょく</a:t>
            </a:r>
            <a:endParaRPr sz="1200" b="1" i="0" u="none" strike="noStrike" cap="none">
              <a:solidFill>
                <a:srgbClr val="323232"/>
              </a:solidFill>
              <a:latin typeface="Meiryo"/>
              <a:ea typeface="Meiryo"/>
              <a:cs typeface="Meiryo"/>
              <a:sym typeface="Meiryo"/>
            </a:endParaRPr>
          </a:p>
        </p:txBody>
      </p:sp>
      <p:sp>
        <p:nvSpPr>
          <p:cNvPr id="11" name="正方形/長方形 10">
            <a:extLst>
              <a:ext uri="{FF2B5EF4-FFF2-40B4-BE49-F238E27FC236}">
                <a16:creationId xmlns:a16="http://schemas.microsoft.com/office/drawing/2014/main" id="{136CDC82-A1E2-8A8A-D6A5-99DBB6220206}"/>
              </a:ext>
            </a:extLst>
          </p:cNvPr>
          <p:cNvSpPr/>
          <p:nvPr/>
        </p:nvSpPr>
        <p:spPr>
          <a:xfrm>
            <a:off x="6467658" y="3206114"/>
            <a:ext cx="1032655"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a:t>
            </a:r>
            <a:r>
              <a:rPr lang="ja-JP" altLang="en-US" sz="1800" b="1">
                <a:solidFill>
                  <a:srgbClr val="2D3737"/>
                </a:solidFill>
                <a:latin typeface="Meiryo" panose="020B0604030504040204" pitchFamily="34" charset="-128"/>
                <a:ea typeface="Meiryo" panose="020B0604030504040204" pitchFamily="34" charset="-128"/>
              </a:rPr>
              <a:t>枚）</a:t>
            </a:r>
            <a:endParaRPr lang="ja-JP" altLang="en-US" sz="1800"/>
          </a:p>
        </p:txBody>
      </p:sp>
      <p:sp>
        <p:nvSpPr>
          <p:cNvPr id="13" name="正方形/長方形 12">
            <a:extLst>
              <a:ext uri="{FF2B5EF4-FFF2-40B4-BE49-F238E27FC236}">
                <a16:creationId xmlns:a16="http://schemas.microsoft.com/office/drawing/2014/main" id="{2C61D7BE-D889-9859-F879-AFBFD4DA0491}"/>
              </a:ext>
            </a:extLst>
          </p:cNvPr>
          <p:cNvSpPr/>
          <p:nvPr/>
        </p:nvSpPr>
        <p:spPr>
          <a:xfrm>
            <a:off x="10147080" y="3178738"/>
            <a:ext cx="1032655"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a:t>
            </a:r>
            <a:r>
              <a:rPr lang="ja-JP" altLang="en-US" sz="1800" b="1">
                <a:solidFill>
                  <a:srgbClr val="2D3737"/>
                </a:solidFill>
                <a:latin typeface="Meiryo" panose="020B0604030504040204" pitchFamily="34" charset="-128"/>
                <a:ea typeface="Meiryo" panose="020B0604030504040204" pitchFamily="34" charset="-128"/>
              </a:rPr>
              <a:t>杯）</a:t>
            </a:r>
            <a:endParaRPr lang="ja-JP" altLang="en-US" sz="1800"/>
          </a:p>
        </p:txBody>
      </p:sp>
      <p:sp>
        <p:nvSpPr>
          <p:cNvPr id="9" name="正方形/長方形 8">
            <a:extLst>
              <a:ext uri="{FF2B5EF4-FFF2-40B4-BE49-F238E27FC236}">
                <a16:creationId xmlns:a16="http://schemas.microsoft.com/office/drawing/2014/main" id="{08D1EB71-B8BD-F334-DC26-0201D341C219}"/>
              </a:ext>
            </a:extLst>
          </p:cNvPr>
          <p:cNvSpPr/>
          <p:nvPr/>
        </p:nvSpPr>
        <p:spPr>
          <a:xfrm>
            <a:off x="3020108" y="3206114"/>
            <a:ext cx="1343638"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150</a:t>
            </a:r>
            <a:r>
              <a:rPr lang="ja-JP" altLang="en-US" sz="1800" b="1">
                <a:solidFill>
                  <a:srgbClr val="2D3737"/>
                </a:solidFill>
                <a:latin typeface="Meiryo" panose="020B0604030504040204" pitchFamily="34" charset="-128"/>
                <a:ea typeface="Meiryo" panose="020B0604030504040204" pitchFamily="34" charset="-128"/>
              </a:rPr>
              <a:t>ｇ）</a:t>
            </a:r>
            <a:endParaRPr lang="ja-JP" altLang="en-US" sz="1800"/>
          </a:p>
        </p:txBody>
      </p:sp>
      <p:sp>
        <p:nvSpPr>
          <p:cNvPr id="21" name="Google Shape;545;p31">
            <a:extLst>
              <a:ext uri="{FF2B5EF4-FFF2-40B4-BE49-F238E27FC236}">
                <a16:creationId xmlns:a16="http://schemas.microsoft.com/office/drawing/2014/main" id="{AC90D712-779D-2E40-E0D6-C69E935174B2}"/>
              </a:ext>
            </a:extLst>
          </p:cNvPr>
          <p:cNvSpPr/>
          <p:nvPr/>
        </p:nvSpPr>
        <p:spPr>
          <a:xfrm>
            <a:off x="6817529" y="3039462"/>
            <a:ext cx="437515"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000" b="1" i="0" u="none" strike="noStrike" cap="none">
                <a:solidFill>
                  <a:srgbClr val="323232"/>
                </a:solidFill>
                <a:latin typeface="Meiryo"/>
                <a:ea typeface="Meiryo"/>
                <a:cs typeface="Meiryo"/>
                <a:sym typeface="Meiryo"/>
              </a:rPr>
              <a:t>まい</a:t>
            </a:r>
            <a:endParaRPr sz="1000" b="1" i="0" u="none" strike="noStrike" cap="none">
              <a:solidFill>
                <a:srgbClr val="323232"/>
              </a:solidFill>
              <a:latin typeface="Meiryo"/>
              <a:ea typeface="Meiryo"/>
              <a:cs typeface="Meiryo"/>
              <a:sym typeface="Meiryo"/>
            </a:endParaRPr>
          </a:p>
        </p:txBody>
      </p:sp>
      <p:sp>
        <p:nvSpPr>
          <p:cNvPr id="22" name="Google Shape;545;p31">
            <a:extLst>
              <a:ext uri="{FF2B5EF4-FFF2-40B4-BE49-F238E27FC236}">
                <a16:creationId xmlns:a16="http://schemas.microsoft.com/office/drawing/2014/main" id="{CD6DD17B-7E9E-6A93-5BE9-33F9C6CB3E9A}"/>
              </a:ext>
            </a:extLst>
          </p:cNvPr>
          <p:cNvSpPr/>
          <p:nvPr/>
        </p:nvSpPr>
        <p:spPr>
          <a:xfrm>
            <a:off x="10503532" y="3005983"/>
            <a:ext cx="575737"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000" b="1" i="0" u="none" strike="noStrike" cap="none">
                <a:solidFill>
                  <a:srgbClr val="323232"/>
                </a:solidFill>
                <a:latin typeface="Meiryo"/>
                <a:ea typeface="Meiryo"/>
                <a:cs typeface="Meiryo"/>
                <a:sym typeface="Meiryo"/>
              </a:rPr>
              <a:t>ぱい</a:t>
            </a:r>
            <a:endParaRPr sz="1000" b="1" i="0" u="none" strike="noStrike" cap="none">
              <a:solidFill>
                <a:srgbClr val="323232"/>
              </a:solidFill>
              <a:latin typeface="Meiryo"/>
              <a:ea typeface="Meiryo"/>
              <a:cs typeface="Meiryo"/>
              <a:sym typeface="Meiryo"/>
            </a:endParaRPr>
          </a:p>
        </p:txBody>
      </p:sp>
      <p:pic>
        <p:nvPicPr>
          <p:cNvPr id="16" name="図 15">
            <a:extLst>
              <a:ext uri="{FF2B5EF4-FFF2-40B4-BE49-F238E27FC236}">
                <a16:creationId xmlns:a16="http://schemas.microsoft.com/office/drawing/2014/main" id="{85515029-BD6D-E2F7-9979-8FC66F031694}"/>
              </a:ext>
            </a:extLst>
          </p:cNvPr>
          <p:cNvPicPr>
            <a:picLocks noChangeAspect="1"/>
          </p:cNvPicPr>
          <p:nvPr/>
        </p:nvPicPr>
        <p:blipFill>
          <a:blip r:embed="rId4"/>
          <a:stretch>
            <a:fillRect/>
          </a:stretch>
        </p:blipFill>
        <p:spPr>
          <a:xfrm>
            <a:off x="1485887" y="3823529"/>
            <a:ext cx="2119223" cy="1986772"/>
          </a:xfrm>
          <a:prstGeom prst="rect">
            <a:avLst/>
          </a:prstGeom>
        </p:spPr>
      </p:pic>
      <p:pic>
        <p:nvPicPr>
          <p:cNvPr id="17" name="図 16">
            <a:extLst>
              <a:ext uri="{FF2B5EF4-FFF2-40B4-BE49-F238E27FC236}">
                <a16:creationId xmlns:a16="http://schemas.microsoft.com/office/drawing/2014/main" id="{50CCB52D-819D-46BB-17D9-A11D8C17DF31}"/>
              </a:ext>
            </a:extLst>
          </p:cNvPr>
          <p:cNvPicPr>
            <a:picLocks noChangeAspect="1"/>
          </p:cNvPicPr>
          <p:nvPr/>
        </p:nvPicPr>
        <p:blipFill>
          <a:blip r:embed="rId5"/>
          <a:stretch>
            <a:fillRect/>
          </a:stretch>
        </p:blipFill>
        <p:spPr>
          <a:xfrm>
            <a:off x="5059363" y="3920924"/>
            <a:ext cx="1873242" cy="2071919"/>
          </a:xfrm>
          <a:prstGeom prst="rect">
            <a:avLst/>
          </a:prstGeom>
        </p:spPr>
      </p:pic>
      <p:pic>
        <p:nvPicPr>
          <p:cNvPr id="18" name="図 17">
            <a:extLst>
              <a:ext uri="{FF2B5EF4-FFF2-40B4-BE49-F238E27FC236}">
                <a16:creationId xmlns:a16="http://schemas.microsoft.com/office/drawing/2014/main" id="{BEC692DD-A7CB-2316-8433-1A24A8DE658B}"/>
              </a:ext>
            </a:extLst>
          </p:cNvPr>
          <p:cNvPicPr>
            <a:picLocks noChangeAspect="1"/>
          </p:cNvPicPr>
          <p:nvPr/>
        </p:nvPicPr>
        <p:blipFill>
          <a:blip r:embed="rId6"/>
          <a:stretch>
            <a:fillRect/>
          </a:stretch>
        </p:blipFill>
        <p:spPr>
          <a:xfrm>
            <a:off x="8419551" y="3613501"/>
            <a:ext cx="2620646" cy="2289517"/>
          </a:xfrm>
          <a:prstGeom prst="rect">
            <a:avLst/>
          </a:prstGeom>
        </p:spPr>
      </p:pic>
    </p:spTree>
    <p:extLst>
      <p:ext uri="{BB962C8B-B14F-4D97-AF65-F5344CB8AC3E}">
        <p14:creationId xmlns:p14="http://schemas.microsoft.com/office/powerpoint/2010/main" val="98926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42;p31">
            <a:extLst>
              <a:ext uri="{FF2B5EF4-FFF2-40B4-BE49-F238E27FC236}">
                <a16:creationId xmlns:a16="http://schemas.microsoft.com/office/drawing/2014/main" id="{C2CD4E0B-09FB-31BE-69C3-B94517B9C337}"/>
              </a:ext>
            </a:extLst>
          </p:cNvPr>
          <p:cNvSpPr txBox="1"/>
          <p:nvPr/>
        </p:nvSpPr>
        <p:spPr>
          <a:xfrm>
            <a:off x="832735" y="3233518"/>
            <a:ext cx="3048000" cy="90790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2800" b="1">
                <a:solidFill>
                  <a:srgbClr val="2D3737"/>
                </a:solidFill>
                <a:latin typeface="Meiryo" panose="020B0604030504040204" pitchFamily="34" charset="-128"/>
                <a:ea typeface="Meiryo" panose="020B0604030504040204" pitchFamily="34" charset="-128"/>
              </a:rPr>
              <a:t>角砂糖</a:t>
            </a:r>
            <a:r>
              <a:rPr lang="en-US" altLang="ja-JP" sz="4800" b="1">
                <a:solidFill>
                  <a:srgbClr val="2D3737"/>
                </a:solidFill>
                <a:latin typeface="Meiryo" panose="020B0604030504040204" pitchFamily="34" charset="-128"/>
                <a:ea typeface="Meiryo" panose="020B0604030504040204" pitchFamily="34" charset="-128"/>
              </a:rPr>
              <a:t>14</a:t>
            </a:r>
            <a:r>
              <a:rPr lang="ja-JP" altLang="en-US" sz="2800" b="1">
                <a:solidFill>
                  <a:srgbClr val="2D3737"/>
                </a:solidFill>
                <a:latin typeface="Meiryo" panose="020B0604030504040204" pitchFamily="34" charset="-128"/>
                <a:ea typeface="Meiryo" panose="020B0604030504040204" pitchFamily="34" charset="-128"/>
              </a:rPr>
              <a:t>個分</a:t>
            </a:r>
          </a:p>
        </p:txBody>
      </p:sp>
      <p:sp>
        <p:nvSpPr>
          <p:cNvPr id="23" name="正方形/長方形 22">
            <a:extLst>
              <a:ext uri="{FF2B5EF4-FFF2-40B4-BE49-F238E27FC236}">
                <a16:creationId xmlns:a16="http://schemas.microsoft.com/office/drawing/2014/main" id="{029ADA14-C8EC-D043-F31B-65153E87C7F0}"/>
              </a:ext>
            </a:extLst>
          </p:cNvPr>
          <p:cNvSpPr/>
          <p:nvPr/>
        </p:nvSpPr>
        <p:spPr>
          <a:xfrm>
            <a:off x="3345156" y="3556216"/>
            <a:ext cx="1111202"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 altLang="ja-JP" sz="1800" b="1">
                <a:solidFill>
                  <a:srgbClr val="2D3737"/>
                </a:solidFill>
                <a:latin typeface="Meiryo" panose="020B0604030504040204" pitchFamily="34" charset="-128"/>
                <a:ea typeface="Meiryo" panose="020B0604030504040204" pitchFamily="34" charset="-128"/>
              </a:rPr>
              <a:t>42g</a:t>
            </a:r>
            <a:r>
              <a:rPr lang="ja-JP" altLang="en-US" sz="1800" b="1">
                <a:solidFill>
                  <a:srgbClr val="2D3737"/>
                </a:solidFill>
                <a:latin typeface="Meiryo" panose="020B0604030504040204" pitchFamily="34" charset="-128"/>
                <a:ea typeface="Meiryo" panose="020B0604030504040204" pitchFamily="34" charset="-128"/>
              </a:rPr>
              <a:t>）</a:t>
            </a:r>
          </a:p>
        </p:txBody>
      </p:sp>
      <p:sp>
        <p:nvSpPr>
          <p:cNvPr id="4" name="Google Shape;542;p31">
            <a:extLst>
              <a:ext uri="{FF2B5EF4-FFF2-40B4-BE49-F238E27FC236}">
                <a16:creationId xmlns:a16="http://schemas.microsoft.com/office/drawing/2014/main" id="{0D72B2EF-B8E2-79ED-C0F2-E7CED7F60657}"/>
              </a:ext>
            </a:extLst>
          </p:cNvPr>
          <p:cNvSpPr txBox="1"/>
          <p:nvPr/>
        </p:nvSpPr>
        <p:spPr>
          <a:xfrm>
            <a:off x="8421535" y="2122455"/>
            <a:ext cx="2237025"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ラーメン</a:t>
            </a:r>
          </a:p>
        </p:txBody>
      </p:sp>
      <p:sp>
        <p:nvSpPr>
          <p:cNvPr id="5" name="Google Shape;542;p31">
            <a:extLst>
              <a:ext uri="{FF2B5EF4-FFF2-40B4-BE49-F238E27FC236}">
                <a16:creationId xmlns:a16="http://schemas.microsoft.com/office/drawing/2014/main" id="{02D2F9BC-A1B1-3080-2E8D-6FD282CE9E75}"/>
              </a:ext>
            </a:extLst>
          </p:cNvPr>
          <p:cNvSpPr txBox="1"/>
          <p:nvPr/>
        </p:nvSpPr>
        <p:spPr>
          <a:xfrm>
            <a:off x="5039817" y="2122455"/>
            <a:ext cx="1751752"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食パン</a:t>
            </a:r>
          </a:p>
        </p:txBody>
      </p:sp>
      <p:sp>
        <p:nvSpPr>
          <p:cNvPr id="6" name="Google Shape;542;p31">
            <a:extLst>
              <a:ext uri="{FF2B5EF4-FFF2-40B4-BE49-F238E27FC236}">
                <a16:creationId xmlns:a16="http://schemas.microsoft.com/office/drawing/2014/main" id="{A9BB678A-AAA4-C514-D5D1-C96144350CA6}"/>
              </a:ext>
            </a:extLst>
          </p:cNvPr>
          <p:cNvSpPr txBox="1"/>
          <p:nvPr/>
        </p:nvSpPr>
        <p:spPr>
          <a:xfrm>
            <a:off x="1161429" y="2122455"/>
            <a:ext cx="2316390"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白いご飯</a:t>
            </a:r>
          </a:p>
        </p:txBody>
      </p:sp>
      <p:sp>
        <p:nvSpPr>
          <p:cNvPr id="7" name="Google Shape;545;p31">
            <a:extLst>
              <a:ext uri="{FF2B5EF4-FFF2-40B4-BE49-F238E27FC236}">
                <a16:creationId xmlns:a16="http://schemas.microsoft.com/office/drawing/2014/main" id="{F955494B-C9BC-6332-58CB-715938F4ACB1}"/>
              </a:ext>
            </a:extLst>
          </p:cNvPr>
          <p:cNvSpPr/>
          <p:nvPr/>
        </p:nvSpPr>
        <p:spPr>
          <a:xfrm>
            <a:off x="1253060" y="1918160"/>
            <a:ext cx="209209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しろ　　　　　</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はん</a:t>
            </a:r>
            <a:endParaRPr sz="1200" b="1" i="0" u="none" strike="noStrike" cap="none">
              <a:solidFill>
                <a:srgbClr val="323232"/>
              </a:solidFill>
              <a:latin typeface="Meiryo"/>
              <a:ea typeface="Meiryo"/>
              <a:cs typeface="Meiryo"/>
              <a:sym typeface="Meiryo"/>
            </a:endParaRPr>
          </a:p>
        </p:txBody>
      </p:sp>
      <p:sp>
        <p:nvSpPr>
          <p:cNvPr id="8" name="Google Shape;545;p31">
            <a:extLst>
              <a:ext uri="{FF2B5EF4-FFF2-40B4-BE49-F238E27FC236}">
                <a16:creationId xmlns:a16="http://schemas.microsoft.com/office/drawing/2014/main" id="{D47EFDF4-2A61-A9A5-C62B-1EB3583E0E22}"/>
              </a:ext>
            </a:extLst>
          </p:cNvPr>
          <p:cNvSpPr/>
          <p:nvPr/>
        </p:nvSpPr>
        <p:spPr>
          <a:xfrm>
            <a:off x="5069370" y="1918160"/>
            <a:ext cx="78010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a:solidFill>
                  <a:srgbClr val="323232"/>
                </a:solidFill>
                <a:latin typeface="Meiryo"/>
                <a:ea typeface="Meiryo"/>
                <a:cs typeface="Meiryo"/>
                <a:sym typeface="Meiryo"/>
              </a:rPr>
              <a:t>しょく</a:t>
            </a:r>
            <a:endParaRPr sz="1200" b="1" i="0" u="none" strike="noStrike" cap="none">
              <a:solidFill>
                <a:srgbClr val="323232"/>
              </a:solidFill>
              <a:latin typeface="Meiryo"/>
              <a:ea typeface="Meiryo"/>
              <a:cs typeface="Meiryo"/>
              <a:sym typeface="Meiryo"/>
            </a:endParaRPr>
          </a:p>
        </p:txBody>
      </p:sp>
      <p:sp>
        <p:nvSpPr>
          <p:cNvPr id="9" name="正方形/長方形 8">
            <a:extLst>
              <a:ext uri="{FF2B5EF4-FFF2-40B4-BE49-F238E27FC236}">
                <a16:creationId xmlns:a16="http://schemas.microsoft.com/office/drawing/2014/main" id="{5BA744BE-27D0-497B-BEF6-53A1BCBDE43A}"/>
              </a:ext>
            </a:extLst>
          </p:cNvPr>
          <p:cNvSpPr/>
          <p:nvPr/>
        </p:nvSpPr>
        <p:spPr>
          <a:xfrm>
            <a:off x="6356642" y="2306682"/>
            <a:ext cx="1032655"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a:t>
            </a:r>
            <a:r>
              <a:rPr lang="ja-JP" altLang="en-US" sz="1800" b="1">
                <a:solidFill>
                  <a:srgbClr val="2D3737"/>
                </a:solidFill>
                <a:latin typeface="Meiryo" panose="020B0604030504040204" pitchFamily="34" charset="-128"/>
                <a:ea typeface="Meiryo" panose="020B0604030504040204" pitchFamily="34" charset="-128"/>
              </a:rPr>
              <a:t>枚）</a:t>
            </a:r>
            <a:endParaRPr lang="ja-JP" altLang="en-US" sz="1800"/>
          </a:p>
        </p:txBody>
      </p:sp>
      <p:sp>
        <p:nvSpPr>
          <p:cNvPr id="11" name="正方形/長方形 10">
            <a:extLst>
              <a:ext uri="{FF2B5EF4-FFF2-40B4-BE49-F238E27FC236}">
                <a16:creationId xmlns:a16="http://schemas.microsoft.com/office/drawing/2014/main" id="{E4105307-B847-1758-B033-2B7DCE56777E}"/>
              </a:ext>
            </a:extLst>
          </p:cNvPr>
          <p:cNvSpPr/>
          <p:nvPr/>
        </p:nvSpPr>
        <p:spPr>
          <a:xfrm>
            <a:off x="10179064" y="2310131"/>
            <a:ext cx="1032655"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a:t>
            </a:r>
            <a:r>
              <a:rPr lang="ja-JP" altLang="en-US" sz="1800" b="1">
                <a:solidFill>
                  <a:srgbClr val="2D3737"/>
                </a:solidFill>
                <a:latin typeface="Meiryo" panose="020B0604030504040204" pitchFamily="34" charset="-128"/>
                <a:ea typeface="Meiryo" panose="020B0604030504040204" pitchFamily="34" charset="-128"/>
              </a:rPr>
              <a:t>杯）</a:t>
            </a:r>
            <a:endParaRPr lang="ja-JP" altLang="en-US" sz="1800"/>
          </a:p>
        </p:txBody>
      </p:sp>
      <p:sp>
        <p:nvSpPr>
          <p:cNvPr id="12" name="正方形/長方形 11">
            <a:extLst>
              <a:ext uri="{FF2B5EF4-FFF2-40B4-BE49-F238E27FC236}">
                <a16:creationId xmlns:a16="http://schemas.microsoft.com/office/drawing/2014/main" id="{01A508C1-BF9F-28E0-954A-3D4890FEB099}"/>
              </a:ext>
            </a:extLst>
          </p:cNvPr>
          <p:cNvSpPr/>
          <p:nvPr/>
        </p:nvSpPr>
        <p:spPr>
          <a:xfrm>
            <a:off x="2935512" y="2293547"/>
            <a:ext cx="1343638"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150</a:t>
            </a:r>
            <a:r>
              <a:rPr lang="ja-JP" altLang="en-US" sz="1800" b="1">
                <a:solidFill>
                  <a:srgbClr val="2D3737"/>
                </a:solidFill>
                <a:latin typeface="Meiryo" panose="020B0604030504040204" pitchFamily="34" charset="-128"/>
                <a:ea typeface="Meiryo" panose="020B0604030504040204" pitchFamily="34" charset="-128"/>
              </a:rPr>
              <a:t>ｇ）</a:t>
            </a:r>
            <a:endParaRPr lang="ja-JP" altLang="en-US" sz="1800"/>
          </a:p>
        </p:txBody>
      </p:sp>
      <p:sp>
        <p:nvSpPr>
          <p:cNvPr id="13" name="Google Shape;545;p31">
            <a:extLst>
              <a:ext uri="{FF2B5EF4-FFF2-40B4-BE49-F238E27FC236}">
                <a16:creationId xmlns:a16="http://schemas.microsoft.com/office/drawing/2014/main" id="{02E6C90A-503E-297F-3F27-D68B62152D5F}"/>
              </a:ext>
            </a:extLst>
          </p:cNvPr>
          <p:cNvSpPr/>
          <p:nvPr/>
        </p:nvSpPr>
        <p:spPr>
          <a:xfrm>
            <a:off x="6719960" y="2148228"/>
            <a:ext cx="437515"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000" b="1" i="0" u="none" strike="noStrike" cap="none">
                <a:solidFill>
                  <a:srgbClr val="323232"/>
                </a:solidFill>
                <a:latin typeface="Meiryo"/>
                <a:ea typeface="Meiryo"/>
                <a:cs typeface="Meiryo"/>
                <a:sym typeface="Meiryo"/>
              </a:rPr>
              <a:t>まい</a:t>
            </a:r>
            <a:endParaRPr sz="1000" b="1" i="0" u="none" strike="noStrike" cap="none">
              <a:solidFill>
                <a:srgbClr val="323232"/>
              </a:solidFill>
              <a:latin typeface="Meiryo"/>
              <a:ea typeface="Meiryo"/>
              <a:cs typeface="Meiryo"/>
              <a:sym typeface="Meiryo"/>
            </a:endParaRPr>
          </a:p>
        </p:txBody>
      </p:sp>
      <p:sp>
        <p:nvSpPr>
          <p:cNvPr id="16" name="Google Shape;545;p31">
            <a:extLst>
              <a:ext uri="{FF2B5EF4-FFF2-40B4-BE49-F238E27FC236}">
                <a16:creationId xmlns:a16="http://schemas.microsoft.com/office/drawing/2014/main" id="{07CEB3C7-1D3C-BEE6-496C-A8E0296B6975}"/>
              </a:ext>
            </a:extLst>
          </p:cNvPr>
          <p:cNvSpPr/>
          <p:nvPr/>
        </p:nvSpPr>
        <p:spPr>
          <a:xfrm>
            <a:off x="10535516" y="2153418"/>
            <a:ext cx="575737"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000" b="1" i="0" u="none" strike="noStrike" cap="none">
                <a:solidFill>
                  <a:srgbClr val="323232"/>
                </a:solidFill>
                <a:latin typeface="Meiryo"/>
                <a:ea typeface="Meiryo"/>
                <a:cs typeface="Meiryo"/>
                <a:sym typeface="Meiryo"/>
              </a:rPr>
              <a:t>ぱい</a:t>
            </a:r>
            <a:endParaRPr sz="1000" b="1" i="0" u="none" strike="noStrike" cap="none">
              <a:solidFill>
                <a:srgbClr val="323232"/>
              </a:solidFill>
              <a:latin typeface="Meiryo"/>
              <a:ea typeface="Meiryo"/>
              <a:cs typeface="Meiryo"/>
              <a:sym typeface="Meiryo"/>
            </a:endParaRPr>
          </a:p>
        </p:txBody>
      </p:sp>
      <p:pic>
        <p:nvPicPr>
          <p:cNvPr id="36" name="図 35">
            <a:extLst>
              <a:ext uri="{FF2B5EF4-FFF2-40B4-BE49-F238E27FC236}">
                <a16:creationId xmlns:a16="http://schemas.microsoft.com/office/drawing/2014/main" id="{CC01974F-BBBE-0D3A-333C-4C1A67B24D98}"/>
              </a:ext>
            </a:extLst>
          </p:cNvPr>
          <p:cNvPicPr>
            <a:picLocks noChangeAspect="1"/>
          </p:cNvPicPr>
          <p:nvPr/>
        </p:nvPicPr>
        <p:blipFill>
          <a:blip r:embed="rId3"/>
          <a:stretch>
            <a:fillRect/>
          </a:stretch>
        </p:blipFill>
        <p:spPr>
          <a:xfrm>
            <a:off x="928917" y="4312101"/>
            <a:ext cx="3333954" cy="1717684"/>
          </a:xfrm>
          <a:prstGeom prst="rect">
            <a:avLst/>
          </a:prstGeom>
        </p:spPr>
      </p:pic>
      <p:pic>
        <p:nvPicPr>
          <p:cNvPr id="39" name="Google Shape;56;p65">
            <a:extLst>
              <a:ext uri="{FF2B5EF4-FFF2-40B4-BE49-F238E27FC236}">
                <a16:creationId xmlns:a16="http://schemas.microsoft.com/office/drawing/2014/main" id="{10B64B67-B1EC-A47E-C5FC-3FA522B48246}"/>
              </a:ext>
            </a:extLst>
          </p:cNvPr>
          <p:cNvPicPr preferRelativeResize="0"/>
          <p:nvPr/>
        </p:nvPicPr>
        <p:blipFill rotWithShape="1">
          <a:blip r:embed="rId4">
            <a:alphaModFix/>
          </a:blip>
          <a:srcRect/>
          <a:stretch/>
        </p:blipFill>
        <p:spPr>
          <a:xfrm>
            <a:off x="928918" y="3925549"/>
            <a:ext cx="3333954" cy="82284"/>
          </a:xfrm>
          <a:prstGeom prst="rect">
            <a:avLst/>
          </a:prstGeom>
          <a:noFill/>
          <a:ln>
            <a:noFill/>
          </a:ln>
        </p:spPr>
      </p:pic>
      <p:sp>
        <p:nvSpPr>
          <p:cNvPr id="43" name="三角形 42">
            <a:extLst>
              <a:ext uri="{FF2B5EF4-FFF2-40B4-BE49-F238E27FC236}">
                <a16:creationId xmlns:a16="http://schemas.microsoft.com/office/drawing/2014/main" id="{43EA5DEC-D0A9-6DC2-5983-416313A247D5}"/>
              </a:ext>
            </a:extLst>
          </p:cNvPr>
          <p:cNvSpPr/>
          <p:nvPr/>
        </p:nvSpPr>
        <p:spPr>
          <a:xfrm rot="10800000">
            <a:off x="2428415" y="2836598"/>
            <a:ext cx="334959" cy="288758"/>
          </a:xfrm>
          <a:prstGeom prst="triangl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0E1895C3-47A0-0578-DCCD-8B392BF5A5A7}"/>
              </a:ext>
            </a:extLst>
          </p:cNvPr>
          <p:cNvPicPr>
            <a:picLocks noChangeAspect="1"/>
          </p:cNvPicPr>
          <p:nvPr/>
        </p:nvPicPr>
        <p:blipFill>
          <a:blip r:embed="rId5"/>
          <a:stretch>
            <a:fillRect/>
          </a:stretch>
        </p:blipFill>
        <p:spPr>
          <a:xfrm>
            <a:off x="2224116" y="817341"/>
            <a:ext cx="1131049" cy="1060359"/>
          </a:xfrm>
          <a:prstGeom prst="rect">
            <a:avLst/>
          </a:prstGeom>
        </p:spPr>
      </p:pic>
      <p:pic>
        <p:nvPicPr>
          <p:cNvPr id="47" name="図 46">
            <a:extLst>
              <a:ext uri="{FF2B5EF4-FFF2-40B4-BE49-F238E27FC236}">
                <a16:creationId xmlns:a16="http://schemas.microsoft.com/office/drawing/2014/main" id="{594FA085-4787-C84A-7626-19566D05FA85}"/>
              </a:ext>
            </a:extLst>
          </p:cNvPr>
          <p:cNvPicPr>
            <a:picLocks noChangeAspect="1"/>
          </p:cNvPicPr>
          <p:nvPr/>
        </p:nvPicPr>
        <p:blipFill>
          <a:blip r:embed="rId6"/>
          <a:stretch>
            <a:fillRect/>
          </a:stretch>
        </p:blipFill>
        <p:spPr>
          <a:xfrm>
            <a:off x="5797592" y="829793"/>
            <a:ext cx="999767" cy="1105803"/>
          </a:xfrm>
          <a:prstGeom prst="rect">
            <a:avLst/>
          </a:prstGeom>
        </p:spPr>
      </p:pic>
      <p:pic>
        <p:nvPicPr>
          <p:cNvPr id="48" name="図 47">
            <a:extLst>
              <a:ext uri="{FF2B5EF4-FFF2-40B4-BE49-F238E27FC236}">
                <a16:creationId xmlns:a16="http://schemas.microsoft.com/office/drawing/2014/main" id="{CCBD2926-AFBC-C42F-FA3D-68BEE94EA6EA}"/>
              </a:ext>
            </a:extLst>
          </p:cNvPr>
          <p:cNvPicPr>
            <a:picLocks noChangeAspect="1"/>
          </p:cNvPicPr>
          <p:nvPr/>
        </p:nvPicPr>
        <p:blipFill>
          <a:blip r:embed="rId7"/>
          <a:stretch>
            <a:fillRect/>
          </a:stretch>
        </p:blipFill>
        <p:spPr>
          <a:xfrm>
            <a:off x="9157780" y="747901"/>
            <a:ext cx="1398664" cy="1221937"/>
          </a:xfrm>
          <a:prstGeom prst="rect">
            <a:avLst/>
          </a:prstGeom>
        </p:spPr>
      </p:pic>
      <p:pic>
        <p:nvPicPr>
          <p:cNvPr id="49" name="図 48">
            <a:extLst>
              <a:ext uri="{FF2B5EF4-FFF2-40B4-BE49-F238E27FC236}">
                <a16:creationId xmlns:a16="http://schemas.microsoft.com/office/drawing/2014/main" id="{A634C28E-2115-0E7B-201F-2DE61095EAF0}"/>
              </a:ext>
            </a:extLst>
          </p:cNvPr>
          <p:cNvPicPr>
            <a:picLocks noChangeAspect="1"/>
          </p:cNvPicPr>
          <p:nvPr/>
        </p:nvPicPr>
        <p:blipFill>
          <a:blip r:embed="rId8"/>
          <a:stretch>
            <a:fillRect/>
          </a:stretch>
        </p:blipFill>
        <p:spPr>
          <a:xfrm>
            <a:off x="2457475" y="4355477"/>
            <a:ext cx="386727" cy="405746"/>
          </a:xfrm>
          <a:prstGeom prst="rect">
            <a:avLst/>
          </a:prstGeom>
        </p:spPr>
      </p:pic>
      <p:sp>
        <p:nvSpPr>
          <p:cNvPr id="52" name="Google Shape;545;p31">
            <a:extLst>
              <a:ext uri="{FF2B5EF4-FFF2-40B4-BE49-F238E27FC236}">
                <a16:creationId xmlns:a16="http://schemas.microsoft.com/office/drawing/2014/main" id="{CED22988-5B4F-57F9-808E-B14E43F8715A}"/>
              </a:ext>
            </a:extLst>
          </p:cNvPr>
          <p:cNvSpPr/>
          <p:nvPr/>
        </p:nvSpPr>
        <p:spPr>
          <a:xfrm>
            <a:off x="991156" y="3249810"/>
            <a:ext cx="267532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こぶん</a:t>
            </a:r>
            <a:endParaRPr sz="1200" b="1" i="0" u="none" strike="noStrike" cap="none">
              <a:solidFill>
                <a:srgbClr val="323232"/>
              </a:solidFill>
              <a:latin typeface="Meiryo"/>
              <a:ea typeface="Meiryo"/>
              <a:cs typeface="Meiryo"/>
              <a:sym typeface="Meiryo"/>
            </a:endParaRPr>
          </a:p>
        </p:txBody>
      </p:sp>
    </p:spTree>
    <p:extLst>
      <p:ext uri="{BB962C8B-B14F-4D97-AF65-F5344CB8AC3E}">
        <p14:creationId xmlns:p14="http://schemas.microsoft.com/office/powerpoint/2010/main" val="265307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42;p31">
            <a:extLst>
              <a:ext uri="{FF2B5EF4-FFF2-40B4-BE49-F238E27FC236}">
                <a16:creationId xmlns:a16="http://schemas.microsoft.com/office/drawing/2014/main" id="{C2CD4E0B-09FB-31BE-69C3-B94517B9C337}"/>
              </a:ext>
            </a:extLst>
          </p:cNvPr>
          <p:cNvSpPr txBox="1"/>
          <p:nvPr/>
        </p:nvSpPr>
        <p:spPr>
          <a:xfrm>
            <a:off x="832735" y="3233518"/>
            <a:ext cx="3048000" cy="90790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2800" b="1">
                <a:solidFill>
                  <a:srgbClr val="2D3737"/>
                </a:solidFill>
                <a:latin typeface="Meiryo" panose="020B0604030504040204" pitchFamily="34" charset="-128"/>
                <a:ea typeface="Meiryo" panose="020B0604030504040204" pitchFamily="34" charset="-128"/>
              </a:rPr>
              <a:t>角砂糖</a:t>
            </a:r>
            <a:r>
              <a:rPr lang="en-US" altLang="ja-JP" sz="4800" b="1">
                <a:solidFill>
                  <a:srgbClr val="2D3737"/>
                </a:solidFill>
                <a:latin typeface="Meiryo" panose="020B0604030504040204" pitchFamily="34" charset="-128"/>
                <a:ea typeface="Meiryo" panose="020B0604030504040204" pitchFamily="34" charset="-128"/>
              </a:rPr>
              <a:t>14</a:t>
            </a:r>
            <a:r>
              <a:rPr lang="ja-JP" altLang="en-US" sz="2800" b="1">
                <a:solidFill>
                  <a:srgbClr val="2D3737"/>
                </a:solidFill>
                <a:latin typeface="Meiryo" panose="020B0604030504040204" pitchFamily="34" charset="-128"/>
                <a:ea typeface="Meiryo" panose="020B0604030504040204" pitchFamily="34" charset="-128"/>
              </a:rPr>
              <a:t>個分</a:t>
            </a:r>
          </a:p>
        </p:txBody>
      </p:sp>
      <p:sp>
        <p:nvSpPr>
          <p:cNvPr id="23" name="正方形/長方形 22">
            <a:extLst>
              <a:ext uri="{FF2B5EF4-FFF2-40B4-BE49-F238E27FC236}">
                <a16:creationId xmlns:a16="http://schemas.microsoft.com/office/drawing/2014/main" id="{029ADA14-C8EC-D043-F31B-65153E87C7F0}"/>
              </a:ext>
            </a:extLst>
          </p:cNvPr>
          <p:cNvSpPr/>
          <p:nvPr/>
        </p:nvSpPr>
        <p:spPr>
          <a:xfrm>
            <a:off x="3345156" y="3556216"/>
            <a:ext cx="1111202"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 altLang="ja-JP" sz="1800" b="1">
                <a:solidFill>
                  <a:srgbClr val="2D3737"/>
                </a:solidFill>
                <a:latin typeface="Meiryo" panose="020B0604030504040204" pitchFamily="34" charset="-128"/>
                <a:ea typeface="Meiryo" panose="020B0604030504040204" pitchFamily="34" charset="-128"/>
              </a:rPr>
              <a:t>42g</a:t>
            </a:r>
            <a:r>
              <a:rPr lang="ja-JP" altLang="en-US" sz="1800" b="1">
                <a:solidFill>
                  <a:srgbClr val="2D3737"/>
                </a:solidFill>
                <a:latin typeface="Meiryo" panose="020B0604030504040204" pitchFamily="34" charset="-128"/>
                <a:ea typeface="Meiryo" panose="020B0604030504040204" pitchFamily="34" charset="-128"/>
              </a:rPr>
              <a:t>）</a:t>
            </a:r>
          </a:p>
        </p:txBody>
      </p:sp>
      <p:sp>
        <p:nvSpPr>
          <p:cNvPr id="4" name="Google Shape;542;p31">
            <a:extLst>
              <a:ext uri="{FF2B5EF4-FFF2-40B4-BE49-F238E27FC236}">
                <a16:creationId xmlns:a16="http://schemas.microsoft.com/office/drawing/2014/main" id="{0D72B2EF-B8E2-79ED-C0F2-E7CED7F60657}"/>
              </a:ext>
            </a:extLst>
          </p:cNvPr>
          <p:cNvSpPr txBox="1"/>
          <p:nvPr/>
        </p:nvSpPr>
        <p:spPr>
          <a:xfrm>
            <a:off x="8421535" y="2122455"/>
            <a:ext cx="2237025"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ラーメン</a:t>
            </a:r>
          </a:p>
        </p:txBody>
      </p:sp>
      <p:sp>
        <p:nvSpPr>
          <p:cNvPr id="5" name="Google Shape;542;p31">
            <a:extLst>
              <a:ext uri="{FF2B5EF4-FFF2-40B4-BE49-F238E27FC236}">
                <a16:creationId xmlns:a16="http://schemas.microsoft.com/office/drawing/2014/main" id="{02D2F9BC-A1B1-3080-2E8D-6FD282CE9E75}"/>
              </a:ext>
            </a:extLst>
          </p:cNvPr>
          <p:cNvSpPr txBox="1"/>
          <p:nvPr/>
        </p:nvSpPr>
        <p:spPr>
          <a:xfrm>
            <a:off x="5039817" y="2122455"/>
            <a:ext cx="1751752"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食パン</a:t>
            </a:r>
          </a:p>
        </p:txBody>
      </p:sp>
      <p:sp>
        <p:nvSpPr>
          <p:cNvPr id="6" name="Google Shape;542;p31">
            <a:extLst>
              <a:ext uri="{FF2B5EF4-FFF2-40B4-BE49-F238E27FC236}">
                <a16:creationId xmlns:a16="http://schemas.microsoft.com/office/drawing/2014/main" id="{A9BB678A-AAA4-C514-D5D1-C96144350CA6}"/>
              </a:ext>
            </a:extLst>
          </p:cNvPr>
          <p:cNvSpPr txBox="1"/>
          <p:nvPr/>
        </p:nvSpPr>
        <p:spPr>
          <a:xfrm>
            <a:off x="1161429" y="2122455"/>
            <a:ext cx="2316390"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白いご飯</a:t>
            </a:r>
          </a:p>
        </p:txBody>
      </p:sp>
      <p:sp>
        <p:nvSpPr>
          <p:cNvPr id="7" name="Google Shape;545;p31">
            <a:extLst>
              <a:ext uri="{FF2B5EF4-FFF2-40B4-BE49-F238E27FC236}">
                <a16:creationId xmlns:a16="http://schemas.microsoft.com/office/drawing/2014/main" id="{F955494B-C9BC-6332-58CB-715938F4ACB1}"/>
              </a:ext>
            </a:extLst>
          </p:cNvPr>
          <p:cNvSpPr/>
          <p:nvPr/>
        </p:nvSpPr>
        <p:spPr>
          <a:xfrm>
            <a:off x="1253060" y="1918160"/>
            <a:ext cx="209209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しろ　　　　　</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はん</a:t>
            </a:r>
            <a:endParaRPr sz="1200" b="1" i="0" u="none" strike="noStrike" cap="none">
              <a:solidFill>
                <a:srgbClr val="323232"/>
              </a:solidFill>
              <a:latin typeface="Meiryo"/>
              <a:ea typeface="Meiryo"/>
              <a:cs typeface="Meiryo"/>
              <a:sym typeface="Meiryo"/>
            </a:endParaRPr>
          </a:p>
        </p:txBody>
      </p:sp>
      <p:sp>
        <p:nvSpPr>
          <p:cNvPr id="8" name="Google Shape;545;p31">
            <a:extLst>
              <a:ext uri="{FF2B5EF4-FFF2-40B4-BE49-F238E27FC236}">
                <a16:creationId xmlns:a16="http://schemas.microsoft.com/office/drawing/2014/main" id="{D47EFDF4-2A61-A9A5-C62B-1EB3583E0E22}"/>
              </a:ext>
            </a:extLst>
          </p:cNvPr>
          <p:cNvSpPr/>
          <p:nvPr/>
        </p:nvSpPr>
        <p:spPr>
          <a:xfrm>
            <a:off x="5069370" y="1918160"/>
            <a:ext cx="78010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a:solidFill>
                  <a:srgbClr val="323232"/>
                </a:solidFill>
                <a:latin typeface="Meiryo"/>
                <a:ea typeface="Meiryo"/>
                <a:cs typeface="Meiryo"/>
                <a:sym typeface="Meiryo"/>
              </a:rPr>
              <a:t>しょく</a:t>
            </a:r>
            <a:endParaRPr sz="1200" b="1" i="0" u="none" strike="noStrike" cap="none">
              <a:solidFill>
                <a:srgbClr val="323232"/>
              </a:solidFill>
              <a:latin typeface="Meiryo"/>
              <a:ea typeface="Meiryo"/>
              <a:cs typeface="Meiryo"/>
              <a:sym typeface="Meiryo"/>
            </a:endParaRPr>
          </a:p>
        </p:txBody>
      </p:sp>
      <p:sp>
        <p:nvSpPr>
          <p:cNvPr id="9" name="正方形/長方形 8">
            <a:extLst>
              <a:ext uri="{FF2B5EF4-FFF2-40B4-BE49-F238E27FC236}">
                <a16:creationId xmlns:a16="http://schemas.microsoft.com/office/drawing/2014/main" id="{5BA744BE-27D0-497B-BEF6-53A1BCBDE43A}"/>
              </a:ext>
            </a:extLst>
          </p:cNvPr>
          <p:cNvSpPr/>
          <p:nvPr/>
        </p:nvSpPr>
        <p:spPr>
          <a:xfrm>
            <a:off x="6356642" y="2306682"/>
            <a:ext cx="1032655"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a:t>
            </a:r>
            <a:r>
              <a:rPr lang="ja-JP" altLang="en-US" sz="1800" b="1">
                <a:solidFill>
                  <a:srgbClr val="2D3737"/>
                </a:solidFill>
                <a:latin typeface="Meiryo" panose="020B0604030504040204" pitchFamily="34" charset="-128"/>
                <a:ea typeface="Meiryo" panose="020B0604030504040204" pitchFamily="34" charset="-128"/>
              </a:rPr>
              <a:t>枚）</a:t>
            </a:r>
            <a:endParaRPr lang="ja-JP" altLang="en-US" sz="1800"/>
          </a:p>
        </p:txBody>
      </p:sp>
      <p:sp>
        <p:nvSpPr>
          <p:cNvPr id="11" name="正方形/長方形 10">
            <a:extLst>
              <a:ext uri="{FF2B5EF4-FFF2-40B4-BE49-F238E27FC236}">
                <a16:creationId xmlns:a16="http://schemas.microsoft.com/office/drawing/2014/main" id="{E4105307-B847-1758-B033-2B7DCE56777E}"/>
              </a:ext>
            </a:extLst>
          </p:cNvPr>
          <p:cNvSpPr/>
          <p:nvPr/>
        </p:nvSpPr>
        <p:spPr>
          <a:xfrm>
            <a:off x="10179064" y="2310131"/>
            <a:ext cx="1032655"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a:t>
            </a:r>
            <a:r>
              <a:rPr lang="ja-JP" altLang="en-US" sz="1800" b="1">
                <a:solidFill>
                  <a:srgbClr val="2D3737"/>
                </a:solidFill>
                <a:latin typeface="Meiryo" panose="020B0604030504040204" pitchFamily="34" charset="-128"/>
                <a:ea typeface="Meiryo" panose="020B0604030504040204" pitchFamily="34" charset="-128"/>
              </a:rPr>
              <a:t>杯）</a:t>
            </a:r>
            <a:endParaRPr lang="ja-JP" altLang="en-US" sz="1800"/>
          </a:p>
        </p:txBody>
      </p:sp>
      <p:sp>
        <p:nvSpPr>
          <p:cNvPr id="12" name="正方形/長方形 11">
            <a:extLst>
              <a:ext uri="{FF2B5EF4-FFF2-40B4-BE49-F238E27FC236}">
                <a16:creationId xmlns:a16="http://schemas.microsoft.com/office/drawing/2014/main" id="{01A508C1-BF9F-28E0-954A-3D4890FEB099}"/>
              </a:ext>
            </a:extLst>
          </p:cNvPr>
          <p:cNvSpPr/>
          <p:nvPr/>
        </p:nvSpPr>
        <p:spPr>
          <a:xfrm>
            <a:off x="2935512" y="2293547"/>
            <a:ext cx="1343638"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150</a:t>
            </a:r>
            <a:r>
              <a:rPr lang="ja-JP" altLang="en-US" sz="1800" b="1">
                <a:solidFill>
                  <a:srgbClr val="2D3737"/>
                </a:solidFill>
                <a:latin typeface="Meiryo" panose="020B0604030504040204" pitchFamily="34" charset="-128"/>
                <a:ea typeface="Meiryo" panose="020B0604030504040204" pitchFamily="34" charset="-128"/>
              </a:rPr>
              <a:t>ｇ）</a:t>
            </a:r>
            <a:endParaRPr lang="ja-JP" altLang="en-US" sz="1800"/>
          </a:p>
        </p:txBody>
      </p:sp>
      <p:sp>
        <p:nvSpPr>
          <p:cNvPr id="13" name="Google Shape;545;p31">
            <a:extLst>
              <a:ext uri="{FF2B5EF4-FFF2-40B4-BE49-F238E27FC236}">
                <a16:creationId xmlns:a16="http://schemas.microsoft.com/office/drawing/2014/main" id="{02E6C90A-503E-297F-3F27-D68B62152D5F}"/>
              </a:ext>
            </a:extLst>
          </p:cNvPr>
          <p:cNvSpPr/>
          <p:nvPr/>
        </p:nvSpPr>
        <p:spPr>
          <a:xfrm>
            <a:off x="6719960" y="2148228"/>
            <a:ext cx="437515"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000" b="1" i="0" u="none" strike="noStrike" cap="none">
                <a:solidFill>
                  <a:srgbClr val="323232"/>
                </a:solidFill>
                <a:latin typeface="Meiryo"/>
                <a:ea typeface="Meiryo"/>
                <a:cs typeface="Meiryo"/>
                <a:sym typeface="Meiryo"/>
              </a:rPr>
              <a:t>まい</a:t>
            </a:r>
            <a:endParaRPr sz="1000" b="1" i="0" u="none" strike="noStrike" cap="none">
              <a:solidFill>
                <a:srgbClr val="323232"/>
              </a:solidFill>
              <a:latin typeface="Meiryo"/>
              <a:ea typeface="Meiryo"/>
              <a:cs typeface="Meiryo"/>
              <a:sym typeface="Meiryo"/>
            </a:endParaRPr>
          </a:p>
        </p:txBody>
      </p:sp>
      <p:sp>
        <p:nvSpPr>
          <p:cNvPr id="16" name="Google Shape;545;p31">
            <a:extLst>
              <a:ext uri="{FF2B5EF4-FFF2-40B4-BE49-F238E27FC236}">
                <a16:creationId xmlns:a16="http://schemas.microsoft.com/office/drawing/2014/main" id="{07CEB3C7-1D3C-BEE6-496C-A8E0296B6975}"/>
              </a:ext>
            </a:extLst>
          </p:cNvPr>
          <p:cNvSpPr/>
          <p:nvPr/>
        </p:nvSpPr>
        <p:spPr>
          <a:xfrm>
            <a:off x="10535516" y="2153418"/>
            <a:ext cx="575737"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000" b="1" i="0" u="none" strike="noStrike" cap="none">
                <a:solidFill>
                  <a:srgbClr val="323232"/>
                </a:solidFill>
                <a:latin typeface="Meiryo"/>
                <a:ea typeface="Meiryo"/>
                <a:cs typeface="Meiryo"/>
                <a:sym typeface="Meiryo"/>
              </a:rPr>
              <a:t>ぱい</a:t>
            </a:r>
            <a:endParaRPr sz="1000" b="1" i="0" u="none" strike="noStrike" cap="none">
              <a:solidFill>
                <a:srgbClr val="323232"/>
              </a:solidFill>
              <a:latin typeface="Meiryo"/>
              <a:ea typeface="Meiryo"/>
              <a:cs typeface="Meiryo"/>
              <a:sym typeface="Meiryo"/>
            </a:endParaRPr>
          </a:p>
        </p:txBody>
      </p:sp>
      <p:pic>
        <p:nvPicPr>
          <p:cNvPr id="36" name="図 35">
            <a:extLst>
              <a:ext uri="{FF2B5EF4-FFF2-40B4-BE49-F238E27FC236}">
                <a16:creationId xmlns:a16="http://schemas.microsoft.com/office/drawing/2014/main" id="{CC01974F-BBBE-0D3A-333C-4C1A67B24D98}"/>
              </a:ext>
            </a:extLst>
          </p:cNvPr>
          <p:cNvPicPr>
            <a:picLocks noChangeAspect="1"/>
          </p:cNvPicPr>
          <p:nvPr/>
        </p:nvPicPr>
        <p:blipFill>
          <a:blip r:embed="rId3"/>
          <a:stretch>
            <a:fillRect/>
          </a:stretch>
        </p:blipFill>
        <p:spPr>
          <a:xfrm>
            <a:off x="928917" y="4312101"/>
            <a:ext cx="3333954" cy="1717684"/>
          </a:xfrm>
          <a:prstGeom prst="rect">
            <a:avLst/>
          </a:prstGeom>
        </p:spPr>
      </p:pic>
      <p:pic>
        <p:nvPicPr>
          <p:cNvPr id="39" name="Google Shape;56;p65">
            <a:extLst>
              <a:ext uri="{FF2B5EF4-FFF2-40B4-BE49-F238E27FC236}">
                <a16:creationId xmlns:a16="http://schemas.microsoft.com/office/drawing/2014/main" id="{10B64B67-B1EC-A47E-C5FC-3FA522B48246}"/>
              </a:ext>
            </a:extLst>
          </p:cNvPr>
          <p:cNvPicPr preferRelativeResize="0"/>
          <p:nvPr/>
        </p:nvPicPr>
        <p:blipFill rotWithShape="1">
          <a:blip r:embed="rId4">
            <a:alphaModFix/>
          </a:blip>
          <a:srcRect/>
          <a:stretch/>
        </p:blipFill>
        <p:spPr>
          <a:xfrm>
            <a:off x="928918" y="3925549"/>
            <a:ext cx="3333954" cy="82284"/>
          </a:xfrm>
          <a:prstGeom prst="rect">
            <a:avLst/>
          </a:prstGeom>
          <a:noFill/>
          <a:ln>
            <a:noFill/>
          </a:ln>
        </p:spPr>
      </p:pic>
      <p:sp>
        <p:nvSpPr>
          <p:cNvPr id="43" name="三角形 42">
            <a:extLst>
              <a:ext uri="{FF2B5EF4-FFF2-40B4-BE49-F238E27FC236}">
                <a16:creationId xmlns:a16="http://schemas.microsoft.com/office/drawing/2014/main" id="{43EA5DEC-D0A9-6DC2-5983-416313A247D5}"/>
              </a:ext>
            </a:extLst>
          </p:cNvPr>
          <p:cNvSpPr/>
          <p:nvPr/>
        </p:nvSpPr>
        <p:spPr>
          <a:xfrm rot="10800000">
            <a:off x="2428415" y="2836598"/>
            <a:ext cx="334959" cy="288758"/>
          </a:xfrm>
          <a:prstGeom prst="triangl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0E1895C3-47A0-0578-DCCD-8B392BF5A5A7}"/>
              </a:ext>
            </a:extLst>
          </p:cNvPr>
          <p:cNvPicPr>
            <a:picLocks noChangeAspect="1"/>
          </p:cNvPicPr>
          <p:nvPr/>
        </p:nvPicPr>
        <p:blipFill>
          <a:blip r:embed="rId5"/>
          <a:stretch>
            <a:fillRect/>
          </a:stretch>
        </p:blipFill>
        <p:spPr>
          <a:xfrm>
            <a:off x="2224116" y="817341"/>
            <a:ext cx="1131049" cy="1060359"/>
          </a:xfrm>
          <a:prstGeom prst="rect">
            <a:avLst/>
          </a:prstGeom>
        </p:spPr>
      </p:pic>
      <p:pic>
        <p:nvPicPr>
          <p:cNvPr id="47" name="図 46">
            <a:extLst>
              <a:ext uri="{FF2B5EF4-FFF2-40B4-BE49-F238E27FC236}">
                <a16:creationId xmlns:a16="http://schemas.microsoft.com/office/drawing/2014/main" id="{594FA085-4787-C84A-7626-19566D05FA85}"/>
              </a:ext>
            </a:extLst>
          </p:cNvPr>
          <p:cNvPicPr>
            <a:picLocks noChangeAspect="1"/>
          </p:cNvPicPr>
          <p:nvPr/>
        </p:nvPicPr>
        <p:blipFill>
          <a:blip r:embed="rId6"/>
          <a:stretch>
            <a:fillRect/>
          </a:stretch>
        </p:blipFill>
        <p:spPr>
          <a:xfrm>
            <a:off x="5797592" y="829793"/>
            <a:ext cx="999767" cy="1105803"/>
          </a:xfrm>
          <a:prstGeom prst="rect">
            <a:avLst/>
          </a:prstGeom>
        </p:spPr>
      </p:pic>
      <p:pic>
        <p:nvPicPr>
          <p:cNvPr id="48" name="図 47">
            <a:extLst>
              <a:ext uri="{FF2B5EF4-FFF2-40B4-BE49-F238E27FC236}">
                <a16:creationId xmlns:a16="http://schemas.microsoft.com/office/drawing/2014/main" id="{CCBD2926-AFBC-C42F-FA3D-68BEE94EA6EA}"/>
              </a:ext>
            </a:extLst>
          </p:cNvPr>
          <p:cNvPicPr>
            <a:picLocks noChangeAspect="1"/>
          </p:cNvPicPr>
          <p:nvPr/>
        </p:nvPicPr>
        <p:blipFill>
          <a:blip r:embed="rId7"/>
          <a:stretch>
            <a:fillRect/>
          </a:stretch>
        </p:blipFill>
        <p:spPr>
          <a:xfrm>
            <a:off x="9157780" y="747901"/>
            <a:ext cx="1398664" cy="1221937"/>
          </a:xfrm>
          <a:prstGeom prst="rect">
            <a:avLst/>
          </a:prstGeom>
        </p:spPr>
      </p:pic>
      <p:pic>
        <p:nvPicPr>
          <p:cNvPr id="49" name="図 48">
            <a:extLst>
              <a:ext uri="{FF2B5EF4-FFF2-40B4-BE49-F238E27FC236}">
                <a16:creationId xmlns:a16="http://schemas.microsoft.com/office/drawing/2014/main" id="{A634C28E-2115-0E7B-201F-2DE61095EAF0}"/>
              </a:ext>
            </a:extLst>
          </p:cNvPr>
          <p:cNvPicPr>
            <a:picLocks noChangeAspect="1"/>
          </p:cNvPicPr>
          <p:nvPr/>
        </p:nvPicPr>
        <p:blipFill>
          <a:blip r:embed="rId8"/>
          <a:stretch>
            <a:fillRect/>
          </a:stretch>
        </p:blipFill>
        <p:spPr>
          <a:xfrm>
            <a:off x="2457475" y="4355477"/>
            <a:ext cx="386727" cy="405746"/>
          </a:xfrm>
          <a:prstGeom prst="rect">
            <a:avLst/>
          </a:prstGeom>
        </p:spPr>
      </p:pic>
      <p:sp>
        <p:nvSpPr>
          <p:cNvPr id="52" name="Google Shape;545;p31">
            <a:extLst>
              <a:ext uri="{FF2B5EF4-FFF2-40B4-BE49-F238E27FC236}">
                <a16:creationId xmlns:a16="http://schemas.microsoft.com/office/drawing/2014/main" id="{CED22988-5B4F-57F9-808E-B14E43F8715A}"/>
              </a:ext>
            </a:extLst>
          </p:cNvPr>
          <p:cNvSpPr/>
          <p:nvPr/>
        </p:nvSpPr>
        <p:spPr>
          <a:xfrm>
            <a:off x="991156" y="3249810"/>
            <a:ext cx="267532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こぶん</a:t>
            </a:r>
            <a:endParaRPr sz="1200" b="1" i="0" u="none" strike="noStrike" cap="none">
              <a:solidFill>
                <a:srgbClr val="323232"/>
              </a:solidFill>
              <a:latin typeface="Meiryo"/>
              <a:ea typeface="Meiryo"/>
              <a:cs typeface="Meiryo"/>
              <a:sym typeface="Meiryo"/>
            </a:endParaRPr>
          </a:p>
        </p:txBody>
      </p:sp>
      <p:sp>
        <p:nvSpPr>
          <p:cNvPr id="2" name="Google Shape;542;p31">
            <a:extLst>
              <a:ext uri="{FF2B5EF4-FFF2-40B4-BE49-F238E27FC236}">
                <a16:creationId xmlns:a16="http://schemas.microsoft.com/office/drawing/2014/main" id="{9CF1A4FC-A958-4E5B-7C72-0592999E3549}"/>
              </a:ext>
            </a:extLst>
          </p:cNvPr>
          <p:cNvSpPr txBox="1"/>
          <p:nvPr/>
        </p:nvSpPr>
        <p:spPr>
          <a:xfrm>
            <a:off x="4699845" y="3247176"/>
            <a:ext cx="3048000" cy="90790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2800" b="1">
                <a:solidFill>
                  <a:srgbClr val="2D3737"/>
                </a:solidFill>
                <a:latin typeface="Meiryo" panose="020B0604030504040204" pitchFamily="34" charset="-128"/>
                <a:ea typeface="Meiryo" panose="020B0604030504040204" pitchFamily="34" charset="-128"/>
              </a:rPr>
              <a:t>角砂糖</a:t>
            </a:r>
            <a:r>
              <a:rPr lang="en-US" altLang="ja-JP" sz="4800" b="1">
                <a:solidFill>
                  <a:srgbClr val="2D3737"/>
                </a:solidFill>
                <a:latin typeface="Meiryo" panose="020B0604030504040204" pitchFamily="34" charset="-128"/>
                <a:ea typeface="Meiryo" panose="020B0604030504040204" pitchFamily="34" charset="-128"/>
              </a:rPr>
              <a:t>9</a:t>
            </a:r>
            <a:r>
              <a:rPr lang="ja-JP" altLang="en-US" sz="2800" b="1">
                <a:solidFill>
                  <a:srgbClr val="2D3737"/>
                </a:solidFill>
                <a:latin typeface="Meiryo" panose="020B0604030504040204" pitchFamily="34" charset="-128"/>
                <a:ea typeface="Meiryo" panose="020B0604030504040204" pitchFamily="34" charset="-128"/>
              </a:rPr>
              <a:t>個分</a:t>
            </a:r>
          </a:p>
        </p:txBody>
      </p:sp>
      <p:sp>
        <p:nvSpPr>
          <p:cNvPr id="3" name="正方形/長方形 2">
            <a:extLst>
              <a:ext uri="{FF2B5EF4-FFF2-40B4-BE49-F238E27FC236}">
                <a16:creationId xmlns:a16="http://schemas.microsoft.com/office/drawing/2014/main" id="{3941D76C-F2AF-54CA-E367-3AF1EC93A12C}"/>
              </a:ext>
            </a:extLst>
          </p:cNvPr>
          <p:cNvSpPr/>
          <p:nvPr/>
        </p:nvSpPr>
        <p:spPr>
          <a:xfrm>
            <a:off x="6783920" y="3563939"/>
            <a:ext cx="1111202"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 altLang="ja-JP" sz="1800" b="1">
                <a:solidFill>
                  <a:srgbClr val="2D3737"/>
                </a:solidFill>
                <a:latin typeface="Meiryo" panose="020B0604030504040204" pitchFamily="34" charset="-128"/>
                <a:ea typeface="Meiryo" panose="020B0604030504040204" pitchFamily="34" charset="-128"/>
              </a:rPr>
              <a:t>27g</a:t>
            </a:r>
            <a:r>
              <a:rPr lang="ja-JP" altLang="en-US" sz="1800" b="1">
                <a:solidFill>
                  <a:srgbClr val="2D3737"/>
                </a:solidFill>
                <a:latin typeface="Meiryo" panose="020B0604030504040204" pitchFamily="34" charset="-128"/>
                <a:ea typeface="Meiryo" panose="020B0604030504040204" pitchFamily="34" charset="-128"/>
              </a:rPr>
              <a:t>）</a:t>
            </a:r>
          </a:p>
        </p:txBody>
      </p:sp>
      <p:pic>
        <p:nvPicPr>
          <p:cNvPr id="10" name="図 9">
            <a:extLst>
              <a:ext uri="{FF2B5EF4-FFF2-40B4-BE49-F238E27FC236}">
                <a16:creationId xmlns:a16="http://schemas.microsoft.com/office/drawing/2014/main" id="{CF7EBD65-69F0-C4AA-1FB9-CAE055DE03D3}"/>
              </a:ext>
            </a:extLst>
          </p:cNvPr>
          <p:cNvPicPr>
            <a:picLocks noChangeAspect="1"/>
          </p:cNvPicPr>
          <p:nvPr/>
        </p:nvPicPr>
        <p:blipFill>
          <a:blip r:embed="rId9"/>
          <a:stretch>
            <a:fillRect/>
          </a:stretch>
        </p:blipFill>
        <p:spPr>
          <a:xfrm>
            <a:off x="5430596" y="4698740"/>
            <a:ext cx="1755713" cy="1331046"/>
          </a:xfrm>
          <a:prstGeom prst="rect">
            <a:avLst/>
          </a:prstGeom>
        </p:spPr>
      </p:pic>
      <p:pic>
        <p:nvPicPr>
          <p:cNvPr id="14" name="Google Shape;56;p65">
            <a:extLst>
              <a:ext uri="{FF2B5EF4-FFF2-40B4-BE49-F238E27FC236}">
                <a16:creationId xmlns:a16="http://schemas.microsoft.com/office/drawing/2014/main" id="{E342B3E0-899E-1040-F850-F211B9356A80}"/>
              </a:ext>
            </a:extLst>
          </p:cNvPr>
          <p:cNvPicPr preferRelativeResize="0"/>
          <p:nvPr/>
        </p:nvPicPr>
        <p:blipFill rotWithShape="1">
          <a:blip r:embed="rId4">
            <a:alphaModFix/>
          </a:blip>
          <a:srcRect/>
          <a:stretch/>
        </p:blipFill>
        <p:spPr>
          <a:xfrm>
            <a:off x="4807354" y="3932499"/>
            <a:ext cx="2827886" cy="75333"/>
          </a:xfrm>
          <a:prstGeom prst="rect">
            <a:avLst/>
          </a:prstGeom>
          <a:noFill/>
          <a:ln>
            <a:noFill/>
          </a:ln>
        </p:spPr>
      </p:pic>
      <p:pic>
        <p:nvPicPr>
          <p:cNvPr id="17" name="図 16">
            <a:extLst>
              <a:ext uri="{FF2B5EF4-FFF2-40B4-BE49-F238E27FC236}">
                <a16:creationId xmlns:a16="http://schemas.microsoft.com/office/drawing/2014/main" id="{9C3BF4BF-BADA-8A67-A19A-50EC5E39A287}"/>
              </a:ext>
            </a:extLst>
          </p:cNvPr>
          <p:cNvPicPr>
            <a:picLocks noChangeAspect="1"/>
          </p:cNvPicPr>
          <p:nvPr/>
        </p:nvPicPr>
        <p:blipFill>
          <a:blip r:embed="rId8"/>
          <a:stretch>
            <a:fillRect/>
          </a:stretch>
        </p:blipFill>
        <p:spPr>
          <a:xfrm>
            <a:off x="6917180" y="4355477"/>
            <a:ext cx="386727" cy="405746"/>
          </a:xfrm>
          <a:prstGeom prst="rect">
            <a:avLst/>
          </a:prstGeom>
        </p:spPr>
      </p:pic>
      <p:sp>
        <p:nvSpPr>
          <p:cNvPr id="18" name="Google Shape;545;p31">
            <a:extLst>
              <a:ext uri="{FF2B5EF4-FFF2-40B4-BE49-F238E27FC236}">
                <a16:creationId xmlns:a16="http://schemas.microsoft.com/office/drawing/2014/main" id="{3BEF92FC-728B-F6E0-5C40-0B1FC5AC948A}"/>
              </a:ext>
            </a:extLst>
          </p:cNvPr>
          <p:cNvSpPr/>
          <p:nvPr/>
        </p:nvSpPr>
        <p:spPr>
          <a:xfrm>
            <a:off x="4888453" y="3249810"/>
            <a:ext cx="267532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こぶん</a:t>
            </a:r>
            <a:endParaRPr sz="1200" b="1" i="0" u="none" strike="noStrike" cap="none">
              <a:solidFill>
                <a:srgbClr val="323232"/>
              </a:solidFill>
              <a:latin typeface="Meiryo"/>
              <a:ea typeface="Meiryo"/>
              <a:cs typeface="Meiryo"/>
              <a:sym typeface="Meiryo"/>
            </a:endParaRPr>
          </a:p>
        </p:txBody>
      </p:sp>
      <p:sp>
        <p:nvSpPr>
          <p:cNvPr id="19" name="三角形 18">
            <a:extLst>
              <a:ext uri="{FF2B5EF4-FFF2-40B4-BE49-F238E27FC236}">
                <a16:creationId xmlns:a16="http://schemas.microsoft.com/office/drawing/2014/main" id="{9756A99F-4133-3872-A18A-1BCEFAFDBC86}"/>
              </a:ext>
            </a:extLst>
          </p:cNvPr>
          <p:cNvSpPr/>
          <p:nvPr/>
        </p:nvSpPr>
        <p:spPr>
          <a:xfrm rot="10800000">
            <a:off x="6095377" y="2836598"/>
            <a:ext cx="334959" cy="288758"/>
          </a:xfrm>
          <a:prstGeom prst="triangl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17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42;p31">
            <a:extLst>
              <a:ext uri="{FF2B5EF4-FFF2-40B4-BE49-F238E27FC236}">
                <a16:creationId xmlns:a16="http://schemas.microsoft.com/office/drawing/2014/main" id="{C2CD4E0B-09FB-31BE-69C3-B94517B9C337}"/>
              </a:ext>
            </a:extLst>
          </p:cNvPr>
          <p:cNvSpPr txBox="1"/>
          <p:nvPr/>
        </p:nvSpPr>
        <p:spPr>
          <a:xfrm>
            <a:off x="832735" y="3233518"/>
            <a:ext cx="3048000" cy="90790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2800" b="1">
                <a:solidFill>
                  <a:srgbClr val="2D3737"/>
                </a:solidFill>
                <a:latin typeface="Meiryo" panose="020B0604030504040204" pitchFamily="34" charset="-128"/>
                <a:ea typeface="Meiryo" panose="020B0604030504040204" pitchFamily="34" charset="-128"/>
              </a:rPr>
              <a:t>角砂糖</a:t>
            </a:r>
            <a:r>
              <a:rPr lang="en-US" altLang="ja-JP" sz="4800" b="1">
                <a:solidFill>
                  <a:srgbClr val="2D3737"/>
                </a:solidFill>
                <a:latin typeface="Meiryo" panose="020B0604030504040204" pitchFamily="34" charset="-128"/>
                <a:ea typeface="Meiryo" panose="020B0604030504040204" pitchFamily="34" charset="-128"/>
              </a:rPr>
              <a:t>14</a:t>
            </a:r>
            <a:r>
              <a:rPr lang="ja-JP" altLang="en-US" sz="2800" b="1">
                <a:solidFill>
                  <a:srgbClr val="2D3737"/>
                </a:solidFill>
                <a:latin typeface="Meiryo" panose="020B0604030504040204" pitchFamily="34" charset="-128"/>
                <a:ea typeface="Meiryo" panose="020B0604030504040204" pitchFamily="34" charset="-128"/>
              </a:rPr>
              <a:t>個分</a:t>
            </a:r>
          </a:p>
        </p:txBody>
      </p:sp>
      <p:sp>
        <p:nvSpPr>
          <p:cNvPr id="21" name="Google Shape;542;p31">
            <a:extLst>
              <a:ext uri="{FF2B5EF4-FFF2-40B4-BE49-F238E27FC236}">
                <a16:creationId xmlns:a16="http://schemas.microsoft.com/office/drawing/2014/main" id="{67E3E692-5A3F-AAD2-A7AD-2766A0FD80F0}"/>
              </a:ext>
            </a:extLst>
          </p:cNvPr>
          <p:cNvSpPr txBox="1"/>
          <p:nvPr/>
        </p:nvSpPr>
        <p:spPr>
          <a:xfrm>
            <a:off x="4699845" y="3247176"/>
            <a:ext cx="3048000" cy="90790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2800" b="1">
                <a:solidFill>
                  <a:srgbClr val="2D3737"/>
                </a:solidFill>
                <a:latin typeface="Meiryo" panose="020B0604030504040204" pitchFamily="34" charset="-128"/>
                <a:ea typeface="Meiryo" panose="020B0604030504040204" pitchFamily="34" charset="-128"/>
              </a:rPr>
              <a:t>角砂糖</a:t>
            </a:r>
            <a:r>
              <a:rPr lang="en-US" altLang="ja-JP" sz="4800" b="1">
                <a:solidFill>
                  <a:srgbClr val="2D3737"/>
                </a:solidFill>
                <a:latin typeface="Meiryo" panose="020B0604030504040204" pitchFamily="34" charset="-128"/>
                <a:ea typeface="Meiryo" panose="020B0604030504040204" pitchFamily="34" charset="-128"/>
              </a:rPr>
              <a:t>9</a:t>
            </a:r>
            <a:r>
              <a:rPr lang="ja-JP" altLang="en-US" sz="2800" b="1">
                <a:solidFill>
                  <a:srgbClr val="2D3737"/>
                </a:solidFill>
                <a:latin typeface="Meiryo" panose="020B0604030504040204" pitchFamily="34" charset="-128"/>
                <a:ea typeface="Meiryo" panose="020B0604030504040204" pitchFamily="34" charset="-128"/>
              </a:rPr>
              <a:t>個分</a:t>
            </a:r>
          </a:p>
        </p:txBody>
      </p:sp>
      <p:sp>
        <p:nvSpPr>
          <p:cNvPr id="22" name="Google Shape;542;p31">
            <a:extLst>
              <a:ext uri="{FF2B5EF4-FFF2-40B4-BE49-F238E27FC236}">
                <a16:creationId xmlns:a16="http://schemas.microsoft.com/office/drawing/2014/main" id="{B7AE0D1C-696F-F1CA-F129-6A1FF70F03C7}"/>
              </a:ext>
            </a:extLst>
          </p:cNvPr>
          <p:cNvSpPr txBox="1"/>
          <p:nvPr/>
        </p:nvSpPr>
        <p:spPr>
          <a:xfrm>
            <a:off x="8059390" y="3247176"/>
            <a:ext cx="3048000" cy="907900"/>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2800" b="1">
                <a:solidFill>
                  <a:srgbClr val="2D3737"/>
                </a:solidFill>
                <a:latin typeface="Meiryo" panose="020B0604030504040204" pitchFamily="34" charset="-128"/>
                <a:ea typeface="Meiryo" panose="020B0604030504040204" pitchFamily="34" charset="-128"/>
              </a:rPr>
              <a:t>角砂糖</a:t>
            </a:r>
            <a:r>
              <a:rPr lang="en-US" altLang="ja-JP" sz="4800" b="1">
                <a:solidFill>
                  <a:srgbClr val="2D3737"/>
                </a:solidFill>
                <a:latin typeface="Meiryo" panose="020B0604030504040204" pitchFamily="34" charset="-128"/>
                <a:ea typeface="Meiryo" panose="020B0604030504040204" pitchFamily="34" charset="-128"/>
              </a:rPr>
              <a:t>10</a:t>
            </a:r>
            <a:r>
              <a:rPr lang="ja-JP" altLang="en-US" sz="2800" b="1">
                <a:solidFill>
                  <a:srgbClr val="2D3737"/>
                </a:solidFill>
                <a:latin typeface="Meiryo" panose="020B0604030504040204" pitchFamily="34" charset="-128"/>
                <a:ea typeface="Meiryo" panose="020B0604030504040204" pitchFamily="34" charset="-128"/>
              </a:rPr>
              <a:t>個分</a:t>
            </a:r>
          </a:p>
        </p:txBody>
      </p:sp>
      <p:sp>
        <p:nvSpPr>
          <p:cNvPr id="23" name="正方形/長方形 22">
            <a:extLst>
              <a:ext uri="{FF2B5EF4-FFF2-40B4-BE49-F238E27FC236}">
                <a16:creationId xmlns:a16="http://schemas.microsoft.com/office/drawing/2014/main" id="{029ADA14-C8EC-D043-F31B-65153E87C7F0}"/>
              </a:ext>
            </a:extLst>
          </p:cNvPr>
          <p:cNvSpPr/>
          <p:nvPr/>
        </p:nvSpPr>
        <p:spPr>
          <a:xfrm>
            <a:off x="3345156" y="3556216"/>
            <a:ext cx="1111202"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 altLang="ja-JP" sz="1800" b="1">
                <a:solidFill>
                  <a:srgbClr val="2D3737"/>
                </a:solidFill>
                <a:latin typeface="Meiryo" panose="020B0604030504040204" pitchFamily="34" charset="-128"/>
                <a:ea typeface="Meiryo" panose="020B0604030504040204" pitchFamily="34" charset="-128"/>
              </a:rPr>
              <a:t>42g</a:t>
            </a:r>
            <a:r>
              <a:rPr lang="ja-JP" altLang="en-US" sz="1800" b="1">
                <a:solidFill>
                  <a:srgbClr val="2D3737"/>
                </a:solidFill>
                <a:latin typeface="Meiryo" panose="020B0604030504040204" pitchFamily="34" charset="-128"/>
                <a:ea typeface="Meiryo" panose="020B0604030504040204" pitchFamily="34" charset="-128"/>
              </a:rPr>
              <a:t>）</a:t>
            </a:r>
          </a:p>
        </p:txBody>
      </p:sp>
      <p:sp>
        <p:nvSpPr>
          <p:cNvPr id="24" name="正方形/長方形 23">
            <a:extLst>
              <a:ext uri="{FF2B5EF4-FFF2-40B4-BE49-F238E27FC236}">
                <a16:creationId xmlns:a16="http://schemas.microsoft.com/office/drawing/2014/main" id="{6F98722B-ACFB-60AA-6877-6D34C759AB87}"/>
              </a:ext>
            </a:extLst>
          </p:cNvPr>
          <p:cNvSpPr/>
          <p:nvPr/>
        </p:nvSpPr>
        <p:spPr>
          <a:xfrm>
            <a:off x="6783920" y="3563939"/>
            <a:ext cx="1111202"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 altLang="ja-JP" sz="1800" b="1">
                <a:solidFill>
                  <a:srgbClr val="2D3737"/>
                </a:solidFill>
                <a:latin typeface="Meiryo" panose="020B0604030504040204" pitchFamily="34" charset="-128"/>
                <a:ea typeface="Meiryo" panose="020B0604030504040204" pitchFamily="34" charset="-128"/>
              </a:rPr>
              <a:t>27g</a:t>
            </a:r>
            <a:r>
              <a:rPr lang="ja-JP" altLang="en-US" sz="1800" b="1">
                <a:solidFill>
                  <a:srgbClr val="2D3737"/>
                </a:solidFill>
                <a:latin typeface="Meiryo" panose="020B0604030504040204" pitchFamily="34" charset="-128"/>
                <a:ea typeface="Meiryo" panose="020B0604030504040204" pitchFamily="34" charset="-128"/>
              </a:rPr>
              <a:t>）</a:t>
            </a:r>
          </a:p>
        </p:txBody>
      </p:sp>
      <p:sp>
        <p:nvSpPr>
          <p:cNvPr id="25" name="正方形/長方形 24">
            <a:extLst>
              <a:ext uri="{FF2B5EF4-FFF2-40B4-BE49-F238E27FC236}">
                <a16:creationId xmlns:a16="http://schemas.microsoft.com/office/drawing/2014/main" id="{236BAE0B-6205-ABC2-D5D0-3F5BA60C1213}"/>
              </a:ext>
            </a:extLst>
          </p:cNvPr>
          <p:cNvSpPr/>
          <p:nvPr/>
        </p:nvSpPr>
        <p:spPr>
          <a:xfrm>
            <a:off x="10577725" y="3574712"/>
            <a:ext cx="1111202"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 altLang="ja-JP" sz="1800" b="1">
                <a:solidFill>
                  <a:srgbClr val="2D3737"/>
                </a:solidFill>
                <a:latin typeface="Meiryo" panose="020B0604030504040204" pitchFamily="34" charset="-128"/>
                <a:ea typeface="Meiryo" panose="020B0604030504040204" pitchFamily="34" charset="-128"/>
              </a:rPr>
              <a:t>30g</a:t>
            </a:r>
            <a:r>
              <a:rPr lang="ja-JP" altLang="en-US" sz="1800" b="1">
                <a:solidFill>
                  <a:srgbClr val="2D3737"/>
                </a:solidFill>
                <a:latin typeface="Meiryo" panose="020B0604030504040204" pitchFamily="34" charset="-128"/>
                <a:ea typeface="Meiryo" panose="020B0604030504040204" pitchFamily="34" charset="-128"/>
              </a:rPr>
              <a:t>）</a:t>
            </a:r>
          </a:p>
        </p:txBody>
      </p:sp>
      <p:sp>
        <p:nvSpPr>
          <p:cNvPr id="4" name="Google Shape;542;p31">
            <a:extLst>
              <a:ext uri="{FF2B5EF4-FFF2-40B4-BE49-F238E27FC236}">
                <a16:creationId xmlns:a16="http://schemas.microsoft.com/office/drawing/2014/main" id="{0D72B2EF-B8E2-79ED-C0F2-E7CED7F60657}"/>
              </a:ext>
            </a:extLst>
          </p:cNvPr>
          <p:cNvSpPr txBox="1"/>
          <p:nvPr/>
        </p:nvSpPr>
        <p:spPr>
          <a:xfrm>
            <a:off x="8421535" y="2122455"/>
            <a:ext cx="2237025"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ラーメン</a:t>
            </a:r>
          </a:p>
        </p:txBody>
      </p:sp>
      <p:sp>
        <p:nvSpPr>
          <p:cNvPr id="5" name="Google Shape;542;p31">
            <a:extLst>
              <a:ext uri="{FF2B5EF4-FFF2-40B4-BE49-F238E27FC236}">
                <a16:creationId xmlns:a16="http://schemas.microsoft.com/office/drawing/2014/main" id="{02D2F9BC-A1B1-3080-2E8D-6FD282CE9E75}"/>
              </a:ext>
            </a:extLst>
          </p:cNvPr>
          <p:cNvSpPr txBox="1"/>
          <p:nvPr/>
        </p:nvSpPr>
        <p:spPr>
          <a:xfrm>
            <a:off x="5039817" y="2122455"/>
            <a:ext cx="1751752"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食パン</a:t>
            </a:r>
          </a:p>
        </p:txBody>
      </p:sp>
      <p:sp>
        <p:nvSpPr>
          <p:cNvPr id="6" name="Google Shape;542;p31">
            <a:extLst>
              <a:ext uri="{FF2B5EF4-FFF2-40B4-BE49-F238E27FC236}">
                <a16:creationId xmlns:a16="http://schemas.microsoft.com/office/drawing/2014/main" id="{A9BB678A-AAA4-C514-D5D1-C96144350CA6}"/>
              </a:ext>
            </a:extLst>
          </p:cNvPr>
          <p:cNvSpPr txBox="1"/>
          <p:nvPr/>
        </p:nvSpPr>
        <p:spPr>
          <a:xfrm>
            <a:off x="1161429" y="2122455"/>
            <a:ext cx="2316390" cy="723235"/>
          </a:xfrm>
          <a:prstGeom prst="rect">
            <a:avLst/>
          </a:prstGeom>
          <a:noFill/>
          <a:ln>
            <a:noFill/>
          </a:ln>
        </p:spPr>
        <p:txBody>
          <a:bodyPr spcFirstLastPara="1" wrap="square" lIns="91425" tIns="45700" rIns="91425" bIns="45700" anchor="t" anchorCtr="0">
            <a:spAutoFit/>
          </a:bodyPr>
          <a:lstStyle/>
          <a:p>
            <a:pPr lvl="0">
              <a:spcAft>
                <a:spcPts val="600"/>
              </a:spcAft>
              <a:buSzPts val="4000"/>
            </a:pPr>
            <a:r>
              <a:rPr lang="ja-JP" altLang="en-US" sz="3600" b="1">
                <a:solidFill>
                  <a:srgbClr val="2D3737"/>
                </a:solidFill>
                <a:latin typeface="Meiryo" panose="020B0604030504040204" pitchFamily="34" charset="-128"/>
                <a:ea typeface="Meiryo" panose="020B0604030504040204" pitchFamily="34" charset="-128"/>
              </a:rPr>
              <a:t>白いご飯</a:t>
            </a:r>
          </a:p>
        </p:txBody>
      </p:sp>
      <p:sp>
        <p:nvSpPr>
          <p:cNvPr id="7" name="Google Shape;545;p31">
            <a:extLst>
              <a:ext uri="{FF2B5EF4-FFF2-40B4-BE49-F238E27FC236}">
                <a16:creationId xmlns:a16="http://schemas.microsoft.com/office/drawing/2014/main" id="{F955494B-C9BC-6332-58CB-715938F4ACB1}"/>
              </a:ext>
            </a:extLst>
          </p:cNvPr>
          <p:cNvSpPr/>
          <p:nvPr/>
        </p:nvSpPr>
        <p:spPr>
          <a:xfrm>
            <a:off x="1253060" y="1918160"/>
            <a:ext cx="209209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しろ　　　　　</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はん</a:t>
            </a:r>
            <a:endParaRPr sz="1200" b="1" i="0" u="none" strike="noStrike" cap="none">
              <a:solidFill>
                <a:srgbClr val="323232"/>
              </a:solidFill>
              <a:latin typeface="Meiryo"/>
              <a:ea typeface="Meiryo"/>
              <a:cs typeface="Meiryo"/>
              <a:sym typeface="Meiryo"/>
            </a:endParaRPr>
          </a:p>
        </p:txBody>
      </p:sp>
      <p:sp>
        <p:nvSpPr>
          <p:cNvPr id="8" name="Google Shape;545;p31">
            <a:extLst>
              <a:ext uri="{FF2B5EF4-FFF2-40B4-BE49-F238E27FC236}">
                <a16:creationId xmlns:a16="http://schemas.microsoft.com/office/drawing/2014/main" id="{D47EFDF4-2A61-A9A5-C62B-1EB3583E0E22}"/>
              </a:ext>
            </a:extLst>
          </p:cNvPr>
          <p:cNvSpPr/>
          <p:nvPr/>
        </p:nvSpPr>
        <p:spPr>
          <a:xfrm>
            <a:off x="5069370" y="1918160"/>
            <a:ext cx="78010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a:solidFill>
                  <a:srgbClr val="323232"/>
                </a:solidFill>
                <a:latin typeface="Meiryo"/>
                <a:ea typeface="Meiryo"/>
                <a:cs typeface="Meiryo"/>
                <a:sym typeface="Meiryo"/>
              </a:rPr>
              <a:t>しょく</a:t>
            </a:r>
            <a:endParaRPr sz="1200" b="1" i="0" u="none" strike="noStrike" cap="none">
              <a:solidFill>
                <a:srgbClr val="323232"/>
              </a:solidFill>
              <a:latin typeface="Meiryo"/>
              <a:ea typeface="Meiryo"/>
              <a:cs typeface="Meiryo"/>
              <a:sym typeface="Meiryo"/>
            </a:endParaRPr>
          </a:p>
        </p:txBody>
      </p:sp>
      <p:sp>
        <p:nvSpPr>
          <p:cNvPr id="9" name="正方形/長方形 8">
            <a:extLst>
              <a:ext uri="{FF2B5EF4-FFF2-40B4-BE49-F238E27FC236}">
                <a16:creationId xmlns:a16="http://schemas.microsoft.com/office/drawing/2014/main" id="{5BA744BE-27D0-497B-BEF6-53A1BCBDE43A}"/>
              </a:ext>
            </a:extLst>
          </p:cNvPr>
          <p:cNvSpPr/>
          <p:nvPr/>
        </p:nvSpPr>
        <p:spPr>
          <a:xfrm>
            <a:off x="6356642" y="2306682"/>
            <a:ext cx="1032655"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a:t>
            </a:r>
            <a:r>
              <a:rPr lang="ja-JP" altLang="en-US" sz="1800" b="1">
                <a:solidFill>
                  <a:srgbClr val="2D3737"/>
                </a:solidFill>
                <a:latin typeface="Meiryo" panose="020B0604030504040204" pitchFamily="34" charset="-128"/>
                <a:ea typeface="Meiryo" panose="020B0604030504040204" pitchFamily="34" charset="-128"/>
              </a:rPr>
              <a:t>枚）</a:t>
            </a:r>
            <a:endParaRPr lang="ja-JP" altLang="en-US" sz="1800"/>
          </a:p>
        </p:txBody>
      </p:sp>
      <p:sp>
        <p:nvSpPr>
          <p:cNvPr id="11" name="正方形/長方形 10">
            <a:extLst>
              <a:ext uri="{FF2B5EF4-FFF2-40B4-BE49-F238E27FC236}">
                <a16:creationId xmlns:a16="http://schemas.microsoft.com/office/drawing/2014/main" id="{E4105307-B847-1758-B033-2B7DCE56777E}"/>
              </a:ext>
            </a:extLst>
          </p:cNvPr>
          <p:cNvSpPr/>
          <p:nvPr/>
        </p:nvSpPr>
        <p:spPr>
          <a:xfrm>
            <a:off x="10179064" y="2310131"/>
            <a:ext cx="1032655"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a:t>
            </a:r>
            <a:r>
              <a:rPr lang="ja-JP" altLang="en-US" sz="1800" b="1">
                <a:solidFill>
                  <a:srgbClr val="2D3737"/>
                </a:solidFill>
                <a:latin typeface="Meiryo" panose="020B0604030504040204" pitchFamily="34" charset="-128"/>
                <a:ea typeface="Meiryo" panose="020B0604030504040204" pitchFamily="34" charset="-128"/>
              </a:rPr>
              <a:t>杯）</a:t>
            </a:r>
            <a:endParaRPr lang="ja-JP" altLang="en-US" sz="1800"/>
          </a:p>
        </p:txBody>
      </p:sp>
      <p:sp>
        <p:nvSpPr>
          <p:cNvPr id="12" name="正方形/長方形 11">
            <a:extLst>
              <a:ext uri="{FF2B5EF4-FFF2-40B4-BE49-F238E27FC236}">
                <a16:creationId xmlns:a16="http://schemas.microsoft.com/office/drawing/2014/main" id="{01A508C1-BF9F-28E0-954A-3D4890FEB099}"/>
              </a:ext>
            </a:extLst>
          </p:cNvPr>
          <p:cNvSpPr/>
          <p:nvPr/>
        </p:nvSpPr>
        <p:spPr>
          <a:xfrm>
            <a:off x="2935512" y="2293547"/>
            <a:ext cx="1343638" cy="369332"/>
          </a:xfrm>
          <a:prstGeom prst="rect">
            <a:avLst/>
          </a:prstGeom>
        </p:spPr>
        <p:txBody>
          <a:bodyPr wrap="none">
            <a:spAutoFit/>
          </a:bodyPr>
          <a:lstStyle/>
          <a:p>
            <a:r>
              <a:rPr lang="ja-JP" altLang="en-US" sz="1800" b="1">
                <a:solidFill>
                  <a:srgbClr val="2D3737"/>
                </a:solidFill>
                <a:latin typeface="Meiryo" panose="020B0604030504040204" pitchFamily="34" charset="-128"/>
                <a:ea typeface="Meiryo" panose="020B0604030504040204" pitchFamily="34" charset="-128"/>
              </a:rPr>
              <a:t>（</a:t>
            </a:r>
            <a:r>
              <a:rPr lang="en-US" altLang="ja-JP" sz="1800" b="1">
                <a:solidFill>
                  <a:srgbClr val="2D3737"/>
                </a:solidFill>
                <a:latin typeface="Meiryo" panose="020B0604030504040204" pitchFamily="34" charset="-128"/>
                <a:ea typeface="Meiryo" panose="020B0604030504040204" pitchFamily="34" charset="-128"/>
              </a:rPr>
              <a:t>150</a:t>
            </a:r>
            <a:r>
              <a:rPr lang="ja-JP" altLang="en-US" sz="1800" b="1">
                <a:solidFill>
                  <a:srgbClr val="2D3737"/>
                </a:solidFill>
                <a:latin typeface="Meiryo" panose="020B0604030504040204" pitchFamily="34" charset="-128"/>
                <a:ea typeface="Meiryo" panose="020B0604030504040204" pitchFamily="34" charset="-128"/>
              </a:rPr>
              <a:t>ｇ）</a:t>
            </a:r>
            <a:endParaRPr lang="ja-JP" altLang="en-US" sz="1800"/>
          </a:p>
        </p:txBody>
      </p:sp>
      <p:sp>
        <p:nvSpPr>
          <p:cNvPr id="13" name="Google Shape;545;p31">
            <a:extLst>
              <a:ext uri="{FF2B5EF4-FFF2-40B4-BE49-F238E27FC236}">
                <a16:creationId xmlns:a16="http://schemas.microsoft.com/office/drawing/2014/main" id="{02E6C90A-503E-297F-3F27-D68B62152D5F}"/>
              </a:ext>
            </a:extLst>
          </p:cNvPr>
          <p:cNvSpPr/>
          <p:nvPr/>
        </p:nvSpPr>
        <p:spPr>
          <a:xfrm>
            <a:off x="6719960" y="2148228"/>
            <a:ext cx="437515"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000" b="1" i="0" u="none" strike="noStrike" cap="none">
                <a:solidFill>
                  <a:srgbClr val="323232"/>
                </a:solidFill>
                <a:latin typeface="Meiryo"/>
                <a:ea typeface="Meiryo"/>
                <a:cs typeface="Meiryo"/>
                <a:sym typeface="Meiryo"/>
              </a:rPr>
              <a:t>まい</a:t>
            </a:r>
            <a:endParaRPr sz="1000" b="1" i="0" u="none" strike="noStrike" cap="none">
              <a:solidFill>
                <a:srgbClr val="323232"/>
              </a:solidFill>
              <a:latin typeface="Meiryo"/>
              <a:ea typeface="Meiryo"/>
              <a:cs typeface="Meiryo"/>
              <a:sym typeface="Meiryo"/>
            </a:endParaRPr>
          </a:p>
        </p:txBody>
      </p:sp>
      <p:sp>
        <p:nvSpPr>
          <p:cNvPr id="16" name="Google Shape;545;p31">
            <a:extLst>
              <a:ext uri="{FF2B5EF4-FFF2-40B4-BE49-F238E27FC236}">
                <a16:creationId xmlns:a16="http://schemas.microsoft.com/office/drawing/2014/main" id="{07CEB3C7-1D3C-BEE6-496C-A8E0296B6975}"/>
              </a:ext>
            </a:extLst>
          </p:cNvPr>
          <p:cNvSpPr/>
          <p:nvPr/>
        </p:nvSpPr>
        <p:spPr>
          <a:xfrm>
            <a:off x="10535516" y="2153418"/>
            <a:ext cx="575737"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000" b="1" i="0" u="none" strike="noStrike" cap="none">
                <a:solidFill>
                  <a:srgbClr val="323232"/>
                </a:solidFill>
                <a:latin typeface="Meiryo"/>
                <a:ea typeface="Meiryo"/>
                <a:cs typeface="Meiryo"/>
                <a:sym typeface="Meiryo"/>
              </a:rPr>
              <a:t>ぱい</a:t>
            </a:r>
            <a:endParaRPr sz="1000" b="1" i="0" u="none" strike="noStrike" cap="none">
              <a:solidFill>
                <a:srgbClr val="323232"/>
              </a:solidFill>
              <a:latin typeface="Meiryo"/>
              <a:ea typeface="Meiryo"/>
              <a:cs typeface="Meiryo"/>
              <a:sym typeface="Meiryo"/>
            </a:endParaRPr>
          </a:p>
        </p:txBody>
      </p:sp>
      <p:pic>
        <p:nvPicPr>
          <p:cNvPr id="36" name="図 35">
            <a:extLst>
              <a:ext uri="{FF2B5EF4-FFF2-40B4-BE49-F238E27FC236}">
                <a16:creationId xmlns:a16="http://schemas.microsoft.com/office/drawing/2014/main" id="{CC01974F-BBBE-0D3A-333C-4C1A67B24D98}"/>
              </a:ext>
            </a:extLst>
          </p:cNvPr>
          <p:cNvPicPr>
            <a:picLocks noChangeAspect="1"/>
          </p:cNvPicPr>
          <p:nvPr/>
        </p:nvPicPr>
        <p:blipFill>
          <a:blip r:embed="rId3"/>
          <a:stretch>
            <a:fillRect/>
          </a:stretch>
        </p:blipFill>
        <p:spPr>
          <a:xfrm>
            <a:off x="928917" y="4312101"/>
            <a:ext cx="3333954" cy="1717684"/>
          </a:xfrm>
          <a:prstGeom prst="rect">
            <a:avLst/>
          </a:prstGeom>
        </p:spPr>
      </p:pic>
      <p:pic>
        <p:nvPicPr>
          <p:cNvPr id="37" name="図 36">
            <a:extLst>
              <a:ext uri="{FF2B5EF4-FFF2-40B4-BE49-F238E27FC236}">
                <a16:creationId xmlns:a16="http://schemas.microsoft.com/office/drawing/2014/main" id="{897EE939-6C70-02BB-3049-18F1627E9943}"/>
              </a:ext>
            </a:extLst>
          </p:cNvPr>
          <p:cNvPicPr>
            <a:picLocks noChangeAspect="1"/>
          </p:cNvPicPr>
          <p:nvPr/>
        </p:nvPicPr>
        <p:blipFill>
          <a:blip r:embed="rId4"/>
          <a:stretch>
            <a:fillRect/>
          </a:stretch>
        </p:blipFill>
        <p:spPr>
          <a:xfrm>
            <a:off x="5430596" y="4698740"/>
            <a:ext cx="1755713" cy="1331046"/>
          </a:xfrm>
          <a:prstGeom prst="rect">
            <a:avLst/>
          </a:prstGeom>
        </p:spPr>
      </p:pic>
      <p:pic>
        <p:nvPicPr>
          <p:cNvPr id="38" name="図 37">
            <a:extLst>
              <a:ext uri="{FF2B5EF4-FFF2-40B4-BE49-F238E27FC236}">
                <a16:creationId xmlns:a16="http://schemas.microsoft.com/office/drawing/2014/main" id="{659DC21E-494B-51E2-96A3-98622243AB60}"/>
              </a:ext>
            </a:extLst>
          </p:cNvPr>
          <p:cNvPicPr>
            <a:picLocks noChangeAspect="1"/>
          </p:cNvPicPr>
          <p:nvPr/>
        </p:nvPicPr>
        <p:blipFill>
          <a:blip r:embed="rId5"/>
          <a:stretch>
            <a:fillRect/>
          </a:stretch>
        </p:blipFill>
        <p:spPr>
          <a:xfrm>
            <a:off x="8859754" y="4312101"/>
            <a:ext cx="1755713" cy="1717684"/>
          </a:xfrm>
          <a:prstGeom prst="rect">
            <a:avLst/>
          </a:prstGeom>
        </p:spPr>
      </p:pic>
      <p:pic>
        <p:nvPicPr>
          <p:cNvPr id="39" name="Google Shape;56;p65">
            <a:extLst>
              <a:ext uri="{FF2B5EF4-FFF2-40B4-BE49-F238E27FC236}">
                <a16:creationId xmlns:a16="http://schemas.microsoft.com/office/drawing/2014/main" id="{10B64B67-B1EC-A47E-C5FC-3FA522B48246}"/>
              </a:ext>
            </a:extLst>
          </p:cNvPr>
          <p:cNvPicPr preferRelativeResize="0"/>
          <p:nvPr/>
        </p:nvPicPr>
        <p:blipFill rotWithShape="1">
          <a:blip r:embed="rId6">
            <a:alphaModFix/>
          </a:blip>
          <a:srcRect/>
          <a:stretch/>
        </p:blipFill>
        <p:spPr>
          <a:xfrm>
            <a:off x="928918" y="3925549"/>
            <a:ext cx="3333954" cy="82284"/>
          </a:xfrm>
          <a:prstGeom prst="rect">
            <a:avLst/>
          </a:prstGeom>
          <a:noFill/>
          <a:ln>
            <a:noFill/>
          </a:ln>
        </p:spPr>
      </p:pic>
      <p:pic>
        <p:nvPicPr>
          <p:cNvPr id="40" name="Google Shape;56;p65">
            <a:extLst>
              <a:ext uri="{FF2B5EF4-FFF2-40B4-BE49-F238E27FC236}">
                <a16:creationId xmlns:a16="http://schemas.microsoft.com/office/drawing/2014/main" id="{B1DCE364-7DDB-4D29-F0FE-56B53207AA05}"/>
              </a:ext>
            </a:extLst>
          </p:cNvPr>
          <p:cNvPicPr preferRelativeResize="0"/>
          <p:nvPr/>
        </p:nvPicPr>
        <p:blipFill rotWithShape="1">
          <a:blip r:embed="rId6">
            <a:alphaModFix/>
          </a:blip>
          <a:srcRect/>
          <a:stretch/>
        </p:blipFill>
        <p:spPr>
          <a:xfrm>
            <a:off x="8163202" y="3932499"/>
            <a:ext cx="3285476" cy="75333"/>
          </a:xfrm>
          <a:prstGeom prst="rect">
            <a:avLst/>
          </a:prstGeom>
          <a:noFill/>
          <a:ln>
            <a:noFill/>
          </a:ln>
        </p:spPr>
      </p:pic>
      <p:pic>
        <p:nvPicPr>
          <p:cNvPr id="41" name="Google Shape;56;p65">
            <a:extLst>
              <a:ext uri="{FF2B5EF4-FFF2-40B4-BE49-F238E27FC236}">
                <a16:creationId xmlns:a16="http://schemas.microsoft.com/office/drawing/2014/main" id="{062FA6AE-2954-9FAE-A120-239E7967D846}"/>
              </a:ext>
            </a:extLst>
          </p:cNvPr>
          <p:cNvPicPr preferRelativeResize="0"/>
          <p:nvPr/>
        </p:nvPicPr>
        <p:blipFill rotWithShape="1">
          <a:blip r:embed="rId6">
            <a:alphaModFix/>
          </a:blip>
          <a:srcRect/>
          <a:stretch/>
        </p:blipFill>
        <p:spPr>
          <a:xfrm>
            <a:off x="4807354" y="3932499"/>
            <a:ext cx="2827886" cy="75333"/>
          </a:xfrm>
          <a:prstGeom prst="rect">
            <a:avLst/>
          </a:prstGeom>
          <a:noFill/>
          <a:ln>
            <a:noFill/>
          </a:ln>
        </p:spPr>
      </p:pic>
      <p:sp>
        <p:nvSpPr>
          <p:cNvPr id="43" name="三角形 42">
            <a:extLst>
              <a:ext uri="{FF2B5EF4-FFF2-40B4-BE49-F238E27FC236}">
                <a16:creationId xmlns:a16="http://schemas.microsoft.com/office/drawing/2014/main" id="{43EA5DEC-D0A9-6DC2-5983-416313A247D5}"/>
              </a:ext>
            </a:extLst>
          </p:cNvPr>
          <p:cNvSpPr/>
          <p:nvPr/>
        </p:nvSpPr>
        <p:spPr>
          <a:xfrm rot="10800000">
            <a:off x="2428415" y="2836598"/>
            <a:ext cx="334959" cy="288758"/>
          </a:xfrm>
          <a:prstGeom prst="triangl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三角形 43">
            <a:extLst>
              <a:ext uri="{FF2B5EF4-FFF2-40B4-BE49-F238E27FC236}">
                <a16:creationId xmlns:a16="http://schemas.microsoft.com/office/drawing/2014/main" id="{2AA09D38-BA71-8474-14FF-3F7162D674CB}"/>
              </a:ext>
            </a:extLst>
          </p:cNvPr>
          <p:cNvSpPr/>
          <p:nvPr/>
        </p:nvSpPr>
        <p:spPr>
          <a:xfrm rot="10800000">
            <a:off x="6095377" y="2836598"/>
            <a:ext cx="334959" cy="288758"/>
          </a:xfrm>
          <a:prstGeom prst="triangl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三角形 44">
            <a:extLst>
              <a:ext uri="{FF2B5EF4-FFF2-40B4-BE49-F238E27FC236}">
                <a16:creationId xmlns:a16="http://schemas.microsoft.com/office/drawing/2014/main" id="{AAEDFA3E-8D27-2EE8-1732-86D39A9EE0A9}"/>
              </a:ext>
            </a:extLst>
          </p:cNvPr>
          <p:cNvSpPr/>
          <p:nvPr/>
        </p:nvSpPr>
        <p:spPr>
          <a:xfrm rot="10800000">
            <a:off x="9543597" y="2836598"/>
            <a:ext cx="334959" cy="288758"/>
          </a:xfrm>
          <a:prstGeom prst="triangl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0E1895C3-47A0-0578-DCCD-8B392BF5A5A7}"/>
              </a:ext>
            </a:extLst>
          </p:cNvPr>
          <p:cNvPicPr>
            <a:picLocks noChangeAspect="1"/>
          </p:cNvPicPr>
          <p:nvPr/>
        </p:nvPicPr>
        <p:blipFill>
          <a:blip r:embed="rId7"/>
          <a:stretch>
            <a:fillRect/>
          </a:stretch>
        </p:blipFill>
        <p:spPr>
          <a:xfrm>
            <a:off x="2224116" y="817341"/>
            <a:ext cx="1131049" cy="1060359"/>
          </a:xfrm>
          <a:prstGeom prst="rect">
            <a:avLst/>
          </a:prstGeom>
        </p:spPr>
      </p:pic>
      <p:pic>
        <p:nvPicPr>
          <p:cNvPr id="47" name="図 46">
            <a:extLst>
              <a:ext uri="{FF2B5EF4-FFF2-40B4-BE49-F238E27FC236}">
                <a16:creationId xmlns:a16="http://schemas.microsoft.com/office/drawing/2014/main" id="{594FA085-4787-C84A-7626-19566D05FA85}"/>
              </a:ext>
            </a:extLst>
          </p:cNvPr>
          <p:cNvPicPr>
            <a:picLocks noChangeAspect="1"/>
          </p:cNvPicPr>
          <p:nvPr/>
        </p:nvPicPr>
        <p:blipFill>
          <a:blip r:embed="rId8"/>
          <a:stretch>
            <a:fillRect/>
          </a:stretch>
        </p:blipFill>
        <p:spPr>
          <a:xfrm>
            <a:off x="5797592" y="829793"/>
            <a:ext cx="999767" cy="1105803"/>
          </a:xfrm>
          <a:prstGeom prst="rect">
            <a:avLst/>
          </a:prstGeom>
        </p:spPr>
      </p:pic>
      <p:pic>
        <p:nvPicPr>
          <p:cNvPr id="48" name="図 47">
            <a:extLst>
              <a:ext uri="{FF2B5EF4-FFF2-40B4-BE49-F238E27FC236}">
                <a16:creationId xmlns:a16="http://schemas.microsoft.com/office/drawing/2014/main" id="{CCBD2926-AFBC-C42F-FA3D-68BEE94EA6EA}"/>
              </a:ext>
            </a:extLst>
          </p:cNvPr>
          <p:cNvPicPr>
            <a:picLocks noChangeAspect="1"/>
          </p:cNvPicPr>
          <p:nvPr/>
        </p:nvPicPr>
        <p:blipFill>
          <a:blip r:embed="rId9"/>
          <a:stretch>
            <a:fillRect/>
          </a:stretch>
        </p:blipFill>
        <p:spPr>
          <a:xfrm>
            <a:off x="9157780" y="747901"/>
            <a:ext cx="1398664" cy="1221937"/>
          </a:xfrm>
          <a:prstGeom prst="rect">
            <a:avLst/>
          </a:prstGeom>
        </p:spPr>
      </p:pic>
      <p:pic>
        <p:nvPicPr>
          <p:cNvPr id="49" name="図 48">
            <a:extLst>
              <a:ext uri="{FF2B5EF4-FFF2-40B4-BE49-F238E27FC236}">
                <a16:creationId xmlns:a16="http://schemas.microsoft.com/office/drawing/2014/main" id="{A634C28E-2115-0E7B-201F-2DE61095EAF0}"/>
              </a:ext>
            </a:extLst>
          </p:cNvPr>
          <p:cNvPicPr>
            <a:picLocks noChangeAspect="1"/>
          </p:cNvPicPr>
          <p:nvPr/>
        </p:nvPicPr>
        <p:blipFill>
          <a:blip r:embed="rId10"/>
          <a:stretch>
            <a:fillRect/>
          </a:stretch>
        </p:blipFill>
        <p:spPr>
          <a:xfrm>
            <a:off x="2457475" y="4355477"/>
            <a:ext cx="386727" cy="405746"/>
          </a:xfrm>
          <a:prstGeom prst="rect">
            <a:avLst/>
          </a:prstGeom>
        </p:spPr>
      </p:pic>
      <p:pic>
        <p:nvPicPr>
          <p:cNvPr id="50" name="図 49">
            <a:extLst>
              <a:ext uri="{FF2B5EF4-FFF2-40B4-BE49-F238E27FC236}">
                <a16:creationId xmlns:a16="http://schemas.microsoft.com/office/drawing/2014/main" id="{5C812B2D-D782-50B8-EE51-FC88E6396024}"/>
              </a:ext>
            </a:extLst>
          </p:cNvPr>
          <p:cNvPicPr>
            <a:picLocks noChangeAspect="1"/>
          </p:cNvPicPr>
          <p:nvPr/>
        </p:nvPicPr>
        <p:blipFill>
          <a:blip r:embed="rId10"/>
          <a:stretch>
            <a:fillRect/>
          </a:stretch>
        </p:blipFill>
        <p:spPr>
          <a:xfrm>
            <a:off x="6917180" y="4355477"/>
            <a:ext cx="386727" cy="405746"/>
          </a:xfrm>
          <a:prstGeom prst="rect">
            <a:avLst/>
          </a:prstGeom>
        </p:spPr>
      </p:pic>
      <p:pic>
        <p:nvPicPr>
          <p:cNvPr id="51" name="図 50">
            <a:extLst>
              <a:ext uri="{FF2B5EF4-FFF2-40B4-BE49-F238E27FC236}">
                <a16:creationId xmlns:a16="http://schemas.microsoft.com/office/drawing/2014/main" id="{34B9C8FD-DB6D-2CCB-B5E1-D062DC9EE7D3}"/>
              </a:ext>
            </a:extLst>
          </p:cNvPr>
          <p:cNvPicPr>
            <a:picLocks noChangeAspect="1"/>
          </p:cNvPicPr>
          <p:nvPr/>
        </p:nvPicPr>
        <p:blipFill>
          <a:blip r:embed="rId10"/>
          <a:stretch>
            <a:fillRect/>
          </a:stretch>
        </p:blipFill>
        <p:spPr>
          <a:xfrm>
            <a:off x="10366233" y="4355477"/>
            <a:ext cx="386727" cy="405746"/>
          </a:xfrm>
          <a:prstGeom prst="rect">
            <a:avLst/>
          </a:prstGeom>
        </p:spPr>
      </p:pic>
      <p:sp>
        <p:nvSpPr>
          <p:cNvPr id="52" name="Google Shape;545;p31">
            <a:extLst>
              <a:ext uri="{FF2B5EF4-FFF2-40B4-BE49-F238E27FC236}">
                <a16:creationId xmlns:a16="http://schemas.microsoft.com/office/drawing/2014/main" id="{CED22988-5B4F-57F9-808E-B14E43F8715A}"/>
              </a:ext>
            </a:extLst>
          </p:cNvPr>
          <p:cNvSpPr/>
          <p:nvPr/>
        </p:nvSpPr>
        <p:spPr>
          <a:xfrm>
            <a:off x="991156" y="3249810"/>
            <a:ext cx="267532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こぶん</a:t>
            </a:r>
            <a:endParaRPr sz="1200" b="1" i="0" u="none" strike="noStrike" cap="none">
              <a:solidFill>
                <a:srgbClr val="323232"/>
              </a:solidFill>
              <a:latin typeface="Meiryo"/>
              <a:ea typeface="Meiryo"/>
              <a:cs typeface="Meiryo"/>
              <a:sym typeface="Meiryo"/>
            </a:endParaRPr>
          </a:p>
        </p:txBody>
      </p:sp>
      <p:sp>
        <p:nvSpPr>
          <p:cNvPr id="53" name="Google Shape;545;p31">
            <a:extLst>
              <a:ext uri="{FF2B5EF4-FFF2-40B4-BE49-F238E27FC236}">
                <a16:creationId xmlns:a16="http://schemas.microsoft.com/office/drawing/2014/main" id="{74CA8CB1-F760-86C7-06E6-DC96486205CE}"/>
              </a:ext>
            </a:extLst>
          </p:cNvPr>
          <p:cNvSpPr/>
          <p:nvPr/>
        </p:nvSpPr>
        <p:spPr>
          <a:xfrm>
            <a:off x="4888453" y="3249810"/>
            <a:ext cx="267532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こぶん</a:t>
            </a:r>
            <a:endParaRPr sz="1200" b="1" i="0" u="none" strike="noStrike" cap="none">
              <a:solidFill>
                <a:srgbClr val="323232"/>
              </a:solidFill>
              <a:latin typeface="Meiryo"/>
              <a:ea typeface="Meiryo"/>
              <a:cs typeface="Meiryo"/>
              <a:sym typeface="Meiryo"/>
            </a:endParaRPr>
          </a:p>
        </p:txBody>
      </p:sp>
      <p:sp>
        <p:nvSpPr>
          <p:cNvPr id="54" name="Google Shape;545;p31">
            <a:extLst>
              <a:ext uri="{FF2B5EF4-FFF2-40B4-BE49-F238E27FC236}">
                <a16:creationId xmlns:a16="http://schemas.microsoft.com/office/drawing/2014/main" id="{0556EF17-A9E2-CA88-E95C-E88215FB297F}"/>
              </a:ext>
            </a:extLst>
          </p:cNvPr>
          <p:cNvSpPr/>
          <p:nvPr/>
        </p:nvSpPr>
        <p:spPr>
          <a:xfrm>
            <a:off x="8270845" y="3249810"/>
            <a:ext cx="267532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かくざとう</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こぶん</a:t>
            </a:r>
            <a:endParaRPr sz="1200" b="1" i="0" u="none" strike="noStrike" cap="none">
              <a:solidFill>
                <a:srgbClr val="323232"/>
              </a:solidFill>
              <a:latin typeface="Meiryo"/>
              <a:ea typeface="Meiryo"/>
              <a:cs typeface="Meiryo"/>
              <a:sym typeface="Meiryo"/>
            </a:endParaRPr>
          </a:p>
        </p:txBody>
      </p:sp>
    </p:spTree>
    <p:extLst>
      <p:ext uri="{BB962C8B-B14F-4D97-AF65-F5344CB8AC3E}">
        <p14:creationId xmlns:p14="http://schemas.microsoft.com/office/powerpoint/2010/main" val="124467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2" name="Google Shape;661;p36">
            <a:extLst>
              <a:ext uri="{FF2B5EF4-FFF2-40B4-BE49-F238E27FC236}">
                <a16:creationId xmlns:a16="http://schemas.microsoft.com/office/drawing/2014/main" id="{6FCB8AEA-27DB-FF11-BD7A-12C422BB2430}"/>
              </a:ext>
            </a:extLst>
          </p:cNvPr>
          <p:cNvSpPr txBox="1"/>
          <p:nvPr/>
        </p:nvSpPr>
        <p:spPr>
          <a:xfrm>
            <a:off x="1563331" y="2227325"/>
            <a:ext cx="9963925" cy="1754286"/>
          </a:xfrm>
          <a:prstGeom prst="rect">
            <a:avLst/>
          </a:prstGeom>
          <a:noFill/>
          <a:ln>
            <a:noFill/>
          </a:ln>
        </p:spPr>
        <p:txBody>
          <a:bodyPr spcFirstLastPara="1" wrap="square" lIns="91425" tIns="45700" rIns="91425" bIns="45700" anchor="t" anchorCtr="0">
            <a:spAutoFit/>
          </a:bodyPr>
          <a:lstStyle/>
          <a:p>
            <a:pPr lvl="0">
              <a:lnSpc>
                <a:spcPct val="150000"/>
              </a:lnSpc>
              <a:buSzPts val="3600"/>
            </a:pPr>
            <a:r>
              <a:rPr lang="ja-JP" altLang="en-US" sz="3600" b="1">
                <a:solidFill>
                  <a:srgbClr val="2D3737"/>
                </a:solidFill>
                <a:latin typeface="Meiryo"/>
                <a:ea typeface="Meiryo"/>
                <a:cs typeface="Meiryo"/>
                <a:sym typeface="Meiryo"/>
              </a:rPr>
              <a:t>糖を取りすぎないように食事を</a:t>
            </a:r>
            <a:endParaRPr lang="en-US" altLang="ja-JP" sz="3600" b="1">
              <a:solidFill>
                <a:srgbClr val="2D3737"/>
              </a:solidFill>
              <a:latin typeface="Meiryo"/>
              <a:ea typeface="Meiryo"/>
              <a:cs typeface="Meiryo"/>
              <a:sym typeface="Meiryo"/>
            </a:endParaRPr>
          </a:p>
          <a:p>
            <a:pPr lvl="0">
              <a:lnSpc>
                <a:spcPct val="150000"/>
              </a:lnSpc>
              <a:buSzPts val="3600"/>
            </a:pPr>
            <a:r>
              <a:rPr lang="ja-JP" altLang="en-US" sz="3600" b="1">
                <a:solidFill>
                  <a:srgbClr val="2D3737"/>
                </a:solidFill>
                <a:latin typeface="Meiryo"/>
                <a:ea typeface="Meiryo"/>
                <a:cs typeface="Meiryo"/>
                <a:sym typeface="Meiryo"/>
              </a:rPr>
              <a:t>コントロールすること</a:t>
            </a:r>
            <a:endParaRPr lang="en-US" altLang="ja-JP" sz="3600" b="1">
              <a:solidFill>
                <a:srgbClr val="2D3737"/>
              </a:solidFill>
              <a:latin typeface="Meiryo"/>
              <a:ea typeface="Meiryo"/>
              <a:cs typeface="Meiryo"/>
              <a:sym typeface="Meiryo"/>
            </a:endParaRPr>
          </a:p>
        </p:txBody>
      </p:sp>
      <p:sp>
        <p:nvSpPr>
          <p:cNvPr id="3" name="Google Shape;657;p36">
            <a:extLst>
              <a:ext uri="{FF2B5EF4-FFF2-40B4-BE49-F238E27FC236}">
                <a16:creationId xmlns:a16="http://schemas.microsoft.com/office/drawing/2014/main" id="{5509FD40-2277-30B0-7EFA-A1BA70BB3AF6}"/>
              </a:ext>
            </a:extLst>
          </p:cNvPr>
          <p:cNvSpPr txBox="1"/>
          <p:nvPr/>
        </p:nvSpPr>
        <p:spPr>
          <a:xfrm>
            <a:off x="2063872" y="660398"/>
            <a:ext cx="738492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altLang="en-US" sz="4000" b="1" i="0" u="none" strike="noStrike" cap="none">
                <a:solidFill>
                  <a:srgbClr val="2D3737"/>
                </a:solidFill>
                <a:latin typeface="Meiryo"/>
                <a:ea typeface="Meiryo"/>
                <a:cs typeface="Meiryo"/>
                <a:sym typeface="Meiryo"/>
              </a:rPr>
              <a:t>糖尿病にならないためには</a:t>
            </a:r>
            <a:endParaRPr sz="4000" b="1" i="0" u="none" strike="noStrike" cap="none">
              <a:solidFill>
                <a:srgbClr val="000000"/>
              </a:solidFill>
              <a:latin typeface="Meiryo"/>
              <a:ea typeface="Meiryo"/>
              <a:cs typeface="Meiryo"/>
              <a:sym typeface="Meiryo"/>
            </a:endParaRPr>
          </a:p>
        </p:txBody>
      </p:sp>
      <p:sp>
        <p:nvSpPr>
          <p:cNvPr id="5" name="Google Shape;331;p15">
            <a:extLst>
              <a:ext uri="{FF2B5EF4-FFF2-40B4-BE49-F238E27FC236}">
                <a16:creationId xmlns:a16="http://schemas.microsoft.com/office/drawing/2014/main" id="{5D4FC37C-0086-57A2-48E5-4796C03D9846}"/>
              </a:ext>
            </a:extLst>
          </p:cNvPr>
          <p:cNvSpPr/>
          <p:nvPr/>
        </p:nvSpPr>
        <p:spPr>
          <a:xfrm>
            <a:off x="2193436" y="454620"/>
            <a:ext cx="9365727"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とうにょうびょう</a:t>
            </a:r>
            <a:endParaRPr sz="1200" b="1" i="0" u="none" strike="noStrike" cap="none">
              <a:solidFill>
                <a:srgbClr val="323232"/>
              </a:solidFill>
              <a:latin typeface="Meiryo"/>
              <a:ea typeface="Meiryo"/>
              <a:cs typeface="Meiryo"/>
              <a:sym typeface="Meiryo"/>
            </a:endParaRPr>
          </a:p>
        </p:txBody>
      </p:sp>
      <p:sp>
        <p:nvSpPr>
          <p:cNvPr id="7" name="Google Shape;201;p10">
            <a:extLst>
              <a:ext uri="{FF2B5EF4-FFF2-40B4-BE49-F238E27FC236}">
                <a16:creationId xmlns:a16="http://schemas.microsoft.com/office/drawing/2014/main" id="{69D2BD8F-A39B-68CA-C545-759A8CC0A77D}"/>
              </a:ext>
            </a:extLst>
          </p:cNvPr>
          <p:cNvSpPr/>
          <p:nvPr/>
        </p:nvSpPr>
        <p:spPr>
          <a:xfrm>
            <a:off x="1078230" y="2608347"/>
            <a:ext cx="200272" cy="200272"/>
          </a:xfrm>
          <a:prstGeom prst="ellipse">
            <a:avLst/>
          </a:prstGeom>
          <a:solidFill>
            <a:srgbClr val="FFD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201;p10">
            <a:extLst>
              <a:ext uri="{FF2B5EF4-FFF2-40B4-BE49-F238E27FC236}">
                <a16:creationId xmlns:a16="http://schemas.microsoft.com/office/drawing/2014/main" id="{698B6906-3678-3B35-E8FB-138607D9C469}"/>
              </a:ext>
            </a:extLst>
          </p:cNvPr>
          <p:cNvSpPr/>
          <p:nvPr/>
        </p:nvSpPr>
        <p:spPr>
          <a:xfrm>
            <a:off x="1078230" y="4656049"/>
            <a:ext cx="200272" cy="200272"/>
          </a:xfrm>
          <a:prstGeom prst="ellipse">
            <a:avLst/>
          </a:prstGeom>
          <a:solidFill>
            <a:srgbClr val="FFD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 name="Google Shape;331;p15">
            <a:extLst>
              <a:ext uri="{FF2B5EF4-FFF2-40B4-BE49-F238E27FC236}">
                <a16:creationId xmlns:a16="http://schemas.microsoft.com/office/drawing/2014/main" id="{6791DA1B-D258-F7F3-14CB-2C39D992871D}"/>
              </a:ext>
            </a:extLst>
          </p:cNvPr>
          <p:cNvSpPr/>
          <p:nvPr/>
        </p:nvSpPr>
        <p:spPr>
          <a:xfrm>
            <a:off x="1626061" y="2200419"/>
            <a:ext cx="9365727"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とう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と　　　　　　　　　　　　　　　　　　　　　　　　　　しょくじ</a:t>
            </a:r>
            <a:endParaRPr sz="1200" b="1" i="0" u="none" strike="noStrike" cap="none">
              <a:solidFill>
                <a:srgbClr val="323232"/>
              </a:solidFill>
              <a:latin typeface="Meiryo"/>
              <a:ea typeface="Meiryo"/>
              <a:cs typeface="Meiryo"/>
              <a:sym typeface="Meiryo"/>
            </a:endParaRPr>
          </a:p>
        </p:txBody>
      </p:sp>
      <p:sp>
        <p:nvSpPr>
          <p:cNvPr id="4" name="Google Shape;661;p36">
            <a:extLst>
              <a:ext uri="{FF2B5EF4-FFF2-40B4-BE49-F238E27FC236}">
                <a16:creationId xmlns:a16="http://schemas.microsoft.com/office/drawing/2014/main" id="{E3A47764-6BCC-DEAF-29CA-AD94314761EE}"/>
              </a:ext>
            </a:extLst>
          </p:cNvPr>
          <p:cNvSpPr txBox="1"/>
          <p:nvPr/>
        </p:nvSpPr>
        <p:spPr>
          <a:xfrm>
            <a:off x="1563331" y="4312038"/>
            <a:ext cx="9963925" cy="1754286"/>
          </a:xfrm>
          <a:prstGeom prst="rect">
            <a:avLst/>
          </a:prstGeom>
          <a:noFill/>
          <a:ln>
            <a:noFill/>
          </a:ln>
        </p:spPr>
        <p:txBody>
          <a:bodyPr spcFirstLastPara="1" wrap="square" lIns="91425" tIns="45700" rIns="91425" bIns="45700" anchor="t" anchorCtr="0">
            <a:spAutoFit/>
          </a:bodyPr>
          <a:lstStyle/>
          <a:p>
            <a:pPr lvl="0">
              <a:lnSpc>
                <a:spcPct val="150000"/>
              </a:lnSpc>
              <a:buSzPts val="3600"/>
            </a:pPr>
            <a:r>
              <a:rPr lang="ja-JP" altLang="en-US" sz="3600" b="1">
                <a:solidFill>
                  <a:srgbClr val="2D3737"/>
                </a:solidFill>
                <a:latin typeface="Meiryo"/>
                <a:ea typeface="Meiryo"/>
                <a:cs typeface="Meiryo"/>
                <a:sym typeface="Meiryo"/>
              </a:rPr>
              <a:t>朝昼晩、規則正しく</a:t>
            </a:r>
            <a:r>
              <a:rPr lang="en-US" altLang="ja-JP" sz="3600" b="1">
                <a:solidFill>
                  <a:srgbClr val="2D3737"/>
                </a:solidFill>
                <a:latin typeface="Meiryo"/>
                <a:ea typeface="Meiryo"/>
                <a:cs typeface="Meiryo"/>
                <a:sym typeface="Meiryo"/>
              </a:rPr>
              <a:t>3</a:t>
            </a:r>
            <a:r>
              <a:rPr lang="ja-JP" altLang="en-US" sz="3600" b="1">
                <a:solidFill>
                  <a:srgbClr val="2D3737"/>
                </a:solidFill>
                <a:latin typeface="Meiryo"/>
                <a:ea typeface="Meiryo"/>
                <a:cs typeface="Meiryo"/>
                <a:sym typeface="Meiryo"/>
              </a:rPr>
              <a:t>食、食べ過ぎないようにバランスよく食事をとること</a:t>
            </a:r>
            <a:endParaRPr lang="en-US" altLang="ja-JP" sz="3600" b="1">
              <a:solidFill>
                <a:srgbClr val="2D3737"/>
              </a:solidFill>
              <a:latin typeface="Meiryo"/>
              <a:ea typeface="Meiryo"/>
              <a:cs typeface="Meiryo"/>
              <a:sym typeface="Meiryo"/>
            </a:endParaRPr>
          </a:p>
        </p:txBody>
      </p:sp>
      <p:sp>
        <p:nvSpPr>
          <p:cNvPr id="15" name="Google Shape;331;p15">
            <a:extLst>
              <a:ext uri="{FF2B5EF4-FFF2-40B4-BE49-F238E27FC236}">
                <a16:creationId xmlns:a16="http://schemas.microsoft.com/office/drawing/2014/main" id="{13936161-5D17-A3E4-AD78-E83D25E5998A}"/>
              </a:ext>
            </a:extLst>
          </p:cNvPr>
          <p:cNvSpPr/>
          <p:nvPr/>
        </p:nvSpPr>
        <p:spPr>
          <a:xfrm>
            <a:off x="1785859" y="4281847"/>
            <a:ext cx="9365727"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あさひるばん</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きそく</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ただ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しょく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た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す</a:t>
            </a:r>
            <a:endParaRPr sz="1200" b="1" i="0" u="none" strike="noStrike" cap="none">
              <a:solidFill>
                <a:srgbClr val="323232"/>
              </a:solidFill>
              <a:latin typeface="Meiryo"/>
              <a:ea typeface="Meiryo"/>
              <a:cs typeface="Meiryo"/>
              <a:sym typeface="Meiryo"/>
            </a:endParaRPr>
          </a:p>
        </p:txBody>
      </p:sp>
      <p:sp>
        <p:nvSpPr>
          <p:cNvPr id="6" name="Google Shape;331;p15">
            <a:extLst>
              <a:ext uri="{FF2B5EF4-FFF2-40B4-BE49-F238E27FC236}">
                <a16:creationId xmlns:a16="http://schemas.microsoft.com/office/drawing/2014/main" id="{AC5CD166-1E0C-23C4-1FA4-7311425A503E}"/>
              </a:ext>
            </a:extLst>
          </p:cNvPr>
          <p:cNvSpPr/>
          <p:nvPr/>
        </p:nvSpPr>
        <p:spPr>
          <a:xfrm>
            <a:off x="4456874" y="5122894"/>
            <a:ext cx="812962"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しょくじ</a:t>
            </a:r>
            <a:endParaRPr sz="1200" b="1" i="0" u="none" strike="noStrike" cap="none">
              <a:solidFill>
                <a:srgbClr val="323232"/>
              </a:solidFill>
              <a:latin typeface="Meiryo"/>
              <a:ea typeface="Meiryo"/>
              <a:cs typeface="Meiryo"/>
              <a:sym typeface="Meiryo"/>
            </a:endParaRPr>
          </a:p>
        </p:txBody>
      </p:sp>
    </p:spTree>
    <p:extLst>
      <p:ext uri="{BB962C8B-B14F-4D97-AF65-F5344CB8AC3E}">
        <p14:creationId xmlns:p14="http://schemas.microsoft.com/office/powerpoint/2010/main" val="323784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249637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3;p21">
            <a:extLst>
              <a:ext uri="{FF2B5EF4-FFF2-40B4-BE49-F238E27FC236}">
                <a16:creationId xmlns:a16="http://schemas.microsoft.com/office/drawing/2014/main" id="{24074D9F-FCA3-E14F-8D94-AA7F459C6F54}"/>
              </a:ext>
            </a:extLst>
          </p:cNvPr>
          <p:cNvSpPr txBox="1"/>
          <p:nvPr/>
        </p:nvSpPr>
        <p:spPr>
          <a:xfrm>
            <a:off x="2876292" y="3215312"/>
            <a:ext cx="7062187" cy="1200288"/>
          </a:xfrm>
          <a:prstGeom prst="rect">
            <a:avLst/>
          </a:prstGeom>
          <a:noFill/>
          <a:ln>
            <a:noFill/>
          </a:ln>
        </p:spPr>
        <p:txBody>
          <a:bodyPr spcFirstLastPara="1" wrap="square" lIns="91425" tIns="45700" rIns="91425" bIns="45700" anchor="t" anchorCtr="0">
            <a:spAutoFit/>
          </a:bodyPr>
          <a:lstStyle/>
          <a:p>
            <a:pPr lvl="0">
              <a:buSzPts val="4000"/>
            </a:pPr>
            <a:r>
              <a:rPr lang="ja-JP" altLang="en-US" sz="7200" b="1">
                <a:solidFill>
                  <a:srgbClr val="2D3737"/>
                </a:solidFill>
                <a:latin typeface="Meiryo"/>
                <a:ea typeface="Meiryo"/>
                <a:cs typeface="Meiryo"/>
                <a:sym typeface="Meiryo"/>
              </a:rPr>
              <a:t>希少糖について</a:t>
            </a:r>
          </a:p>
        </p:txBody>
      </p:sp>
      <p:sp>
        <p:nvSpPr>
          <p:cNvPr id="3" name="Google Shape;417;p21">
            <a:extLst>
              <a:ext uri="{FF2B5EF4-FFF2-40B4-BE49-F238E27FC236}">
                <a16:creationId xmlns:a16="http://schemas.microsoft.com/office/drawing/2014/main" id="{B6014359-1197-08FD-F400-ABBB606C2EAE}"/>
              </a:ext>
            </a:extLst>
          </p:cNvPr>
          <p:cNvSpPr txBox="1"/>
          <p:nvPr/>
        </p:nvSpPr>
        <p:spPr>
          <a:xfrm>
            <a:off x="3858089" y="2895455"/>
            <a:ext cx="177321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400" b="1" i="0" u="none" strike="noStrike" cap="none">
                <a:solidFill>
                  <a:srgbClr val="2D3737"/>
                </a:solidFill>
                <a:latin typeface="Meiryo"/>
                <a:ea typeface="Meiryo"/>
                <a:cs typeface="Meiryo"/>
                <a:sym typeface="Meiryo"/>
              </a:rPr>
              <a:t>きしょうとう</a:t>
            </a:r>
            <a:endParaRPr sz="1400" b="1" i="0" u="none" strike="noStrike" cap="none">
              <a:solidFill>
                <a:srgbClr val="000000"/>
              </a:solidFill>
              <a:latin typeface="Meiryo"/>
              <a:ea typeface="Meiryo"/>
              <a:cs typeface="Meiryo"/>
              <a:sym typeface="Meiryo"/>
            </a:endParaRPr>
          </a:p>
        </p:txBody>
      </p:sp>
    </p:spTree>
    <p:extLst>
      <p:ext uri="{BB962C8B-B14F-4D97-AF65-F5344CB8AC3E}">
        <p14:creationId xmlns:p14="http://schemas.microsoft.com/office/powerpoint/2010/main" val="3343181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挿絵 が含まれている画像&#10;&#10;自動的に生成された説明">
            <a:extLst>
              <a:ext uri="{FF2B5EF4-FFF2-40B4-BE49-F238E27FC236}">
                <a16:creationId xmlns:a16="http://schemas.microsoft.com/office/drawing/2014/main" id="{0B2FBB42-C39E-C35B-A2EF-A1E58FB646B5}"/>
              </a:ext>
            </a:extLst>
          </p:cNvPr>
          <p:cNvPicPr>
            <a:picLocks noChangeAspect="1"/>
          </p:cNvPicPr>
          <p:nvPr/>
        </p:nvPicPr>
        <p:blipFill>
          <a:blip r:embed="rId3"/>
          <a:stretch>
            <a:fillRect/>
          </a:stretch>
        </p:blipFill>
        <p:spPr>
          <a:xfrm>
            <a:off x="1111068" y="2338697"/>
            <a:ext cx="2006600" cy="3365500"/>
          </a:xfrm>
          <a:prstGeom prst="rect">
            <a:avLst/>
          </a:prstGeom>
        </p:spPr>
      </p:pic>
      <p:sp>
        <p:nvSpPr>
          <p:cNvPr id="6" name="Google Shape;657;p36">
            <a:extLst>
              <a:ext uri="{FF2B5EF4-FFF2-40B4-BE49-F238E27FC236}">
                <a16:creationId xmlns:a16="http://schemas.microsoft.com/office/drawing/2014/main" id="{03A0E203-D6F0-510E-DD33-2BB9F9B1C027}"/>
              </a:ext>
            </a:extLst>
          </p:cNvPr>
          <p:cNvSpPr txBox="1"/>
          <p:nvPr/>
        </p:nvSpPr>
        <p:spPr>
          <a:xfrm>
            <a:off x="2063872" y="660398"/>
            <a:ext cx="4946527" cy="1323399"/>
          </a:xfrm>
          <a:prstGeom prst="rect">
            <a:avLst/>
          </a:prstGeom>
          <a:noFill/>
          <a:ln>
            <a:noFill/>
          </a:ln>
        </p:spPr>
        <p:txBody>
          <a:bodyPr spcFirstLastPara="1" wrap="square" lIns="91425" tIns="45700" rIns="91425" bIns="45700" anchor="t" anchorCtr="0">
            <a:spAutoFit/>
          </a:bodyPr>
          <a:lstStyle/>
          <a:p>
            <a:pPr lvl="0">
              <a:buSzPts val="3600"/>
            </a:pPr>
            <a:r>
              <a:rPr lang="ja-JP" altLang="en-US" sz="4000" b="1">
                <a:solidFill>
                  <a:srgbClr val="2D3737"/>
                </a:solidFill>
                <a:latin typeface="Meiryo"/>
                <a:ea typeface="Meiryo"/>
                <a:cs typeface="Meiryo"/>
                <a:sym typeface="Meiryo"/>
              </a:rPr>
              <a:t>希少糖について</a:t>
            </a:r>
          </a:p>
          <a:p>
            <a:pPr lvl="0">
              <a:buSzPts val="3600"/>
            </a:pPr>
            <a:endParaRPr lang="ja-JP" altLang="en-US" sz="4000" b="1">
              <a:solidFill>
                <a:srgbClr val="2D3737"/>
              </a:solidFill>
              <a:latin typeface="Meiryo"/>
              <a:ea typeface="Meiryo"/>
              <a:cs typeface="Meiryo"/>
              <a:sym typeface="Meiryo"/>
            </a:endParaRPr>
          </a:p>
        </p:txBody>
      </p:sp>
      <p:sp>
        <p:nvSpPr>
          <p:cNvPr id="8" name="Google Shape;661;p36">
            <a:extLst>
              <a:ext uri="{FF2B5EF4-FFF2-40B4-BE49-F238E27FC236}">
                <a16:creationId xmlns:a16="http://schemas.microsoft.com/office/drawing/2014/main" id="{49896D88-356F-51EF-5F45-442FCE136DEC}"/>
              </a:ext>
            </a:extLst>
          </p:cNvPr>
          <p:cNvSpPr txBox="1"/>
          <p:nvPr/>
        </p:nvSpPr>
        <p:spPr>
          <a:xfrm>
            <a:off x="3708401" y="2028480"/>
            <a:ext cx="7936282" cy="3323946"/>
          </a:xfrm>
          <a:prstGeom prst="rect">
            <a:avLst/>
          </a:prstGeom>
          <a:noFill/>
          <a:ln>
            <a:noFill/>
          </a:ln>
        </p:spPr>
        <p:txBody>
          <a:bodyPr spcFirstLastPara="1" wrap="square" lIns="91425" tIns="45700" rIns="91425" bIns="45700" anchor="t" anchorCtr="0">
            <a:spAutoFit/>
          </a:bodyPr>
          <a:lstStyle/>
          <a:p>
            <a:pPr lvl="0">
              <a:lnSpc>
                <a:spcPct val="150000"/>
              </a:lnSpc>
              <a:buSzPts val="3600"/>
            </a:pPr>
            <a:r>
              <a:rPr lang="ja-JP" altLang="en-US" sz="2800" b="1" dirty="0">
                <a:solidFill>
                  <a:srgbClr val="323232"/>
                </a:solidFill>
                <a:latin typeface="Meiryo"/>
                <a:ea typeface="Meiryo"/>
                <a:cs typeface="Meiryo"/>
                <a:sym typeface="Meiryo"/>
              </a:rPr>
              <a:t>キシリトールのような</a:t>
            </a:r>
            <a:r>
              <a:rPr lang="ja-JP" altLang="en-US" sz="2800" b="1" dirty="0">
                <a:solidFill>
                  <a:srgbClr val="2D3737"/>
                </a:solidFill>
                <a:latin typeface="Meiryo"/>
                <a:ea typeface="Meiryo"/>
                <a:cs typeface="Meiryo"/>
                <a:sym typeface="Meiryo"/>
              </a:rPr>
              <a:t>希少糖には砂糖とは違う様々な効果があります。</a:t>
            </a:r>
          </a:p>
          <a:p>
            <a:pPr lvl="0">
              <a:lnSpc>
                <a:spcPct val="150000"/>
              </a:lnSpc>
              <a:buSzPts val="3600"/>
            </a:pPr>
            <a:r>
              <a:rPr lang="ja-JP" altLang="en-US" sz="2800" b="1" dirty="0">
                <a:solidFill>
                  <a:srgbClr val="2D3737"/>
                </a:solidFill>
                <a:latin typeface="Meiryo"/>
                <a:ea typeface="Meiryo"/>
                <a:cs typeface="Meiryo"/>
                <a:sym typeface="Meiryo"/>
              </a:rPr>
              <a:t>いま色々なお菓子や食べ物に入っているので、甘いものを取りすぎないために</a:t>
            </a:r>
          </a:p>
          <a:p>
            <a:pPr lvl="0">
              <a:lnSpc>
                <a:spcPct val="150000"/>
              </a:lnSpc>
              <a:buSzPts val="3600"/>
            </a:pPr>
            <a:r>
              <a:rPr lang="ja-JP" altLang="en-US" sz="2800" b="1" dirty="0">
                <a:solidFill>
                  <a:srgbClr val="2D3737"/>
                </a:solidFill>
                <a:latin typeface="Meiryo"/>
                <a:ea typeface="Meiryo"/>
                <a:cs typeface="Meiryo"/>
                <a:sym typeface="Meiryo"/>
              </a:rPr>
              <a:t>希少糖を使ったものを選ぶのも良いでしょう。 </a:t>
            </a:r>
          </a:p>
        </p:txBody>
      </p:sp>
      <p:sp>
        <p:nvSpPr>
          <p:cNvPr id="11" name="テキスト ボックス 10">
            <a:extLst>
              <a:ext uri="{FF2B5EF4-FFF2-40B4-BE49-F238E27FC236}">
                <a16:creationId xmlns:a16="http://schemas.microsoft.com/office/drawing/2014/main" id="{4F7ECE5B-CE82-0442-E374-10ACCA605FDF}"/>
              </a:ext>
            </a:extLst>
          </p:cNvPr>
          <p:cNvSpPr txBox="1"/>
          <p:nvPr/>
        </p:nvSpPr>
        <p:spPr>
          <a:xfrm>
            <a:off x="1789807" y="5914921"/>
            <a:ext cx="10104048" cy="338554"/>
          </a:xfrm>
          <a:prstGeom prst="rect">
            <a:avLst/>
          </a:prstGeom>
          <a:noFill/>
        </p:spPr>
        <p:txBody>
          <a:bodyPr wrap="none" rtlCol="0">
            <a:spAutoFit/>
          </a:bodyPr>
          <a:lstStyle/>
          <a:p>
            <a:r>
              <a:rPr kumimoji="1" lang="ja-JP" altLang="en-US" sz="1600" dirty="0">
                <a:solidFill>
                  <a:schemeClr val="tx1"/>
                </a:solidFill>
                <a:latin typeface="Meiryo" panose="020B0604030504040204" pitchFamily="34" charset="-128"/>
                <a:ea typeface="Meiryo" panose="020B0604030504040204" pitchFamily="34" charset="-128"/>
              </a:rPr>
              <a:t>キシリトール・エリスリトールの効果：虫歯を作りにくくすること、砂糖よりもカロリーが少ないこと など</a:t>
            </a:r>
          </a:p>
        </p:txBody>
      </p:sp>
      <p:sp>
        <p:nvSpPr>
          <p:cNvPr id="16" name="Google Shape;331;p15">
            <a:extLst>
              <a:ext uri="{FF2B5EF4-FFF2-40B4-BE49-F238E27FC236}">
                <a16:creationId xmlns:a16="http://schemas.microsoft.com/office/drawing/2014/main" id="{F62B0EF4-4729-20B4-1074-CF9E2B77E050}"/>
              </a:ext>
            </a:extLst>
          </p:cNvPr>
          <p:cNvSpPr/>
          <p:nvPr/>
        </p:nvSpPr>
        <p:spPr>
          <a:xfrm>
            <a:off x="2323346" y="454620"/>
            <a:ext cx="9365727"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きしょうとう</a:t>
            </a:r>
            <a:endParaRPr sz="1200" b="1" i="0" u="none" strike="noStrike" cap="none">
              <a:solidFill>
                <a:srgbClr val="323232"/>
              </a:solidFill>
              <a:latin typeface="Meiryo"/>
              <a:ea typeface="Meiryo"/>
              <a:cs typeface="Meiryo"/>
              <a:sym typeface="Meiryo"/>
            </a:endParaRPr>
          </a:p>
        </p:txBody>
      </p:sp>
      <p:sp>
        <p:nvSpPr>
          <p:cNvPr id="17" name="Google Shape;331;p15">
            <a:extLst>
              <a:ext uri="{FF2B5EF4-FFF2-40B4-BE49-F238E27FC236}">
                <a16:creationId xmlns:a16="http://schemas.microsoft.com/office/drawing/2014/main" id="{DA649B1A-B875-D042-1894-EF5334D6766A}"/>
              </a:ext>
            </a:extLst>
          </p:cNvPr>
          <p:cNvSpPr/>
          <p:nvPr/>
        </p:nvSpPr>
        <p:spPr>
          <a:xfrm>
            <a:off x="7335842" y="1983797"/>
            <a:ext cx="3876656"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きしょうとう</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さとう</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ちが</a:t>
            </a:r>
            <a:endParaRPr sz="1200" b="1" i="0" u="none" strike="noStrike" cap="none">
              <a:solidFill>
                <a:srgbClr val="323232"/>
              </a:solidFill>
              <a:latin typeface="Meiryo"/>
              <a:ea typeface="Meiryo"/>
              <a:cs typeface="Meiryo"/>
              <a:sym typeface="Meiryo"/>
            </a:endParaRPr>
          </a:p>
        </p:txBody>
      </p:sp>
      <p:sp>
        <p:nvSpPr>
          <p:cNvPr id="18" name="Google Shape;331;p15">
            <a:extLst>
              <a:ext uri="{FF2B5EF4-FFF2-40B4-BE49-F238E27FC236}">
                <a16:creationId xmlns:a16="http://schemas.microsoft.com/office/drawing/2014/main" id="{587A99B6-E037-954C-108E-9D4499C8B02D}"/>
              </a:ext>
            </a:extLst>
          </p:cNvPr>
          <p:cNvSpPr/>
          <p:nvPr/>
        </p:nvSpPr>
        <p:spPr>
          <a:xfrm>
            <a:off x="3764943" y="2618188"/>
            <a:ext cx="3876656"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さまざま</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こうか</a:t>
            </a:r>
            <a:endParaRPr sz="1200" b="1" i="0" u="none" strike="noStrike" cap="none">
              <a:solidFill>
                <a:srgbClr val="323232"/>
              </a:solidFill>
              <a:latin typeface="Meiryo"/>
              <a:ea typeface="Meiryo"/>
              <a:cs typeface="Meiryo"/>
              <a:sym typeface="Meiryo"/>
            </a:endParaRPr>
          </a:p>
        </p:txBody>
      </p:sp>
      <p:sp>
        <p:nvSpPr>
          <p:cNvPr id="19" name="Google Shape;331;p15">
            <a:extLst>
              <a:ext uri="{FF2B5EF4-FFF2-40B4-BE49-F238E27FC236}">
                <a16:creationId xmlns:a16="http://schemas.microsoft.com/office/drawing/2014/main" id="{42E3BD65-1606-10D2-1672-11C3D097CA14}"/>
              </a:ext>
            </a:extLst>
          </p:cNvPr>
          <p:cNvSpPr/>
          <p:nvPr/>
        </p:nvSpPr>
        <p:spPr>
          <a:xfrm>
            <a:off x="4491957" y="3266258"/>
            <a:ext cx="4678676"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いろいろ</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かし</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た</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もの</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はい</a:t>
            </a:r>
            <a:r>
              <a:rPr lang="en-US" altLang="ja-JP" sz="1200" b="1">
                <a:solidFill>
                  <a:srgbClr val="323232"/>
                </a:solidFill>
                <a:latin typeface="Meiryo"/>
                <a:ea typeface="Meiryo"/>
                <a:cs typeface="Meiryo"/>
                <a:sym typeface="Meiryo"/>
              </a:rPr>
              <a:t>   </a:t>
            </a:r>
            <a:endParaRPr sz="1200" b="1" i="0" u="none" strike="noStrike" cap="none">
              <a:solidFill>
                <a:srgbClr val="323232"/>
              </a:solidFill>
              <a:latin typeface="Meiryo"/>
              <a:ea typeface="Meiryo"/>
              <a:cs typeface="Meiryo"/>
              <a:sym typeface="Meiryo"/>
            </a:endParaRPr>
          </a:p>
        </p:txBody>
      </p:sp>
      <p:sp>
        <p:nvSpPr>
          <p:cNvPr id="20" name="Google Shape;331;p15">
            <a:extLst>
              <a:ext uri="{FF2B5EF4-FFF2-40B4-BE49-F238E27FC236}">
                <a16:creationId xmlns:a16="http://schemas.microsoft.com/office/drawing/2014/main" id="{17558FBF-BAFB-3C95-EC69-DE624D7A2F73}"/>
              </a:ext>
            </a:extLst>
          </p:cNvPr>
          <p:cNvSpPr/>
          <p:nvPr/>
        </p:nvSpPr>
        <p:spPr>
          <a:xfrm>
            <a:off x="3729431" y="3914328"/>
            <a:ext cx="3876656"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あま</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と</a:t>
            </a:r>
            <a:endParaRPr sz="1200" b="1" i="0" u="none" strike="noStrike" cap="none">
              <a:solidFill>
                <a:srgbClr val="323232"/>
              </a:solidFill>
              <a:latin typeface="Meiryo"/>
              <a:ea typeface="Meiryo"/>
              <a:cs typeface="Meiryo"/>
              <a:sym typeface="Meiryo"/>
            </a:endParaRPr>
          </a:p>
        </p:txBody>
      </p:sp>
      <p:sp>
        <p:nvSpPr>
          <p:cNvPr id="21" name="Google Shape;331;p15">
            <a:extLst>
              <a:ext uri="{FF2B5EF4-FFF2-40B4-BE49-F238E27FC236}">
                <a16:creationId xmlns:a16="http://schemas.microsoft.com/office/drawing/2014/main" id="{A46F754E-6067-6CEE-5EA6-0F7879DCA473}"/>
              </a:ext>
            </a:extLst>
          </p:cNvPr>
          <p:cNvSpPr/>
          <p:nvPr/>
        </p:nvSpPr>
        <p:spPr>
          <a:xfrm>
            <a:off x="3799886" y="4553520"/>
            <a:ext cx="5512790"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dirty="0">
                <a:solidFill>
                  <a:srgbClr val="323232"/>
                </a:solidFill>
                <a:latin typeface="Meiryo"/>
                <a:ea typeface="Meiryo"/>
                <a:cs typeface="Meiryo"/>
                <a:sym typeface="Meiryo"/>
              </a:rPr>
              <a:t>きしょうとう</a:t>
            </a:r>
            <a:r>
              <a:rPr lang="en-US" altLang="ja-JP" sz="1200" b="1" dirty="0">
                <a:solidFill>
                  <a:srgbClr val="323232"/>
                </a:solidFill>
                <a:latin typeface="Meiryo"/>
                <a:ea typeface="Meiryo"/>
                <a:cs typeface="Meiryo"/>
                <a:sym typeface="Meiryo"/>
              </a:rPr>
              <a:t>         </a:t>
            </a:r>
            <a:r>
              <a:rPr lang="ja-JP" altLang="en-US" sz="1200" b="1" dirty="0">
                <a:solidFill>
                  <a:srgbClr val="323232"/>
                </a:solidFill>
                <a:latin typeface="Meiryo"/>
                <a:ea typeface="Meiryo"/>
                <a:cs typeface="Meiryo"/>
                <a:sym typeface="Meiryo"/>
              </a:rPr>
              <a:t>つか</a:t>
            </a:r>
            <a:r>
              <a:rPr lang="en-US" altLang="ja-JP" sz="1200" b="1" dirty="0">
                <a:solidFill>
                  <a:srgbClr val="323232"/>
                </a:solidFill>
                <a:latin typeface="Meiryo"/>
                <a:ea typeface="Meiryo"/>
                <a:cs typeface="Meiryo"/>
                <a:sym typeface="Meiryo"/>
              </a:rPr>
              <a:t>                                    </a:t>
            </a:r>
            <a:r>
              <a:rPr lang="ja-JP" altLang="en-US" sz="1200" b="1" dirty="0">
                <a:solidFill>
                  <a:srgbClr val="323232"/>
                </a:solidFill>
                <a:latin typeface="Meiryo"/>
                <a:ea typeface="Meiryo"/>
                <a:cs typeface="Meiryo"/>
                <a:sym typeface="Meiryo"/>
              </a:rPr>
              <a:t>えら</a:t>
            </a:r>
            <a:r>
              <a:rPr lang="en-US" altLang="ja-JP" sz="1200" b="1" dirty="0">
                <a:solidFill>
                  <a:srgbClr val="323232"/>
                </a:solidFill>
                <a:latin typeface="Meiryo"/>
                <a:ea typeface="Meiryo"/>
                <a:cs typeface="Meiryo"/>
                <a:sym typeface="Meiryo"/>
              </a:rPr>
              <a:t>                       </a:t>
            </a:r>
            <a:r>
              <a:rPr lang="ja-JP" altLang="en-US" sz="1200" b="1" dirty="0">
                <a:solidFill>
                  <a:srgbClr val="323232"/>
                </a:solidFill>
                <a:latin typeface="Meiryo"/>
                <a:ea typeface="Meiryo"/>
                <a:cs typeface="Meiryo"/>
                <a:sym typeface="Meiryo"/>
              </a:rPr>
              <a:t>よ</a:t>
            </a:r>
            <a:endParaRPr lang="en-US" altLang="ja-JP" sz="1200" b="1" dirty="0">
              <a:solidFill>
                <a:srgbClr val="323232"/>
              </a:solidFill>
              <a:latin typeface="Meiryo"/>
              <a:ea typeface="Meiryo"/>
              <a:cs typeface="Meiryo"/>
              <a:sym typeface="Meiryo"/>
            </a:endParaRPr>
          </a:p>
        </p:txBody>
      </p:sp>
      <p:sp>
        <p:nvSpPr>
          <p:cNvPr id="22" name="Google Shape;331;p15">
            <a:extLst>
              <a:ext uri="{FF2B5EF4-FFF2-40B4-BE49-F238E27FC236}">
                <a16:creationId xmlns:a16="http://schemas.microsoft.com/office/drawing/2014/main" id="{AE2444E0-D0CA-DE85-F0B4-30E7F0770394}"/>
              </a:ext>
            </a:extLst>
          </p:cNvPr>
          <p:cNvSpPr/>
          <p:nvPr/>
        </p:nvSpPr>
        <p:spPr>
          <a:xfrm>
            <a:off x="5475832" y="5750218"/>
            <a:ext cx="5512790" cy="246181"/>
          </a:xfrm>
          <a:prstGeom prst="rect">
            <a:avLst/>
          </a:prstGeom>
          <a:noFill/>
          <a:ln>
            <a:noFill/>
          </a:ln>
        </p:spPr>
        <p:txBody>
          <a:bodyPr spcFirstLastPara="1" wrap="square" lIns="91425" tIns="45700" rIns="91425" bIns="45700" anchor="t" anchorCtr="0">
            <a:spAutoFit/>
          </a:bodyPr>
          <a:lstStyle/>
          <a:p>
            <a:pPr lvl="0">
              <a:buSzPts val="2800"/>
            </a:pPr>
            <a:r>
              <a:rPr lang="ja-JP" altLang="en-US" sz="1000" dirty="0">
                <a:solidFill>
                  <a:srgbClr val="323232"/>
                </a:solidFill>
                <a:latin typeface="Meiryo" panose="020B0604030504040204" pitchFamily="34" charset="-128"/>
                <a:ea typeface="Meiryo" panose="020B0604030504040204" pitchFamily="34" charset="-128"/>
                <a:cs typeface="Meiryo"/>
                <a:sym typeface="Meiryo"/>
              </a:rPr>
              <a:t>むしば</a:t>
            </a:r>
            <a:r>
              <a:rPr lang="en-US" altLang="ja-JP" sz="1000" dirty="0">
                <a:solidFill>
                  <a:srgbClr val="323232"/>
                </a:solidFill>
                <a:latin typeface="Meiryo" panose="020B0604030504040204" pitchFamily="34" charset="-128"/>
                <a:ea typeface="Meiryo" panose="020B0604030504040204" pitchFamily="34" charset="-128"/>
                <a:cs typeface="Meiryo"/>
                <a:sym typeface="Meiryo"/>
              </a:rPr>
              <a:t>    </a:t>
            </a:r>
            <a:r>
              <a:rPr lang="ja-JP" altLang="en-US" sz="1000" dirty="0">
                <a:solidFill>
                  <a:srgbClr val="323232"/>
                </a:solidFill>
                <a:latin typeface="Meiryo" panose="020B0604030504040204" pitchFamily="34" charset="-128"/>
                <a:ea typeface="Meiryo" panose="020B0604030504040204" pitchFamily="34" charset="-128"/>
                <a:cs typeface="Meiryo"/>
                <a:sym typeface="Meiryo"/>
              </a:rPr>
              <a:t>つく</a:t>
            </a:r>
            <a:r>
              <a:rPr lang="en-US" altLang="ja-JP" sz="1000" dirty="0">
                <a:solidFill>
                  <a:srgbClr val="323232"/>
                </a:solidFill>
                <a:latin typeface="Meiryo" panose="020B0604030504040204" pitchFamily="34" charset="-128"/>
                <a:ea typeface="Meiryo" panose="020B0604030504040204" pitchFamily="34" charset="-128"/>
                <a:cs typeface="Meiryo"/>
                <a:sym typeface="Meiryo"/>
              </a:rPr>
              <a:t>              </a:t>
            </a:r>
            <a:r>
              <a:rPr lang="ja-JP" altLang="en-US" sz="1000" dirty="0">
                <a:solidFill>
                  <a:srgbClr val="323232"/>
                </a:solidFill>
                <a:latin typeface="Meiryo" panose="020B0604030504040204" pitchFamily="34" charset="-128"/>
                <a:ea typeface="Meiryo" panose="020B0604030504040204" pitchFamily="34" charset="-128"/>
                <a:cs typeface="Meiryo"/>
                <a:sym typeface="Meiryo"/>
              </a:rPr>
              <a:t>　　　　  　　　　　さとう</a:t>
            </a:r>
            <a:r>
              <a:rPr lang="en-US" altLang="ja-JP" sz="1000" dirty="0">
                <a:solidFill>
                  <a:srgbClr val="323232"/>
                </a:solidFill>
                <a:latin typeface="Meiryo" panose="020B0604030504040204" pitchFamily="34" charset="-128"/>
                <a:ea typeface="Meiryo" panose="020B0604030504040204" pitchFamily="34" charset="-128"/>
                <a:cs typeface="Meiryo"/>
                <a:sym typeface="Meiryo"/>
              </a:rPr>
              <a:t>                                      </a:t>
            </a:r>
            <a:r>
              <a:rPr lang="ja-JP" altLang="en-US" sz="1000" dirty="0">
                <a:solidFill>
                  <a:srgbClr val="323232"/>
                </a:solidFill>
                <a:latin typeface="Meiryo" panose="020B0604030504040204" pitchFamily="34" charset="-128"/>
                <a:ea typeface="Meiryo" panose="020B0604030504040204" pitchFamily="34" charset="-128"/>
                <a:cs typeface="Meiryo"/>
                <a:sym typeface="Meiryo"/>
              </a:rPr>
              <a:t>すく</a:t>
            </a:r>
            <a:endParaRPr lang="en-US" altLang="ja-JP" sz="1000" dirty="0">
              <a:solidFill>
                <a:srgbClr val="323232"/>
              </a:solidFill>
              <a:latin typeface="Meiryo" panose="020B0604030504040204" pitchFamily="34" charset="-128"/>
              <a:ea typeface="Meiryo" panose="020B0604030504040204" pitchFamily="34" charset="-128"/>
              <a:cs typeface="Meiryo"/>
              <a:sym typeface="Meiryo"/>
            </a:endParaRPr>
          </a:p>
        </p:txBody>
      </p:sp>
      <p:sp>
        <p:nvSpPr>
          <p:cNvPr id="13" name="Google Shape;331;p15">
            <a:extLst>
              <a:ext uri="{FF2B5EF4-FFF2-40B4-BE49-F238E27FC236}">
                <a16:creationId xmlns:a16="http://schemas.microsoft.com/office/drawing/2014/main" id="{3D1F6248-2D0D-45C0-A72E-7842659FD417}"/>
              </a:ext>
            </a:extLst>
          </p:cNvPr>
          <p:cNvSpPr/>
          <p:nvPr/>
        </p:nvSpPr>
        <p:spPr>
          <a:xfrm>
            <a:off x="4838934" y="5750218"/>
            <a:ext cx="5512790" cy="246181"/>
          </a:xfrm>
          <a:prstGeom prst="rect">
            <a:avLst/>
          </a:prstGeom>
          <a:noFill/>
          <a:ln>
            <a:noFill/>
          </a:ln>
        </p:spPr>
        <p:txBody>
          <a:bodyPr spcFirstLastPara="1" wrap="square" lIns="91425" tIns="45700" rIns="91425" bIns="45700" anchor="t" anchorCtr="0">
            <a:spAutoFit/>
          </a:bodyPr>
          <a:lstStyle/>
          <a:p>
            <a:pPr lvl="0">
              <a:buSzPts val="2800"/>
            </a:pPr>
            <a:r>
              <a:rPr lang="ja-JP" altLang="en-US" sz="1000" dirty="0">
                <a:solidFill>
                  <a:srgbClr val="323232"/>
                </a:solidFill>
                <a:latin typeface="Meiryo" panose="020B0604030504040204" pitchFamily="34" charset="-128"/>
                <a:ea typeface="Meiryo" panose="020B0604030504040204" pitchFamily="34" charset="-128"/>
                <a:cs typeface="Meiryo"/>
                <a:sym typeface="Meiryo"/>
              </a:rPr>
              <a:t>こうか</a:t>
            </a:r>
            <a:endParaRPr lang="en-US" altLang="ja-JP" sz="1000" dirty="0">
              <a:solidFill>
                <a:srgbClr val="323232"/>
              </a:solidFill>
              <a:latin typeface="Meiryo" panose="020B0604030504040204" pitchFamily="34" charset="-128"/>
              <a:ea typeface="Meiryo" panose="020B0604030504040204" pitchFamily="34" charset="-128"/>
              <a:cs typeface="Meiryo"/>
              <a:sym typeface="Meiryo"/>
            </a:endParaRPr>
          </a:p>
        </p:txBody>
      </p:sp>
    </p:spTree>
    <p:extLst>
      <p:ext uri="{BB962C8B-B14F-4D97-AF65-F5344CB8AC3E}">
        <p14:creationId xmlns:p14="http://schemas.microsoft.com/office/powerpoint/2010/main" val="213102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20" name="Google Shape;657;p36">
            <a:extLst>
              <a:ext uri="{FF2B5EF4-FFF2-40B4-BE49-F238E27FC236}">
                <a16:creationId xmlns:a16="http://schemas.microsoft.com/office/drawing/2014/main" id="{EC69CEAA-126F-F1B9-A338-443C666A6CA1}"/>
              </a:ext>
            </a:extLst>
          </p:cNvPr>
          <p:cNvSpPr txBox="1"/>
          <p:nvPr/>
        </p:nvSpPr>
        <p:spPr>
          <a:xfrm>
            <a:off x="2063873" y="660398"/>
            <a:ext cx="219461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4000" b="1" i="0" u="none" strike="noStrike" cap="none">
                <a:solidFill>
                  <a:srgbClr val="2D3737"/>
                </a:solidFill>
                <a:latin typeface="Meiryo"/>
                <a:ea typeface="Meiryo"/>
                <a:cs typeface="Meiryo"/>
                <a:sym typeface="Meiryo"/>
              </a:rPr>
              <a:t>まとめ</a:t>
            </a:r>
            <a:endParaRPr sz="4000" b="1" i="0" u="none" strike="noStrike" cap="none">
              <a:solidFill>
                <a:srgbClr val="000000"/>
              </a:solidFill>
              <a:latin typeface="Meiryo"/>
              <a:ea typeface="Meiryo"/>
              <a:cs typeface="Meiryo"/>
              <a:sym typeface="Meiryo"/>
            </a:endParaRPr>
          </a:p>
        </p:txBody>
      </p:sp>
      <p:sp>
        <p:nvSpPr>
          <p:cNvPr id="21" name="Google Shape;661;p36">
            <a:extLst>
              <a:ext uri="{FF2B5EF4-FFF2-40B4-BE49-F238E27FC236}">
                <a16:creationId xmlns:a16="http://schemas.microsoft.com/office/drawing/2014/main" id="{98AF0A74-0AE0-30F7-AF99-EA1D5C4D9088}"/>
              </a:ext>
            </a:extLst>
          </p:cNvPr>
          <p:cNvSpPr txBox="1"/>
          <p:nvPr/>
        </p:nvSpPr>
        <p:spPr>
          <a:xfrm>
            <a:off x="1699778" y="2227325"/>
            <a:ext cx="9452513" cy="4616608"/>
          </a:xfrm>
          <a:prstGeom prst="rect">
            <a:avLst/>
          </a:prstGeom>
          <a:noFill/>
          <a:ln>
            <a:noFill/>
          </a:ln>
        </p:spPr>
        <p:txBody>
          <a:bodyPr spcFirstLastPara="1" wrap="square" lIns="91425" tIns="45700" rIns="91425" bIns="45700" anchor="t" anchorCtr="0">
            <a:spAutoFit/>
          </a:bodyPr>
          <a:lstStyle/>
          <a:p>
            <a:pPr lvl="0">
              <a:lnSpc>
                <a:spcPct val="150000"/>
              </a:lnSpc>
              <a:buSzPts val="3600"/>
            </a:pPr>
            <a:r>
              <a:rPr lang="ja-JP" altLang="en-US" sz="2800" b="1">
                <a:solidFill>
                  <a:srgbClr val="2D3737"/>
                </a:solidFill>
                <a:latin typeface="Meiryo"/>
                <a:ea typeface="Meiryo"/>
                <a:cs typeface="Meiryo"/>
                <a:sym typeface="Meiryo"/>
              </a:rPr>
              <a:t>糖尿病は手足のしびれや目が見えなくなったり、</a:t>
            </a:r>
            <a:endParaRPr lang="en-US" altLang="ja-JP" sz="2800" b="1">
              <a:solidFill>
                <a:srgbClr val="2D3737"/>
              </a:solidFill>
              <a:latin typeface="Meiryo"/>
              <a:ea typeface="Meiryo"/>
              <a:cs typeface="Meiryo"/>
              <a:sym typeface="Meiryo"/>
            </a:endParaRPr>
          </a:p>
          <a:p>
            <a:pPr lvl="0">
              <a:lnSpc>
                <a:spcPct val="150000"/>
              </a:lnSpc>
              <a:buSzPts val="3600"/>
            </a:pPr>
            <a:r>
              <a:rPr lang="ja-JP" altLang="en-US" sz="2800" b="1">
                <a:solidFill>
                  <a:srgbClr val="2D3737"/>
                </a:solidFill>
                <a:latin typeface="Meiryo"/>
                <a:ea typeface="Meiryo"/>
                <a:cs typeface="Meiryo"/>
                <a:sym typeface="Meiryo"/>
              </a:rPr>
              <a:t>腎臓が悪くなったり、そして心臓の病気を引き起こすなど、</a:t>
            </a:r>
            <a:endParaRPr lang="en-US" altLang="ja-JP" sz="2800" b="1">
              <a:solidFill>
                <a:srgbClr val="2D3737"/>
              </a:solidFill>
              <a:latin typeface="Meiryo"/>
              <a:ea typeface="Meiryo"/>
              <a:cs typeface="Meiryo"/>
              <a:sym typeface="Meiryo"/>
            </a:endParaRPr>
          </a:p>
          <a:p>
            <a:pPr lvl="0">
              <a:lnSpc>
                <a:spcPct val="150000"/>
              </a:lnSpc>
              <a:buSzPts val="3600"/>
            </a:pPr>
            <a:r>
              <a:rPr lang="ja-JP" altLang="en-US" sz="2800" b="1">
                <a:solidFill>
                  <a:srgbClr val="2D3737"/>
                </a:solidFill>
                <a:latin typeface="Meiryo"/>
                <a:ea typeface="Meiryo"/>
                <a:cs typeface="Meiryo"/>
                <a:sym typeface="Meiryo"/>
              </a:rPr>
              <a:t>様々な病気の原因になります。</a:t>
            </a:r>
          </a:p>
          <a:p>
            <a:pPr lvl="0">
              <a:lnSpc>
                <a:spcPct val="150000"/>
              </a:lnSpc>
              <a:buSzPts val="3600"/>
            </a:pPr>
            <a:endParaRPr lang="ja-JP" altLang="en-US" sz="2800" b="1">
              <a:solidFill>
                <a:srgbClr val="2D3737"/>
              </a:solidFill>
              <a:latin typeface="Meiryo"/>
              <a:ea typeface="Meiryo"/>
              <a:cs typeface="Meiryo"/>
              <a:sym typeface="Meiryo"/>
            </a:endParaRPr>
          </a:p>
          <a:p>
            <a:pPr lvl="0">
              <a:lnSpc>
                <a:spcPct val="150000"/>
              </a:lnSpc>
              <a:buSzPts val="3600"/>
            </a:pPr>
            <a:r>
              <a:rPr lang="ja-JP" altLang="en-US" sz="2800" b="1">
                <a:solidFill>
                  <a:srgbClr val="2D3737"/>
                </a:solidFill>
                <a:latin typeface="Meiryo"/>
                <a:ea typeface="Meiryo"/>
                <a:cs typeface="Meiryo"/>
                <a:sym typeface="Meiryo"/>
              </a:rPr>
              <a:t>糖尿病にならないように、糖の量に気を付けると同時に、</a:t>
            </a:r>
            <a:endParaRPr lang="en-US" altLang="ja-JP" sz="2800" b="1">
              <a:solidFill>
                <a:srgbClr val="2D3737"/>
              </a:solidFill>
              <a:latin typeface="Meiryo"/>
              <a:ea typeface="Meiryo"/>
              <a:cs typeface="Meiryo"/>
              <a:sym typeface="Meiryo"/>
            </a:endParaRPr>
          </a:p>
          <a:p>
            <a:pPr lvl="0">
              <a:lnSpc>
                <a:spcPct val="150000"/>
              </a:lnSpc>
              <a:buSzPts val="3600"/>
            </a:pPr>
            <a:r>
              <a:rPr lang="ja-JP" altLang="en-US" sz="2800" b="1">
                <a:solidFill>
                  <a:srgbClr val="2D3737"/>
                </a:solidFill>
                <a:latin typeface="Meiryo"/>
                <a:ea typeface="Meiryo"/>
                <a:cs typeface="Meiryo"/>
                <a:sym typeface="Meiryo"/>
              </a:rPr>
              <a:t>規則正しい生活習慣、食生活を心がけましょう。</a:t>
            </a:r>
          </a:p>
          <a:p>
            <a:pPr lvl="0">
              <a:lnSpc>
                <a:spcPct val="150000"/>
              </a:lnSpc>
              <a:buSzPts val="3600"/>
            </a:pPr>
            <a:endParaRPr lang="ja-JP" altLang="en-US" sz="2800" b="1">
              <a:solidFill>
                <a:srgbClr val="2D3737"/>
              </a:solidFill>
              <a:latin typeface="Meiryo"/>
              <a:ea typeface="Meiryo"/>
              <a:cs typeface="Meiryo"/>
              <a:sym typeface="Meiryo"/>
            </a:endParaRPr>
          </a:p>
        </p:txBody>
      </p:sp>
      <p:sp>
        <p:nvSpPr>
          <p:cNvPr id="22" name="Google Shape;201;p10">
            <a:extLst>
              <a:ext uri="{FF2B5EF4-FFF2-40B4-BE49-F238E27FC236}">
                <a16:creationId xmlns:a16="http://schemas.microsoft.com/office/drawing/2014/main" id="{051444B2-4C51-46B9-3EFD-931AC677700E}"/>
              </a:ext>
            </a:extLst>
          </p:cNvPr>
          <p:cNvSpPr/>
          <p:nvPr/>
        </p:nvSpPr>
        <p:spPr>
          <a:xfrm>
            <a:off x="1127058" y="2520268"/>
            <a:ext cx="246018" cy="246018"/>
          </a:xfrm>
          <a:prstGeom prst="ellipse">
            <a:avLst/>
          </a:prstGeom>
          <a:solidFill>
            <a:srgbClr val="FFD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01;p10">
            <a:extLst>
              <a:ext uri="{FF2B5EF4-FFF2-40B4-BE49-F238E27FC236}">
                <a16:creationId xmlns:a16="http://schemas.microsoft.com/office/drawing/2014/main" id="{E40789C9-7960-C0D1-9B55-55319F0F8E03}"/>
              </a:ext>
            </a:extLst>
          </p:cNvPr>
          <p:cNvSpPr/>
          <p:nvPr/>
        </p:nvSpPr>
        <p:spPr>
          <a:xfrm>
            <a:off x="1127058" y="5012833"/>
            <a:ext cx="246018" cy="246018"/>
          </a:xfrm>
          <a:prstGeom prst="ellipse">
            <a:avLst/>
          </a:prstGeom>
          <a:solidFill>
            <a:srgbClr val="FFD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331;p15">
            <a:extLst>
              <a:ext uri="{FF2B5EF4-FFF2-40B4-BE49-F238E27FC236}">
                <a16:creationId xmlns:a16="http://schemas.microsoft.com/office/drawing/2014/main" id="{94FF134B-9FA0-89BB-5AF6-036EFF8D0F52}"/>
              </a:ext>
            </a:extLst>
          </p:cNvPr>
          <p:cNvSpPr/>
          <p:nvPr/>
        </p:nvSpPr>
        <p:spPr>
          <a:xfrm>
            <a:off x="1593246" y="2161350"/>
            <a:ext cx="7791094"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2D3737"/>
                </a:solidFill>
                <a:latin typeface="Meiryo"/>
                <a:ea typeface="Meiryo"/>
                <a:cs typeface="Meiryo"/>
                <a:sym typeface="Meiryo"/>
              </a:rPr>
              <a:t>とうにょうびょう</a:t>
            </a:r>
            <a:r>
              <a:rPr lang="en-US" altLang="ja-JP" sz="1200" b="1">
                <a:solidFill>
                  <a:srgbClr val="2D3737"/>
                </a:solidFill>
                <a:latin typeface="Meiryo"/>
                <a:ea typeface="Meiryo"/>
                <a:cs typeface="Meiryo"/>
                <a:sym typeface="Meiryo"/>
              </a:rPr>
              <a:t>         </a:t>
            </a:r>
            <a:r>
              <a:rPr lang="ja-JP" altLang="en-US" sz="1200" b="1">
                <a:solidFill>
                  <a:srgbClr val="2D3737"/>
                </a:solidFill>
                <a:latin typeface="Meiryo"/>
                <a:ea typeface="Meiryo"/>
                <a:cs typeface="Meiryo"/>
                <a:sym typeface="Meiryo"/>
              </a:rPr>
              <a:t>てあし　　　　　　　　　　　　　め　　　</a:t>
            </a:r>
            <a:r>
              <a:rPr lang="en-US" altLang="ja-JP" sz="1200" b="1">
                <a:solidFill>
                  <a:srgbClr val="2D3737"/>
                </a:solidFill>
                <a:latin typeface="Meiryo"/>
                <a:ea typeface="Meiryo"/>
                <a:cs typeface="Meiryo"/>
                <a:sym typeface="Meiryo"/>
              </a:rPr>
              <a:t>  </a:t>
            </a:r>
            <a:r>
              <a:rPr lang="ja-JP" altLang="en-US" sz="1200" b="1">
                <a:solidFill>
                  <a:srgbClr val="2D3737"/>
                </a:solidFill>
                <a:latin typeface="Meiryo"/>
                <a:ea typeface="Meiryo"/>
                <a:cs typeface="Meiryo"/>
                <a:sym typeface="Meiryo"/>
              </a:rPr>
              <a:t>み</a:t>
            </a:r>
            <a:endParaRPr sz="1200" b="1" i="0" u="none" strike="noStrike" cap="none">
              <a:solidFill>
                <a:srgbClr val="2D3737"/>
              </a:solidFill>
              <a:latin typeface="Meiryo"/>
              <a:ea typeface="Meiryo"/>
              <a:cs typeface="Meiryo"/>
              <a:sym typeface="Meiryo"/>
            </a:endParaRPr>
          </a:p>
        </p:txBody>
      </p:sp>
      <p:sp>
        <p:nvSpPr>
          <p:cNvPr id="25" name="Google Shape;331;p15">
            <a:extLst>
              <a:ext uri="{FF2B5EF4-FFF2-40B4-BE49-F238E27FC236}">
                <a16:creationId xmlns:a16="http://schemas.microsoft.com/office/drawing/2014/main" id="{50E09955-7E6E-3C90-94D3-B297F0190CCF}"/>
              </a:ext>
            </a:extLst>
          </p:cNvPr>
          <p:cNvSpPr/>
          <p:nvPr/>
        </p:nvSpPr>
        <p:spPr>
          <a:xfrm>
            <a:off x="1779676" y="2818297"/>
            <a:ext cx="8865293"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じんぞう</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わる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しんぞう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びょうき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ひ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お</a:t>
            </a:r>
            <a:endParaRPr sz="1200" b="1" i="0" u="none" strike="noStrike" cap="none">
              <a:solidFill>
                <a:srgbClr val="323232"/>
              </a:solidFill>
              <a:latin typeface="Meiryo"/>
              <a:ea typeface="Meiryo"/>
              <a:cs typeface="Meiryo"/>
              <a:sym typeface="Meiryo"/>
            </a:endParaRPr>
          </a:p>
        </p:txBody>
      </p:sp>
      <p:sp>
        <p:nvSpPr>
          <p:cNvPr id="26" name="Google Shape;331;p15">
            <a:extLst>
              <a:ext uri="{FF2B5EF4-FFF2-40B4-BE49-F238E27FC236}">
                <a16:creationId xmlns:a16="http://schemas.microsoft.com/office/drawing/2014/main" id="{60230334-D76F-AAB2-EB72-9F310CBB1B89}"/>
              </a:ext>
            </a:extLst>
          </p:cNvPr>
          <p:cNvSpPr/>
          <p:nvPr/>
        </p:nvSpPr>
        <p:spPr>
          <a:xfrm>
            <a:off x="1611290" y="4729860"/>
            <a:ext cx="9051723"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とうにょうびょう</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とう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りょう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き</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つ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どうじ</a:t>
            </a:r>
            <a:endParaRPr sz="1200" b="1" i="0" u="none" strike="noStrike" cap="none">
              <a:solidFill>
                <a:srgbClr val="323232"/>
              </a:solidFill>
              <a:latin typeface="Meiryo"/>
              <a:ea typeface="Meiryo"/>
              <a:cs typeface="Meiryo"/>
              <a:sym typeface="Meiryo"/>
            </a:endParaRPr>
          </a:p>
        </p:txBody>
      </p:sp>
      <p:sp>
        <p:nvSpPr>
          <p:cNvPr id="27" name="Google Shape;331;p15">
            <a:extLst>
              <a:ext uri="{FF2B5EF4-FFF2-40B4-BE49-F238E27FC236}">
                <a16:creationId xmlns:a16="http://schemas.microsoft.com/office/drawing/2014/main" id="{5AE59B16-5331-499F-1587-A3C7D02F1658}"/>
              </a:ext>
            </a:extLst>
          </p:cNvPr>
          <p:cNvSpPr/>
          <p:nvPr/>
        </p:nvSpPr>
        <p:spPr>
          <a:xfrm>
            <a:off x="1799340" y="5386807"/>
            <a:ext cx="9051723"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きそく</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ただ</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せいかつしゅうかん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しょくせいかつ　</a:t>
            </a:r>
            <a:r>
              <a:rPr lang="en-US" altLang="ja-JP" sz="1200" b="1">
                <a:solidFill>
                  <a:srgbClr val="323232"/>
                </a:solidFill>
                <a:latin typeface="Meiryo"/>
                <a:ea typeface="Meiryo"/>
                <a:cs typeface="Meiryo"/>
                <a:sym typeface="Meiryo"/>
              </a:rPr>
              <a:t>    </a:t>
            </a:r>
            <a:r>
              <a:rPr lang="ja-JP" altLang="en-US" sz="1200" b="1">
                <a:solidFill>
                  <a:srgbClr val="323232"/>
                </a:solidFill>
                <a:latin typeface="Meiryo"/>
                <a:ea typeface="Meiryo"/>
                <a:cs typeface="Meiryo"/>
                <a:sym typeface="Meiryo"/>
              </a:rPr>
              <a:t>こころ</a:t>
            </a:r>
            <a:endParaRPr sz="1200" b="1" i="0" u="none" strike="noStrike" cap="none">
              <a:solidFill>
                <a:srgbClr val="323232"/>
              </a:solidFill>
              <a:latin typeface="Meiryo"/>
              <a:ea typeface="Meiryo"/>
              <a:cs typeface="Meiryo"/>
              <a:sym typeface="Meiryo"/>
            </a:endParaRPr>
          </a:p>
        </p:txBody>
      </p:sp>
      <p:sp>
        <p:nvSpPr>
          <p:cNvPr id="28" name="Google Shape;331;p15">
            <a:extLst>
              <a:ext uri="{FF2B5EF4-FFF2-40B4-BE49-F238E27FC236}">
                <a16:creationId xmlns:a16="http://schemas.microsoft.com/office/drawing/2014/main" id="{5B950421-9217-50D1-EA8A-84D4B9AB6280}"/>
              </a:ext>
            </a:extLst>
          </p:cNvPr>
          <p:cNvSpPr/>
          <p:nvPr/>
        </p:nvSpPr>
        <p:spPr>
          <a:xfrm>
            <a:off x="1758770" y="3464051"/>
            <a:ext cx="8865293"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323232"/>
                </a:solidFill>
                <a:latin typeface="Meiryo"/>
                <a:ea typeface="Meiryo"/>
                <a:cs typeface="Meiryo"/>
                <a:sym typeface="Meiryo"/>
              </a:rPr>
              <a:t>さまざま　　　びょうき　　　げんいん</a:t>
            </a:r>
            <a:endParaRPr sz="1200" b="1" i="0" u="none" strike="noStrike" cap="none">
              <a:solidFill>
                <a:srgbClr val="323232"/>
              </a:solidFill>
              <a:latin typeface="Meiryo"/>
              <a:ea typeface="Meiryo"/>
              <a:cs typeface="Meiryo"/>
              <a:sym typeface="Meiry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29EEDC3-D389-43A9-36CF-AC6679BDE701}"/>
              </a:ext>
            </a:extLst>
          </p:cNvPr>
          <p:cNvPicPr>
            <a:picLocks noChangeAspect="1"/>
          </p:cNvPicPr>
          <p:nvPr/>
        </p:nvPicPr>
        <p:blipFill>
          <a:blip r:embed="rId3"/>
          <a:stretch>
            <a:fillRect/>
          </a:stretch>
        </p:blipFill>
        <p:spPr>
          <a:xfrm>
            <a:off x="9211377" y="3996053"/>
            <a:ext cx="2224724" cy="2259897"/>
          </a:xfrm>
          <a:prstGeom prst="rect">
            <a:avLst/>
          </a:prstGeom>
        </p:spPr>
      </p:pic>
    </p:spTree>
    <p:extLst>
      <p:ext uri="{BB962C8B-B14F-4D97-AF65-F5344CB8AC3E}">
        <p14:creationId xmlns:p14="http://schemas.microsoft.com/office/powerpoint/2010/main" val="261281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661;p36">
            <a:extLst>
              <a:ext uri="{FF2B5EF4-FFF2-40B4-BE49-F238E27FC236}">
                <a16:creationId xmlns:a16="http://schemas.microsoft.com/office/drawing/2014/main" id="{13DB9733-C013-2B9C-7D63-DBC51982C87B}"/>
              </a:ext>
            </a:extLst>
          </p:cNvPr>
          <p:cNvSpPr txBox="1"/>
          <p:nvPr/>
        </p:nvSpPr>
        <p:spPr>
          <a:xfrm>
            <a:off x="685801" y="5641139"/>
            <a:ext cx="10807699" cy="1015622"/>
          </a:xfrm>
          <a:prstGeom prst="rect">
            <a:avLst/>
          </a:prstGeom>
          <a:noFill/>
          <a:ln>
            <a:noFill/>
          </a:ln>
        </p:spPr>
        <p:txBody>
          <a:bodyPr spcFirstLastPara="1" wrap="square" lIns="91425" tIns="45700" rIns="91425" bIns="45700" anchor="t" anchorCtr="0">
            <a:spAutoFit/>
          </a:bodyPr>
          <a:lstStyle/>
          <a:p>
            <a:pPr lvl="0">
              <a:lnSpc>
                <a:spcPct val="150000"/>
              </a:lnSpc>
              <a:buSzPts val="3600"/>
            </a:pPr>
            <a:r>
              <a:rPr lang="ja-JP" altLang="en-US" sz="2000" b="1" kern="100">
                <a:solidFill>
                  <a:srgbClr val="2D3737"/>
                </a:solidFill>
                <a:latin typeface="Meiryo" panose="020B0604030504040204" pitchFamily="34" charset="-128"/>
                <a:ea typeface="Meiryo" panose="020B0604030504040204" pitchFamily="34" charset="-128"/>
              </a:rPr>
              <a:t>血圧とは、心臓から送り出される血液が全身 へと流れていく際、動脈の内側にかかる圧力の</a:t>
            </a:r>
            <a:br>
              <a:rPr lang="en-US" altLang="ja-JP" sz="2000" b="1" kern="100">
                <a:solidFill>
                  <a:srgbClr val="2D3737"/>
                </a:solidFill>
                <a:latin typeface="Meiryo" panose="020B0604030504040204" pitchFamily="34" charset="-128"/>
                <a:ea typeface="Meiryo" panose="020B0604030504040204" pitchFamily="34" charset="-128"/>
              </a:rPr>
            </a:br>
            <a:r>
              <a:rPr lang="ja-JP" altLang="en-US" sz="2000" b="1" kern="100">
                <a:solidFill>
                  <a:srgbClr val="2D3737"/>
                </a:solidFill>
                <a:latin typeface="Meiryo" panose="020B0604030504040204" pitchFamily="34" charset="-128"/>
                <a:ea typeface="Meiryo" panose="020B0604030504040204" pitchFamily="34" charset="-128"/>
              </a:rPr>
              <a:t>ことです。つまり、血液が血管の内側から壁を押す力のことです。</a:t>
            </a:r>
          </a:p>
        </p:txBody>
      </p:sp>
      <p:sp>
        <p:nvSpPr>
          <p:cNvPr id="2" name="Google Shape;223;p12">
            <a:extLst>
              <a:ext uri="{FF2B5EF4-FFF2-40B4-BE49-F238E27FC236}">
                <a16:creationId xmlns:a16="http://schemas.microsoft.com/office/drawing/2014/main" id="{03894A60-3265-8532-453D-70D46C2AD4B4}"/>
              </a:ext>
            </a:extLst>
          </p:cNvPr>
          <p:cNvSpPr txBox="1"/>
          <p:nvPr/>
        </p:nvSpPr>
        <p:spPr>
          <a:xfrm>
            <a:off x="2081291" y="660398"/>
            <a:ext cx="396245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4000" b="1" i="0" u="none" strike="noStrike" cap="none">
                <a:solidFill>
                  <a:srgbClr val="2D3737"/>
                </a:solidFill>
                <a:latin typeface="Meiryo"/>
                <a:ea typeface="Meiryo"/>
                <a:cs typeface="Meiryo"/>
                <a:sym typeface="Meiryo"/>
              </a:rPr>
              <a:t>血圧とは？</a:t>
            </a:r>
            <a:endParaRPr sz="4000" b="1" i="0" u="none" strike="noStrike" cap="none">
              <a:solidFill>
                <a:srgbClr val="000000"/>
              </a:solidFill>
              <a:latin typeface="Meiryo"/>
              <a:ea typeface="Meiryo"/>
              <a:cs typeface="Meiryo"/>
              <a:sym typeface="Meiryo"/>
            </a:endParaRPr>
          </a:p>
        </p:txBody>
      </p:sp>
      <p:sp>
        <p:nvSpPr>
          <p:cNvPr id="3" name="Google Shape;229;p12">
            <a:extLst>
              <a:ext uri="{FF2B5EF4-FFF2-40B4-BE49-F238E27FC236}">
                <a16:creationId xmlns:a16="http://schemas.microsoft.com/office/drawing/2014/main" id="{002B97DE-6E29-379F-6BA8-7B84A0C64067}"/>
              </a:ext>
            </a:extLst>
          </p:cNvPr>
          <p:cNvSpPr/>
          <p:nvPr/>
        </p:nvSpPr>
        <p:spPr>
          <a:xfrm>
            <a:off x="2211982" y="453901"/>
            <a:ext cx="9365727"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1200" b="1" i="0" u="none" strike="noStrike" cap="none">
                <a:solidFill>
                  <a:srgbClr val="323232"/>
                </a:solidFill>
                <a:latin typeface="Meiryo"/>
                <a:ea typeface="Meiryo"/>
                <a:cs typeface="Meiryo"/>
                <a:sym typeface="Meiryo"/>
              </a:rPr>
              <a:t>け つ あ つ</a:t>
            </a:r>
            <a:endParaRPr sz="1200" b="1" i="0" u="none" strike="noStrike" cap="none">
              <a:solidFill>
                <a:srgbClr val="323232"/>
              </a:solidFill>
              <a:latin typeface="Meiryo"/>
              <a:ea typeface="Meiryo"/>
              <a:cs typeface="Meiryo"/>
              <a:sym typeface="Meiryo"/>
            </a:endParaRPr>
          </a:p>
        </p:txBody>
      </p:sp>
      <p:grpSp>
        <p:nvGrpSpPr>
          <p:cNvPr id="11" name="グループ化 10">
            <a:extLst>
              <a:ext uri="{FF2B5EF4-FFF2-40B4-BE49-F238E27FC236}">
                <a16:creationId xmlns:a16="http://schemas.microsoft.com/office/drawing/2014/main" id="{F0E2DFC4-7766-DBA0-05E3-19E28569D643}"/>
              </a:ext>
            </a:extLst>
          </p:cNvPr>
          <p:cNvGrpSpPr/>
          <p:nvPr/>
        </p:nvGrpSpPr>
        <p:grpSpPr>
          <a:xfrm>
            <a:off x="3048000" y="4528721"/>
            <a:ext cx="6096000" cy="928562"/>
            <a:chOff x="3047999" y="5174040"/>
            <a:chExt cx="6096000" cy="928562"/>
          </a:xfrm>
        </p:grpSpPr>
        <p:sp>
          <p:nvSpPr>
            <p:cNvPr id="4" name="Google Shape;200;p10">
              <a:extLst>
                <a:ext uri="{FF2B5EF4-FFF2-40B4-BE49-F238E27FC236}">
                  <a16:creationId xmlns:a16="http://schemas.microsoft.com/office/drawing/2014/main" id="{FD729241-7CB2-947A-20BD-58D8485951DA}"/>
                </a:ext>
              </a:extLst>
            </p:cNvPr>
            <p:cNvSpPr/>
            <p:nvPr/>
          </p:nvSpPr>
          <p:spPr>
            <a:xfrm>
              <a:off x="3047999" y="5389627"/>
              <a:ext cx="6096000" cy="712975"/>
            </a:xfrm>
            <a:prstGeom prst="rect">
              <a:avLst/>
            </a:prstGeom>
            <a:noFill/>
            <a:ln>
              <a:noFill/>
            </a:ln>
          </p:spPr>
          <p:txBody>
            <a:bodyPr spcFirstLastPara="1" wrap="square" lIns="91425" tIns="45700" rIns="91425" bIns="45700" anchor="t" anchorCtr="0">
              <a:spAutoFit/>
            </a:bodyPr>
            <a:lstStyle/>
            <a:p>
              <a:pPr lvl="0">
                <a:spcAft>
                  <a:spcPts val="1000"/>
                </a:spcAft>
                <a:buSzPts val="3200"/>
              </a:pPr>
              <a:r>
                <a:rPr lang="ja-JP" altLang="en-US" sz="3200" b="1">
                  <a:solidFill>
                    <a:srgbClr val="2D3737"/>
                  </a:solidFill>
                  <a:latin typeface="Meiryo" panose="020B0604030504040204" pitchFamily="34" charset="-128"/>
                  <a:ea typeface="Meiryo" panose="020B0604030504040204" pitchFamily="34" charset="-128"/>
                </a:rPr>
                <a:t>血液が血管の壁を押す力のこと</a:t>
              </a:r>
            </a:p>
          </p:txBody>
        </p:sp>
        <p:sp>
          <p:nvSpPr>
            <p:cNvPr id="5" name="Google Shape;667;p36">
              <a:extLst>
                <a:ext uri="{FF2B5EF4-FFF2-40B4-BE49-F238E27FC236}">
                  <a16:creationId xmlns:a16="http://schemas.microsoft.com/office/drawing/2014/main" id="{A38AF994-2E2E-E58B-C729-3AC56B614044}"/>
                </a:ext>
              </a:extLst>
            </p:cNvPr>
            <p:cNvSpPr/>
            <p:nvPr/>
          </p:nvSpPr>
          <p:spPr>
            <a:xfrm>
              <a:off x="3228100" y="5174040"/>
              <a:ext cx="549583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900" b="1">
                  <a:solidFill>
                    <a:srgbClr val="323232"/>
                  </a:solidFill>
                  <a:latin typeface="Meiryo"/>
                  <a:ea typeface="Meiryo"/>
                  <a:cs typeface="Meiryo"/>
                  <a:sym typeface="Meiryo"/>
                </a:rPr>
                <a:t>けつえき</a:t>
              </a:r>
              <a:r>
                <a:rPr lang="ja-JP" altLang="en-US" sz="900" b="1" i="0" u="none" strike="noStrike" cap="none">
                  <a:solidFill>
                    <a:srgbClr val="323232"/>
                  </a:solidFill>
                  <a:latin typeface="Meiryo"/>
                  <a:ea typeface="Meiryo"/>
                  <a:cs typeface="Meiryo"/>
                  <a:sym typeface="Meiryo"/>
                </a:rPr>
                <a:t>　           </a:t>
              </a:r>
              <a:r>
                <a:rPr lang="en-US" altLang="ja-JP" sz="900" b="1" i="0" u="none" strike="noStrike" cap="none">
                  <a:solidFill>
                    <a:srgbClr val="323232"/>
                  </a:solidFill>
                  <a:latin typeface="Meiryo"/>
                  <a:ea typeface="Meiryo"/>
                  <a:cs typeface="Meiryo"/>
                  <a:sym typeface="Meiryo"/>
                </a:rPr>
                <a:t>     </a:t>
              </a:r>
              <a:r>
                <a:rPr lang="ja-JP" altLang="en-US" sz="900" b="1" i="0" u="none" strike="noStrike" cap="none">
                  <a:solidFill>
                    <a:srgbClr val="323232"/>
                  </a:solidFill>
                  <a:latin typeface="Meiryo"/>
                  <a:ea typeface="Meiryo"/>
                  <a:cs typeface="Meiryo"/>
                  <a:sym typeface="Meiryo"/>
                </a:rPr>
                <a:t> けっかん                 かべ             　</a:t>
              </a:r>
              <a:r>
                <a:rPr lang="en-US" altLang="ja-JP" sz="900" b="1" i="0" u="none" strike="noStrike" cap="none">
                  <a:solidFill>
                    <a:srgbClr val="323232"/>
                  </a:solidFill>
                  <a:latin typeface="Meiryo"/>
                  <a:ea typeface="Meiryo"/>
                  <a:cs typeface="Meiryo"/>
                  <a:sym typeface="Meiryo"/>
                </a:rPr>
                <a:t> </a:t>
              </a:r>
              <a:r>
                <a:rPr lang="ja-JP" altLang="en-US" sz="900" b="1" i="0" u="none" strike="noStrike" cap="none">
                  <a:solidFill>
                    <a:srgbClr val="323232"/>
                  </a:solidFill>
                  <a:latin typeface="Meiryo"/>
                  <a:ea typeface="Meiryo"/>
                  <a:cs typeface="Meiryo"/>
                  <a:sym typeface="Meiryo"/>
                </a:rPr>
                <a:t>お　　　　</a:t>
              </a:r>
              <a:r>
                <a:rPr lang="en-US" altLang="ja-JP" sz="900" b="1" i="0" u="none" strike="noStrike" cap="none">
                  <a:solidFill>
                    <a:srgbClr val="323232"/>
                  </a:solidFill>
                  <a:latin typeface="Meiryo"/>
                  <a:ea typeface="Meiryo"/>
                  <a:cs typeface="Meiryo"/>
                  <a:sym typeface="Meiryo"/>
                </a:rPr>
                <a:t>    </a:t>
              </a:r>
              <a:r>
                <a:rPr lang="ja-JP" altLang="en-US" sz="900" b="1" i="0" u="none" strike="noStrike" cap="none">
                  <a:solidFill>
                    <a:srgbClr val="323232"/>
                  </a:solidFill>
                  <a:latin typeface="Meiryo"/>
                  <a:ea typeface="Meiryo"/>
                  <a:cs typeface="Meiryo"/>
                  <a:sym typeface="Meiryo"/>
                </a:rPr>
                <a:t>ちから</a:t>
              </a:r>
              <a:endParaRPr sz="900" b="1" i="0" u="none" strike="noStrike" cap="none">
                <a:solidFill>
                  <a:srgbClr val="323232"/>
                </a:solidFill>
                <a:latin typeface="Meiryo"/>
                <a:ea typeface="Meiryo"/>
                <a:cs typeface="Meiryo"/>
                <a:sym typeface="Meiryo"/>
              </a:endParaRPr>
            </a:p>
          </p:txBody>
        </p:sp>
      </p:grpSp>
      <p:sp>
        <p:nvSpPr>
          <p:cNvPr id="16" name="Google Shape;396;p19">
            <a:extLst>
              <a:ext uri="{FF2B5EF4-FFF2-40B4-BE49-F238E27FC236}">
                <a16:creationId xmlns:a16="http://schemas.microsoft.com/office/drawing/2014/main" id="{31FC6885-3A59-0978-7D21-7E5150CCCF46}"/>
              </a:ext>
            </a:extLst>
          </p:cNvPr>
          <p:cNvSpPr txBox="1"/>
          <p:nvPr/>
        </p:nvSpPr>
        <p:spPr>
          <a:xfrm>
            <a:off x="685800" y="5566348"/>
            <a:ext cx="10807699" cy="230792"/>
          </a:xfrm>
          <a:prstGeom prst="rect">
            <a:avLst/>
          </a:prstGeom>
          <a:noFill/>
          <a:ln>
            <a:noFill/>
          </a:ln>
        </p:spPr>
        <p:txBody>
          <a:bodyPr spcFirstLastPara="1" wrap="square" lIns="91425" tIns="45700" rIns="91425" bIns="45700" anchor="t" anchorCtr="0">
            <a:spAutoFit/>
          </a:bodyPr>
          <a:lstStyle/>
          <a:p>
            <a:pPr lvl="0">
              <a:buSzPts val="4000"/>
              <a:tabLst>
                <a:tab pos="266700" algn="ctr"/>
                <a:tab pos="1514475" algn="ctr"/>
                <a:tab pos="2400300" algn="ctr"/>
                <a:tab pos="2924175" algn="ctr"/>
                <a:tab pos="4076700" algn="ctr"/>
                <a:tab pos="4781550" algn="ctr"/>
                <a:tab pos="5810250" algn="ctr"/>
                <a:tab pos="7048500" algn="ctr"/>
                <a:tab pos="7705725" algn="ctr"/>
                <a:tab pos="8458200" algn="ctr"/>
                <a:tab pos="9991725" algn="ctr"/>
              </a:tabLst>
            </a:pPr>
            <a:r>
              <a:rPr lang="ja-JP" altLang="en-US" sz="900" b="1">
                <a:solidFill>
                  <a:srgbClr val="2D3737"/>
                </a:solidFill>
                <a:latin typeface="Meiryo"/>
                <a:ea typeface="Meiryo"/>
                <a:cs typeface="Meiryo"/>
                <a:sym typeface="Meiryo"/>
              </a:rPr>
              <a:t>けつあつ</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しんぞう</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おく</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だ</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けつえき</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ぜんしん</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なが</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さい</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どうみゃく</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うちがわ</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あつりょく</a:t>
            </a:r>
            <a:endParaRPr sz="900" b="1" i="0" u="none" strike="noStrike" cap="none">
              <a:solidFill>
                <a:srgbClr val="000000"/>
              </a:solidFill>
              <a:latin typeface="Meiryo"/>
              <a:ea typeface="Meiryo"/>
              <a:cs typeface="Meiryo"/>
              <a:sym typeface="Meiryo"/>
            </a:endParaRPr>
          </a:p>
        </p:txBody>
      </p:sp>
      <p:sp>
        <p:nvSpPr>
          <p:cNvPr id="17" name="Google Shape;396;p19">
            <a:extLst>
              <a:ext uri="{FF2B5EF4-FFF2-40B4-BE49-F238E27FC236}">
                <a16:creationId xmlns:a16="http://schemas.microsoft.com/office/drawing/2014/main" id="{00A06787-6272-80D6-42B9-E01C9B3776C1}"/>
              </a:ext>
            </a:extLst>
          </p:cNvPr>
          <p:cNvSpPr txBox="1"/>
          <p:nvPr/>
        </p:nvSpPr>
        <p:spPr>
          <a:xfrm>
            <a:off x="685800" y="6082206"/>
            <a:ext cx="10807699" cy="230792"/>
          </a:xfrm>
          <a:prstGeom prst="rect">
            <a:avLst/>
          </a:prstGeom>
          <a:noFill/>
          <a:ln>
            <a:noFill/>
          </a:ln>
        </p:spPr>
        <p:txBody>
          <a:bodyPr spcFirstLastPara="1" wrap="square" lIns="91425" tIns="45700" rIns="91425" bIns="45700" anchor="t" anchorCtr="0">
            <a:spAutoFit/>
          </a:bodyPr>
          <a:lstStyle/>
          <a:p>
            <a:pPr lvl="0">
              <a:buSzPts val="4000"/>
              <a:tabLst>
                <a:tab pos="2533650" algn="ctr"/>
                <a:tab pos="3305175" algn="ctr"/>
                <a:tab pos="4076700" algn="ctr"/>
                <a:tab pos="5000625" algn="ctr"/>
                <a:tab pos="5486400" algn="ctr"/>
                <a:tab pos="6000750" algn="ctr"/>
              </a:tabLst>
            </a:pPr>
            <a:r>
              <a:rPr lang="en-US" sz="900" b="1" i="0" u="none" strike="noStrike" cap="none">
                <a:solidFill>
                  <a:srgbClr val="000000"/>
                </a:solidFill>
                <a:latin typeface="Meiryo"/>
                <a:ea typeface="Meiryo"/>
                <a:cs typeface="Meiryo"/>
                <a:sym typeface="Meiryo"/>
              </a:rPr>
              <a:t>	</a:t>
            </a:r>
            <a:r>
              <a:rPr lang="ja-JP" altLang="en-US" sz="900" b="1" i="0" u="none" strike="noStrike" cap="none">
                <a:solidFill>
                  <a:srgbClr val="000000"/>
                </a:solidFill>
                <a:latin typeface="Meiryo"/>
                <a:ea typeface="Meiryo"/>
                <a:cs typeface="Meiryo"/>
                <a:sym typeface="Meiryo"/>
              </a:rPr>
              <a:t>けつえき</a:t>
            </a:r>
            <a:r>
              <a:rPr lang="en-US" altLang="ja-JP" sz="900" b="1" i="0" u="none" strike="noStrike" cap="none">
                <a:solidFill>
                  <a:srgbClr val="000000"/>
                </a:solidFill>
                <a:latin typeface="Meiryo"/>
                <a:ea typeface="Meiryo"/>
                <a:cs typeface="Meiryo"/>
                <a:sym typeface="Meiryo"/>
              </a:rPr>
              <a:t>	</a:t>
            </a:r>
            <a:r>
              <a:rPr lang="ja-JP" altLang="en-US" sz="900" b="1" i="0" u="none" strike="noStrike" cap="none">
                <a:solidFill>
                  <a:srgbClr val="000000"/>
                </a:solidFill>
                <a:latin typeface="Meiryo"/>
                <a:ea typeface="Meiryo"/>
                <a:cs typeface="Meiryo"/>
                <a:sym typeface="Meiryo"/>
              </a:rPr>
              <a:t>けっかん</a:t>
            </a:r>
            <a:r>
              <a:rPr lang="en-US" altLang="ja-JP" sz="900" b="1" i="0" u="none" strike="noStrike" cap="none">
                <a:solidFill>
                  <a:srgbClr val="000000"/>
                </a:solidFill>
                <a:latin typeface="Meiryo"/>
                <a:ea typeface="Meiryo"/>
                <a:cs typeface="Meiryo"/>
                <a:sym typeface="Meiryo"/>
              </a:rPr>
              <a:t>	</a:t>
            </a:r>
            <a:r>
              <a:rPr lang="ja-JP" altLang="en-US" sz="900" b="1" i="0" u="none" strike="noStrike" cap="none">
                <a:solidFill>
                  <a:srgbClr val="000000"/>
                </a:solidFill>
                <a:latin typeface="Meiryo"/>
                <a:ea typeface="Meiryo"/>
                <a:cs typeface="Meiryo"/>
                <a:sym typeface="Meiryo"/>
              </a:rPr>
              <a:t>うちがわ</a:t>
            </a:r>
            <a:r>
              <a:rPr lang="en-US" altLang="ja-JP" sz="900" b="1" i="0" u="none" strike="noStrike" cap="none">
                <a:solidFill>
                  <a:srgbClr val="000000"/>
                </a:solidFill>
                <a:latin typeface="Meiryo"/>
                <a:ea typeface="Meiryo"/>
                <a:cs typeface="Meiryo"/>
                <a:sym typeface="Meiryo"/>
              </a:rPr>
              <a:t>	</a:t>
            </a:r>
            <a:r>
              <a:rPr lang="ja-JP" altLang="en-US" sz="900" b="1" i="0" u="none" strike="noStrike" cap="none">
                <a:solidFill>
                  <a:srgbClr val="000000"/>
                </a:solidFill>
                <a:latin typeface="Meiryo"/>
                <a:ea typeface="Meiryo"/>
                <a:cs typeface="Meiryo"/>
                <a:sym typeface="Meiryo"/>
              </a:rPr>
              <a:t>かべ</a:t>
            </a:r>
            <a:r>
              <a:rPr lang="en-US" altLang="ja-JP" sz="900" b="1" i="0" u="none" strike="noStrike" cap="none">
                <a:solidFill>
                  <a:srgbClr val="000000"/>
                </a:solidFill>
                <a:latin typeface="Meiryo"/>
                <a:ea typeface="Meiryo"/>
                <a:cs typeface="Meiryo"/>
                <a:sym typeface="Meiryo"/>
              </a:rPr>
              <a:t>	</a:t>
            </a:r>
            <a:r>
              <a:rPr lang="ja-JP" altLang="en-US" sz="900" b="1" i="0" u="none" strike="noStrike" cap="none">
                <a:solidFill>
                  <a:srgbClr val="000000"/>
                </a:solidFill>
                <a:latin typeface="Meiryo"/>
                <a:ea typeface="Meiryo"/>
                <a:cs typeface="Meiryo"/>
                <a:sym typeface="Meiryo"/>
              </a:rPr>
              <a:t>お</a:t>
            </a:r>
            <a:r>
              <a:rPr lang="en-US" altLang="ja-JP" sz="900" b="1" i="0" u="none" strike="noStrike" cap="none">
                <a:solidFill>
                  <a:srgbClr val="000000"/>
                </a:solidFill>
                <a:latin typeface="Meiryo"/>
                <a:ea typeface="Meiryo"/>
                <a:cs typeface="Meiryo"/>
                <a:sym typeface="Meiryo"/>
              </a:rPr>
              <a:t>	</a:t>
            </a:r>
            <a:r>
              <a:rPr lang="ja-JP" altLang="en-US" sz="900" b="1" i="0" u="none" strike="noStrike" cap="none">
                <a:solidFill>
                  <a:srgbClr val="000000"/>
                </a:solidFill>
                <a:latin typeface="Meiryo"/>
                <a:ea typeface="Meiryo"/>
                <a:cs typeface="Meiryo"/>
                <a:sym typeface="Meiryo"/>
              </a:rPr>
              <a:t>ちから</a:t>
            </a:r>
            <a:endParaRPr sz="900" b="1" i="0" u="none" strike="noStrike" cap="none">
              <a:solidFill>
                <a:srgbClr val="000000"/>
              </a:solidFill>
              <a:latin typeface="Meiryo"/>
              <a:ea typeface="Meiryo"/>
              <a:cs typeface="Meiryo"/>
              <a:sym typeface="Meiryo"/>
            </a:endParaRPr>
          </a:p>
        </p:txBody>
      </p:sp>
      <p:pic>
        <p:nvPicPr>
          <p:cNvPr id="10" name="図 9">
            <a:extLst>
              <a:ext uri="{FF2B5EF4-FFF2-40B4-BE49-F238E27FC236}">
                <a16:creationId xmlns:a16="http://schemas.microsoft.com/office/drawing/2014/main" id="{1B332B9C-6DFD-63F8-44BF-02C3D79DA3B8}"/>
              </a:ext>
            </a:extLst>
          </p:cNvPr>
          <p:cNvPicPr>
            <a:picLocks noChangeAspect="1"/>
          </p:cNvPicPr>
          <p:nvPr/>
        </p:nvPicPr>
        <p:blipFill>
          <a:blip r:embed="rId3"/>
          <a:stretch>
            <a:fillRect/>
          </a:stretch>
        </p:blipFill>
        <p:spPr>
          <a:xfrm>
            <a:off x="2634826" y="2113692"/>
            <a:ext cx="6682382" cy="1997999"/>
          </a:xfrm>
          <a:prstGeom prst="rect">
            <a:avLst/>
          </a:prstGeom>
        </p:spPr>
      </p:pic>
      <p:sp>
        <p:nvSpPr>
          <p:cNvPr id="12" name="Google Shape;661;p36">
            <a:extLst>
              <a:ext uri="{FF2B5EF4-FFF2-40B4-BE49-F238E27FC236}">
                <a16:creationId xmlns:a16="http://schemas.microsoft.com/office/drawing/2014/main" id="{19D53F49-D528-4A2D-ABE0-042A4CC1D4FD}"/>
              </a:ext>
            </a:extLst>
          </p:cNvPr>
          <p:cNvSpPr txBox="1"/>
          <p:nvPr/>
        </p:nvSpPr>
        <p:spPr>
          <a:xfrm>
            <a:off x="3328538" y="3950986"/>
            <a:ext cx="646300" cy="477013"/>
          </a:xfrm>
          <a:prstGeom prst="rect">
            <a:avLst/>
          </a:prstGeom>
          <a:noFill/>
          <a:ln>
            <a:noFill/>
          </a:ln>
        </p:spPr>
        <p:txBody>
          <a:bodyPr spcFirstLastPara="1" wrap="none" lIns="91425" tIns="45700" rIns="91425" bIns="45700" anchor="b" anchorCtr="0">
            <a:spAutoFit/>
          </a:bodyPr>
          <a:lstStyle/>
          <a:p>
            <a:pPr lvl="0" algn="ctr">
              <a:buSzPts val="3600"/>
              <a:tabLst>
                <a:tab pos="1304925" algn="ctr"/>
                <a:tab pos="1852613" algn="ctr"/>
                <a:tab pos="2308225" algn="ctr"/>
              </a:tabLst>
            </a:pPr>
            <a:r>
              <a:rPr lang="ja-JP" altLang="en-US" sz="900" b="1" kern="100">
                <a:solidFill>
                  <a:srgbClr val="2D3737"/>
                </a:solidFill>
                <a:latin typeface="Meiryo" panose="020B0604030504040204" pitchFamily="34" charset="-128"/>
                <a:ea typeface="Meiryo" panose="020B0604030504040204" pitchFamily="34" charset="-128"/>
              </a:rPr>
              <a:t>しんぞう</a:t>
            </a:r>
            <a:endParaRPr lang="en-US" altLang="ja-JP" sz="900" b="1" kern="100">
              <a:solidFill>
                <a:srgbClr val="2D3737"/>
              </a:solidFill>
              <a:latin typeface="Meiryo" panose="020B0604030504040204" pitchFamily="34" charset="-128"/>
              <a:ea typeface="Meiryo" panose="020B0604030504040204" pitchFamily="34" charset="-128"/>
            </a:endParaRPr>
          </a:p>
          <a:p>
            <a:pPr lvl="0" algn="ctr">
              <a:buSzPts val="3600"/>
              <a:tabLst>
                <a:tab pos="1304925" algn="ctr"/>
                <a:tab pos="1852613" algn="ctr"/>
                <a:tab pos="2308225" algn="ctr"/>
              </a:tabLst>
            </a:pPr>
            <a:r>
              <a:rPr lang="ja-JP" altLang="en-US" sz="1600" b="1" kern="100">
                <a:solidFill>
                  <a:srgbClr val="2D3737"/>
                </a:solidFill>
                <a:latin typeface="Meiryo" panose="020B0604030504040204" pitchFamily="34" charset="-128"/>
                <a:ea typeface="Meiryo" panose="020B0604030504040204" pitchFamily="34" charset="-128"/>
              </a:rPr>
              <a:t>心臓</a:t>
            </a:r>
            <a:endParaRPr lang="ja-JP" altLang="en-US" sz="1200" b="1" kern="100">
              <a:solidFill>
                <a:srgbClr val="2D3737"/>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49871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0;p9">
            <a:extLst>
              <a:ext uri="{FF2B5EF4-FFF2-40B4-BE49-F238E27FC236}">
                <a16:creationId xmlns:a16="http://schemas.microsoft.com/office/drawing/2014/main" id="{23A7EECA-9712-1448-B047-ED888368F33B}"/>
              </a:ext>
            </a:extLst>
          </p:cNvPr>
          <p:cNvSpPr txBox="1"/>
          <p:nvPr/>
        </p:nvSpPr>
        <p:spPr>
          <a:xfrm>
            <a:off x="3128877" y="1453424"/>
            <a:ext cx="5934246" cy="923289"/>
          </a:xfrm>
          <a:prstGeom prst="rect">
            <a:avLst/>
          </a:prstGeom>
          <a:noFill/>
          <a:ln>
            <a:noFill/>
          </a:ln>
        </p:spPr>
        <p:txBody>
          <a:bodyPr spcFirstLastPara="1" wrap="square" lIns="91425" tIns="45700" rIns="91425" bIns="45700" anchor="t" anchorCtr="0">
            <a:spAutoFit/>
          </a:bodyPr>
          <a:lstStyle/>
          <a:p>
            <a:pPr lvl="0" algn="ctr">
              <a:lnSpc>
                <a:spcPct val="150000"/>
              </a:lnSpc>
              <a:buSzPts val="1800"/>
            </a:pPr>
            <a:r>
              <a:rPr lang="ja-JP" altLang="en-US" sz="3600" b="1">
                <a:solidFill>
                  <a:srgbClr val="2D3737"/>
                </a:solidFill>
                <a:latin typeface="Meiryo" panose="020B0604030504040204" pitchFamily="34" charset="-128"/>
                <a:ea typeface="Meiryo" panose="020B0604030504040204" pitchFamily="34" charset="-128"/>
              </a:rPr>
              <a:t>血圧には２種類あります</a:t>
            </a:r>
            <a:endParaRPr lang="en-US" altLang="ja-JP" sz="3600" b="1">
              <a:solidFill>
                <a:srgbClr val="2D3737"/>
              </a:solidFill>
              <a:latin typeface="Meiryo" panose="020B0604030504040204" pitchFamily="34" charset="-128"/>
              <a:ea typeface="Meiryo" panose="020B0604030504040204" pitchFamily="34" charset="-128"/>
            </a:endParaRPr>
          </a:p>
        </p:txBody>
      </p:sp>
      <p:sp>
        <p:nvSpPr>
          <p:cNvPr id="14" name="Google Shape;273;p54">
            <a:extLst>
              <a:ext uri="{FF2B5EF4-FFF2-40B4-BE49-F238E27FC236}">
                <a16:creationId xmlns:a16="http://schemas.microsoft.com/office/drawing/2014/main" id="{216C02A9-805D-5841-8AF8-C18DE2AD2756}"/>
              </a:ext>
            </a:extLst>
          </p:cNvPr>
          <p:cNvSpPr/>
          <p:nvPr/>
        </p:nvSpPr>
        <p:spPr>
          <a:xfrm>
            <a:off x="661147" y="4312925"/>
            <a:ext cx="5282083" cy="801720"/>
          </a:xfrm>
          <a:prstGeom prst="rect">
            <a:avLst/>
          </a:prstGeom>
          <a:solidFill>
            <a:srgbClr val="97E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2D3737"/>
              </a:solidFill>
              <a:latin typeface="Arial"/>
              <a:ea typeface="Arial"/>
              <a:cs typeface="Arial"/>
              <a:sym typeface="Arial"/>
            </a:endParaRPr>
          </a:p>
        </p:txBody>
      </p:sp>
      <p:sp>
        <p:nvSpPr>
          <p:cNvPr id="15" name="Google Shape;274;p54">
            <a:extLst>
              <a:ext uri="{FF2B5EF4-FFF2-40B4-BE49-F238E27FC236}">
                <a16:creationId xmlns:a16="http://schemas.microsoft.com/office/drawing/2014/main" id="{C15FCECB-40C0-074C-9C7F-8D36A87F5F87}"/>
              </a:ext>
            </a:extLst>
          </p:cNvPr>
          <p:cNvSpPr/>
          <p:nvPr/>
        </p:nvSpPr>
        <p:spPr>
          <a:xfrm>
            <a:off x="1831167" y="4421119"/>
            <a:ext cx="204060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2800" b="1" i="0" u="none" strike="noStrike" cap="none">
                <a:solidFill>
                  <a:srgbClr val="2D3737"/>
                </a:solidFill>
                <a:latin typeface="Meiryo"/>
                <a:ea typeface="Meiryo"/>
                <a:cs typeface="Meiryo"/>
                <a:sym typeface="Meiryo"/>
              </a:rPr>
              <a:t>収縮期血圧</a:t>
            </a:r>
            <a:endParaRPr sz="2800" b="1" i="0" u="none" strike="noStrike" cap="none">
              <a:solidFill>
                <a:srgbClr val="2D3737"/>
              </a:solidFill>
              <a:latin typeface="Meiryo"/>
              <a:ea typeface="Meiryo"/>
              <a:cs typeface="Meiryo"/>
              <a:sym typeface="Meiryo"/>
            </a:endParaRPr>
          </a:p>
        </p:txBody>
      </p:sp>
      <p:sp>
        <p:nvSpPr>
          <p:cNvPr id="19" name="Google Shape;667;p36">
            <a:extLst>
              <a:ext uri="{FF2B5EF4-FFF2-40B4-BE49-F238E27FC236}">
                <a16:creationId xmlns:a16="http://schemas.microsoft.com/office/drawing/2014/main" id="{4FA7D9F7-5299-4416-8B25-1A3D8E5996E1}"/>
              </a:ext>
            </a:extLst>
          </p:cNvPr>
          <p:cNvSpPr/>
          <p:nvPr/>
        </p:nvSpPr>
        <p:spPr>
          <a:xfrm>
            <a:off x="2036486" y="4406034"/>
            <a:ext cx="1896248"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900" b="1" i="0" u="none" strike="noStrike" cap="none">
                <a:solidFill>
                  <a:srgbClr val="2D3737"/>
                </a:solidFill>
                <a:latin typeface="Meiryo"/>
                <a:ea typeface="Meiryo"/>
                <a:cs typeface="Meiryo"/>
                <a:sym typeface="Meiryo"/>
              </a:rPr>
              <a:t>しゅうしゅくき けつあつ</a:t>
            </a:r>
            <a:endParaRPr sz="900" b="1" i="0" u="none" strike="noStrike" cap="none">
              <a:solidFill>
                <a:srgbClr val="2D3737"/>
              </a:solidFill>
              <a:latin typeface="Meiryo"/>
              <a:ea typeface="Meiryo"/>
              <a:cs typeface="Meiryo"/>
              <a:sym typeface="Meiryo"/>
            </a:endParaRPr>
          </a:p>
        </p:txBody>
      </p:sp>
      <p:sp>
        <p:nvSpPr>
          <p:cNvPr id="21" name="Google Shape;667;p36">
            <a:extLst>
              <a:ext uri="{FF2B5EF4-FFF2-40B4-BE49-F238E27FC236}">
                <a16:creationId xmlns:a16="http://schemas.microsoft.com/office/drawing/2014/main" id="{76FFF5B9-CA1E-42EF-AB9C-D92696972799}"/>
              </a:ext>
            </a:extLst>
          </p:cNvPr>
          <p:cNvSpPr/>
          <p:nvPr/>
        </p:nvSpPr>
        <p:spPr>
          <a:xfrm>
            <a:off x="3769668" y="1531689"/>
            <a:ext cx="5226767"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900" b="1" i="0" u="none" strike="noStrike" cap="none">
                <a:solidFill>
                  <a:srgbClr val="323232"/>
                </a:solidFill>
                <a:latin typeface="Meiryo"/>
                <a:ea typeface="Meiryo"/>
                <a:cs typeface="Meiryo"/>
                <a:sym typeface="Meiryo"/>
              </a:rPr>
              <a:t>けつあつ　　                                     </a:t>
            </a:r>
            <a:r>
              <a:rPr lang="en-US" altLang="ja-JP" sz="900" b="1" i="0" u="none" strike="noStrike" cap="none">
                <a:solidFill>
                  <a:srgbClr val="323232"/>
                </a:solidFill>
                <a:latin typeface="Meiryo"/>
                <a:ea typeface="Meiryo"/>
                <a:cs typeface="Meiryo"/>
                <a:sym typeface="Meiryo"/>
              </a:rPr>
              <a:t>    </a:t>
            </a:r>
            <a:r>
              <a:rPr lang="ja-JP" altLang="en-US" sz="900" b="1" i="0" u="none" strike="noStrike" cap="none">
                <a:solidFill>
                  <a:srgbClr val="323232"/>
                </a:solidFill>
                <a:latin typeface="Meiryo"/>
                <a:ea typeface="Meiryo"/>
                <a:cs typeface="Meiryo"/>
                <a:sym typeface="Meiryo"/>
              </a:rPr>
              <a:t>しゅるい</a:t>
            </a:r>
            <a:endParaRPr sz="900" b="1" i="0" u="none" strike="noStrike" cap="none">
              <a:solidFill>
                <a:srgbClr val="323232"/>
              </a:solidFill>
              <a:latin typeface="Meiryo"/>
              <a:ea typeface="Meiryo"/>
              <a:cs typeface="Meiryo"/>
              <a:sym typeface="Meiryo"/>
            </a:endParaRPr>
          </a:p>
        </p:txBody>
      </p:sp>
      <p:sp>
        <p:nvSpPr>
          <p:cNvPr id="23" name="Google Shape;274;p54">
            <a:extLst>
              <a:ext uri="{FF2B5EF4-FFF2-40B4-BE49-F238E27FC236}">
                <a16:creationId xmlns:a16="http://schemas.microsoft.com/office/drawing/2014/main" id="{A2868B36-42AF-4896-9603-7D1E70D61D94}"/>
              </a:ext>
            </a:extLst>
          </p:cNvPr>
          <p:cNvSpPr/>
          <p:nvPr/>
        </p:nvSpPr>
        <p:spPr>
          <a:xfrm>
            <a:off x="1101232" y="2153588"/>
            <a:ext cx="1210740" cy="707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2600" b="1" i="0" u="none" strike="noStrike" cap="none">
                <a:solidFill>
                  <a:srgbClr val="2D3737"/>
                </a:solidFill>
                <a:latin typeface="Meiryo"/>
                <a:ea typeface="Meiryo"/>
                <a:cs typeface="Meiryo"/>
                <a:sym typeface="Meiryo"/>
              </a:rPr>
              <a:t>ギュッ</a:t>
            </a:r>
            <a:endParaRPr sz="2600" b="1" i="0" u="none" strike="noStrike" cap="none">
              <a:solidFill>
                <a:srgbClr val="2D3737"/>
              </a:solidFill>
              <a:latin typeface="Meiryo"/>
              <a:ea typeface="Meiryo"/>
              <a:cs typeface="Meiryo"/>
              <a:sym typeface="Meiryo"/>
            </a:endParaRPr>
          </a:p>
        </p:txBody>
      </p:sp>
      <p:sp>
        <p:nvSpPr>
          <p:cNvPr id="3" name="Google Shape;274;p54">
            <a:extLst>
              <a:ext uri="{FF2B5EF4-FFF2-40B4-BE49-F238E27FC236}">
                <a16:creationId xmlns:a16="http://schemas.microsoft.com/office/drawing/2014/main" id="{25913B40-279B-4F5A-B286-DA0CFC284317}"/>
              </a:ext>
            </a:extLst>
          </p:cNvPr>
          <p:cNvSpPr/>
          <p:nvPr/>
        </p:nvSpPr>
        <p:spPr>
          <a:xfrm>
            <a:off x="3608154" y="4724276"/>
            <a:ext cx="2040606" cy="323125"/>
          </a:xfrm>
          <a:prstGeom prst="rect">
            <a:avLst/>
          </a:prstGeom>
          <a:noFill/>
          <a:ln>
            <a:noFill/>
          </a:ln>
        </p:spPr>
        <p:txBody>
          <a:bodyPr spcFirstLastPara="1" wrap="square" lIns="91425" tIns="45700" rIns="91425" bIns="45700" anchor="t" anchorCtr="0">
            <a:spAutoFit/>
          </a:bodyPr>
          <a:lstStyle/>
          <a:p>
            <a:r>
              <a:rPr lang="ja-JP" altLang="en-US" sz="1500" b="1">
                <a:solidFill>
                  <a:srgbClr val="2D3737"/>
                </a:solidFill>
                <a:latin typeface="Meiryo" panose="020B0604030504040204" pitchFamily="34" charset="-128"/>
                <a:ea typeface="Meiryo" panose="020B0604030504040204" pitchFamily="34" charset="-128"/>
              </a:rPr>
              <a:t>（上の血圧）</a:t>
            </a:r>
          </a:p>
        </p:txBody>
      </p:sp>
      <p:sp>
        <p:nvSpPr>
          <p:cNvPr id="6" name="Google Shape;667;p36">
            <a:extLst>
              <a:ext uri="{FF2B5EF4-FFF2-40B4-BE49-F238E27FC236}">
                <a16:creationId xmlns:a16="http://schemas.microsoft.com/office/drawing/2014/main" id="{2CAAF1BF-649A-216A-A79C-E6561DC6AEF8}"/>
              </a:ext>
            </a:extLst>
          </p:cNvPr>
          <p:cNvSpPr/>
          <p:nvPr/>
        </p:nvSpPr>
        <p:spPr>
          <a:xfrm>
            <a:off x="3769668" y="4552370"/>
            <a:ext cx="1896248"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900" b="1" i="0" u="none" strike="noStrike" cap="none">
                <a:solidFill>
                  <a:srgbClr val="2D3737"/>
                </a:solidFill>
                <a:latin typeface="Meiryo"/>
                <a:ea typeface="Meiryo"/>
                <a:cs typeface="Meiryo"/>
                <a:sym typeface="Meiryo"/>
              </a:rPr>
              <a:t>うえ</a:t>
            </a:r>
            <a:r>
              <a:rPr lang="en-US" altLang="ja-JP" sz="900" b="1" i="0" u="none" strike="noStrike" cap="none">
                <a:solidFill>
                  <a:srgbClr val="2D3737"/>
                </a:solidFill>
                <a:latin typeface="Meiryo"/>
                <a:ea typeface="Meiryo"/>
                <a:cs typeface="Meiryo"/>
                <a:sym typeface="Meiryo"/>
              </a:rPr>
              <a:t>    </a:t>
            </a:r>
            <a:r>
              <a:rPr lang="ja-JP" altLang="en-US" sz="900" b="1" i="0" u="none" strike="noStrike" cap="none">
                <a:solidFill>
                  <a:srgbClr val="2D3737"/>
                </a:solidFill>
                <a:latin typeface="Meiryo"/>
                <a:ea typeface="Meiryo"/>
                <a:cs typeface="Meiryo"/>
                <a:sym typeface="Meiryo"/>
              </a:rPr>
              <a:t>けつあつ</a:t>
            </a:r>
            <a:endParaRPr sz="900" b="1" i="0" u="none" strike="noStrike" cap="none">
              <a:solidFill>
                <a:srgbClr val="2D3737"/>
              </a:solidFill>
              <a:latin typeface="Meiryo"/>
              <a:ea typeface="Meiryo"/>
              <a:cs typeface="Meiryo"/>
              <a:sym typeface="Meiryo"/>
            </a:endParaRPr>
          </a:p>
        </p:txBody>
      </p:sp>
      <p:grpSp>
        <p:nvGrpSpPr>
          <p:cNvPr id="28" name="グループ化 27">
            <a:extLst>
              <a:ext uri="{FF2B5EF4-FFF2-40B4-BE49-F238E27FC236}">
                <a16:creationId xmlns:a16="http://schemas.microsoft.com/office/drawing/2014/main" id="{374E748C-018F-2031-A784-9055C199012B}"/>
              </a:ext>
            </a:extLst>
          </p:cNvPr>
          <p:cNvGrpSpPr/>
          <p:nvPr/>
        </p:nvGrpSpPr>
        <p:grpSpPr>
          <a:xfrm>
            <a:off x="6248207" y="4308580"/>
            <a:ext cx="5282083" cy="833891"/>
            <a:chOff x="6248207" y="4308580"/>
            <a:chExt cx="5282083" cy="833891"/>
          </a:xfrm>
        </p:grpSpPr>
        <p:sp>
          <p:nvSpPr>
            <p:cNvPr id="17" name="Google Shape;276;p54">
              <a:extLst>
                <a:ext uri="{FF2B5EF4-FFF2-40B4-BE49-F238E27FC236}">
                  <a16:creationId xmlns:a16="http://schemas.microsoft.com/office/drawing/2014/main" id="{96F8AC26-4309-4F49-AB62-B3DED97CD1D0}"/>
                </a:ext>
              </a:extLst>
            </p:cNvPr>
            <p:cNvSpPr/>
            <p:nvPr/>
          </p:nvSpPr>
          <p:spPr>
            <a:xfrm>
              <a:off x="6248207" y="4308580"/>
              <a:ext cx="5282083" cy="791787"/>
            </a:xfrm>
            <a:prstGeom prst="rect">
              <a:avLst/>
            </a:prstGeom>
            <a:solidFill>
              <a:srgbClr val="97E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2D3737"/>
                </a:solidFill>
                <a:latin typeface="Arial"/>
                <a:ea typeface="Arial"/>
                <a:cs typeface="Arial"/>
                <a:sym typeface="Arial"/>
              </a:endParaRPr>
            </a:p>
          </p:txBody>
        </p:sp>
        <p:sp>
          <p:nvSpPr>
            <p:cNvPr id="18" name="Google Shape;277;p54">
              <a:extLst>
                <a:ext uri="{FF2B5EF4-FFF2-40B4-BE49-F238E27FC236}">
                  <a16:creationId xmlns:a16="http://schemas.microsoft.com/office/drawing/2014/main" id="{F30FE004-5C53-4C40-9458-ED255A30B7F8}"/>
                </a:ext>
              </a:extLst>
            </p:cNvPr>
            <p:cNvSpPr/>
            <p:nvPr/>
          </p:nvSpPr>
          <p:spPr>
            <a:xfrm>
              <a:off x="7441584" y="4403848"/>
              <a:ext cx="1990555"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2800" b="1" i="0" u="none" strike="noStrike" cap="none">
                  <a:solidFill>
                    <a:srgbClr val="2D3737"/>
                  </a:solidFill>
                  <a:latin typeface="Meiryo"/>
                  <a:ea typeface="Meiryo"/>
                  <a:cs typeface="Meiryo"/>
                  <a:sym typeface="Meiryo"/>
                </a:rPr>
                <a:t>拡張期血圧</a:t>
              </a:r>
              <a:endParaRPr sz="3600" b="1" i="0" u="none" strike="noStrike" cap="none">
                <a:solidFill>
                  <a:srgbClr val="2D3737"/>
                </a:solidFill>
                <a:latin typeface="Meiryo"/>
                <a:ea typeface="Meiryo"/>
                <a:cs typeface="Meiryo"/>
                <a:sym typeface="Meiryo"/>
              </a:endParaRPr>
            </a:p>
          </p:txBody>
        </p:sp>
        <p:sp>
          <p:nvSpPr>
            <p:cNvPr id="20" name="Google Shape;667;p36">
              <a:extLst>
                <a:ext uri="{FF2B5EF4-FFF2-40B4-BE49-F238E27FC236}">
                  <a16:creationId xmlns:a16="http://schemas.microsoft.com/office/drawing/2014/main" id="{76462AAC-D48E-4790-8D4F-1FEE9F96AC39}"/>
                </a:ext>
              </a:extLst>
            </p:cNvPr>
            <p:cNvSpPr/>
            <p:nvPr/>
          </p:nvSpPr>
          <p:spPr>
            <a:xfrm>
              <a:off x="7720217" y="4376014"/>
              <a:ext cx="185628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900" b="1" i="0" u="none" strike="noStrike" cap="none">
                  <a:solidFill>
                    <a:srgbClr val="2D3737"/>
                  </a:solidFill>
                  <a:latin typeface="Meiryo"/>
                  <a:ea typeface="Meiryo"/>
                  <a:cs typeface="Meiryo"/>
                  <a:sym typeface="Meiryo"/>
                </a:rPr>
                <a:t>かくちょうき けつあつ</a:t>
              </a:r>
              <a:endParaRPr sz="900" b="1" i="0" u="none" strike="noStrike" cap="none">
                <a:solidFill>
                  <a:srgbClr val="2D3737"/>
                </a:solidFill>
                <a:latin typeface="Meiryo"/>
                <a:ea typeface="Meiryo"/>
                <a:cs typeface="Meiryo"/>
                <a:sym typeface="Meiryo"/>
              </a:endParaRPr>
            </a:p>
          </p:txBody>
        </p:sp>
        <p:sp>
          <p:nvSpPr>
            <p:cNvPr id="7" name="Google Shape;274;p54">
              <a:extLst>
                <a:ext uri="{FF2B5EF4-FFF2-40B4-BE49-F238E27FC236}">
                  <a16:creationId xmlns:a16="http://schemas.microsoft.com/office/drawing/2014/main" id="{4125E639-8EA5-00FC-296B-240CAC8B0919}"/>
                </a:ext>
              </a:extLst>
            </p:cNvPr>
            <p:cNvSpPr/>
            <p:nvPr/>
          </p:nvSpPr>
          <p:spPr>
            <a:xfrm>
              <a:off x="9224619" y="4724276"/>
              <a:ext cx="2040606" cy="323125"/>
            </a:xfrm>
            <a:prstGeom prst="rect">
              <a:avLst/>
            </a:prstGeom>
            <a:noFill/>
            <a:ln>
              <a:noFill/>
            </a:ln>
          </p:spPr>
          <p:txBody>
            <a:bodyPr spcFirstLastPara="1" wrap="square" lIns="91425" tIns="45700" rIns="91425" bIns="45700" anchor="t" anchorCtr="0">
              <a:spAutoFit/>
            </a:bodyPr>
            <a:lstStyle/>
            <a:p>
              <a:r>
                <a:rPr lang="ja-JP" altLang="en-US" sz="1500" b="1">
                  <a:solidFill>
                    <a:srgbClr val="2D3737"/>
                  </a:solidFill>
                  <a:latin typeface="Meiryo" panose="020B0604030504040204" pitchFamily="34" charset="-128"/>
                  <a:ea typeface="Meiryo" panose="020B0604030504040204" pitchFamily="34" charset="-128"/>
                </a:rPr>
                <a:t>（下の血圧）</a:t>
              </a:r>
            </a:p>
          </p:txBody>
        </p:sp>
        <p:sp>
          <p:nvSpPr>
            <p:cNvPr id="8" name="Google Shape;667;p36">
              <a:extLst>
                <a:ext uri="{FF2B5EF4-FFF2-40B4-BE49-F238E27FC236}">
                  <a16:creationId xmlns:a16="http://schemas.microsoft.com/office/drawing/2014/main" id="{F67370B8-3C59-DEA7-A6AC-FB46E3BDCD37}"/>
                </a:ext>
              </a:extLst>
            </p:cNvPr>
            <p:cNvSpPr/>
            <p:nvPr/>
          </p:nvSpPr>
          <p:spPr>
            <a:xfrm>
              <a:off x="9386133" y="4552370"/>
              <a:ext cx="1896248"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900" b="1" i="0" u="none" strike="noStrike" cap="none">
                  <a:solidFill>
                    <a:srgbClr val="2D3737"/>
                  </a:solidFill>
                  <a:latin typeface="Meiryo"/>
                  <a:ea typeface="Meiryo"/>
                  <a:cs typeface="Meiryo"/>
                  <a:sym typeface="Meiryo"/>
                </a:rPr>
                <a:t>した</a:t>
              </a:r>
              <a:r>
                <a:rPr lang="en-US" altLang="ja-JP" sz="900" b="1" i="0" u="none" strike="noStrike" cap="none">
                  <a:solidFill>
                    <a:srgbClr val="2D3737"/>
                  </a:solidFill>
                  <a:latin typeface="Meiryo"/>
                  <a:ea typeface="Meiryo"/>
                  <a:cs typeface="Meiryo"/>
                  <a:sym typeface="Meiryo"/>
                </a:rPr>
                <a:t>    </a:t>
              </a:r>
              <a:r>
                <a:rPr lang="ja-JP" altLang="en-US" sz="900" b="1" i="0" u="none" strike="noStrike" cap="none">
                  <a:solidFill>
                    <a:srgbClr val="2D3737"/>
                  </a:solidFill>
                  <a:latin typeface="Meiryo"/>
                  <a:ea typeface="Meiryo"/>
                  <a:cs typeface="Meiryo"/>
                  <a:sym typeface="Meiryo"/>
                </a:rPr>
                <a:t>けつあつ</a:t>
              </a:r>
              <a:endParaRPr sz="900" b="1" i="0" u="none" strike="noStrike" cap="none">
                <a:solidFill>
                  <a:srgbClr val="2D3737"/>
                </a:solidFill>
                <a:latin typeface="Meiryo"/>
                <a:ea typeface="Meiryo"/>
                <a:cs typeface="Meiryo"/>
                <a:sym typeface="Meiryo"/>
              </a:endParaRPr>
            </a:p>
          </p:txBody>
        </p:sp>
      </p:grpSp>
      <p:grpSp>
        <p:nvGrpSpPr>
          <p:cNvPr id="2" name="グループ化 1">
            <a:extLst>
              <a:ext uri="{FF2B5EF4-FFF2-40B4-BE49-F238E27FC236}">
                <a16:creationId xmlns:a16="http://schemas.microsoft.com/office/drawing/2014/main" id="{0F83D521-CF4F-FB93-792C-C2442028A7D4}"/>
              </a:ext>
            </a:extLst>
          </p:cNvPr>
          <p:cNvGrpSpPr/>
          <p:nvPr/>
        </p:nvGrpSpPr>
        <p:grpSpPr>
          <a:xfrm>
            <a:off x="796555" y="5188712"/>
            <a:ext cx="10598327" cy="1311488"/>
            <a:chOff x="796555" y="5188712"/>
            <a:chExt cx="10598327" cy="1311488"/>
          </a:xfrm>
        </p:grpSpPr>
        <p:grpSp>
          <p:nvGrpSpPr>
            <p:cNvPr id="31" name="グループ化 30">
              <a:extLst>
                <a:ext uri="{FF2B5EF4-FFF2-40B4-BE49-F238E27FC236}">
                  <a16:creationId xmlns:a16="http://schemas.microsoft.com/office/drawing/2014/main" id="{2C055672-F5F6-821F-DB8E-007B30DF1E2A}"/>
                </a:ext>
              </a:extLst>
            </p:cNvPr>
            <p:cNvGrpSpPr/>
            <p:nvPr/>
          </p:nvGrpSpPr>
          <p:grpSpPr>
            <a:xfrm>
              <a:off x="796555" y="5188712"/>
              <a:ext cx="5011267" cy="1311488"/>
              <a:chOff x="779933" y="5188712"/>
              <a:chExt cx="5011267" cy="1311488"/>
            </a:xfrm>
          </p:grpSpPr>
          <p:sp>
            <p:nvSpPr>
              <p:cNvPr id="48" name="Google Shape;274;p54">
                <a:extLst>
                  <a:ext uri="{FF2B5EF4-FFF2-40B4-BE49-F238E27FC236}">
                    <a16:creationId xmlns:a16="http://schemas.microsoft.com/office/drawing/2014/main" id="{607BBD07-6F64-47EE-B526-6A1BAE0FFC3A}"/>
                  </a:ext>
                </a:extLst>
              </p:cNvPr>
              <p:cNvSpPr/>
              <p:nvPr/>
            </p:nvSpPr>
            <p:spPr>
              <a:xfrm>
                <a:off x="2334618" y="5299912"/>
                <a:ext cx="345658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altLang="ja-JP" sz="3600" b="1" i="0" u="none" strike="noStrike" cap="none">
                    <a:solidFill>
                      <a:srgbClr val="2D3737"/>
                    </a:solidFill>
                    <a:latin typeface="Meiryo"/>
                    <a:ea typeface="Meiryo"/>
                    <a:cs typeface="Meiryo"/>
                    <a:sym typeface="Meiryo"/>
                  </a:rPr>
                  <a:t>120</a:t>
                </a:r>
                <a:r>
                  <a:rPr lang="en-US" altLang="ja-JP" sz="2800" b="1" i="0" u="none" strike="noStrike" cap="none">
                    <a:solidFill>
                      <a:srgbClr val="2D3737"/>
                    </a:solidFill>
                    <a:latin typeface="Meiryo"/>
                    <a:ea typeface="Meiryo"/>
                    <a:cs typeface="Meiryo"/>
                    <a:sym typeface="Meiryo"/>
                  </a:rPr>
                  <a:t>mmHg</a:t>
                </a:r>
                <a:r>
                  <a:rPr lang="ja-JP" altLang="en-US" sz="3600" b="1" i="0" u="none" strike="noStrike" cap="none">
                    <a:solidFill>
                      <a:srgbClr val="2D3737"/>
                    </a:solidFill>
                    <a:latin typeface="Meiryo"/>
                    <a:ea typeface="Meiryo"/>
                    <a:cs typeface="Meiryo"/>
                    <a:sym typeface="Meiryo"/>
                  </a:rPr>
                  <a:t>未満</a:t>
                </a:r>
                <a:endParaRPr lang="en-US" altLang="ja-JP" sz="3600" b="1" i="0" u="none" strike="noStrike" cap="none">
                  <a:solidFill>
                    <a:srgbClr val="2D3737"/>
                  </a:solidFill>
                  <a:latin typeface="Meiryo"/>
                  <a:ea typeface="Meiryo"/>
                  <a:cs typeface="Meiryo"/>
                  <a:sym typeface="Meiryo"/>
                </a:endParaRPr>
              </a:p>
              <a:p>
                <a:pPr lvl="0">
                  <a:buSzPts val="1800"/>
                </a:pPr>
                <a:r>
                  <a:rPr lang="en-US" sz="3600" b="1">
                    <a:solidFill>
                      <a:srgbClr val="2D3737"/>
                    </a:solidFill>
                    <a:latin typeface="Meiryo"/>
                    <a:ea typeface="Meiryo"/>
                    <a:cs typeface="Meiryo"/>
                    <a:sym typeface="Meiryo"/>
                  </a:rPr>
                  <a:t>1</a:t>
                </a:r>
                <a:r>
                  <a:rPr lang="en-US" altLang="ja-JP" sz="3600" b="1">
                    <a:solidFill>
                      <a:srgbClr val="2D3737"/>
                    </a:solidFill>
                    <a:latin typeface="Meiryo"/>
                    <a:ea typeface="Meiryo"/>
                    <a:cs typeface="Meiryo"/>
                    <a:sym typeface="Meiryo"/>
                  </a:rPr>
                  <a:t>10</a:t>
                </a:r>
                <a:r>
                  <a:rPr kumimoji="0" lang="en-US" altLang="ja-JP" sz="2800" b="1" i="0" u="none" strike="noStrike" kern="0" cap="none" spc="0" normalizeH="0" baseline="0" noProof="0">
                    <a:ln>
                      <a:noFill/>
                    </a:ln>
                    <a:solidFill>
                      <a:srgbClr val="2D3737"/>
                    </a:solidFill>
                    <a:effectLst/>
                    <a:uLnTx/>
                    <a:uFillTx/>
                    <a:latin typeface="Meiryo"/>
                    <a:ea typeface="Meiryo"/>
                    <a:cs typeface="Meiryo"/>
                    <a:sym typeface="Meiryo"/>
                  </a:rPr>
                  <a:t>mmHg</a:t>
                </a:r>
                <a:r>
                  <a:rPr lang="en-US" sz="3600" b="1" err="1">
                    <a:solidFill>
                      <a:srgbClr val="2D3737"/>
                    </a:solidFill>
                    <a:latin typeface="Meiryo"/>
                    <a:ea typeface="Meiryo"/>
                    <a:cs typeface="Meiryo"/>
                    <a:sym typeface="Meiryo"/>
                  </a:rPr>
                  <a:t>未満</a:t>
                </a:r>
                <a:endParaRPr sz="3600" b="1" i="0" u="none" strike="noStrike" cap="none">
                  <a:solidFill>
                    <a:srgbClr val="2D3737"/>
                  </a:solidFill>
                  <a:latin typeface="Meiryo"/>
                  <a:ea typeface="Meiryo"/>
                  <a:cs typeface="Meiryo"/>
                  <a:sym typeface="Meiryo"/>
                </a:endParaRPr>
              </a:p>
            </p:txBody>
          </p:sp>
          <p:sp>
            <p:nvSpPr>
              <p:cNvPr id="49" name="Google Shape;274;p54">
                <a:extLst>
                  <a:ext uri="{FF2B5EF4-FFF2-40B4-BE49-F238E27FC236}">
                    <a16:creationId xmlns:a16="http://schemas.microsoft.com/office/drawing/2014/main" id="{299F80D8-406F-46EB-927A-5FF4AC5F3E29}"/>
                  </a:ext>
                </a:extLst>
              </p:cNvPr>
              <p:cNvSpPr/>
              <p:nvPr/>
            </p:nvSpPr>
            <p:spPr>
              <a:xfrm>
                <a:off x="779933" y="5331200"/>
                <a:ext cx="1714930"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800"/>
                  <a:buFont typeface="Arial"/>
                  <a:buNone/>
                </a:pPr>
                <a:r>
                  <a:rPr lang="ja-JP" altLang="en-US" sz="2400" b="1" i="0" u="none" strike="noStrike" cap="none">
                    <a:solidFill>
                      <a:srgbClr val="2D3737"/>
                    </a:solidFill>
                    <a:latin typeface="Meiryo"/>
                    <a:ea typeface="Meiryo"/>
                    <a:cs typeface="Meiryo"/>
                    <a:sym typeface="Meiryo"/>
                  </a:rPr>
                  <a:t>おとな</a:t>
                </a:r>
                <a:endParaRPr sz="2400" b="1" i="0" u="none" strike="noStrike" cap="none">
                  <a:solidFill>
                    <a:srgbClr val="2D3737"/>
                  </a:solidFill>
                  <a:latin typeface="Meiryo"/>
                  <a:ea typeface="Meiryo"/>
                  <a:cs typeface="Meiryo"/>
                  <a:sym typeface="Meiryo"/>
                </a:endParaRPr>
              </a:p>
            </p:txBody>
          </p:sp>
          <p:sp>
            <p:nvSpPr>
              <p:cNvPr id="50" name="Google Shape;274;p54">
                <a:extLst>
                  <a:ext uri="{FF2B5EF4-FFF2-40B4-BE49-F238E27FC236}">
                    <a16:creationId xmlns:a16="http://schemas.microsoft.com/office/drawing/2014/main" id="{FF5DD7C4-8587-40FF-8E1D-7D49382FE509}"/>
                  </a:ext>
                </a:extLst>
              </p:cNvPr>
              <p:cNvSpPr/>
              <p:nvPr/>
            </p:nvSpPr>
            <p:spPr>
              <a:xfrm>
                <a:off x="779933" y="5950960"/>
                <a:ext cx="1714930"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800"/>
                  <a:buFont typeface="Arial"/>
                  <a:buNone/>
                </a:pPr>
                <a:r>
                  <a:rPr lang="ja-JP" altLang="en-US" sz="2400" b="1" i="0" u="none" strike="noStrike" cap="none">
                    <a:solidFill>
                      <a:srgbClr val="2D3737"/>
                    </a:solidFill>
                    <a:latin typeface="Meiryo"/>
                    <a:ea typeface="Meiryo"/>
                    <a:cs typeface="Meiryo"/>
                    <a:sym typeface="Meiryo"/>
                  </a:rPr>
                  <a:t>小学生</a:t>
                </a:r>
                <a:endParaRPr sz="2400" b="1" i="0" u="none" strike="noStrike" cap="none">
                  <a:solidFill>
                    <a:srgbClr val="2D3737"/>
                  </a:solidFill>
                  <a:latin typeface="Meiryo"/>
                  <a:ea typeface="Meiryo"/>
                  <a:cs typeface="Meiryo"/>
                  <a:sym typeface="Meiryo"/>
                </a:endParaRPr>
              </a:p>
            </p:txBody>
          </p:sp>
          <p:sp>
            <p:nvSpPr>
              <p:cNvPr id="51" name="Google Shape;667;p36">
                <a:extLst>
                  <a:ext uri="{FF2B5EF4-FFF2-40B4-BE49-F238E27FC236}">
                    <a16:creationId xmlns:a16="http://schemas.microsoft.com/office/drawing/2014/main" id="{FC72CE01-A0AE-4C22-9DE4-0A44EC1FEC23}"/>
                  </a:ext>
                </a:extLst>
              </p:cNvPr>
              <p:cNvSpPr/>
              <p:nvPr/>
            </p:nvSpPr>
            <p:spPr>
              <a:xfrm>
                <a:off x="1244038" y="5780770"/>
                <a:ext cx="1896248"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700" b="1" i="0" u="none" strike="noStrike" cap="none">
                    <a:solidFill>
                      <a:srgbClr val="2D3737"/>
                    </a:solidFill>
                    <a:latin typeface="Meiryo"/>
                    <a:ea typeface="Meiryo"/>
                    <a:cs typeface="Meiryo"/>
                    <a:sym typeface="Meiryo"/>
                  </a:rPr>
                  <a:t>しょうがくせい</a:t>
                </a:r>
                <a:endParaRPr sz="700" b="1" i="0" u="none" strike="noStrike" cap="none">
                  <a:solidFill>
                    <a:srgbClr val="2D3737"/>
                  </a:solidFill>
                  <a:latin typeface="Meiryo"/>
                  <a:ea typeface="Meiryo"/>
                  <a:cs typeface="Meiryo"/>
                  <a:sym typeface="Meiryo"/>
                </a:endParaRPr>
              </a:p>
            </p:txBody>
          </p:sp>
          <p:sp>
            <p:nvSpPr>
              <p:cNvPr id="52" name="Google Shape;667;p36">
                <a:extLst>
                  <a:ext uri="{FF2B5EF4-FFF2-40B4-BE49-F238E27FC236}">
                    <a16:creationId xmlns:a16="http://schemas.microsoft.com/office/drawing/2014/main" id="{86DA4919-D0E9-4896-90CD-E3CA4157D3CA}"/>
                  </a:ext>
                </a:extLst>
              </p:cNvPr>
              <p:cNvSpPr/>
              <p:nvPr/>
            </p:nvSpPr>
            <p:spPr>
              <a:xfrm>
                <a:off x="4826436" y="5188712"/>
                <a:ext cx="589406"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700" b="1" i="0" u="none" strike="noStrike" cap="none">
                    <a:solidFill>
                      <a:srgbClr val="2D3737"/>
                    </a:solidFill>
                    <a:latin typeface="Meiryo"/>
                    <a:ea typeface="Meiryo"/>
                    <a:cs typeface="Meiryo"/>
                    <a:sym typeface="Meiryo"/>
                  </a:rPr>
                  <a:t>みまん</a:t>
                </a:r>
                <a:endParaRPr sz="700" b="1" i="0" u="none" strike="noStrike" cap="none">
                  <a:solidFill>
                    <a:srgbClr val="2D3737"/>
                  </a:solidFill>
                  <a:latin typeface="Meiryo"/>
                  <a:ea typeface="Meiryo"/>
                  <a:cs typeface="Meiryo"/>
                  <a:sym typeface="Meiryo"/>
                </a:endParaRPr>
              </a:p>
            </p:txBody>
          </p:sp>
          <p:sp>
            <p:nvSpPr>
              <p:cNvPr id="53" name="Google Shape;667;p36">
                <a:extLst>
                  <a:ext uri="{FF2B5EF4-FFF2-40B4-BE49-F238E27FC236}">
                    <a16:creationId xmlns:a16="http://schemas.microsoft.com/office/drawing/2014/main" id="{4F02AFCC-31A0-465A-B97D-B915AD5DDA80}"/>
                  </a:ext>
                </a:extLst>
              </p:cNvPr>
              <p:cNvSpPr/>
              <p:nvPr/>
            </p:nvSpPr>
            <p:spPr>
              <a:xfrm>
                <a:off x="4826436" y="5749191"/>
                <a:ext cx="589406"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700" b="1" i="0" u="none" strike="noStrike" cap="none">
                    <a:solidFill>
                      <a:srgbClr val="2D3737"/>
                    </a:solidFill>
                    <a:latin typeface="Meiryo"/>
                    <a:ea typeface="Meiryo"/>
                    <a:cs typeface="Meiryo"/>
                    <a:sym typeface="Meiryo"/>
                  </a:rPr>
                  <a:t>みまん</a:t>
                </a:r>
                <a:endParaRPr sz="700" b="1" i="0" u="none" strike="noStrike" cap="none">
                  <a:solidFill>
                    <a:srgbClr val="2D3737"/>
                  </a:solidFill>
                  <a:latin typeface="Meiryo"/>
                  <a:ea typeface="Meiryo"/>
                  <a:cs typeface="Meiryo"/>
                  <a:sym typeface="Meiryo"/>
                </a:endParaRPr>
              </a:p>
            </p:txBody>
          </p:sp>
        </p:grpSp>
        <p:grpSp>
          <p:nvGrpSpPr>
            <p:cNvPr id="30" name="グループ化 29">
              <a:extLst>
                <a:ext uri="{FF2B5EF4-FFF2-40B4-BE49-F238E27FC236}">
                  <a16:creationId xmlns:a16="http://schemas.microsoft.com/office/drawing/2014/main" id="{B7E1AE65-87EB-6515-FDB5-F8B7276A0FF1}"/>
                </a:ext>
              </a:extLst>
            </p:cNvPr>
            <p:cNvGrpSpPr/>
            <p:nvPr/>
          </p:nvGrpSpPr>
          <p:grpSpPr>
            <a:xfrm>
              <a:off x="6383615" y="5188712"/>
              <a:ext cx="5011267" cy="1311488"/>
              <a:chOff x="6046916" y="5188712"/>
              <a:chExt cx="5011267" cy="1311488"/>
            </a:xfrm>
          </p:grpSpPr>
          <p:sp>
            <p:nvSpPr>
              <p:cNvPr id="54" name="Google Shape;274;p54">
                <a:extLst>
                  <a:ext uri="{FF2B5EF4-FFF2-40B4-BE49-F238E27FC236}">
                    <a16:creationId xmlns:a16="http://schemas.microsoft.com/office/drawing/2014/main" id="{309CC7BC-5A01-4285-9B5D-4C8DC7A09067}"/>
                  </a:ext>
                </a:extLst>
              </p:cNvPr>
              <p:cNvSpPr/>
              <p:nvPr/>
            </p:nvSpPr>
            <p:spPr>
              <a:xfrm>
                <a:off x="7601601" y="5299912"/>
                <a:ext cx="345658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altLang="ja-JP" sz="3600" b="1">
                    <a:solidFill>
                      <a:srgbClr val="2D3737"/>
                    </a:solidFill>
                    <a:latin typeface="Meiryo"/>
                    <a:ea typeface="Meiryo"/>
                    <a:cs typeface="Meiryo"/>
                    <a:sym typeface="Meiryo"/>
                  </a:rPr>
                  <a:t>8</a:t>
                </a:r>
                <a:r>
                  <a:rPr lang="en-US" altLang="ja-JP" sz="3600" b="1" i="0" u="none" strike="noStrike" cap="none">
                    <a:solidFill>
                      <a:srgbClr val="2D3737"/>
                    </a:solidFill>
                    <a:latin typeface="Meiryo"/>
                    <a:ea typeface="Meiryo"/>
                    <a:cs typeface="Meiryo"/>
                    <a:sym typeface="Meiryo"/>
                  </a:rPr>
                  <a:t>0</a:t>
                </a:r>
                <a:r>
                  <a:rPr lang="en-US" altLang="ja-JP" sz="2800" b="1" i="0" u="none" strike="noStrike" cap="none">
                    <a:solidFill>
                      <a:srgbClr val="2D3737"/>
                    </a:solidFill>
                    <a:latin typeface="Meiryo"/>
                    <a:ea typeface="Meiryo"/>
                    <a:cs typeface="Meiryo"/>
                    <a:sym typeface="Meiryo"/>
                  </a:rPr>
                  <a:t>mmHg</a:t>
                </a:r>
                <a:r>
                  <a:rPr lang="ja-JP" altLang="en-US" sz="3600" b="1" i="0" u="none" strike="noStrike" cap="none">
                    <a:solidFill>
                      <a:srgbClr val="2D3737"/>
                    </a:solidFill>
                    <a:latin typeface="Meiryo"/>
                    <a:ea typeface="Meiryo"/>
                    <a:cs typeface="Meiryo"/>
                    <a:sym typeface="Meiryo"/>
                  </a:rPr>
                  <a:t>未満</a:t>
                </a:r>
                <a:endParaRPr lang="en-US" altLang="ja-JP" sz="3600" b="1" i="0" u="none" strike="noStrike" cap="none">
                  <a:solidFill>
                    <a:srgbClr val="2D3737"/>
                  </a:solidFill>
                  <a:latin typeface="Meiryo"/>
                  <a:ea typeface="Meiryo"/>
                  <a:cs typeface="Meiryo"/>
                  <a:sym typeface="Meiryo"/>
                </a:endParaRPr>
              </a:p>
              <a:p>
                <a:pPr lvl="0">
                  <a:buSzPts val="1800"/>
                </a:pPr>
                <a:r>
                  <a:rPr lang="en-US" altLang="ja-JP" sz="3600" b="1">
                    <a:solidFill>
                      <a:srgbClr val="2D3737"/>
                    </a:solidFill>
                    <a:latin typeface="Meiryo"/>
                    <a:ea typeface="Meiryo"/>
                    <a:cs typeface="Meiryo"/>
                    <a:sym typeface="Meiryo"/>
                  </a:rPr>
                  <a:t>70</a:t>
                </a:r>
                <a:r>
                  <a:rPr kumimoji="0" lang="en-US" altLang="ja-JP" sz="2800" b="1" i="0" u="none" strike="noStrike" kern="0" cap="none" spc="0" normalizeH="0" baseline="0" noProof="0">
                    <a:ln>
                      <a:noFill/>
                    </a:ln>
                    <a:solidFill>
                      <a:srgbClr val="2D3737"/>
                    </a:solidFill>
                    <a:effectLst/>
                    <a:uLnTx/>
                    <a:uFillTx/>
                    <a:latin typeface="Meiryo"/>
                    <a:ea typeface="Meiryo"/>
                    <a:cs typeface="Meiryo"/>
                    <a:sym typeface="Meiryo"/>
                  </a:rPr>
                  <a:t>mmHg</a:t>
                </a:r>
                <a:r>
                  <a:rPr lang="en-US" sz="3600" b="1" err="1">
                    <a:solidFill>
                      <a:srgbClr val="2D3737"/>
                    </a:solidFill>
                    <a:latin typeface="Meiryo"/>
                    <a:ea typeface="Meiryo"/>
                    <a:cs typeface="Meiryo"/>
                    <a:sym typeface="Meiryo"/>
                  </a:rPr>
                  <a:t>未満</a:t>
                </a:r>
                <a:endParaRPr sz="3600" b="1" i="0" u="none" strike="noStrike" cap="none">
                  <a:solidFill>
                    <a:srgbClr val="2D3737"/>
                  </a:solidFill>
                  <a:latin typeface="Meiryo"/>
                  <a:ea typeface="Meiryo"/>
                  <a:cs typeface="Meiryo"/>
                  <a:sym typeface="Meiryo"/>
                </a:endParaRPr>
              </a:p>
            </p:txBody>
          </p:sp>
          <p:sp>
            <p:nvSpPr>
              <p:cNvPr id="55" name="Google Shape;274;p54">
                <a:extLst>
                  <a:ext uri="{FF2B5EF4-FFF2-40B4-BE49-F238E27FC236}">
                    <a16:creationId xmlns:a16="http://schemas.microsoft.com/office/drawing/2014/main" id="{5EEA6C84-B0BF-44FB-BC04-EF60EBA4101C}"/>
                  </a:ext>
                </a:extLst>
              </p:cNvPr>
              <p:cNvSpPr/>
              <p:nvPr/>
            </p:nvSpPr>
            <p:spPr>
              <a:xfrm>
                <a:off x="6046916" y="5331200"/>
                <a:ext cx="1714930"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800"/>
                  <a:buFont typeface="Arial"/>
                  <a:buNone/>
                </a:pPr>
                <a:r>
                  <a:rPr lang="ja-JP" altLang="en-US" sz="2400" b="1" i="0" u="none" strike="noStrike" cap="none">
                    <a:solidFill>
                      <a:srgbClr val="2D3737"/>
                    </a:solidFill>
                    <a:latin typeface="Meiryo"/>
                    <a:ea typeface="Meiryo"/>
                    <a:cs typeface="Meiryo"/>
                    <a:sym typeface="Meiryo"/>
                  </a:rPr>
                  <a:t>おとな</a:t>
                </a:r>
                <a:endParaRPr sz="2400" b="1" i="0" u="none" strike="noStrike" cap="none">
                  <a:solidFill>
                    <a:srgbClr val="2D3737"/>
                  </a:solidFill>
                  <a:latin typeface="Meiryo"/>
                  <a:ea typeface="Meiryo"/>
                  <a:cs typeface="Meiryo"/>
                  <a:sym typeface="Meiryo"/>
                </a:endParaRPr>
              </a:p>
            </p:txBody>
          </p:sp>
          <p:sp>
            <p:nvSpPr>
              <p:cNvPr id="56" name="Google Shape;274;p54">
                <a:extLst>
                  <a:ext uri="{FF2B5EF4-FFF2-40B4-BE49-F238E27FC236}">
                    <a16:creationId xmlns:a16="http://schemas.microsoft.com/office/drawing/2014/main" id="{06840183-3EAD-4F1C-8E39-A0BA21922547}"/>
                  </a:ext>
                </a:extLst>
              </p:cNvPr>
              <p:cNvSpPr/>
              <p:nvPr/>
            </p:nvSpPr>
            <p:spPr>
              <a:xfrm>
                <a:off x="6046916" y="5950960"/>
                <a:ext cx="1714930"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800"/>
                  <a:buFont typeface="Arial"/>
                  <a:buNone/>
                </a:pPr>
                <a:r>
                  <a:rPr lang="ja-JP" altLang="en-US" sz="2400" b="1" i="0" u="none" strike="noStrike" cap="none">
                    <a:solidFill>
                      <a:srgbClr val="2D3737"/>
                    </a:solidFill>
                    <a:latin typeface="Meiryo"/>
                    <a:ea typeface="Meiryo"/>
                    <a:cs typeface="Meiryo"/>
                    <a:sym typeface="Meiryo"/>
                  </a:rPr>
                  <a:t>小学生</a:t>
                </a:r>
                <a:endParaRPr sz="2400" b="1" i="0" u="none" strike="noStrike" cap="none">
                  <a:solidFill>
                    <a:srgbClr val="2D3737"/>
                  </a:solidFill>
                  <a:latin typeface="Meiryo"/>
                  <a:ea typeface="Meiryo"/>
                  <a:cs typeface="Meiryo"/>
                  <a:sym typeface="Meiryo"/>
                </a:endParaRPr>
              </a:p>
            </p:txBody>
          </p:sp>
          <p:sp>
            <p:nvSpPr>
              <p:cNvPr id="57" name="Google Shape;667;p36">
                <a:extLst>
                  <a:ext uri="{FF2B5EF4-FFF2-40B4-BE49-F238E27FC236}">
                    <a16:creationId xmlns:a16="http://schemas.microsoft.com/office/drawing/2014/main" id="{8366E90B-B31A-4CEC-A927-ED556BC24686}"/>
                  </a:ext>
                </a:extLst>
              </p:cNvPr>
              <p:cNvSpPr/>
              <p:nvPr/>
            </p:nvSpPr>
            <p:spPr>
              <a:xfrm>
                <a:off x="6511021" y="5780770"/>
                <a:ext cx="1896248"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700" b="1" i="0" u="none" strike="noStrike" cap="none">
                    <a:solidFill>
                      <a:srgbClr val="2D3737"/>
                    </a:solidFill>
                    <a:latin typeface="Meiryo"/>
                    <a:ea typeface="Meiryo"/>
                    <a:cs typeface="Meiryo"/>
                    <a:sym typeface="Meiryo"/>
                  </a:rPr>
                  <a:t>しょうがくせい</a:t>
                </a:r>
                <a:endParaRPr sz="700" b="1" i="0" u="none" strike="noStrike" cap="none">
                  <a:solidFill>
                    <a:srgbClr val="2D3737"/>
                  </a:solidFill>
                  <a:latin typeface="Meiryo"/>
                  <a:ea typeface="Meiryo"/>
                  <a:cs typeface="Meiryo"/>
                  <a:sym typeface="Meiryo"/>
                </a:endParaRPr>
              </a:p>
            </p:txBody>
          </p:sp>
          <p:sp>
            <p:nvSpPr>
              <p:cNvPr id="58" name="Google Shape;667;p36">
                <a:extLst>
                  <a:ext uri="{FF2B5EF4-FFF2-40B4-BE49-F238E27FC236}">
                    <a16:creationId xmlns:a16="http://schemas.microsoft.com/office/drawing/2014/main" id="{2F11A143-EEBF-408D-9BE1-B51518B60B05}"/>
                  </a:ext>
                </a:extLst>
              </p:cNvPr>
              <p:cNvSpPr/>
              <p:nvPr/>
            </p:nvSpPr>
            <p:spPr>
              <a:xfrm>
                <a:off x="9801319" y="5188712"/>
                <a:ext cx="589406"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700" b="1" i="0" u="none" strike="noStrike" cap="none">
                    <a:solidFill>
                      <a:srgbClr val="2D3737"/>
                    </a:solidFill>
                    <a:latin typeface="Meiryo"/>
                    <a:ea typeface="Meiryo"/>
                    <a:cs typeface="Meiryo"/>
                    <a:sym typeface="Meiryo"/>
                  </a:rPr>
                  <a:t>みまん</a:t>
                </a:r>
                <a:endParaRPr sz="700" b="1" i="0" u="none" strike="noStrike" cap="none">
                  <a:solidFill>
                    <a:srgbClr val="2D3737"/>
                  </a:solidFill>
                  <a:latin typeface="Meiryo"/>
                  <a:ea typeface="Meiryo"/>
                  <a:cs typeface="Meiryo"/>
                  <a:sym typeface="Meiryo"/>
                </a:endParaRPr>
              </a:p>
            </p:txBody>
          </p:sp>
          <p:sp>
            <p:nvSpPr>
              <p:cNvPr id="59" name="Google Shape;667;p36">
                <a:extLst>
                  <a:ext uri="{FF2B5EF4-FFF2-40B4-BE49-F238E27FC236}">
                    <a16:creationId xmlns:a16="http://schemas.microsoft.com/office/drawing/2014/main" id="{AD6FECF7-D316-4E48-9FFA-01C7E2602601}"/>
                  </a:ext>
                </a:extLst>
              </p:cNvPr>
              <p:cNvSpPr/>
              <p:nvPr/>
            </p:nvSpPr>
            <p:spPr>
              <a:xfrm>
                <a:off x="9801319" y="5749191"/>
                <a:ext cx="589406"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700" b="1" i="0" u="none" strike="noStrike" cap="none">
                    <a:solidFill>
                      <a:srgbClr val="2D3737"/>
                    </a:solidFill>
                    <a:latin typeface="Meiryo"/>
                    <a:ea typeface="Meiryo"/>
                    <a:cs typeface="Meiryo"/>
                    <a:sym typeface="Meiryo"/>
                  </a:rPr>
                  <a:t>みまん</a:t>
                </a:r>
                <a:endParaRPr sz="700" b="1" i="0" u="none" strike="noStrike" cap="none">
                  <a:solidFill>
                    <a:srgbClr val="2D3737"/>
                  </a:solidFill>
                  <a:latin typeface="Meiryo"/>
                  <a:ea typeface="Meiryo"/>
                  <a:cs typeface="Meiryo"/>
                  <a:sym typeface="Meiryo"/>
                </a:endParaRPr>
              </a:p>
            </p:txBody>
          </p:sp>
        </p:grpSp>
      </p:grpSp>
      <p:sp>
        <p:nvSpPr>
          <p:cNvPr id="12" name="テキスト ボックス 11">
            <a:extLst>
              <a:ext uri="{FF2B5EF4-FFF2-40B4-BE49-F238E27FC236}">
                <a16:creationId xmlns:a16="http://schemas.microsoft.com/office/drawing/2014/main" id="{0964CD64-5B2E-480E-82E1-078E8D4A8980}"/>
              </a:ext>
            </a:extLst>
          </p:cNvPr>
          <p:cNvSpPr txBox="1"/>
          <p:nvPr/>
        </p:nvSpPr>
        <p:spPr>
          <a:xfrm>
            <a:off x="6693881" y="6403087"/>
            <a:ext cx="5295039" cy="276999"/>
          </a:xfrm>
          <a:prstGeom prst="rect">
            <a:avLst/>
          </a:prstGeom>
          <a:noFill/>
        </p:spPr>
        <p:txBody>
          <a:bodyPr wrap="none" rtlCol="0">
            <a:spAutoFit/>
          </a:bodyPr>
          <a:lstStyle/>
          <a:p>
            <a:pPr algn="r"/>
            <a:r>
              <a:rPr kumimoji="1" lang="ja-JP" altLang="en-US" sz="1200" dirty="0">
                <a:solidFill>
                  <a:srgbClr val="2D3737"/>
                </a:solidFill>
                <a:latin typeface="メイリオ" panose="020B0604030504040204" pitchFamily="50" charset="-128"/>
                <a:ea typeface="メイリオ" panose="020B0604030504040204" pitchFamily="50" charset="-128"/>
              </a:rPr>
              <a:t>血圧値は「高血圧治療ガイドライン</a:t>
            </a:r>
            <a:r>
              <a:rPr kumimoji="1" lang="en-US" altLang="ja-JP" sz="1200" dirty="0">
                <a:solidFill>
                  <a:srgbClr val="2D3737"/>
                </a:solidFill>
                <a:latin typeface="メイリオ" panose="020B0604030504040204" pitchFamily="50" charset="-128"/>
                <a:ea typeface="メイリオ" panose="020B0604030504040204" pitchFamily="50" charset="-128"/>
              </a:rPr>
              <a:t>2019</a:t>
            </a:r>
            <a:r>
              <a:rPr kumimoji="1" lang="ja-JP" altLang="en-US" sz="1200" dirty="0">
                <a:solidFill>
                  <a:srgbClr val="2D3737"/>
                </a:solidFill>
                <a:latin typeface="メイリオ" panose="020B0604030504040204" pitchFamily="50" charset="-128"/>
                <a:ea typeface="メイリオ" panose="020B0604030504040204" pitchFamily="50" charset="-128"/>
              </a:rPr>
              <a:t>（日本高血圧学会）」より引用</a:t>
            </a:r>
          </a:p>
        </p:txBody>
      </p:sp>
      <p:grpSp>
        <p:nvGrpSpPr>
          <p:cNvPr id="25" name="グループ化 24">
            <a:extLst>
              <a:ext uri="{FF2B5EF4-FFF2-40B4-BE49-F238E27FC236}">
                <a16:creationId xmlns:a16="http://schemas.microsoft.com/office/drawing/2014/main" id="{C302EE81-5B9D-D596-7D86-CC97C18FD20E}"/>
              </a:ext>
            </a:extLst>
          </p:cNvPr>
          <p:cNvGrpSpPr/>
          <p:nvPr/>
        </p:nvGrpSpPr>
        <p:grpSpPr>
          <a:xfrm>
            <a:off x="978606" y="2407353"/>
            <a:ext cx="4600058" cy="1901590"/>
            <a:chOff x="978606" y="2407353"/>
            <a:chExt cx="4600058" cy="1901590"/>
          </a:xfrm>
        </p:grpSpPr>
        <p:pic>
          <p:nvPicPr>
            <p:cNvPr id="11" name="図 10">
              <a:extLst>
                <a:ext uri="{FF2B5EF4-FFF2-40B4-BE49-F238E27FC236}">
                  <a16:creationId xmlns:a16="http://schemas.microsoft.com/office/drawing/2014/main" id="{7FBE9D99-224C-6792-E7F3-E81B106CAB8F}"/>
                </a:ext>
              </a:extLst>
            </p:cNvPr>
            <p:cNvPicPr>
              <a:picLocks noChangeAspect="1"/>
            </p:cNvPicPr>
            <p:nvPr/>
          </p:nvPicPr>
          <p:blipFill>
            <a:blip r:embed="rId3"/>
            <a:stretch>
              <a:fillRect/>
            </a:stretch>
          </p:blipFill>
          <p:spPr>
            <a:xfrm>
              <a:off x="978606" y="2407353"/>
              <a:ext cx="4600058" cy="1668858"/>
            </a:xfrm>
            <a:prstGeom prst="rect">
              <a:avLst/>
            </a:prstGeom>
          </p:spPr>
        </p:pic>
        <p:sp>
          <p:nvSpPr>
            <p:cNvPr id="42" name="Google Shape;661;p36">
              <a:extLst>
                <a:ext uri="{FF2B5EF4-FFF2-40B4-BE49-F238E27FC236}">
                  <a16:creationId xmlns:a16="http://schemas.microsoft.com/office/drawing/2014/main" id="{BA965441-96F0-EFE3-0839-7F2CCF59A36C}"/>
                </a:ext>
              </a:extLst>
            </p:cNvPr>
            <p:cNvSpPr txBox="1"/>
            <p:nvPr/>
          </p:nvSpPr>
          <p:spPr>
            <a:xfrm>
              <a:off x="1344728" y="3831930"/>
              <a:ext cx="646300" cy="477013"/>
            </a:xfrm>
            <a:prstGeom prst="rect">
              <a:avLst/>
            </a:prstGeom>
            <a:noFill/>
            <a:ln>
              <a:noFill/>
            </a:ln>
          </p:spPr>
          <p:txBody>
            <a:bodyPr spcFirstLastPara="1" wrap="none" lIns="91425" tIns="45700" rIns="91425" bIns="45700" anchor="b" anchorCtr="0">
              <a:spAutoFit/>
            </a:bodyPr>
            <a:lstStyle/>
            <a:p>
              <a:pPr lvl="0" algn="ctr">
                <a:buSzPts val="3600"/>
                <a:tabLst>
                  <a:tab pos="1304925" algn="ctr"/>
                  <a:tab pos="1852613" algn="ctr"/>
                  <a:tab pos="2308225" algn="ctr"/>
                </a:tabLst>
              </a:pPr>
              <a:r>
                <a:rPr lang="ja-JP" altLang="en-US" sz="900" b="1" kern="100">
                  <a:solidFill>
                    <a:srgbClr val="2D3737"/>
                  </a:solidFill>
                  <a:latin typeface="Meiryo" panose="020B0604030504040204" pitchFamily="34" charset="-128"/>
                  <a:ea typeface="Meiryo" panose="020B0604030504040204" pitchFamily="34" charset="-128"/>
                </a:rPr>
                <a:t>しんぞう</a:t>
              </a:r>
              <a:endParaRPr lang="en-US" altLang="ja-JP" sz="900" b="1" kern="100">
                <a:solidFill>
                  <a:srgbClr val="2D3737"/>
                </a:solidFill>
                <a:latin typeface="Meiryo" panose="020B0604030504040204" pitchFamily="34" charset="-128"/>
                <a:ea typeface="Meiryo" panose="020B0604030504040204" pitchFamily="34" charset="-128"/>
              </a:endParaRPr>
            </a:p>
            <a:p>
              <a:pPr lvl="0" algn="ctr">
                <a:buSzPts val="3600"/>
                <a:tabLst>
                  <a:tab pos="1304925" algn="ctr"/>
                  <a:tab pos="1852613" algn="ctr"/>
                  <a:tab pos="2308225" algn="ctr"/>
                </a:tabLst>
              </a:pPr>
              <a:r>
                <a:rPr lang="ja-JP" altLang="en-US" sz="1600" b="1" kern="100">
                  <a:solidFill>
                    <a:srgbClr val="2D3737"/>
                  </a:solidFill>
                  <a:latin typeface="Meiryo" panose="020B0604030504040204" pitchFamily="34" charset="-128"/>
                  <a:ea typeface="Meiryo" panose="020B0604030504040204" pitchFamily="34" charset="-128"/>
                </a:rPr>
                <a:t>心臓</a:t>
              </a:r>
              <a:endParaRPr lang="ja-JP" altLang="en-US" sz="1200" b="1" kern="100">
                <a:solidFill>
                  <a:srgbClr val="2D3737"/>
                </a:solidFill>
                <a:latin typeface="Meiryo" panose="020B0604030504040204" pitchFamily="34" charset="-128"/>
                <a:ea typeface="Meiryo" panose="020B0604030504040204" pitchFamily="34" charset="-128"/>
              </a:endParaRPr>
            </a:p>
          </p:txBody>
        </p:sp>
        <p:sp>
          <p:nvSpPr>
            <p:cNvPr id="44" name="Google Shape;661;p36">
              <a:extLst>
                <a:ext uri="{FF2B5EF4-FFF2-40B4-BE49-F238E27FC236}">
                  <a16:creationId xmlns:a16="http://schemas.microsoft.com/office/drawing/2014/main" id="{98A76772-8E4C-6F72-59B1-758B4F2430DC}"/>
                </a:ext>
              </a:extLst>
            </p:cNvPr>
            <p:cNvSpPr txBox="1"/>
            <p:nvPr/>
          </p:nvSpPr>
          <p:spPr>
            <a:xfrm>
              <a:off x="2984610" y="3011182"/>
              <a:ext cx="1620926" cy="430847"/>
            </a:xfrm>
            <a:prstGeom prst="rect">
              <a:avLst/>
            </a:prstGeom>
            <a:noFill/>
            <a:ln>
              <a:noFill/>
            </a:ln>
          </p:spPr>
          <p:txBody>
            <a:bodyPr spcFirstLastPara="1" wrap="none" lIns="91425" tIns="45700" rIns="91425" bIns="45700" anchor="b" anchorCtr="0">
              <a:spAutoFit/>
            </a:bodyPr>
            <a:lstStyle/>
            <a:p>
              <a:pPr lvl="0">
                <a:buSzPts val="3600"/>
                <a:tabLst>
                  <a:tab pos="715963" algn="ctr"/>
                  <a:tab pos="1158875" algn="ctr"/>
                  <a:tab pos="2308225" algn="ctr"/>
                </a:tabLst>
              </a:pP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けつえき</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なが</a:t>
              </a:r>
              <a:endParaRPr lang="en-US" altLang="ja-JP" sz="800" b="1" kern="100">
                <a:solidFill>
                  <a:srgbClr val="2D3737"/>
                </a:solidFill>
                <a:latin typeface="Meiryo" panose="020B0604030504040204" pitchFamily="34" charset="-128"/>
                <a:ea typeface="Meiryo" panose="020B0604030504040204" pitchFamily="34" charset="-128"/>
              </a:endParaRPr>
            </a:p>
            <a:p>
              <a:pPr lvl="0">
                <a:buSzPts val="3600"/>
                <a:tabLst>
                  <a:tab pos="1304925" algn="ctr"/>
                  <a:tab pos="1852613" algn="ctr"/>
                  <a:tab pos="2308225" algn="ctr"/>
                </a:tabLst>
              </a:pPr>
              <a:r>
                <a:rPr lang="ja-JP" altLang="en-US" b="1" kern="100">
                  <a:solidFill>
                    <a:srgbClr val="2D3737"/>
                  </a:solidFill>
                  <a:latin typeface="Meiryo" panose="020B0604030504040204" pitchFamily="34" charset="-128"/>
                  <a:ea typeface="Meiryo" panose="020B0604030504040204" pitchFamily="34" charset="-128"/>
                </a:rPr>
                <a:t>つよい血液の流れ</a:t>
              </a:r>
              <a:endParaRPr lang="ja-JP" altLang="en-US" sz="1100" b="1" kern="100">
                <a:solidFill>
                  <a:srgbClr val="2D3737"/>
                </a:solidFill>
                <a:latin typeface="Meiryo" panose="020B0604030504040204" pitchFamily="34" charset="-128"/>
                <a:ea typeface="Meiryo" panose="020B0604030504040204" pitchFamily="34" charset="-128"/>
              </a:endParaRPr>
            </a:p>
          </p:txBody>
        </p:sp>
      </p:grpSp>
      <p:grpSp>
        <p:nvGrpSpPr>
          <p:cNvPr id="22" name="グループ化 21">
            <a:extLst>
              <a:ext uri="{FF2B5EF4-FFF2-40B4-BE49-F238E27FC236}">
                <a16:creationId xmlns:a16="http://schemas.microsoft.com/office/drawing/2014/main" id="{96ACA838-6358-3D59-7A2F-90BFA85B96AB}"/>
              </a:ext>
            </a:extLst>
          </p:cNvPr>
          <p:cNvGrpSpPr/>
          <p:nvPr/>
        </p:nvGrpSpPr>
        <p:grpSpPr>
          <a:xfrm>
            <a:off x="6643698" y="2004152"/>
            <a:ext cx="4632125" cy="2304791"/>
            <a:chOff x="6643698" y="2004152"/>
            <a:chExt cx="4632125" cy="2304791"/>
          </a:xfrm>
        </p:grpSpPr>
        <p:pic>
          <p:nvPicPr>
            <p:cNvPr id="16" name="図 15">
              <a:extLst>
                <a:ext uri="{FF2B5EF4-FFF2-40B4-BE49-F238E27FC236}">
                  <a16:creationId xmlns:a16="http://schemas.microsoft.com/office/drawing/2014/main" id="{DD1812F3-739A-302E-BA77-4A0B8CC1C07D}"/>
                </a:ext>
              </a:extLst>
            </p:cNvPr>
            <p:cNvPicPr>
              <a:picLocks noChangeAspect="1"/>
            </p:cNvPicPr>
            <p:nvPr/>
          </p:nvPicPr>
          <p:blipFill>
            <a:blip r:embed="rId4"/>
            <a:stretch>
              <a:fillRect/>
            </a:stretch>
          </p:blipFill>
          <p:spPr>
            <a:xfrm>
              <a:off x="6650259" y="2546862"/>
              <a:ext cx="4625564" cy="1389841"/>
            </a:xfrm>
            <a:prstGeom prst="rect">
              <a:avLst/>
            </a:prstGeom>
          </p:spPr>
        </p:pic>
        <p:sp>
          <p:nvSpPr>
            <p:cNvPr id="24" name="Google Shape;277;p54">
              <a:extLst>
                <a:ext uri="{FF2B5EF4-FFF2-40B4-BE49-F238E27FC236}">
                  <a16:creationId xmlns:a16="http://schemas.microsoft.com/office/drawing/2014/main" id="{49892F07-AB6B-4041-9946-51A5695D67F2}"/>
                </a:ext>
              </a:extLst>
            </p:cNvPr>
            <p:cNvSpPr/>
            <p:nvPr/>
          </p:nvSpPr>
          <p:spPr>
            <a:xfrm>
              <a:off x="6643698" y="2004152"/>
              <a:ext cx="1733287"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2800" b="1" i="0" u="none" strike="noStrike" cap="none">
                  <a:solidFill>
                    <a:srgbClr val="2D3737"/>
                  </a:solidFill>
                  <a:latin typeface="Meiryo"/>
                  <a:ea typeface="Meiryo"/>
                  <a:cs typeface="Meiryo"/>
                  <a:sym typeface="Meiryo"/>
                </a:rPr>
                <a:t>パンパン</a:t>
              </a:r>
              <a:endParaRPr sz="2800" b="1" i="0" u="none" strike="noStrike" cap="none">
                <a:solidFill>
                  <a:srgbClr val="2D3737"/>
                </a:solidFill>
                <a:latin typeface="Meiryo"/>
                <a:ea typeface="Meiryo"/>
                <a:cs typeface="Meiryo"/>
                <a:sym typeface="Meiryo"/>
              </a:endParaRPr>
            </a:p>
          </p:txBody>
        </p:sp>
        <p:sp>
          <p:nvSpPr>
            <p:cNvPr id="43" name="Google Shape;661;p36">
              <a:extLst>
                <a:ext uri="{FF2B5EF4-FFF2-40B4-BE49-F238E27FC236}">
                  <a16:creationId xmlns:a16="http://schemas.microsoft.com/office/drawing/2014/main" id="{8D27F7FB-F0C2-881C-81F4-B73EF0C40C3F}"/>
                </a:ext>
              </a:extLst>
            </p:cNvPr>
            <p:cNvSpPr txBox="1"/>
            <p:nvPr/>
          </p:nvSpPr>
          <p:spPr>
            <a:xfrm>
              <a:off x="7133153" y="3831930"/>
              <a:ext cx="646300" cy="477013"/>
            </a:xfrm>
            <a:prstGeom prst="rect">
              <a:avLst/>
            </a:prstGeom>
            <a:noFill/>
            <a:ln>
              <a:noFill/>
            </a:ln>
          </p:spPr>
          <p:txBody>
            <a:bodyPr spcFirstLastPara="1" wrap="none" lIns="91425" tIns="45700" rIns="91425" bIns="45700" anchor="b" anchorCtr="0">
              <a:spAutoFit/>
            </a:bodyPr>
            <a:lstStyle/>
            <a:p>
              <a:pPr lvl="0" algn="ctr">
                <a:buSzPts val="3600"/>
                <a:tabLst>
                  <a:tab pos="1304925" algn="ctr"/>
                  <a:tab pos="1852613" algn="ctr"/>
                  <a:tab pos="2308225" algn="ctr"/>
                </a:tabLst>
              </a:pPr>
              <a:r>
                <a:rPr lang="ja-JP" altLang="en-US" sz="900" b="1" kern="100">
                  <a:solidFill>
                    <a:srgbClr val="2D3737"/>
                  </a:solidFill>
                  <a:latin typeface="Meiryo" panose="020B0604030504040204" pitchFamily="34" charset="-128"/>
                  <a:ea typeface="Meiryo" panose="020B0604030504040204" pitchFamily="34" charset="-128"/>
                </a:rPr>
                <a:t>しんぞう</a:t>
              </a:r>
              <a:endParaRPr lang="en-US" altLang="ja-JP" sz="900" b="1" kern="100">
                <a:solidFill>
                  <a:srgbClr val="2D3737"/>
                </a:solidFill>
                <a:latin typeface="Meiryo" panose="020B0604030504040204" pitchFamily="34" charset="-128"/>
                <a:ea typeface="Meiryo" panose="020B0604030504040204" pitchFamily="34" charset="-128"/>
              </a:endParaRPr>
            </a:p>
            <a:p>
              <a:pPr lvl="0" algn="ctr">
                <a:buSzPts val="3600"/>
                <a:tabLst>
                  <a:tab pos="1304925" algn="ctr"/>
                  <a:tab pos="1852613" algn="ctr"/>
                  <a:tab pos="2308225" algn="ctr"/>
                </a:tabLst>
              </a:pPr>
              <a:r>
                <a:rPr lang="ja-JP" altLang="en-US" sz="1600" b="1" kern="100">
                  <a:solidFill>
                    <a:srgbClr val="2D3737"/>
                  </a:solidFill>
                  <a:latin typeface="Meiryo" panose="020B0604030504040204" pitchFamily="34" charset="-128"/>
                  <a:ea typeface="Meiryo" panose="020B0604030504040204" pitchFamily="34" charset="-128"/>
                </a:rPr>
                <a:t>心臓</a:t>
              </a:r>
              <a:endParaRPr lang="ja-JP" altLang="en-US" sz="1200" b="1" kern="100">
                <a:solidFill>
                  <a:srgbClr val="2D3737"/>
                </a:solidFill>
                <a:latin typeface="Meiryo" panose="020B0604030504040204" pitchFamily="34" charset="-128"/>
                <a:ea typeface="Meiryo" panose="020B0604030504040204" pitchFamily="34" charset="-128"/>
              </a:endParaRPr>
            </a:p>
          </p:txBody>
        </p:sp>
        <p:sp>
          <p:nvSpPr>
            <p:cNvPr id="45" name="Google Shape;661;p36">
              <a:extLst>
                <a:ext uri="{FF2B5EF4-FFF2-40B4-BE49-F238E27FC236}">
                  <a16:creationId xmlns:a16="http://schemas.microsoft.com/office/drawing/2014/main" id="{0F6855F9-97B8-CDDF-7B80-B2DBEB6A4051}"/>
                </a:ext>
              </a:extLst>
            </p:cNvPr>
            <p:cNvSpPr txBox="1"/>
            <p:nvPr/>
          </p:nvSpPr>
          <p:spPr>
            <a:xfrm>
              <a:off x="8713331" y="3011182"/>
              <a:ext cx="1620926" cy="430847"/>
            </a:xfrm>
            <a:prstGeom prst="rect">
              <a:avLst/>
            </a:prstGeom>
            <a:noFill/>
            <a:ln>
              <a:noFill/>
            </a:ln>
          </p:spPr>
          <p:txBody>
            <a:bodyPr spcFirstLastPara="1" wrap="none" lIns="91425" tIns="45700" rIns="91425" bIns="45700" anchor="b" anchorCtr="0">
              <a:spAutoFit/>
            </a:bodyPr>
            <a:lstStyle/>
            <a:p>
              <a:pPr lvl="0">
                <a:buSzPts val="3600"/>
                <a:tabLst>
                  <a:tab pos="715963" algn="ctr"/>
                  <a:tab pos="1158875" algn="ctr"/>
                  <a:tab pos="2308225" algn="ctr"/>
                </a:tabLst>
              </a:pP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けつえき</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なが</a:t>
              </a:r>
              <a:endParaRPr lang="en-US" altLang="ja-JP" sz="800" b="1" kern="100">
                <a:solidFill>
                  <a:srgbClr val="2D3737"/>
                </a:solidFill>
                <a:latin typeface="Meiryo" panose="020B0604030504040204" pitchFamily="34" charset="-128"/>
                <a:ea typeface="Meiryo" panose="020B0604030504040204" pitchFamily="34" charset="-128"/>
              </a:endParaRPr>
            </a:p>
            <a:p>
              <a:pPr lvl="0">
                <a:buSzPts val="3600"/>
                <a:tabLst>
                  <a:tab pos="1304925" algn="ctr"/>
                  <a:tab pos="1852613" algn="ctr"/>
                  <a:tab pos="2308225" algn="ctr"/>
                </a:tabLst>
              </a:pPr>
              <a:r>
                <a:rPr lang="ja-JP" altLang="en-US" b="1" kern="100">
                  <a:solidFill>
                    <a:srgbClr val="2D3737"/>
                  </a:solidFill>
                  <a:latin typeface="Meiryo" panose="020B0604030504040204" pitchFamily="34" charset="-128"/>
                  <a:ea typeface="Meiryo" panose="020B0604030504040204" pitchFamily="34" charset="-128"/>
                </a:rPr>
                <a:t>よわい血液の流れ</a:t>
              </a:r>
              <a:endParaRPr lang="ja-JP" altLang="en-US" sz="1100" b="1" kern="100">
                <a:solidFill>
                  <a:srgbClr val="2D3737"/>
                </a:solidFill>
                <a:latin typeface="Meiryo" panose="020B0604030504040204" pitchFamily="34" charset="-128"/>
                <a:ea typeface="Meiryo" panose="020B0604030504040204" pitchFamily="34" charset="-128"/>
              </a:endParaRPr>
            </a:p>
          </p:txBody>
        </p:sp>
      </p:grpSp>
      <p:sp>
        <p:nvSpPr>
          <p:cNvPr id="60" name="Google Shape;223;p12">
            <a:extLst>
              <a:ext uri="{FF2B5EF4-FFF2-40B4-BE49-F238E27FC236}">
                <a16:creationId xmlns:a16="http://schemas.microsoft.com/office/drawing/2014/main" id="{AB77D5C4-903E-5932-2C60-2E0374FC2401}"/>
              </a:ext>
            </a:extLst>
          </p:cNvPr>
          <p:cNvSpPr txBox="1"/>
          <p:nvPr/>
        </p:nvSpPr>
        <p:spPr>
          <a:xfrm>
            <a:off x="2081291" y="660398"/>
            <a:ext cx="396245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4000" b="1" i="0" u="none" strike="noStrike" cap="none">
                <a:solidFill>
                  <a:srgbClr val="2D3737"/>
                </a:solidFill>
                <a:latin typeface="Meiryo"/>
                <a:ea typeface="Meiryo"/>
                <a:cs typeface="Meiryo"/>
                <a:sym typeface="Meiryo"/>
              </a:rPr>
              <a:t>血圧とは？</a:t>
            </a:r>
            <a:endParaRPr sz="4000" b="1" i="0" u="none" strike="noStrike" cap="none">
              <a:solidFill>
                <a:srgbClr val="000000"/>
              </a:solidFill>
              <a:latin typeface="Meiryo"/>
              <a:ea typeface="Meiryo"/>
              <a:cs typeface="Meiryo"/>
              <a:sym typeface="Meiryo"/>
            </a:endParaRPr>
          </a:p>
        </p:txBody>
      </p:sp>
      <p:sp>
        <p:nvSpPr>
          <p:cNvPr id="61" name="Google Shape;229;p12">
            <a:extLst>
              <a:ext uri="{FF2B5EF4-FFF2-40B4-BE49-F238E27FC236}">
                <a16:creationId xmlns:a16="http://schemas.microsoft.com/office/drawing/2014/main" id="{ECCBE61C-EFCC-5166-923F-83A7602407FD}"/>
              </a:ext>
            </a:extLst>
          </p:cNvPr>
          <p:cNvSpPr/>
          <p:nvPr/>
        </p:nvSpPr>
        <p:spPr>
          <a:xfrm>
            <a:off x="2211982" y="453901"/>
            <a:ext cx="9365727"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1200" b="1" i="0" u="none" strike="noStrike" cap="none">
                <a:solidFill>
                  <a:srgbClr val="323232"/>
                </a:solidFill>
                <a:latin typeface="Meiryo"/>
                <a:ea typeface="Meiryo"/>
                <a:cs typeface="Meiryo"/>
                <a:sym typeface="Meiryo"/>
              </a:rPr>
              <a:t>け つ あ つ</a:t>
            </a:r>
            <a:endParaRPr sz="1200" b="1" i="0" u="none" strike="noStrike" cap="none">
              <a:solidFill>
                <a:srgbClr val="323232"/>
              </a:solidFill>
              <a:latin typeface="Meiryo"/>
              <a:ea typeface="Meiryo"/>
              <a:cs typeface="Meiryo"/>
              <a:sym typeface="Meiryo"/>
            </a:endParaRPr>
          </a:p>
        </p:txBody>
      </p:sp>
    </p:spTree>
    <p:extLst>
      <p:ext uri="{BB962C8B-B14F-4D97-AF65-F5344CB8AC3E}">
        <p14:creationId xmlns:p14="http://schemas.microsoft.com/office/powerpoint/2010/main" val="1187648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98;p14" descr="図形, 正方形&#10;&#10;自動的に生成された説明">
            <a:extLst>
              <a:ext uri="{FF2B5EF4-FFF2-40B4-BE49-F238E27FC236}">
                <a16:creationId xmlns:a16="http://schemas.microsoft.com/office/drawing/2014/main" id="{DE43BCFE-9CB0-C5D4-381F-BE44FCE646BE}"/>
              </a:ext>
            </a:extLst>
          </p:cNvPr>
          <p:cNvPicPr preferRelativeResize="0"/>
          <p:nvPr/>
        </p:nvPicPr>
        <p:blipFill rotWithShape="1">
          <a:blip r:embed="rId3">
            <a:alphaModFix/>
          </a:blip>
          <a:srcRect/>
          <a:stretch/>
        </p:blipFill>
        <p:spPr>
          <a:xfrm>
            <a:off x="6238114" y="3876129"/>
            <a:ext cx="5394162" cy="1148800"/>
          </a:xfrm>
          <a:prstGeom prst="rect">
            <a:avLst/>
          </a:prstGeom>
          <a:noFill/>
          <a:ln>
            <a:noFill/>
          </a:ln>
        </p:spPr>
      </p:pic>
      <p:pic>
        <p:nvPicPr>
          <p:cNvPr id="3" name="Google Shape;299;p14" descr="図形, 正方形&#10;&#10;自動的に生成された説明">
            <a:extLst>
              <a:ext uri="{FF2B5EF4-FFF2-40B4-BE49-F238E27FC236}">
                <a16:creationId xmlns:a16="http://schemas.microsoft.com/office/drawing/2014/main" id="{02E3ED81-C442-013A-0D83-1D48B0F21D4A}"/>
              </a:ext>
            </a:extLst>
          </p:cNvPr>
          <p:cNvPicPr preferRelativeResize="0"/>
          <p:nvPr/>
        </p:nvPicPr>
        <p:blipFill rotWithShape="1">
          <a:blip r:embed="rId4">
            <a:alphaModFix/>
          </a:blip>
          <a:srcRect/>
          <a:stretch/>
        </p:blipFill>
        <p:spPr>
          <a:xfrm>
            <a:off x="585620" y="3876129"/>
            <a:ext cx="5307075" cy="1148800"/>
          </a:xfrm>
          <a:prstGeom prst="rect">
            <a:avLst/>
          </a:prstGeom>
          <a:noFill/>
          <a:ln>
            <a:noFill/>
          </a:ln>
        </p:spPr>
      </p:pic>
      <p:pic>
        <p:nvPicPr>
          <p:cNvPr id="4" name="Google Shape;300;p14" descr="アイコン&#10;&#10;自動的に生成された説明">
            <a:extLst>
              <a:ext uri="{FF2B5EF4-FFF2-40B4-BE49-F238E27FC236}">
                <a16:creationId xmlns:a16="http://schemas.microsoft.com/office/drawing/2014/main" id="{EF954FE3-5458-484A-C58A-F24C847B67E9}"/>
              </a:ext>
            </a:extLst>
          </p:cNvPr>
          <p:cNvPicPr preferRelativeResize="0"/>
          <p:nvPr/>
        </p:nvPicPr>
        <p:blipFill rotWithShape="1">
          <a:blip r:embed="rId5">
            <a:alphaModFix/>
          </a:blip>
          <a:srcRect/>
          <a:stretch/>
        </p:blipFill>
        <p:spPr>
          <a:xfrm>
            <a:off x="2261157" y="1989667"/>
            <a:ext cx="1332821" cy="1296003"/>
          </a:xfrm>
          <a:prstGeom prst="rect">
            <a:avLst/>
          </a:prstGeom>
          <a:noFill/>
          <a:ln>
            <a:noFill/>
          </a:ln>
        </p:spPr>
      </p:pic>
      <p:sp>
        <p:nvSpPr>
          <p:cNvPr id="5" name="Google Shape;301;p14">
            <a:extLst>
              <a:ext uri="{FF2B5EF4-FFF2-40B4-BE49-F238E27FC236}">
                <a16:creationId xmlns:a16="http://schemas.microsoft.com/office/drawing/2014/main" id="{44E2C7A7-9FF3-3113-BA8F-1C7D9F6FFF38}"/>
              </a:ext>
            </a:extLst>
          </p:cNvPr>
          <p:cNvSpPr txBox="1"/>
          <p:nvPr/>
        </p:nvSpPr>
        <p:spPr>
          <a:xfrm>
            <a:off x="4040673" y="2403715"/>
            <a:ext cx="8048548" cy="7847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4000"/>
              <a:buFont typeface="Arial"/>
              <a:buNone/>
            </a:pPr>
            <a:r>
              <a:rPr lang="ja-JP" sz="4000" b="1" i="0" u="none" strike="noStrike" cap="none">
                <a:solidFill>
                  <a:srgbClr val="2D3737"/>
                </a:solidFill>
                <a:latin typeface="Meiryo"/>
                <a:ea typeface="Meiryo"/>
                <a:cs typeface="Meiryo"/>
                <a:sym typeface="Meiryo"/>
              </a:rPr>
              <a:t>高血圧になると…？</a:t>
            </a:r>
            <a:endParaRPr sz="4000" b="1" i="0" u="none" strike="noStrike" cap="none">
              <a:solidFill>
                <a:srgbClr val="2D3737"/>
              </a:solidFill>
              <a:latin typeface="Meiryo"/>
              <a:ea typeface="Meiryo"/>
              <a:cs typeface="Meiryo"/>
              <a:sym typeface="Meiryo"/>
            </a:endParaRPr>
          </a:p>
        </p:txBody>
      </p:sp>
      <p:sp>
        <p:nvSpPr>
          <p:cNvPr id="6" name="Google Shape;302;p14">
            <a:extLst>
              <a:ext uri="{FF2B5EF4-FFF2-40B4-BE49-F238E27FC236}">
                <a16:creationId xmlns:a16="http://schemas.microsoft.com/office/drawing/2014/main" id="{17D1A747-FDE3-8311-0D0C-F4149408964F}"/>
              </a:ext>
            </a:extLst>
          </p:cNvPr>
          <p:cNvSpPr txBox="1"/>
          <p:nvPr/>
        </p:nvSpPr>
        <p:spPr>
          <a:xfrm>
            <a:off x="1696441" y="4239812"/>
            <a:ext cx="434435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4000" b="1" i="0" u="none" strike="noStrike" cap="none">
                <a:solidFill>
                  <a:srgbClr val="2D3737"/>
                </a:solidFill>
                <a:latin typeface="Meiryo"/>
                <a:ea typeface="Meiryo"/>
                <a:cs typeface="Meiryo"/>
                <a:sym typeface="Meiryo"/>
              </a:rPr>
              <a:t>血管が痛くなる</a:t>
            </a:r>
            <a:endParaRPr sz="4000" b="1" i="0" u="none" strike="noStrike" cap="none">
              <a:solidFill>
                <a:srgbClr val="000000"/>
              </a:solidFill>
              <a:latin typeface="Meiryo"/>
              <a:ea typeface="Meiryo"/>
              <a:cs typeface="Meiryo"/>
              <a:sym typeface="Meiryo"/>
            </a:endParaRPr>
          </a:p>
        </p:txBody>
      </p:sp>
      <p:sp>
        <p:nvSpPr>
          <p:cNvPr id="7" name="Google Shape;304;p14">
            <a:extLst>
              <a:ext uri="{FF2B5EF4-FFF2-40B4-BE49-F238E27FC236}">
                <a16:creationId xmlns:a16="http://schemas.microsoft.com/office/drawing/2014/main" id="{C0C52ABC-0C42-3D12-F71F-C3E90C3A3403}"/>
              </a:ext>
            </a:extLst>
          </p:cNvPr>
          <p:cNvSpPr/>
          <p:nvPr/>
        </p:nvSpPr>
        <p:spPr>
          <a:xfrm>
            <a:off x="4117602" y="2101371"/>
            <a:ext cx="9365727"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1200" b="1" i="0" u="none" strike="noStrike" cap="none">
                <a:solidFill>
                  <a:srgbClr val="2D3737"/>
                </a:solidFill>
                <a:latin typeface="Meiryo"/>
                <a:ea typeface="Meiryo"/>
                <a:cs typeface="Meiryo"/>
                <a:sym typeface="Meiryo"/>
              </a:rPr>
              <a:t>こ う   け つ   あ つ</a:t>
            </a:r>
            <a:endParaRPr sz="1200" b="1" i="0" u="none" strike="noStrike" cap="none">
              <a:solidFill>
                <a:srgbClr val="2D3737"/>
              </a:solidFill>
              <a:latin typeface="Meiryo"/>
              <a:ea typeface="Meiryo"/>
              <a:cs typeface="Meiryo"/>
              <a:sym typeface="Meiryo"/>
            </a:endParaRPr>
          </a:p>
        </p:txBody>
      </p:sp>
      <p:sp>
        <p:nvSpPr>
          <p:cNvPr id="8" name="Google Shape;305;p14">
            <a:extLst>
              <a:ext uri="{FF2B5EF4-FFF2-40B4-BE49-F238E27FC236}">
                <a16:creationId xmlns:a16="http://schemas.microsoft.com/office/drawing/2014/main" id="{AE34A160-B5BA-74F3-3FEC-00327E558D79}"/>
              </a:ext>
            </a:extLst>
          </p:cNvPr>
          <p:cNvSpPr/>
          <p:nvPr/>
        </p:nvSpPr>
        <p:spPr>
          <a:xfrm>
            <a:off x="1838055" y="4002983"/>
            <a:ext cx="407977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1200" b="1" i="0" u="none" strike="noStrike" cap="none">
                <a:solidFill>
                  <a:srgbClr val="2D3737"/>
                </a:solidFill>
                <a:latin typeface="Meiryo"/>
                <a:ea typeface="Meiryo"/>
                <a:cs typeface="Meiryo"/>
                <a:sym typeface="Meiryo"/>
              </a:rPr>
              <a:t>け っ か ん              い た　　　　　　　　　　　　　　　　　　　　　　　　　</a:t>
            </a:r>
            <a:endParaRPr sz="1200" b="1" i="0" u="none" strike="noStrike" cap="none">
              <a:solidFill>
                <a:srgbClr val="2D3737"/>
              </a:solidFill>
              <a:latin typeface="Meiryo"/>
              <a:ea typeface="Meiryo"/>
              <a:cs typeface="Meiryo"/>
              <a:sym typeface="Meiryo"/>
            </a:endParaRPr>
          </a:p>
        </p:txBody>
      </p:sp>
      <p:sp>
        <p:nvSpPr>
          <p:cNvPr id="9" name="Google Shape;306;p14">
            <a:extLst>
              <a:ext uri="{FF2B5EF4-FFF2-40B4-BE49-F238E27FC236}">
                <a16:creationId xmlns:a16="http://schemas.microsoft.com/office/drawing/2014/main" id="{BE0951B6-4328-B8C2-2081-6A396F5416F4}"/>
              </a:ext>
            </a:extLst>
          </p:cNvPr>
          <p:cNvSpPr/>
          <p:nvPr/>
        </p:nvSpPr>
        <p:spPr>
          <a:xfrm>
            <a:off x="7552497" y="3962853"/>
            <a:ext cx="407977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1200" b="1" i="0" u="none" strike="noStrike" cap="none">
                <a:solidFill>
                  <a:srgbClr val="2D3737"/>
                </a:solidFill>
                <a:latin typeface="Meiryo"/>
                <a:ea typeface="Meiryo"/>
                <a:cs typeface="Meiryo"/>
                <a:sym typeface="Meiryo"/>
              </a:rPr>
              <a:t>な に             か ん</a:t>
            </a:r>
            <a:endParaRPr sz="1200" b="1" i="0" u="none" strike="noStrike" cap="none">
              <a:solidFill>
                <a:srgbClr val="2D3737"/>
              </a:solidFill>
              <a:latin typeface="Meiryo"/>
              <a:ea typeface="Meiryo"/>
              <a:cs typeface="Meiryo"/>
              <a:sym typeface="Meiryo"/>
            </a:endParaRPr>
          </a:p>
        </p:txBody>
      </p:sp>
      <p:sp>
        <p:nvSpPr>
          <p:cNvPr id="10" name="Google Shape;303;p14">
            <a:extLst>
              <a:ext uri="{FF2B5EF4-FFF2-40B4-BE49-F238E27FC236}">
                <a16:creationId xmlns:a16="http://schemas.microsoft.com/office/drawing/2014/main" id="{32C3AA8A-09D6-30A9-0E21-AFF3723DC77E}"/>
              </a:ext>
            </a:extLst>
          </p:cNvPr>
          <p:cNvSpPr txBox="1"/>
          <p:nvPr/>
        </p:nvSpPr>
        <p:spPr>
          <a:xfrm>
            <a:off x="7470358" y="4239812"/>
            <a:ext cx="553550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4000" b="1" i="0" u="none" strike="noStrike" cap="none">
                <a:solidFill>
                  <a:srgbClr val="2D3737"/>
                </a:solidFill>
                <a:latin typeface="Meiryo"/>
                <a:ea typeface="Meiryo"/>
                <a:cs typeface="Meiryo"/>
                <a:sym typeface="Meiryo"/>
              </a:rPr>
              <a:t>何も感じない</a:t>
            </a:r>
            <a:endParaRPr sz="4000" b="1" i="0" u="none" strike="noStrike" cap="none">
              <a:solidFill>
                <a:srgbClr val="000000"/>
              </a:solidFill>
              <a:latin typeface="Meiryo"/>
              <a:ea typeface="Meiryo"/>
              <a:cs typeface="Meiryo"/>
              <a:sym typeface="Meiryo"/>
            </a:endParaRPr>
          </a:p>
        </p:txBody>
      </p:sp>
    </p:spTree>
    <p:extLst>
      <p:ext uri="{BB962C8B-B14F-4D97-AF65-F5344CB8AC3E}">
        <p14:creationId xmlns:p14="http://schemas.microsoft.com/office/powerpoint/2010/main" val="333228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5"/>
          <p:cNvSpPr txBox="1"/>
          <p:nvPr/>
        </p:nvSpPr>
        <p:spPr>
          <a:xfrm>
            <a:off x="3759060" y="2875002"/>
            <a:ext cx="7489152"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6600" b="1" i="0" u="none" strike="noStrike" cap="none">
                <a:solidFill>
                  <a:srgbClr val="2D3737"/>
                </a:solidFill>
                <a:latin typeface="Meiryo"/>
                <a:ea typeface="Meiryo"/>
                <a:cs typeface="Meiryo"/>
                <a:sym typeface="Meiryo"/>
              </a:rPr>
              <a:t>何も感じない</a:t>
            </a:r>
            <a:endParaRPr sz="6600" b="1" i="0" u="none" strike="noStrike" cap="none">
              <a:solidFill>
                <a:srgbClr val="000000"/>
              </a:solidFill>
              <a:latin typeface="Meiryo"/>
              <a:ea typeface="Meiryo"/>
              <a:cs typeface="Meiryo"/>
              <a:sym typeface="Meiryo"/>
            </a:endParaRPr>
          </a:p>
        </p:txBody>
      </p:sp>
      <p:sp>
        <p:nvSpPr>
          <p:cNvPr id="312" name="Google Shape;312;p55"/>
          <p:cNvSpPr/>
          <p:nvPr/>
        </p:nvSpPr>
        <p:spPr>
          <a:xfrm>
            <a:off x="9695360" y="4059535"/>
            <a:ext cx="653934" cy="75600"/>
          </a:xfrm>
          <a:prstGeom prst="rect">
            <a:avLst/>
          </a:prstGeom>
          <a:solidFill>
            <a:srgbClr val="97EB00"/>
          </a:solidFill>
          <a:ln w="25400" cap="flat" cmpd="sng">
            <a:solidFill>
              <a:srgbClr val="97EB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3" name="Google Shape;313;p55"/>
          <p:cNvSpPr txBox="1"/>
          <p:nvPr/>
        </p:nvSpPr>
        <p:spPr>
          <a:xfrm>
            <a:off x="3759060" y="2490321"/>
            <a:ext cx="769364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1600" b="1" i="0" u="none" strike="noStrike" cap="none">
                <a:solidFill>
                  <a:srgbClr val="2D3737"/>
                </a:solidFill>
                <a:latin typeface="Meiryo"/>
                <a:ea typeface="Meiryo"/>
                <a:cs typeface="Meiryo"/>
                <a:sym typeface="Meiryo"/>
              </a:rPr>
              <a:t>　な に                 か ん</a:t>
            </a:r>
            <a:endParaRPr sz="1600" b="1" i="0" u="none" strike="noStrike" cap="none">
              <a:solidFill>
                <a:srgbClr val="000000"/>
              </a:solidFill>
              <a:latin typeface="Meiryo"/>
              <a:ea typeface="Meiryo"/>
              <a:cs typeface="Meiryo"/>
              <a:sym typeface="Meiry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61;p36">
            <a:extLst>
              <a:ext uri="{FF2B5EF4-FFF2-40B4-BE49-F238E27FC236}">
                <a16:creationId xmlns:a16="http://schemas.microsoft.com/office/drawing/2014/main" id="{0440C925-B9A5-37F5-EFB4-655F4C126A4B}"/>
              </a:ext>
            </a:extLst>
          </p:cNvPr>
          <p:cNvSpPr txBox="1"/>
          <p:nvPr/>
        </p:nvSpPr>
        <p:spPr>
          <a:xfrm>
            <a:off x="704850" y="1874083"/>
            <a:ext cx="10801350" cy="2308284"/>
          </a:xfrm>
          <a:prstGeom prst="rect">
            <a:avLst/>
          </a:prstGeom>
          <a:noFill/>
          <a:ln>
            <a:noFill/>
          </a:ln>
        </p:spPr>
        <p:txBody>
          <a:bodyPr spcFirstLastPara="1" wrap="square" lIns="91425" tIns="45700" rIns="91425" bIns="45700" anchor="t" anchorCtr="0">
            <a:spAutoFit/>
          </a:bodyPr>
          <a:lstStyle/>
          <a:p>
            <a:pPr>
              <a:lnSpc>
                <a:spcPct val="150000"/>
              </a:lnSpc>
            </a:pPr>
            <a:r>
              <a:rPr lang="ja-JP" altLang="en-US"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血液がたくさん流れて、血管の壁を押す力が強い状態のことです。ずっと</a:t>
            </a:r>
            <a:br>
              <a:rPr lang="en-US" altLang="ja-JP"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br>
            <a:r>
              <a:rPr lang="ja-JP" altLang="en-US"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血管の壁に強い力がかかり続けると、血管が固くなってしまいます。高血圧でも何も感じないので、治さずにこの状態が長く続くと、心臓や脳の病気につながります。</a:t>
            </a:r>
          </a:p>
        </p:txBody>
      </p:sp>
      <p:sp>
        <p:nvSpPr>
          <p:cNvPr id="6" name="Google Shape;223;p12">
            <a:extLst>
              <a:ext uri="{FF2B5EF4-FFF2-40B4-BE49-F238E27FC236}">
                <a16:creationId xmlns:a16="http://schemas.microsoft.com/office/drawing/2014/main" id="{8DB92FCB-6BA4-48EA-BD47-1CD67A6808F7}"/>
              </a:ext>
            </a:extLst>
          </p:cNvPr>
          <p:cNvSpPr txBox="1"/>
          <p:nvPr/>
        </p:nvSpPr>
        <p:spPr>
          <a:xfrm>
            <a:off x="2081291" y="660398"/>
            <a:ext cx="396245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altLang="en-US" sz="4000" b="1" i="0" u="none" strike="noStrike" cap="none">
                <a:solidFill>
                  <a:srgbClr val="2D3737"/>
                </a:solidFill>
                <a:latin typeface="Meiryo"/>
                <a:ea typeface="Meiryo"/>
                <a:cs typeface="Meiryo"/>
                <a:sym typeface="Meiryo"/>
              </a:rPr>
              <a:t>高</a:t>
            </a:r>
            <a:r>
              <a:rPr lang="ja-JP" sz="4000" b="1" i="0" u="none" strike="noStrike" cap="none">
                <a:solidFill>
                  <a:srgbClr val="2D3737"/>
                </a:solidFill>
                <a:latin typeface="Meiryo"/>
                <a:ea typeface="Meiryo"/>
                <a:cs typeface="Meiryo"/>
                <a:sym typeface="Meiryo"/>
              </a:rPr>
              <a:t>血圧</a:t>
            </a:r>
            <a:r>
              <a:rPr lang="ja-JP" altLang="en-US" sz="4000" b="1" i="0" u="none" strike="noStrike" cap="none">
                <a:solidFill>
                  <a:srgbClr val="2D3737"/>
                </a:solidFill>
                <a:latin typeface="Meiryo"/>
                <a:ea typeface="Meiryo"/>
                <a:cs typeface="Meiryo"/>
                <a:sym typeface="Meiryo"/>
              </a:rPr>
              <a:t>症</a:t>
            </a:r>
            <a:r>
              <a:rPr lang="ja-JP" sz="4000" b="1" i="0" u="none" strike="noStrike" cap="none">
                <a:solidFill>
                  <a:srgbClr val="2D3737"/>
                </a:solidFill>
                <a:latin typeface="Meiryo"/>
                <a:ea typeface="Meiryo"/>
                <a:cs typeface="Meiryo"/>
                <a:sym typeface="Meiryo"/>
              </a:rPr>
              <a:t>とは？</a:t>
            </a:r>
            <a:endParaRPr sz="4000" b="1" i="0" u="none" strike="noStrike" cap="none">
              <a:solidFill>
                <a:srgbClr val="000000"/>
              </a:solidFill>
              <a:latin typeface="Meiryo"/>
              <a:ea typeface="Meiryo"/>
              <a:cs typeface="Meiryo"/>
              <a:sym typeface="Meiryo"/>
            </a:endParaRPr>
          </a:p>
        </p:txBody>
      </p:sp>
      <p:sp>
        <p:nvSpPr>
          <p:cNvPr id="10" name="テキスト ボックス 9">
            <a:extLst>
              <a:ext uri="{FF2B5EF4-FFF2-40B4-BE49-F238E27FC236}">
                <a16:creationId xmlns:a16="http://schemas.microsoft.com/office/drawing/2014/main" id="{2D5D59B2-7398-29DF-C9B6-D0B7795E707A}"/>
              </a:ext>
            </a:extLst>
          </p:cNvPr>
          <p:cNvSpPr txBox="1"/>
          <p:nvPr/>
        </p:nvSpPr>
        <p:spPr>
          <a:xfrm>
            <a:off x="7155545" y="6390561"/>
            <a:ext cx="4833375" cy="276999"/>
          </a:xfrm>
          <a:prstGeom prst="rect">
            <a:avLst/>
          </a:prstGeom>
          <a:noFill/>
        </p:spPr>
        <p:txBody>
          <a:bodyPr wrap="none" rtlCol="0" anchor="b">
            <a:spAutoFit/>
          </a:bodyPr>
          <a:lstStyle/>
          <a:p>
            <a:pPr algn="r"/>
            <a:r>
              <a:rPr kumimoji="1" lang="ja-JP" altLang="en-US" sz="1200">
                <a:solidFill>
                  <a:srgbClr val="2D3737"/>
                </a:solidFill>
                <a:latin typeface="メイリオ" panose="020B0604030504040204" pitchFamily="50" charset="-128"/>
                <a:ea typeface="メイリオ" panose="020B0604030504040204" pitchFamily="50" charset="-128"/>
              </a:rPr>
              <a:t>血圧値は</a:t>
            </a:r>
            <a:r>
              <a:rPr kumimoji="1" lang="ja-JP" altLang="en-US" sz="1200">
                <a:latin typeface="メイリオ" panose="020B0604030504040204" pitchFamily="50" charset="-128"/>
                <a:ea typeface="メイリオ" panose="020B0604030504040204" pitchFamily="50" charset="-128"/>
              </a:rPr>
              <a:t>高血圧治療ガイドライン</a:t>
            </a:r>
            <a:r>
              <a:rPr kumimoji="1" lang="en-US" altLang="ja-JP" sz="1200">
                <a:latin typeface="メイリオ" panose="020B0604030504040204" pitchFamily="50" charset="-128"/>
                <a:ea typeface="メイリオ" panose="020B0604030504040204" pitchFamily="50" charset="-128"/>
              </a:rPr>
              <a:t>2019</a:t>
            </a:r>
            <a:r>
              <a:rPr kumimoji="1" lang="ja-JP" altLang="en-US" sz="1200">
                <a:latin typeface="メイリオ" panose="020B0604030504040204" pitchFamily="50" charset="-128"/>
                <a:ea typeface="メイリオ" panose="020B0604030504040204" pitchFamily="50" charset="-128"/>
              </a:rPr>
              <a:t>（日本高血圧学会）より引用</a:t>
            </a:r>
          </a:p>
        </p:txBody>
      </p:sp>
      <p:sp>
        <p:nvSpPr>
          <p:cNvPr id="12" name="Google Shape;661;p36">
            <a:extLst>
              <a:ext uri="{FF2B5EF4-FFF2-40B4-BE49-F238E27FC236}">
                <a16:creationId xmlns:a16="http://schemas.microsoft.com/office/drawing/2014/main" id="{F828896E-7E0B-7548-C73D-3AF52C8C7E42}"/>
              </a:ext>
            </a:extLst>
          </p:cNvPr>
          <p:cNvSpPr txBox="1"/>
          <p:nvPr/>
        </p:nvSpPr>
        <p:spPr>
          <a:xfrm>
            <a:off x="695325" y="1808002"/>
            <a:ext cx="10801350" cy="276959"/>
          </a:xfrm>
          <a:prstGeom prst="rect">
            <a:avLst/>
          </a:prstGeom>
          <a:noFill/>
          <a:ln>
            <a:noFill/>
          </a:ln>
        </p:spPr>
        <p:txBody>
          <a:bodyPr spcFirstLastPara="1" wrap="square" lIns="91425" tIns="45700" rIns="91425" bIns="45700" anchor="b" anchorCtr="0">
            <a:spAutoFit/>
          </a:bodyPr>
          <a:lstStyle/>
          <a:p>
            <a:pPr>
              <a:tabLst>
                <a:tab pos="314325" algn="ctr"/>
                <a:tab pos="2314575" algn="ctr"/>
                <a:tab pos="3629025" algn="ctr"/>
                <a:tab pos="4438650" algn="ctr"/>
                <a:tab pos="5000625" algn="ctr"/>
                <a:tab pos="5629275" algn="ctr"/>
                <a:tab pos="6248400" algn="ctr"/>
                <a:tab pos="7000875" algn="ctr"/>
              </a:tabLst>
            </a:pP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けつえき</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なが</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けっかん</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かべ</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お</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ちから</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つよい</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じょうたい</a:t>
            </a:r>
            <a:endParaRPr lang="ja-JP" altLang="ja-JP"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3" name="Google Shape;661;p36">
            <a:extLst>
              <a:ext uri="{FF2B5EF4-FFF2-40B4-BE49-F238E27FC236}">
                <a16:creationId xmlns:a16="http://schemas.microsoft.com/office/drawing/2014/main" id="{BAEAFEB9-035E-BBB7-4707-9FAFCEB65215}"/>
              </a:ext>
            </a:extLst>
          </p:cNvPr>
          <p:cNvSpPr txBox="1"/>
          <p:nvPr/>
        </p:nvSpPr>
        <p:spPr>
          <a:xfrm>
            <a:off x="695325" y="2388960"/>
            <a:ext cx="10810875" cy="276959"/>
          </a:xfrm>
          <a:prstGeom prst="rect">
            <a:avLst/>
          </a:prstGeom>
          <a:noFill/>
          <a:ln>
            <a:noFill/>
          </a:ln>
        </p:spPr>
        <p:txBody>
          <a:bodyPr spcFirstLastPara="1" wrap="square" lIns="91425" tIns="45700" rIns="91425" bIns="45700" anchor="b" anchorCtr="0">
            <a:spAutoFit/>
          </a:bodyPr>
          <a:lstStyle/>
          <a:p>
            <a:pPr>
              <a:tabLst>
                <a:tab pos="352425" algn="ctr"/>
                <a:tab pos="1066800" algn="ctr"/>
                <a:tab pos="1647825" algn="ctr"/>
                <a:tab pos="2286000" algn="ctr"/>
                <a:tab pos="3800475" algn="ctr"/>
                <a:tab pos="5505450" algn="ctr"/>
                <a:tab pos="6257925" algn="ctr"/>
                <a:tab pos="9934575" algn="ctr"/>
              </a:tabLst>
            </a:pP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けっかん</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かべ</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つよ</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ちから</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つづ</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けっかん</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かた</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こうけつあつ</a:t>
            </a:r>
            <a:endParaRPr lang="ja-JP" altLang="ja-JP"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4" name="Google Shape;661;p36">
            <a:extLst>
              <a:ext uri="{FF2B5EF4-FFF2-40B4-BE49-F238E27FC236}">
                <a16:creationId xmlns:a16="http://schemas.microsoft.com/office/drawing/2014/main" id="{4F59B390-0F93-324F-3E83-AA0AC553D2FD}"/>
              </a:ext>
            </a:extLst>
          </p:cNvPr>
          <p:cNvSpPr txBox="1"/>
          <p:nvPr/>
        </p:nvSpPr>
        <p:spPr>
          <a:xfrm>
            <a:off x="695325" y="2927919"/>
            <a:ext cx="10801350" cy="276959"/>
          </a:xfrm>
          <a:prstGeom prst="rect">
            <a:avLst/>
          </a:prstGeom>
          <a:noFill/>
          <a:ln>
            <a:noFill/>
          </a:ln>
        </p:spPr>
        <p:txBody>
          <a:bodyPr spcFirstLastPara="1" wrap="square" lIns="91425" tIns="45700" rIns="91425" bIns="45700" anchor="b" anchorCtr="0">
            <a:spAutoFit/>
          </a:bodyPr>
          <a:lstStyle/>
          <a:p>
            <a:pPr lvl="1">
              <a:tabLst>
                <a:tab pos="781050" algn="ctr"/>
                <a:tab pos="1381125" algn="ctr"/>
                <a:tab pos="3514725" algn="ctr"/>
                <a:tab pos="5486400" algn="ctr"/>
                <a:tab pos="6257925" algn="ctr"/>
                <a:tab pos="6858000" algn="ctr"/>
                <a:tab pos="8220075" algn="ctr"/>
                <a:tab pos="9001125" algn="ctr"/>
                <a:tab pos="9782175" algn="ctr"/>
              </a:tabLst>
            </a:pP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なに</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かん</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なお</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じょうたい</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なが</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つづ</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しんぞう</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のう</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びょうき</a:t>
            </a:r>
            <a:endParaRPr lang="ja-JP" altLang="ja-JP"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grpSp>
        <p:nvGrpSpPr>
          <p:cNvPr id="5" name="グループ化 4">
            <a:extLst>
              <a:ext uri="{FF2B5EF4-FFF2-40B4-BE49-F238E27FC236}">
                <a16:creationId xmlns:a16="http://schemas.microsoft.com/office/drawing/2014/main" id="{7D25EB02-E142-927C-8C5E-9EF4522B4982}"/>
              </a:ext>
            </a:extLst>
          </p:cNvPr>
          <p:cNvGrpSpPr/>
          <p:nvPr/>
        </p:nvGrpSpPr>
        <p:grpSpPr>
          <a:xfrm>
            <a:off x="644306" y="4194245"/>
            <a:ext cx="10979709" cy="1861018"/>
            <a:chOff x="644306" y="4527620"/>
            <a:chExt cx="10979709" cy="1861018"/>
          </a:xfrm>
        </p:grpSpPr>
        <p:pic>
          <p:nvPicPr>
            <p:cNvPr id="4" name="図 3">
              <a:extLst>
                <a:ext uri="{FF2B5EF4-FFF2-40B4-BE49-F238E27FC236}">
                  <a16:creationId xmlns:a16="http://schemas.microsoft.com/office/drawing/2014/main" id="{BB8A7089-A9BF-A2CE-502C-4A6030874745}"/>
                </a:ext>
              </a:extLst>
            </p:cNvPr>
            <p:cNvPicPr>
              <a:picLocks noChangeAspect="1"/>
            </p:cNvPicPr>
            <p:nvPr/>
          </p:nvPicPr>
          <p:blipFill>
            <a:blip r:embed="rId3"/>
            <a:stretch>
              <a:fillRect/>
            </a:stretch>
          </p:blipFill>
          <p:spPr>
            <a:xfrm>
              <a:off x="714376" y="4912300"/>
              <a:ext cx="10763250" cy="1436551"/>
            </a:xfrm>
            <a:prstGeom prst="rect">
              <a:avLst/>
            </a:prstGeom>
          </p:spPr>
        </p:pic>
        <p:sp>
          <p:nvSpPr>
            <p:cNvPr id="15" name="Google Shape;661;p36">
              <a:extLst>
                <a:ext uri="{FF2B5EF4-FFF2-40B4-BE49-F238E27FC236}">
                  <a16:creationId xmlns:a16="http://schemas.microsoft.com/office/drawing/2014/main" id="{8C3E54E5-7D62-D52B-82ED-57D4888E0297}"/>
                </a:ext>
              </a:extLst>
            </p:cNvPr>
            <p:cNvSpPr txBox="1"/>
            <p:nvPr/>
          </p:nvSpPr>
          <p:spPr>
            <a:xfrm>
              <a:off x="685799" y="4527620"/>
              <a:ext cx="1172085" cy="384680"/>
            </a:xfrm>
            <a:prstGeom prst="rect">
              <a:avLst/>
            </a:prstGeom>
            <a:noFill/>
            <a:ln>
              <a:noFill/>
            </a:ln>
          </p:spPr>
          <p:txBody>
            <a:bodyPr spcFirstLastPara="1" wrap="none" lIns="91425" tIns="45700" rIns="91425" bIns="45700" anchor="t" anchorCtr="0">
              <a:spAutoFit/>
            </a:bodyPr>
            <a:lstStyle/>
            <a:p>
              <a:pPr lvl="0">
                <a:buSzPts val="3600"/>
                <a:tabLst>
                  <a:tab pos="271463" algn="ctr"/>
                  <a:tab pos="700088" algn="ctr"/>
                </a:tabLst>
              </a:pP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おとな</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きじゅん</a:t>
              </a:r>
              <a:endParaRPr lang="en-US" altLang="ja-JP" sz="800" b="1" kern="100">
                <a:solidFill>
                  <a:srgbClr val="2D3737"/>
                </a:solidFill>
                <a:latin typeface="Meiryo" panose="020B0604030504040204" pitchFamily="34" charset="-128"/>
                <a:ea typeface="Meiryo" panose="020B0604030504040204" pitchFamily="34" charset="-128"/>
              </a:endParaRPr>
            </a:p>
            <a:p>
              <a:pPr lvl="0">
                <a:buSzPts val="3600"/>
              </a:pPr>
              <a:r>
                <a:rPr lang="ja-JP" altLang="en-US" sz="1100" b="1" kern="100">
                  <a:solidFill>
                    <a:srgbClr val="2D3737"/>
                  </a:solidFill>
                  <a:latin typeface="Meiryo" panose="020B0604030504040204" pitchFamily="34" charset="-128"/>
                  <a:ea typeface="Meiryo" panose="020B0604030504040204" pitchFamily="34" charset="-128"/>
                </a:rPr>
                <a:t>［大人の基準］</a:t>
              </a:r>
              <a:endParaRPr lang="ja-JP" altLang="en-US" sz="1000" b="1" kern="100">
                <a:solidFill>
                  <a:srgbClr val="2D3737"/>
                </a:solidFill>
                <a:latin typeface="Meiryo" panose="020B0604030504040204" pitchFamily="34" charset="-128"/>
                <a:ea typeface="Meiryo" panose="020B0604030504040204" pitchFamily="34" charset="-128"/>
              </a:endParaRPr>
            </a:p>
          </p:txBody>
        </p:sp>
        <p:sp>
          <p:nvSpPr>
            <p:cNvPr id="16" name="Google Shape;661;p36">
              <a:extLst>
                <a:ext uri="{FF2B5EF4-FFF2-40B4-BE49-F238E27FC236}">
                  <a16:creationId xmlns:a16="http://schemas.microsoft.com/office/drawing/2014/main" id="{B800EEC5-0BA3-132C-9CDE-0C4E30E33000}"/>
                </a:ext>
              </a:extLst>
            </p:cNvPr>
            <p:cNvSpPr txBox="1"/>
            <p:nvPr/>
          </p:nvSpPr>
          <p:spPr>
            <a:xfrm>
              <a:off x="644306" y="4985503"/>
              <a:ext cx="1261854" cy="1292621"/>
            </a:xfrm>
            <a:prstGeom prst="rect">
              <a:avLst/>
            </a:prstGeom>
            <a:noFill/>
            <a:ln>
              <a:noFill/>
            </a:ln>
          </p:spPr>
          <p:txBody>
            <a:bodyPr spcFirstLastPara="1" wrap="none" lIns="91425" tIns="45700" rIns="91425" bIns="45700" anchor="t" anchorCtr="0">
              <a:spAutoFit/>
            </a:bodyPr>
            <a:lstStyle/>
            <a:p>
              <a:pPr lvl="0" algn="ctr">
                <a:buSzPts val="3600"/>
              </a:pPr>
              <a:r>
                <a:rPr lang="ja-JP" altLang="en-US" sz="800" b="1" kern="100">
                  <a:solidFill>
                    <a:srgbClr val="2D3737"/>
                  </a:solidFill>
                  <a:latin typeface="Meiryo" panose="020B0604030504040204" pitchFamily="34" charset="-128"/>
                  <a:ea typeface="Meiryo" panose="020B0604030504040204" pitchFamily="34" charset="-128"/>
                </a:rPr>
                <a:t>しゅうしゅくき</a:t>
              </a:r>
              <a:endParaRPr lang="en-US" altLang="ja-JP" sz="8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sz="2000" b="1" kern="100">
                  <a:solidFill>
                    <a:srgbClr val="2D3737"/>
                  </a:solidFill>
                  <a:latin typeface="Meiryo" panose="020B0604030504040204" pitchFamily="34" charset="-128"/>
                  <a:ea typeface="Meiryo" panose="020B0604030504040204" pitchFamily="34" charset="-128"/>
                </a:rPr>
                <a:t>収縮期</a:t>
              </a:r>
              <a:endParaRPr lang="en-US" altLang="ja-JP" sz="2000" b="1" kern="100">
                <a:solidFill>
                  <a:srgbClr val="2D3737"/>
                </a:solidFill>
                <a:latin typeface="Meiryo" panose="020B0604030504040204" pitchFamily="34" charset="-128"/>
                <a:ea typeface="Meiryo" panose="020B0604030504040204" pitchFamily="34" charset="-128"/>
              </a:endParaRPr>
            </a:p>
            <a:p>
              <a:pPr lvl="0" algn="ctr">
                <a:buSzPts val="3600"/>
              </a:pPr>
              <a:r>
                <a:rPr kumimoji="0" lang="ja-JP" altLang="en-US" sz="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Arial"/>
                  <a:sym typeface="Arial"/>
                </a:rPr>
                <a:t>けつあつ</a:t>
              </a:r>
              <a:endParaRPr lang="en-US" altLang="ja-JP" sz="12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sz="2000" b="1" kern="100">
                  <a:solidFill>
                    <a:srgbClr val="2D3737"/>
                  </a:solidFill>
                  <a:latin typeface="Meiryo" panose="020B0604030504040204" pitchFamily="34" charset="-128"/>
                  <a:ea typeface="Meiryo" panose="020B0604030504040204" pitchFamily="34" charset="-128"/>
                </a:rPr>
                <a:t>血圧</a:t>
              </a:r>
              <a:endParaRPr lang="en-US" altLang="ja-JP" sz="2000" b="1" kern="100">
                <a:solidFill>
                  <a:srgbClr val="2D3737"/>
                </a:solidFill>
                <a:latin typeface="Meiryo" panose="020B0604030504040204" pitchFamily="34" charset="-128"/>
                <a:ea typeface="Meiryo" panose="020B0604030504040204" pitchFamily="34" charset="-128"/>
              </a:endParaRPr>
            </a:p>
            <a:p>
              <a:pPr lvl="0" algn="ctr">
                <a:buSzPts val="3600"/>
              </a:pPr>
              <a:r>
                <a:rPr kumimoji="0" lang="ja-JP" altLang="en-US" sz="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Arial"/>
                  <a:sym typeface="Arial"/>
                </a:rPr>
                <a:t>うえ  けつあつ</a:t>
              </a:r>
              <a:endParaRPr lang="en-US" altLang="ja-JP" sz="12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b="1" kern="100">
                  <a:solidFill>
                    <a:srgbClr val="2D3737"/>
                  </a:solidFill>
                  <a:latin typeface="Meiryo" panose="020B0604030504040204" pitchFamily="34" charset="-128"/>
                  <a:ea typeface="Meiryo" panose="020B0604030504040204" pitchFamily="34" charset="-128"/>
                </a:rPr>
                <a:t>（上の血圧）</a:t>
              </a:r>
            </a:p>
          </p:txBody>
        </p:sp>
        <p:sp>
          <p:nvSpPr>
            <p:cNvPr id="17" name="Google Shape;661;p36">
              <a:extLst>
                <a:ext uri="{FF2B5EF4-FFF2-40B4-BE49-F238E27FC236}">
                  <a16:creationId xmlns:a16="http://schemas.microsoft.com/office/drawing/2014/main" id="{E3373DB8-2890-6891-6F07-FD98BADACD6B}"/>
                </a:ext>
              </a:extLst>
            </p:cNvPr>
            <p:cNvSpPr txBox="1"/>
            <p:nvPr/>
          </p:nvSpPr>
          <p:spPr>
            <a:xfrm>
              <a:off x="2562232" y="4810228"/>
              <a:ext cx="2698144" cy="446236"/>
            </a:xfrm>
            <a:prstGeom prst="rect">
              <a:avLst/>
            </a:prstGeom>
            <a:noFill/>
            <a:ln>
              <a:noFill/>
            </a:ln>
          </p:spPr>
          <p:txBody>
            <a:bodyPr spcFirstLastPara="1" wrap="none" lIns="91425" tIns="45700" rIns="91425" bIns="45700" anchor="b" anchorCtr="0">
              <a:spAutoFit/>
            </a:bodyPr>
            <a:lstStyle/>
            <a:p>
              <a:pPr lvl="0">
                <a:buSzPts val="3600"/>
                <a:tabLst>
                  <a:tab pos="1304925" algn="ctr"/>
                  <a:tab pos="1852613" algn="ctr"/>
                  <a:tab pos="2308225" algn="ctr"/>
                </a:tabLst>
              </a:pPr>
              <a:r>
                <a:rPr lang="ja-JP" altLang="en-US" sz="800" b="1" kern="100">
                  <a:solidFill>
                    <a:srgbClr val="2D3737"/>
                  </a:solidFill>
                  <a:latin typeface="Meiryo" panose="020B0604030504040204" pitchFamily="34" charset="-128"/>
                  <a:ea typeface="Meiryo" panose="020B0604030504040204" pitchFamily="34" charset="-128"/>
                </a:rPr>
                <a:t>しんぞう</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ちぢ</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とき</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けつあつ</a:t>
              </a:r>
              <a:endParaRPr lang="en-US" altLang="ja-JP" sz="900" b="1" kern="100">
                <a:solidFill>
                  <a:srgbClr val="2D3737"/>
                </a:solidFill>
                <a:latin typeface="Meiryo" panose="020B0604030504040204" pitchFamily="34" charset="-128"/>
                <a:ea typeface="Meiryo" panose="020B0604030504040204" pitchFamily="34" charset="-128"/>
              </a:endParaRPr>
            </a:p>
            <a:p>
              <a:pPr lvl="0">
                <a:buSzPts val="3600"/>
              </a:pPr>
              <a:r>
                <a:rPr lang="ja-JP" altLang="en-US" b="1" kern="100">
                  <a:solidFill>
                    <a:srgbClr val="2D3737"/>
                  </a:solidFill>
                  <a:latin typeface="Meiryo" panose="020B0604030504040204" pitchFamily="34" charset="-128"/>
                  <a:ea typeface="Meiryo" panose="020B0604030504040204" pitchFamily="34" charset="-128"/>
                </a:rPr>
                <a:t>心臓がギュッと縮んだ時の血圧</a:t>
              </a:r>
              <a:endParaRPr lang="ja-JP" altLang="en-US" sz="1100" b="1" kern="100">
                <a:solidFill>
                  <a:srgbClr val="2D3737"/>
                </a:solidFill>
                <a:latin typeface="Meiryo" panose="020B0604030504040204" pitchFamily="34" charset="-128"/>
                <a:ea typeface="Meiryo" panose="020B0604030504040204" pitchFamily="34" charset="-128"/>
              </a:endParaRPr>
            </a:p>
          </p:txBody>
        </p:sp>
        <p:sp>
          <p:nvSpPr>
            <p:cNvPr id="18" name="Google Shape;661;p36">
              <a:extLst>
                <a:ext uri="{FF2B5EF4-FFF2-40B4-BE49-F238E27FC236}">
                  <a16:creationId xmlns:a16="http://schemas.microsoft.com/office/drawing/2014/main" id="{33087E89-E1DB-A3AC-53AB-18FE5416E318}"/>
                </a:ext>
              </a:extLst>
            </p:cNvPr>
            <p:cNvSpPr txBox="1"/>
            <p:nvPr/>
          </p:nvSpPr>
          <p:spPr>
            <a:xfrm rot="611018">
              <a:off x="2519369" y="5350687"/>
              <a:ext cx="569356" cy="246181"/>
            </a:xfrm>
            <a:prstGeom prst="rect">
              <a:avLst/>
            </a:prstGeom>
            <a:noFill/>
            <a:ln>
              <a:noFill/>
            </a:ln>
          </p:spPr>
          <p:txBody>
            <a:bodyPr spcFirstLastPara="1" wrap="none" lIns="91425" tIns="45700" rIns="91425" bIns="45700" anchor="b" anchorCtr="0">
              <a:spAutoFit/>
            </a:bodyPr>
            <a:lstStyle/>
            <a:p>
              <a:pPr lvl="0">
                <a:buSzPts val="3600"/>
                <a:tabLst>
                  <a:tab pos="1304925" algn="ctr"/>
                  <a:tab pos="1852613" algn="ctr"/>
                  <a:tab pos="2308225" algn="ctr"/>
                </a:tabLst>
              </a:pPr>
              <a:r>
                <a:rPr lang="ja-JP" altLang="en-US" sz="1000" b="1" kern="100">
                  <a:solidFill>
                    <a:srgbClr val="2D3737"/>
                  </a:solidFill>
                  <a:latin typeface="Meiryo" panose="020B0604030504040204" pitchFamily="34" charset="-128"/>
                  <a:ea typeface="Meiryo" panose="020B0604030504040204" pitchFamily="34" charset="-128"/>
                </a:rPr>
                <a:t>ギュッ</a:t>
              </a:r>
              <a:endParaRPr lang="ja-JP" altLang="en-US" sz="800" b="1" kern="100">
                <a:solidFill>
                  <a:srgbClr val="2D3737"/>
                </a:solidFill>
                <a:latin typeface="Meiryo" panose="020B0604030504040204" pitchFamily="34" charset="-128"/>
                <a:ea typeface="Meiryo" panose="020B0604030504040204" pitchFamily="34" charset="-128"/>
              </a:endParaRPr>
            </a:p>
          </p:txBody>
        </p:sp>
        <p:sp>
          <p:nvSpPr>
            <p:cNvPr id="19" name="Google Shape;661;p36">
              <a:extLst>
                <a:ext uri="{FF2B5EF4-FFF2-40B4-BE49-F238E27FC236}">
                  <a16:creationId xmlns:a16="http://schemas.microsoft.com/office/drawing/2014/main" id="{B17DC7CA-1E11-48D1-BA81-23EE980F8B96}"/>
                </a:ext>
              </a:extLst>
            </p:cNvPr>
            <p:cNvSpPr txBox="1"/>
            <p:nvPr/>
          </p:nvSpPr>
          <p:spPr>
            <a:xfrm>
              <a:off x="3390315" y="5749742"/>
              <a:ext cx="569356" cy="246181"/>
            </a:xfrm>
            <a:prstGeom prst="rect">
              <a:avLst/>
            </a:prstGeom>
            <a:noFill/>
            <a:ln>
              <a:noFill/>
            </a:ln>
          </p:spPr>
          <p:txBody>
            <a:bodyPr spcFirstLastPara="1" wrap="none" lIns="91425" tIns="45700" rIns="91425" bIns="45700" anchor="ctr" anchorCtr="0">
              <a:spAutoFit/>
            </a:bodyPr>
            <a:lstStyle/>
            <a:p>
              <a:pPr lvl="0" algn="ctr">
                <a:buSzPts val="3600"/>
                <a:tabLst>
                  <a:tab pos="1304925" algn="ctr"/>
                  <a:tab pos="1852613" algn="ctr"/>
                  <a:tab pos="2308225" algn="ctr"/>
                </a:tabLst>
              </a:pPr>
              <a:r>
                <a:rPr lang="ja-JP" altLang="en-US" sz="1000" b="1" kern="100">
                  <a:solidFill>
                    <a:srgbClr val="2D3737"/>
                  </a:solidFill>
                  <a:latin typeface="Meiryo" panose="020B0604030504040204" pitchFamily="34" charset="-128"/>
                  <a:ea typeface="Meiryo" panose="020B0604030504040204" pitchFamily="34" charset="-128"/>
                </a:rPr>
                <a:t>つよい</a:t>
              </a:r>
              <a:endParaRPr lang="ja-JP" altLang="en-US" b="1" kern="100">
                <a:solidFill>
                  <a:srgbClr val="2D3737"/>
                </a:solidFill>
                <a:latin typeface="Meiryo" panose="020B0604030504040204" pitchFamily="34" charset="-128"/>
                <a:ea typeface="Meiryo" panose="020B0604030504040204" pitchFamily="34" charset="-128"/>
              </a:endParaRPr>
            </a:p>
          </p:txBody>
        </p:sp>
        <p:sp>
          <p:nvSpPr>
            <p:cNvPr id="20" name="Google Shape;661;p36">
              <a:extLst>
                <a:ext uri="{FF2B5EF4-FFF2-40B4-BE49-F238E27FC236}">
                  <a16:creationId xmlns:a16="http://schemas.microsoft.com/office/drawing/2014/main" id="{7E34EE85-C085-10F4-8F8A-276255815E53}"/>
                </a:ext>
              </a:extLst>
            </p:cNvPr>
            <p:cNvSpPr txBox="1"/>
            <p:nvPr/>
          </p:nvSpPr>
          <p:spPr>
            <a:xfrm>
              <a:off x="4600419" y="5465183"/>
              <a:ext cx="809807" cy="461624"/>
            </a:xfrm>
            <a:prstGeom prst="rect">
              <a:avLst/>
            </a:prstGeom>
            <a:noFill/>
            <a:ln>
              <a:noFill/>
            </a:ln>
          </p:spPr>
          <p:txBody>
            <a:bodyPr spcFirstLastPara="1" wrap="none" lIns="91425" tIns="45700" rIns="91425" bIns="45700" anchor="b" anchorCtr="0">
              <a:spAutoFit/>
            </a:bodyPr>
            <a:lstStyle/>
            <a:p>
              <a:pPr lvl="0">
                <a:buSzPts val="3600"/>
                <a:tabLst>
                  <a:tab pos="1304925" algn="ctr"/>
                  <a:tab pos="1852613" algn="ctr"/>
                  <a:tab pos="2308225" algn="ctr"/>
                </a:tabLst>
              </a:pPr>
              <a:r>
                <a:rPr lang="en-US" altLang="ja-JP" sz="2400" b="1" kern="100">
                  <a:solidFill>
                    <a:srgbClr val="2D3737"/>
                  </a:solidFill>
                  <a:latin typeface="Meiryo" panose="020B0604030504040204" pitchFamily="34" charset="-128"/>
                  <a:ea typeface="Meiryo" panose="020B0604030504040204" pitchFamily="34" charset="-128"/>
                </a:rPr>
                <a:t>140</a:t>
              </a:r>
              <a:endParaRPr lang="ja-JP" altLang="en-US" sz="2400" b="1" kern="100">
                <a:solidFill>
                  <a:srgbClr val="2D3737"/>
                </a:solidFill>
                <a:latin typeface="Meiryo" panose="020B0604030504040204" pitchFamily="34" charset="-128"/>
                <a:ea typeface="Meiryo" panose="020B0604030504040204" pitchFamily="34" charset="-128"/>
              </a:endParaRPr>
            </a:p>
          </p:txBody>
        </p:sp>
        <p:sp>
          <p:nvSpPr>
            <p:cNvPr id="21" name="Google Shape;661;p36">
              <a:extLst>
                <a:ext uri="{FF2B5EF4-FFF2-40B4-BE49-F238E27FC236}">
                  <a16:creationId xmlns:a16="http://schemas.microsoft.com/office/drawing/2014/main" id="{AE6ADE33-AE80-A26D-AFDA-DB1F08376C7A}"/>
                </a:ext>
              </a:extLst>
            </p:cNvPr>
            <p:cNvSpPr txBox="1"/>
            <p:nvPr/>
          </p:nvSpPr>
          <p:spPr>
            <a:xfrm>
              <a:off x="5260376" y="5429874"/>
              <a:ext cx="659125" cy="507791"/>
            </a:xfrm>
            <a:prstGeom prst="rect">
              <a:avLst/>
            </a:prstGeom>
            <a:noFill/>
            <a:ln>
              <a:noFill/>
            </a:ln>
          </p:spPr>
          <p:txBody>
            <a:bodyPr spcFirstLastPara="1" wrap="none" lIns="91425" tIns="45700" rIns="91425" bIns="45700" anchor="b" anchorCtr="0">
              <a:spAutoFit/>
            </a:bodyPr>
            <a:lstStyle/>
            <a:p>
              <a:pPr lvl="0">
                <a:buSzPts val="3600"/>
                <a:tabLst>
                  <a:tab pos="1304925" algn="ctr"/>
                  <a:tab pos="1852613" algn="ctr"/>
                  <a:tab pos="2308225" algn="ctr"/>
                </a:tabLst>
              </a:pPr>
              <a:r>
                <a:rPr lang="en-US" altLang="ja-JP" sz="1050" b="1" kern="100">
                  <a:solidFill>
                    <a:srgbClr val="2D3737"/>
                  </a:solidFill>
                  <a:latin typeface="Meiryo" panose="020B0604030504040204" pitchFamily="34" charset="-128"/>
                  <a:ea typeface="Meiryo" panose="020B0604030504040204" pitchFamily="34" charset="-128"/>
                </a:rPr>
                <a:t>mmHg</a:t>
              </a:r>
            </a:p>
            <a:p>
              <a:pPr lvl="0">
                <a:buSzPts val="3600"/>
                <a:tabLst>
                  <a:tab pos="1304925" algn="ctr"/>
                  <a:tab pos="1852613" algn="ctr"/>
                  <a:tab pos="2308225" algn="ctr"/>
                </a:tabLst>
              </a:pPr>
              <a:r>
                <a:rPr lang="ja-JP" altLang="en-US" sz="600" b="1" kern="100">
                  <a:solidFill>
                    <a:srgbClr val="2D3737"/>
                  </a:solidFill>
                  <a:latin typeface="Meiryo" panose="020B0604030504040204" pitchFamily="34" charset="-128"/>
                  <a:ea typeface="Meiryo" panose="020B0604030504040204" pitchFamily="34" charset="-128"/>
                </a:rPr>
                <a:t>いじょう</a:t>
              </a:r>
              <a:endParaRPr lang="en-US" altLang="ja-JP" sz="600" b="1" kern="100">
                <a:solidFill>
                  <a:srgbClr val="2D3737"/>
                </a:solidFill>
                <a:latin typeface="Meiryo" panose="020B0604030504040204" pitchFamily="34" charset="-128"/>
                <a:ea typeface="Meiryo" panose="020B0604030504040204" pitchFamily="34" charset="-128"/>
              </a:endParaRPr>
            </a:p>
            <a:p>
              <a:pPr lvl="0">
                <a:buSzPts val="3600"/>
                <a:tabLst>
                  <a:tab pos="1304925" algn="ctr"/>
                  <a:tab pos="1852613" algn="ctr"/>
                  <a:tab pos="2308225" algn="ctr"/>
                </a:tabLst>
              </a:pPr>
              <a:r>
                <a:rPr lang="ja-JP" altLang="en-US" sz="1050" b="1" kern="100">
                  <a:solidFill>
                    <a:srgbClr val="2D3737"/>
                  </a:solidFill>
                  <a:latin typeface="Meiryo" panose="020B0604030504040204" pitchFamily="34" charset="-128"/>
                  <a:ea typeface="Meiryo" panose="020B0604030504040204" pitchFamily="34" charset="-128"/>
                </a:rPr>
                <a:t>以上</a:t>
              </a:r>
            </a:p>
          </p:txBody>
        </p:sp>
        <p:sp>
          <p:nvSpPr>
            <p:cNvPr id="22" name="Google Shape;661;p36">
              <a:extLst>
                <a:ext uri="{FF2B5EF4-FFF2-40B4-BE49-F238E27FC236}">
                  <a16:creationId xmlns:a16="http://schemas.microsoft.com/office/drawing/2014/main" id="{82DF0B3F-71B4-551B-D9F5-D59F67CF4B88}"/>
                </a:ext>
              </a:extLst>
            </p:cNvPr>
            <p:cNvSpPr txBox="1"/>
            <p:nvPr/>
          </p:nvSpPr>
          <p:spPr>
            <a:xfrm>
              <a:off x="4569306" y="6003958"/>
              <a:ext cx="1681840" cy="384680"/>
            </a:xfrm>
            <a:prstGeom prst="rect">
              <a:avLst/>
            </a:prstGeom>
            <a:noFill/>
            <a:ln>
              <a:noFill/>
            </a:ln>
          </p:spPr>
          <p:txBody>
            <a:bodyPr spcFirstLastPara="1" wrap="none" lIns="91425" tIns="45700" rIns="91425" bIns="45700" anchor="b" anchorCtr="0">
              <a:spAutoFit/>
            </a:bodyPr>
            <a:lstStyle/>
            <a:p>
              <a:pPr lvl="0">
                <a:buSzPts val="3600"/>
                <a:tabLst>
                  <a:tab pos="1295400" algn="ctr"/>
                  <a:tab pos="1852613" algn="ctr"/>
                  <a:tab pos="2308225" algn="ctr"/>
                </a:tabLst>
              </a:pPr>
              <a:r>
                <a:rPr lang="ja-JP" altLang="en-US" sz="700" b="1" kern="100">
                  <a:solidFill>
                    <a:srgbClr val="2D3737"/>
                  </a:solidFill>
                  <a:latin typeface="Meiryo" panose="020B0604030504040204" pitchFamily="34" charset="-128"/>
                  <a:ea typeface="Meiryo" panose="020B0604030504040204" pitchFamily="34" charset="-128"/>
                </a:rPr>
                <a:t>こども</a:t>
              </a:r>
              <a:r>
                <a:rPr lang="en-US" altLang="ja-JP" sz="700" b="1" kern="100">
                  <a:solidFill>
                    <a:srgbClr val="2D3737"/>
                  </a:solidFill>
                  <a:latin typeface="Meiryo" panose="020B0604030504040204" pitchFamily="34" charset="-128"/>
                  <a:ea typeface="Meiryo" panose="020B0604030504040204" pitchFamily="34" charset="-128"/>
                </a:rPr>
                <a:t>	</a:t>
              </a:r>
              <a:r>
                <a:rPr lang="ja-JP" altLang="en-US" sz="700" b="1" kern="100">
                  <a:solidFill>
                    <a:srgbClr val="2D3737"/>
                  </a:solidFill>
                  <a:latin typeface="Meiryo" panose="020B0604030504040204" pitchFamily="34" charset="-128"/>
                  <a:ea typeface="Meiryo" panose="020B0604030504040204" pitchFamily="34" charset="-128"/>
                </a:rPr>
                <a:t>いじょう</a:t>
              </a:r>
              <a:endParaRPr lang="en-US" altLang="ja-JP" sz="800" b="1" kern="100">
                <a:solidFill>
                  <a:srgbClr val="2D3737"/>
                </a:solidFill>
                <a:latin typeface="Meiryo" panose="020B0604030504040204" pitchFamily="34" charset="-128"/>
                <a:ea typeface="Meiryo" panose="020B0604030504040204" pitchFamily="34" charset="-128"/>
              </a:endParaRPr>
            </a:p>
            <a:p>
              <a:pPr lvl="0">
                <a:buSzPts val="3600"/>
              </a:pPr>
              <a:r>
                <a:rPr lang="ja-JP" altLang="en-US" sz="1200" b="1" kern="100">
                  <a:solidFill>
                    <a:srgbClr val="2D3737"/>
                  </a:solidFill>
                  <a:latin typeface="Meiryo" panose="020B0604030504040204" pitchFamily="34" charset="-128"/>
                  <a:ea typeface="Meiryo" panose="020B0604030504040204" pitchFamily="34" charset="-128"/>
                </a:rPr>
                <a:t>子供</a:t>
              </a:r>
              <a:r>
                <a:rPr lang="en-US" altLang="ja-JP" sz="1200" b="1" kern="100">
                  <a:solidFill>
                    <a:srgbClr val="2D3737"/>
                  </a:solidFill>
                  <a:latin typeface="Meiryo" panose="020B0604030504040204" pitchFamily="34" charset="-128"/>
                  <a:ea typeface="Meiryo" panose="020B0604030504040204" pitchFamily="34" charset="-128"/>
                </a:rPr>
                <a:t>135mmHg</a:t>
              </a:r>
              <a:r>
                <a:rPr lang="ja-JP" altLang="en-US" sz="1200" b="1" kern="100">
                  <a:solidFill>
                    <a:srgbClr val="2D3737"/>
                  </a:solidFill>
                  <a:latin typeface="Meiryo" panose="020B0604030504040204" pitchFamily="34" charset="-128"/>
                  <a:ea typeface="Meiryo" panose="020B0604030504040204" pitchFamily="34" charset="-128"/>
                </a:rPr>
                <a:t>以上</a:t>
              </a:r>
              <a:endParaRPr lang="ja-JP" altLang="en-US" sz="1050" b="1" kern="100">
                <a:solidFill>
                  <a:srgbClr val="2D3737"/>
                </a:solidFill>
                <a:latin typeface="Meiryo" panose="020B0604030504040204" pitchFamily="34" charset="-128"/>
                <a:ea typeface="Meiryo" panose="020B0604030504040204" pitchFamily="34" charset="-128"/>
              </a:endParaRPr>
            </a:p>
          </p:txBody>
        </p:sp>
        <p:sp>
          <p:nvSpPr>
            <p:cNvPr id="23" name="Google Shape;661;p36">
              <a:extLst>
                <a:ext uri="{FF2B5EF4-FFF2-40B4-BE49-F238E27FC236}">
                  <a16:creationId xmlns:a16="http://schemas.microsoft.com/office/drawing/2014/main" id="{98523EFF-BA74-BAE4-13C4-0302B2684549}"/>
                </a:ext>
              </a:extLst>
            </p:cNvPr>
            <p:cNvSpPr txBox="1"/>
            <p:nvPr/>
          </p:nvSpPr>
          <p:spPr>
            <a:xfrm>
              <a:off x="6234054" y="4985503"/>
              <a:ext cx="1261854" cy="1292621"/>
            </a:xfrm>
            <a:prstGeom prst="rect">
              <a:avLst/>
            </a:prstGeom>
            <a:noFill/>
            <a:ln>
              <a:noFill/>
            </a:ln>
          </p:spPr>
          <p:txBody>
            <a:bodyPr spcFirstLastPara="1" wrap="none" lIns="91425" tIns="45700" rIns="91425" bIns="45700" anchor="t" anchorCtr="0">
              <a:spAutoFit/>
            </a:bodyPr>
            <a:lstStyle/>
            <a:p>
              <a:pPr lvl="0" algn="ctr">
                <a:buSzPts val="3600"/>
              </a:pPr>
              <a:r>
                <a:rPr lang="ja-JP" altLang="en-US" sz="800" b="1" kern="100">
                  <a:solidFill>
                    <a:srgbClr val="2D3737"/>
                  </a:solidFill>
                  <a:latin typeface="Meiryo" panose="020B0604030504040204" pitchFamily="34" charset="-128"/>
                  <a:ea typeface="Meiryo" panose="020B0604030504040204" pitchFamily="34" charset="-128"/>
                </a:rPr>
                <a:t>かくちょうき</a:t>
              </a:r>
              <a:endParaRPr lang="en-US" altLang="ja-JP" sz="8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sz="2000" b="1" kern="100">
                  <a:solidFill>
                    <a:srgbClr val="2D3737"/>
                  </a:solidFill>
                  <a:latin typeface="Meiryo" panose="020B0604030504040204" pitchFamily="34" charset="-128"/>
                  <a:ea typeface="Meiryo" panose="020B0604030504040204" pitchFamily="34" charset="-128"/>
                </a:rPr>
                <a:t>拡張期</a:t>
              </a:r>
              <a:endParaRPr lang="en-US" altLang="ja-JP" sz="2000" b="1" kern="100">
                <a:solidFill>
                  <a:srgbClr val="2D3737"/>
                </a:solidFill>
                <a:latin typeface="Meiryo" panose="020B0604030504040204" pitchFamily="34" charset="-128"/>
                <a:ea typeface="Meiryo" panose="020B0604030504040204" pitchFamily="34" charset="-128"/>
              </a:endParaRPr>
            </a:p>
            <a:p>
              <a:pPr lvl="0" algn="ctr">
                <a:buSzPts val="3600"/>
              </a:pPr>
              <a:r>
                <a:rPr kumimoji="0" lang="ja-JP" altLang="en-US" sz="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Arial"/>
                  <a:sym typeface="Arial"/>
                </a:rPr>
                <a:t>けつあつ</a:t>
              </a:r>
              <a:endParaRPr lang="en-US" altLang="ja-JP" sz="12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sz="2000" b="1" kern="100">
                  <a:solidFill>
                    <a:srgbClr val="2D3737"/>
                  </a:solidFill>
                  <a:latin typeface="Meiryo" panose="020B0604030504040204" pitchFamily="34" charset="-128"/>
                  <a:ea typeface="Meiryo" panose="020B0604030504040204" pitchFamily="34" charset="-128"/>
                </a:rPr>
                <a:t>血圧</a:t>
              </a:r>
              <a:endParaRPr lang="en-US" altLang="ja-JP" sz="2000" b="1" kern="100">
                <a:solidFill>
                  <a:srgbClr val="2D3737"/>
                </a:solidFill>
                <a:latin typeface="Meiryo" panose="020B0604030504040204" pitchFamily="34" charset="-128"/>
                <a:ea typeface="Meiryo" panose="020B0604030504040204" pitchFamily="34" charset="-128"/>
              </a:endParaRPr>
            </a:p>
            <a:p>
              <a:pPr lvl="0" algn="ctr">
                <a:buSzPts val="3600"/>
              </a:pPr>
              <a:r>
                <a:rPr kumimoji="0" lang="ja-JP" altLang="en-US" sz="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Arial"/>
                  <a:sym typeface="Arial"/>
                </a:rPr>
                <a:t>した  けつあつ</a:t>
              </a:r>
              <a:endParaRPr lang="en-US" altLang="ja-JP" sz="1200" b="1" kern="100">
                <a:solidFill>
                  <a:srgbClr val="2D3737"/>
                </a:solidFill>
                <a:latin typeface="Meiryo" panose="020B0604030504040204" pitchFamily="34" charset="-128"/>
                <a:ea typeface="Meiryo" panose="020B0604030504040204" pitchFamily="34" charset="-128"/>
              </a:endParaRPr>
            </a:p>
            <a:p>
              <a:pPr lvl="0" algn="ctr">
                <a:buSzPts val="3600"/>
              </a:pPr>
              <a:r>
                <a:rPr lang="ja-JP" altLang="en-US" b="1" kern="100">
                  <a:solidFill>
                    <a:srgbClr val="2D3737"/>
                  </a:solidFill>
                  <a:latin typeface="Meiryo" panose="020B0604030504040204" pitchFamily="34" charset="-128"/>
                  <a:ea typeface="Meiryo" panose="020B0604030504040204" pitchFamily="34" charset="-128"/>
                </a:rPr>
                <a:t>（下の血圧）</a:t>
              </a:r>
            </a:p>
          </p:txBody>
        </p:sp>
        <p:sp>
          <p:nvSpPr>
            <p:cNvPr id="24" name="Google Shape;661;p36">
              <a:extLst>
                <a:ext uri="{FF2B5EF4-FFF2-40B4-BE49-F238E27FC236}">
                  <a16:creationId xmlns:a16="http://schemas.microsoft.com/office/drawing/2014/main" id="{16B6822E-CF5C-B3E9-6807-1DD7643BA512}"/>
                </a:ext>
              </a:extLst>
            </p:cNvPr>
            <p:cNvSpPr txBox="1"/>
            <p:nvPr/>
          </p:nvSpPr>
          <p:spPr>
            <a:xfrm>
              <a:off x="6264534" y="4527620"/>
              <a:ext cx="1172085" cy="384680"/>
            </a:xfrm>
            <a:prstGeom prst="rect">
              <a:avLst/>
            </a:prstGeom>
            <a:noFill/>
            <a:ln>
              <a:noFill/>
            </a:ln>
          </p:spPr>
          <p:txBody>
            <a:bodyPr spcFirstLastPara="1" wrap="none" lIns="91425" tIns="45700" rIns="91425" bIns="45700" anchor="t" anchorCtr="0">
              <a:spAutoFit/>
            </a:bodyPr>
            <a:lstStyle/>
            <a:p>
              <a:pPr lvl="0">
                <a:buSzPts val="3600"/>
                <a:tabLst>
                  <a:tab pos="271463" algn="ctr"/>
                  <a:tab pos="700088" algn="ctr"/>
                </a:tabLst>
              </a:pP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おとな</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きじゅん</a:t>
              </a:r>
              <a:endParaRPr lang="en-US" altLang="ja-JP" sz="800" b="1" kern="100">
                <a:solidFill>
                  <a:srgbClr val="2D3737"/>
                </a:solidFill>
                <a:latin typeface="Meiryo" panose="020B0604030504040204" pitchFamily="34" charset="-128"/>
                <a:ea typeface="Meiryo" panose="020B0604030504040204" pitchFamily="34" charset="-128"/>
              </a:endParaRPr>
            </a:p>
            <a:p>
              <a:pPr lvl="0">
                <a:buSzPts val="3600"/>
              </a:pPr>
              <a:r>
                <a:rPr lang="ja-JP" altLang="en-US" sz="1100" b="1" kern="100">
                  <a:solidFill>
                    <a:srgbClr val="2D3737"/>
                  </a:solidFill>
                  <a:latin typeface="Meiryo" panose="020B0604030504040204" pitchFamily="34" charset="-128"/>
                  <a:ea typeface="Meiryo" panose="020B0604030504040204" pitchFamily="34" charset="-128"/>
                </a:rPr>
                <a:t>［大人の基準］</a:t>
              </a:r>
              <a:endParaRPr lang="ja-JP" altLang="en-US" sz="1000" b="1" kern="100">
                <a:solidFill>
                  <a:srgbClr val="2D3737"/>
                </a:solidFill>
                <a:latin typeface="Meiryo" panose="020B0604030504040204" pitchFamily="34" charset="-128"/>
                <a:ea typeface="Meiryo" panose="020B0604030504040204" pitchFamily="34" charset="-128"/>
              </a:endParaRPr>
            </a:p>
          </p:txBody>
        </p:sp>
        <p:sp>
          <p:nvSpPr>
            <p:cNvPr id="25" name="Google Shape;661;p36">
              <a:extLst>
                <a:ext uri="{FF2B5EF4-FFF2-40B4-BE49-F238E27FC236}">
                  <a16:creationId xmlns:a16="http://schemas.microsoft.com/office/drawing/2014/main" id="{61F843D9-4EAD-8EDB-444A-D0F10080380D}"/>
                </a:ext>
              </a:extLst>
            </p:cNvPr>
            <p:cNvSpPr txBox="1"/>
            <p:nvPr/>
          </p:nvSpPr>
          <p:spPr>
            <a:xfrm>
              <a:off x="7633493" y="4822655"/>
              <a:ext cx="3775362" cy="430847"/>
            </a:xfrm>
            <a:prstGeom prst="rect">
              <a:avLst/>
            </a:prstGeom>
            <a:noFill/>
            <a:ln>
              <a:noFill/>
            </a:ln>
          </p:spPr>
          <p:txBody>
            <a:bodyPr spcFirstLastPara="1" wrap="none" lIns="91425" tIns="45700" rIns="91425" bIns="45700" anchor="b" anchorCtr="0">
              <a:spAutoFit/>
            </a:bodyPr>
            <a:lstStyle/>
            <a:p>
              <a:pPr lvl="0">
                <a:buSzPts val="3600"/>
                <a:tabLst>
                  <a:tab pos="720725" algn="ctr"/>
                  <a:tab pos="2228850" algn="ctr"/>
                  <a:tab pos="2909888" algn="ctr"/>
                  <a:tab pos="3376613" algn="ctr"/>
                </a:tabLst>
              </a:pPr>
              <a:r>
                <a:rPr lang="ja-JP" altLang="en-US" sz="800" b="1" kern="100">
                  <a:solidFill>
                    <a:srgbClr val="2D3737"/>
                  </a:solidFill>
                  <a:latin typeface="Meiryo" panose="020B0604030504040204" pitchFamily="34" charset="-128"/>
                  <a:ea typeface="Meiryo" panose="020B0604030504040204" pitchFamily="34" charset="-128"/>
                </a:rPr>
                <a:t>ちぢ</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しんぞう</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ひろ</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とき</a:t>
              </a:r>
              <a:r>
                <a:rPr lang="en-US" altLang="ja-JP" sz="800" b="1" kern="100">
                  <a:solidFill>
                    <a:srgbClr val="2D3737"/>
                  </a:solidFill>
                  <a:latin typeface="Meiryo" panose="020B0604030504040204" pitchFamily="34" charset="-128"/>
                  <a:ea typeface="Meiryo" panose="020B0604030504040204" pitchFamily="34" charset="-128"/>
                </a:rPr>
                <a:t>	</a:t>
              </a:r>
              <a:r>
                <a:rPr lang="ja-JP" altLang="en-US" sz="800" b="1" kern="100">
                  <a:solidFill>
                    <a:srgbClr val="2D3737"/>
                  </a:solidFill>
                  <a:latin typeface="Meiryo" panose="020B0604030504040204" pitchFamily="34" charset="-128"/>
                  <a:ea typeface="Meiryo" panose="020B0604030504040204" pitchFamily="34" charset="-128"/>
                </a:rPr>
                <a:t>けつあつ</a:t>
              </a:r>
              <a:endParaRPr lang="en-US" altLang="ja-JP" sz="900" b="1" kern="100">
                <a:solidFill>
                  <a:srgbClr val="2D3737"/>
                </a:solidFill>
                <a:latin typeface="Meiryo" panose="020B0604030504040204" pitchFamily="34" charset="-128"/>
                <a:ea typeface="Meiryo" panose="020B0604030504040204" pitchFamily="34" charset="-128"/>
              </a:endParaRPr>
            </a:p>
            <a:p>
              <a:pPr lvl="0">
                <a:buSzPts val="3600"/>
              </a:pPr>
              <a:r>
                <a:rPr lang="ja-JP" altLang="en-US" b="1" kern="100">
                  <a:solidFill>
                    <a:srgbClr val="2D3737"/>
                  </a:solidFill>
                  <a:latin typeface="Meiryo" panose="020B0604030504040204" pitchFamily="34" charset="-128"/>
                  <a:ea typeface="Meiryo" panose="020B0604030504040204" pitchFamily="34" charset="-128"/>
                </a:rPr>
                <a:t>縮んだ心臓がもとにもどり広がった時の血圧</a:t>
              </a:r>
              <a:endParaRPr lang="ja-JP" altLang="en-US" sz="1100" b="1" kern="100">
                <a:solidFill>
                  <a:srgbClr val="2D3737"/>
                </a:solidFill>
                <a:latin typeface="Meiryo" panose="020B0604030504040204" pitchFamily="34" charset="-128"/>
                <a:ea typeface="Meiryo" panose="020B0604030504040204" pitchFamily="34" charset="-128"/>
              </a:endParaRPr>
            </a:p>
          </p:txBody>
        </p:sp>
        <p:sp>
          <p:nvSpPr>
            <p:cNvPr id="26" name="Google Shape;661;p36">
              <a:extLst>
                <a:ext uri="{FF2B5EF4-FFF2-40B4-BE49-F238E27FC236}">
                  <a16:creationId xmlns:a16="http://schemas.microsoft.com/office/drawing/2014/main" id="{B5BB3A66-A991-95E5-87D1-79BA2E7A5C1C}"/>
                </a:ext>
              </a:extLst>
            </p:cNvPr>
            <p:cNvSpPr txBox="1"/>
            <p:nvPr/>
          </p:nvSpPr>
          <p:spPr>
            <a:xfrm rot="611018">
              <a:off x="8090141" y="5318661"/>
              <a:ext cx="697597" cy="246181"/>
            </a:xfrm>
            <a:prstGeom prst="rect">
              <a:avLst/>
            </a:prstGeom>
            <a:noFill/>
            <a:ln>
              <a:noFill/>
            </a:ln>
          </p:spPr>
          <p:txBody>
            <a:bodyPr spcFirstLastPara="1" wrap="none" lIns="91425" tIns="45700" rIns="91425" bIns="45700" anchor="b" anchorCtr="0">
              <a:spAutoFit/>
            </a:bodyPr>
            <a:lstStyle/>
            <a:p>
              <a:pPr lvl="0">
                <a:buSzPts val="3600"/>
                <a:tabLst>
                  <a:tab pos="1304925" algn="ctr"/>
                  <a:tab pos="1852613" algn="ctr"/>
                  <a:tab pos="2308225" algn="ctr"/>
                </a:tabLst>
              </a:pPr>
              <a:r>
                <a:rPr lang="ja-JP" altLang="en-US" sz="1000" b="1" kern="100">
                  <a:solidFill>
                    <a:srgbClr val="2D3737"/>
                  </a:solidFill>
                  <a:latin typeface="Meiryo" panose="020B0604030504040204" pitchFamily="34" charset="-128"/>
                  <a:ea typeface="Meiryo" panose="020B0604030504040204" pitchFamily="34" charset="-128"/>
                </a:rPr>
                <a:t>パンパン</a:t>
              </a:r>
              <a:endParaRPr lang="ja-JP" altLang="en-US" sz="800" b="1" kern="100">
                <a:solidFill>
                  <a:srgbClr val="2D3737"/>
                </a:solidFill>
                <a:latin typeface="Meiryo" panose="020B0604030504040204" pitchFamily="34" charset="-128"/>
                <a:ea typeface="Meiryo" panose="020B0604030504040204" pitchFamily="34" charset="-128"/>
              </a:endParaRPr>
            </a:p>
          </p:txBody>
        </p:sp>
        <p:sp>
          <p:nvSpPr>
            <p:cNvPr id="27" name="Google Shape;661;p36">
              <a:extLst>
                <a:ext uri="{FF2B5EF4-FFF2-40B4-BE49-F238E27FC236}">
                  <a16:creationId xmlns:a16="http://schemas.microsoft.com/office/drawing/2014/main" id="{B14AD06C-4FBE-6AED-E51C-AFFF7FA93E39}"/>
                </a:ext>
              </a:extLst>
            </p:cNvPr>
            <p:cNvSpPr txBox="1"/>
            <p:nvPr/>
          </p:nvSpPr>
          <p:spPr>
            <a:xfrm>
              <a:off x="8917410" y="5749742"/>
              <a:ext cx="569356" cy="246181"/>
            </a:xfrm>
            <a:prstGeom prst="rect">
              <a:avLst/>
            </a:prstGeom>
            <a:noFill/>
            <a:ln>
              <a:noFill/>
            </a:ln>
          </p:spPr>
          <p:txBody>
            <a:bodyPr spcFirstLastPara="1" wrap="none" lIns="91425" tIns="45700" rIns="91425" bIns="45700" anchor="ctr" anchorCtr="0">
              <a:spAutoFit/>
            </a:bodyPr>
            <a:lstStyle/>
            <a:p>
              <a:pPr lvl="0" algn="ctr">
                <a:buSzPts val="3600"/>
                <a:tabLst>
                  <a:tab pos="1304925" algn="ctr"/>
                  <a:tab pos="1852613" algn="ctr"/>
                  <a:tab pos="2308225" algn="ctr"/>
                </a:tabLst>
              </a:pPr>
              <a:r>
                <a:rPr lang="ja-JP" altLang="en-US" sz="1000" b="1" kern="100">
                  <a:solidFill>
                    <a:srgbClr val="2D3737"/>
                  </a:solidFill>
                  <a:latin typeface="Meiryo" panose="020B0604030504040204" pitchFamily="34" charset="-128"/>
                  <a:ea typeface="Meiryo" panose="020B0604030504040204" pitchFamily="34" charset="-128"/>
                </a:rPr>
                <a:t>よわい</a:t>
              </a:r>
              <a:endParaRPr lang="ja-JP" altLang="en-US" b="1" kern="100">
                <a:solidFill>
                  <a:srgbClr val="2D3737"/>
                </a:solidFill>
                <a:latin typeface="Meiryo" panose="020B0604030504040204" pitchFamily="34" charset="-128"/>
                <a:ea typeface="Meiryo" panose="020B0604030504040204" pitchFamily="34" charset="-128"/>
              </a:endParaRPr>
            </a:p>
          </p:txBody>
        </p:sp>
        <p:sp>
          <p:nvSpPr>
            <p:cNvPr id="28" name="Google Shape;661;p36">
              <a:extLst>
                <a:ext uri="{FF2B5EF4-FFF2-40B4-BE49-F238E27FC236}">
                  <a16:creationId xmlns:a16="http://schemas.microsoft.com/office/drawing/2014/main" id="{21AA8532-A848-7FB2-B354-009C493F1D4C}"/>
                </a:ext>
              </a:extLst>
            </p:cNvPr>
            <p:cNvSpPr txBox="1"/>
            <p:nvPr/>
          </p:nvSpPr>
          <p:spPr>
            <a:xfrm>
              <a:off x="10044767" y="6003958"/>
              <a:ext cx="1579248" cy="384680"/>
            </a:xfrm>
            <a:prstGeom prst="rect">
              <a:avLst/>
            </a:prstGeom>
            <a:noFill/>
            <a:ln>
              <a:noFill/>
            </a:ln>
          </p:spPr>
          <p:txBody>
            <a:bodyPr spcFirstLastPara="1" wrap="none" lIns="91425" tIns="45700" rIns="91425" bIns="45700" anchor="b" anchorCtr="0">
              <a:spAutoFit/>
            </a:bodyPr>
            <a:lstStyle/>
            <a:p>
              <a:pPr lvl="0">
                <a:buSzPts val="3600"/>
                <a:tabLst>
                  <a:tab pos="1203325" algn="ctr"/>
                  <a:tab pos="1852613" algn="ctr"/>
                  <a:tab pos="2308225" algn="ctr"/>
                </a:tabLst>
              </a:pPr>
              <a:r>
                <a:rPr lang="ja-JP" altLang="en-US" sz="700" b="1" kern="100">
                  <a:solidFill>
                    <a:srgbClr val="2D3737"/>
                  </a:solidFill>
                  <a:latin typeface="Meiryo" panose="020B0604030504040204" pitchFamily="34" charset="-128"/>
                  <a:ea typeface="Meiryo" panose="020B0604030504040204" pitchFamily="34" charset="-128"/>
                </a:rPr>
                <a:t>こども</a:t>
              </a:r>
              <a:r>
                <a:rPr lang="en-US" altLang="ja-JP" sz="700" b="1" kern="100">
                  <a:solidFill>
                    <a:srgbClr val="2D3737"/>
                  </a:solidFill>
                  <a:latin typeface="Meiryo" panose="020B0604030504040204" pitchFamily="34" charset="-128"/>
                  <a:ea typeface="Meiryo" panose="020B0604030504040204" pitchFamily="34" charset="-128"/>
                </a:rPr>
                <a:t>	</a:t>
              </a:r>
              <a:r>
                <a:rPr lang="ja-JP" altLang="en-US" sz="700" b="1" kern="100">
                  <a:solidFill>
                    <a:srgbClr val="2D3737"/>
                  </a:solidFill>
                  <a:latin typeface="Meiryo" panose="020B0604030504040204" pitchFamily="34" charset="-128"/>
                  <a:ea typeface="Meiryo" panose="020B0604030504040204" pitchFamily="34" charset="-128"/>
                </a:rPr>
                <a:t>いじょう</a:t>
              </a:r>
              <a:endParaRPr lang="en-US" altLang="ja-JP" sz="800" b="1" kern="100">
                <a:solidFill>
                  <a:srgbClr val="2D3737"/>
                </a:solidFill>
                <a:latin typeface="Meiryo" panose="020B0604030504040204" pitchFamily="34" charset="-128"/>
                <a:ea typeface="Meiryo" panose="020B0604030504040204" pitchFamily="34" charset="-128"/>
              </a:endParaRPr>
            </a:p>
            <a:p>
              <a:pPr lvl="0">
                <a:buSzPts val="3600"/>
              </a:pPr>
              <a:r>
                <a:rPr lang="ja-JP" altLang="en-US" sz="1200" b="1" kern="100">
                  <a:solidFill>
                    <a:srgbClr val="2D3737"/>
                  </a:solidFill>
                  <a:latin typeface="Meiryo" panose="020B0604030504040204" pitchFamily="34" charset="-128"/>
                  <a:ea typeface="Meiryo" panose="020B0604030504040204" pitchFamily="34" charset="-128"/>
                </a:rPr>
                <a:t>子供</a:t>
              </a:r>
              <a:r>
                <a:rPr lang="en-US" altLang="ja-JP" sz="1200" b="1" kern="100">
                  <a:solidFill>
                    <a:srgbClr val="2D3737"/>
                  </a:solidFill>
                  <a:latin typeface="Meiryo" panose="020B0604030504040204" pitchFamily="34" charset="-128"/>
                  <a:ea typeface="Meiryo" panose="020B0604030504040204" pitchFamily="34" charset="-128"/>
                </a:rPr>
                <a:t>80mmHg</a:t>
              </a:r>
              <a:r>
                <a:rPr lang="ja-JP" altLang="en-US" sz="1200" b="1" kern="100">
                  <a:solidFill>
                    <a:srgbClr val="2D3737"/>
                  </a:solidFill>
                  <a:latin typeface="Meiryo" panose="020B0604030504040204" pitchFamily="34" charset="-128"/>
                  <a:ea typeface="Meiryo" panose="020B0604030504040204" pitchFamily="34" charset="-128"/>
                </a:rPr>
                <a:t>以上</a:t>
              </a:r>
              <a:endParaRPr lang="ja-JP" altLang="en-US" sz="1050" b="1" kern="100">
                <a:solidFill>
                  <a:srgbClr val="2D3737"/>
                </a:solidFill>
                <a:latin typeface="Meiryo" panose="020B0604030504040204" pitchFamily="34" charset="-128"/>
                <a:ea typeface="Meiryo" panose="020B0604030504040204" pitchFamily="34" charset="-128"/>
              </a:endParaRPr>
            </a:p>
          </p:txBody>
        </p:sp>
        <p:sp>
          <p:nvSpPr>
            <p:cNvPr id="29" name="Google Shape;661;p36">
              <a:extLst>
                <a:ext uri="{FF2B5EF4-FFF2-40B4-BE49-F238E27FC236}">
                  <a16:creationId xmlns:a16="http://schemas.microsoft.com/office/drawing/2014/main" id="{1BDE08FB-1803-A6E3-6950-EA4BE2573BC4}"/>
                </a:ext>
              </a:extLst>
            </p:cNvPr>
            <p:cNvSpPr txBox="1"/>
            <p:nvPr/>
          </p:nvSpPr>
          <p:spPr>
            <a:xfrm>
              <a:off x="10240481" y="5465183"/>
              <a:ext cx="601416" cy="461624"/>
            </a:xfrm>
            <a:prstGeom prst="rect">
              <a:avLst/>
            </a:prstGeom>
            <a:noFill/>
            <a:ln>
              <a:noFill/>
            </a:ln>
          </p:spPr>
          <p:txBody>
            <a:bodyPr spcFirstLastPara="1" wrap="none" lIns="91425" tIns="45700" rIns="91425" bIns="45700" anchor="b" anchorCtr="0">
              <a:spAutoFit/>
            </a:bodyPr>
            <a:lstStyle/>
            <a:p>
              <a:pPr lvl="0">
                <a:buSzPts val="3600"/>
                <a:tabLst>
                  <a:tab pos="1304925" algn="ctr"/>
                  <a:tab pos="1852613" algn="ctr"/>
                  <a:tab pos="2308225" algn="ctr"/>
                </a:tabLst>
              </a:pPr>
              <a:r>
                <a:rPr lang="en-US" altLang="ja-JP" sz="2400" b="1" kern="100">
                  <a:solidFill>
                    <a:srgbClr val="2D3737"/>
                  </a:solidFill>
                  <a:latin typeface="Meiryo" panose="020B0604030504040204" pitchFamily="34" charset="-128"/>
                  <a:ea typeface="Meiryo" panose="020B0604030504040204" pitchFamily="34" charset="-128"/>
                </a:rPr>
                <a:t>90</a:t>
              </a:r>
              <a:endParaRPr lang="ja-JP" altLang="en-US" sz="2400" b="1" kern="100">
                <a:solidFill>
                  <a:srgbClr val="2D3737"/>
                </a:solidFill>
                <a:latin typeface="Meiryo" panose="020B0604030504040204" pitchFamily="34" charset="-128"/>
                <a:ea typeface="Meiryo" panose="020B0604030504040204" pitchFamily="34" charset="-128"/>
              </a:endParaRPr>
            </a:p>
          </p:txBody>
        </p:sp>
        <p:sp>
          <p:nvSpPr>
            <p:cNvPr id="30" name="Google Shape;661;p36">
              <a:extLst>
                <a:ext uri="{FF2B5EF4-FFF2-40B4-BE49-F238E27FC236}">
                  <a16:creationId xmlns:a16="http://schemas.microsoft.com/office/drawing/2014/main" id="{A51CC528-F13E-38E0-5790-F58BF169D30F}"/>
                </a:ext>
              </a:extLst>
            </p:cNvPr>
            <p:cNvSpPr txBox="1"/>
            <p:nvPr/>
          </p:nvSpPr>
          <p:spPr>
            <a:xfrm>
              <a:off x="10744850" y="5429874"/>
              <a:ext cx="659125" cy="507791"/>
            </a:xfrm>
            <a:prstGeom prst="rect">
              <a:avLst/>
            </a:prstGeom>
            <a:noFill/>
            <a:ln>
              <a:noFill/>
            </a:ln>
          </p:spPr>
          <p:txBody>
            <a:bodyPr spcFirstLastPara="1" wrap="none" lIns="91425" tIns="45700" rIns="91425" bIns="45700" anchor="b" anchorCtr="0">
              <a:spAutoFit/>
            </a:bodyPr>
            <a:lstStyle/>
            <a:p>
              <a:pPr lvl="0">
                <a:buSzPts val="3600"/>
                <a:tabLst>
                  <a:tab pos="1304925" algn="ctr"/>
                  <a:tab pos="1852613" algn="ctr"/>
                  <a:tab pos="2308225" algn="ctr"/>
                </a:tabLst>
              </a:pPr>
              <a:r>
                <a:rPr lang="en-US" altLang="ja-JP" sz="1050" b="1" kern="100">
                  <a:solidFill>
                    <a:srgbClr val="2D3737"/>
                  </a:solidFill>
                  <a:latin typeface="Meiryo" panose="020B0604030504040204" pitchFamily="34" charset="-128"/>
                  <a:ea typeface="Meiryo" panose="020B0604030504040204" pitchFamily="34" charset="-128"/>
                </a:rPr>
                <a:t>mmHg</a:t>
              </a:r>
            </a:p>
            <a:p>
              <a:pPr lvl="0">
                <a:buSzPts val="3600"/>
                <a:tabLst>
                  <a:tab pos="1304925" algn="ctr"/>
                  <a:tab pos="1852613" algn="ctr"/>
                  <a:tab pos="2308225" algn="ctr"/>
                </a:tabLst>
              </a:pPr>
              <a:r>
                <a:rPr lang="ja-JP" altLang="en-US" sz="600" b="1" kern="100">
                  <a:solidFill>
                    <a:srgbClr val="2D3737"/>
                  </a:solidFill>
                  <a:latin typeface="Meiryo" panose="020B0604030504040204" pitchFamily="34" charset="-128"/>
                  <a:ea typeface="Meiryo" panose="020B0604030504040204" pitchFamily="34" charset="-128"/>
                </a:rPr>
                <a:t>いじょう</a:t>
              </a:r>
              <a:endParaRPr lang="en-US" altLang="ja-JP" sz="600" b="1" kern="100">
                <a:solidFill>
                  <a:srgbClr val="2D3737"/>
                </a:solidFill>
                <a:latin typeface="Meiryo" panose="020B0604030504040204" pitchFamily="34" charset="-128"/>
                <a:ea typeface="Meiryo" panose="020B0604030504040204" pitchFamily="34" charset="-128"/>
              </a:endParaRPr>
            </a:p>
            <a:p>
              <a:pPr lvl="0">
                <a:buSzPts val="3600"/>
                <a:tabLst>
                  <a:tab pos="1304925" algn="ctr"/>
                  <a:tab pos="1852613" algn="ctr"/>
                  <a:tab pos="2308225" algn="ctr"/>
                </a:tabLst>
              </a:pPr>
              <a:r>
                <a:rPr lang="ja-JP" altLang="en-US" sz="1050" b="1" kern="100">
                  <a:solidFill>
                    <a:srgbClr val="2D3737"/>
                  </a:solidFill>
                  <a:latin typeface="Meiryo" panose="020B0604030504040204" pitchFamily="34" charset="-128"/>
                  <a:ea typeface="Meiryo" panose="020B0604030504040204" pitchFamily="34" charset="-128"/>
                </a:rPr>
                <a:t>以上</a:t>
              </a:r>
            </a:p>
          </p:txBody>
        </p:sp>
      </p:grpSp>
      <p:sp>
        <p:nvSpPr>
          <p:cNvPr id="31" name="Google Shape;229;p12">
            <a:extLst>
              <a:ext uri="{FF2B5EF4-FFF2-40B4-BE49-F238E27FC236}">
                <a16:creationId xmlns:a16="http://schemas.microsoft.com/office/drawing/2014/main" id="{8039AB6E-BBE1-D0AD-1034-9CBC1CCB3831}"/>
              </a:ext>
            </a:extLst>
          </p:cNvPr>
          <p:cNvSpPr/>
          <p:nvPr/>
        </p:nvSpPr>
        <p:spPr>
          <a:xfrm>
            <a:off x="2492890" y="453901"/>
            <a:ext cx="1569630" cy="276959"/>
          </a:xfrm>
          <a:prstGeom prst="rect">
            <a:avLst/>
          </a:prstGeom>
          <a:noFill/>
          <a:ln>
            <a:noFill/>
          </a:ln>
        </p:spPr>
        <p:txBody>
          <a:bodyPr spcFirstLastPara="1" wrap="non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こうけつあつしょう</a:t>
            </a:r>
            <a:endParaRPr sz="1200" b="1" i="0" u="none" strike="noStrike" cap="none">
              <a:solidFill>
                <a:srgbClr val="323232"/>
              </a:solidFill>
              <a:latin typeface="Meiryo"/>
              <a:ea typeface="Meiryo"/>
              <a:cs typeface="Meiryo"/>
              <a:sym typeface="Meiryo"/>
            </a:endParaRPr>
          </a:p>
        </p:txBody>
      </p:sp>
    </p:spTree>
    <p:extLst>
      <p:ext uri="{BB962C8B-B14F-4D97-AF65-F5344CB8AC3E}">
        <p14:creationId xmlns:p14="http://schemas.microsoft.com/office/powerpoint/2010/main" val="384393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アイコン&#10;&#10;自動的に生成された説明">
            <a:extLst>
              <a:ext uri="{FF2B5EF4-FFF2-40B4-BE49-F238E27FC236}">
                <a16:creationId xmlns:a16="http://schemas.microsoft.com/office/drawing/2014/main" id="{2B000A32-0420-DE4A-A72C-A1086D2F5E57}"/>
              </a:ext>
            </a:extLst>
          </p:cNvPr>
          <p:cNvPicPr>
            <a:picLocks noChangeAspect="1"/>
          </p:cNvPicPr>
          <p:nvPr/>
        </p:nvPicPr>
        <p:blipFill>
          <a:blip r:embed="rId3"/>
          <a:stretch>
            <a:fillRect/>
          </a:stretch>
        </p:blipFill>
        <p:spPr>
          <a:xfrm>
            <a:off x="3043182" y="3628072"/>
            <a:ext cx="6105635" cy="3041836"/>
          </a:xfrm>
          <a:prstGeom prst="rect">
            <a:avLst/>
          </a:prstGeom>
        </p:spPr>
      </p:pic>
      <p:grpSp>
        <p:nvGrpSpPr>
          <p:cNvPr id="3" name="グループ化 2">
            <a:extLst>
              <a:ext uri="{FF2B5EF4-FFF2-40B4-BE49-F238E27FC236}">
                <a16:creationId xmlns:a16="http://schemas.microsoft.com/office/drawing/2014/main" id="{9E9406FB-64F7-FA10-639C-5D90FA2D9E3A}"/>
              </a:ext>
            </a:extLst>
          </p:cNvPr>
          <p:cNvGrpSpPr/>
          <p:nvPr/>
        </p:nvGrpSpPr>
        <p:grpSpPr>
          <a:xfrm>
            <a:off x="695325" y="1808002"/>
            <a:ext cx="10810875" cy="1451035"/>
            <a:chOff x="695325" y="1808002"/>
            <a:chExt cx="10810875" cy="1451035"/>
          </a:xfrm>
        </p:grpSpPr>
        <p:sp>
          <p:nvSpPr>
            <p:cNvPr id="13" name="Google Shape;661;p36">
              <a:extLst>
                <a:ext uri="{FF2B5EF4-FFF2-40B4-BE49-F238E27FC236}">
                  <a16:creationId xmlns:a16="http://schemas.microsoft.com/office/drawing/2014/main" id="{DF2DF4C7-77C7-A4AB-A047-5F0850237ACC}"/>
                </a:ext>
              </a:extLst>
            </p:cNvPr>
            <p:cNvSpPr txBox="1"/>
            <p:nvPr/>
          </p:nvSpPr>
          <p:spPr>
            <a:xfrm>
              <a:off x="704850" y="1874083"/>
              <a:ext cx="10801350" cy="1384954"/>
            </a:xfrm>
            <a:prstGeom prst="rect">
              <a:avLst/>
            </a:prstGeom>
            <a:noFill/>
            <a:ln>
              <a:noFill/>
            </a:ln>
          </p:spPr>
          <p:txBody>
            <a:bodyPr spcFirstLastPara="1" wrap="square" lIns="91425" tIns="45700" rIns="91425" bIns="45700" anchor="t" anchorCtr="0">
              <a:spAutoFit/>
            </a:bodyPr>
            <a:lstStyle/>
            <a:p>
              <a:pPr>
                <a:lnSpc>
                  <a:spcPct val="150000"/>
                </a:lnSpc>
              </a:pPr>
              <a:r>
                <a:rPr lang="ja-JP" altLang="en-US" sz="28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血圧測定は、血管と心臓に関する病気になる危険度を知るためにおこないます。</a:t>
              </a:r>
              <a:endParaRPr lang="ja-JP" altLang="ja-JP" sz="28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4" name="Google Shape;661;p36">
              <a:extLst>
                <a:ext uri="{FF2B5EF4-FFF2-40B4-BE49-F238E27FC236}">
                  <a16:creationId xmlns:a16="http://schemas.microsoft.com/office/drawing/2014/main" id="{733603C2-43F5-1C5D-1613-DB21AAA73CF1}"/>
                </a:ext>
              </a:extLst>
            </p:cNvPr>
            <p:cNvSpPr txBox="1"/>
            <p:nvPr/>
          </p:nvSpPr>
          <p:spPr>
            <a:xfrm>
              <a:off x="695325" y="1808002"/>
              <a:ext cx="10801350" cy="276959"/>
            </a:xfrm>
            <a:prstGeom prst="rect">
              <a:avLst/>
            </a:prstGeom>
            <a:noFill/>
            <a:ln>
              <a:noFill/>
            </a:ln>
          </p:spPr>
          <p:txBody>
            <a:bodyPr spcFirstLastPara="1" wrap="square" lIns="91425" tIns="45700" rIns="91425" bIns="45700" anchor="t" anchorCtr="0">
              <a:spAutoFit/>
            </a:bodyPr>
            <a:lstStyle/>
            <a:p>
              <a:pPr algn="just">
                <a:tabLst>
                  <a:tab pos="711200" algn="ctr"/>
                  <a:tab pos="2311400" algn="ctr"/>
                  <a:tab pos="3365500" algn="ctr"/>
                  <a:tab pos="4838700" algn="ctr"/>
                  <a:tab pos="7658100" algn="ctr"/>
                  <a:tab pos="8737600" algn="ctr"/>
                </a:tabLst>
              </a:pP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けつあつそくてい　　　　　　</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けっかん</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しんぞう　　  かん               びょうき</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きけんど	し</a:t>
              </a:r>
              <a:endParaRPr lang="ja-JP" altLang="ja-JP" sz="24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grpSp>
      <p:sp>
        <p:nvSpPr>
          <p:cNvPr id="11" name="Google Shape;223;p12">
            <a:extLst>
              <a:ext uri="{FF2B5EF4-FFF2-40B4-BE49-F238E27FC236}">
                <a16:creationId xmlns:a16="http://schemas.microsoft.com/office/drawing/2014/main" id="{EECE8914-E07B-FA67-768D-CECA9E6874C1}"/>
              </a:ext>
            </a:extLst>
          </p:cNvPr>
          <p:cNvSpPr txBox="1"/>
          <p:nvPr/>
        </p:nvSpPr>
        <p:spPr>
          <a:xfrm>
            <a:off x="2081291" y="660398"/>
            <a:ext cx="396245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altLang="en-US" sz="4000" b="1" i="0" u="none" strike="noStrike" cap="none">
                <a:solidFill>
                  <a:srgbClr val="2D3737"/>
                </a:solidFill>
                <a:latin typeface="Meiryo"/>
                <a:ea typeface="Meiryo"/>
                <a:cs typeface="Meiryo"/>
                <a:sym typeface="Meiryo"/>
              </a:rPr>
              <a:t>血圧測定とは</a:t>
            </a:r>
            <a:endParaRPr lang="ja-JP" altLang="en-US" sz="4000" b="1" i="0" u="none" strike="noStrike" cap="none">
              <a:solidFill>
                <a:srgbClr val="000000"/>
              </a:solidFill>
              <a:latin typeface="Meiryo"/>
              <a:ea typeface="Meiryo"/>
              <a:cs typeface="Meiryo"/>
              <a:sym typeface="Meiryo"/>
            </a:endParaRPr>
          </a:p>
        </p:txBody>
      </p:sp>
      <p:sp>
        <p:nvSpPr>
          <p:cNvPr id="16" name="Google Shape;229;p12">
            <a:extLst>
              <a:ext uri="{FF2B5EF4-FFF2-40B4-BE49-F238E27FC236}">
                <a16:creationId xmlns:a16="http://schemas.microsoft.com/office/drawing/2014/main" id="{C3959580-E185-0854-373D-A6B4B39915AD}"/>
              </a:ext>
            </a:extLst>
          </p:cNvPr>
          <p:cNvSpPr/>
          <p:nvPr/>
        </p:nvSpPr>
        <p:spPr>
          <a:xfrm>
            <a:off x="2492890" y="453901"/>
            <a:ext cx="1415742" cy="276959"/>
          </a:xfrm>
          <a:prstGeom prst="rect">
            <a:avLst/>
          </a:prstGeom>
          <a:noFill/>
          <a:ln>
            <a:noFill/>
          </a:ln>
        </p:spPr>
        <p:txBody>
          <a:bodyPr spcFirstLastPara="1" wrap="non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2D3737"/>
                </a:solidFill>
                <a:latin typeface="Meiryo"/>
                <a:ea typeface="Meiryo"/>
                <a:cs typeface="Meiryo"/>
                <a:sym typeface="Meiryo"/>
              </a:rPr>
              <a:t>けつあつ</a:t>
            </a:r>
            <a:r>
              <a:rPr lang="ja-JP" altLang="en-US" sz="1200" b="1">
                <a:solidFill>
                  <a:srgbClr val="2D3737"/>
                </a:solidFill>
                <a:latin typeface="Meiryo"/>
                <a:ea typeface="Meiryo"/>
                <a:cs typeface="Meiryo"/>
                <a:sym typeface="Meiryo"/>
              </a:rPr>
              <a:t>そくてい</a:t>
            </a:r>
            <a:endParaRPr sz="1200" b="1" i="0" u="none" strike="noStrike" cap="none">
              <a:solidFill>
                <a:srgbClr val="323232"/>
              </a:solidFill>
              <a:latin typeface="Meiryo"/>
              <a:ea typeface="Meiryo"/>
              <a:cs typeface="Meiryo"/>
              <a:sym typeface="Meiryo"/>
            </a:endParaRPr>
          </a:p>
        </p:txBody>
      </p:sp>
    </p:spTree>
    <p:extLst>
      <p:ext uri="{BB962C8B-B14F-4D97-AF65-F5344CB8AC3E}">
        <p14:creationId xmlns:p14="http://schemas.microsoft.com/office/powerpoint/2010/main" val="127687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8"/>
          <p:cNvSpPr txBox="1"/>
          <p:nvPr/>
        </p:nvSpPr>
        <p:spPr>
          <a:xfrm>
            <a:off x="2126333" y="660398"/>
            <a:ext cx="9968470"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ja-JP" altLang="en-US" sz="4000" b="1" i="0" u="none" strike="noStrike" kern="0" cap="none" spc="0" normalizeH="0" baseline="0" noProof="0">
                <a:ln>
                  <a:noFill/>
                </a:ln>
                <a:solidFill>
                  <a:srgbClr val="2D3737"/>
                </a:solidFill>
                <a:effectLst/>
                <a:uLnTx/>
                <a:uFillTx/>
                <a:latin typeface="Meiryo"/>
                <a:ea typeface="Meiryo"/>
                <a:cs typeface="Meiryo"/>
                <a:sym typeface="Meiryo"/>
              </a:rPr>
              <a:t>心臓のしくみとはたらき</a:t>
            </a:r>
            <a:endParaRPr kumimoji="0" sz="4000" b="1" i="0" u="none" strike="noStrike" kern="0" cap="none" spc="0" normalizeH="0" baseline="0" noProof="0" dirty="0">
              <a:ln>
                <a:noFill/>
              </a:ln>
              <a:solidFill>
                <a:srgbClr val="2D3737"/>
              </a:solidFill>
              <a:effectLst/>
              <a:uLnTx/>
              <a:uFillTx/>
              <a:latin typeface="Meiryo"/>
              <a:ea typeface="Meiryo"/>
              <a:cs typeface="Meiryo"/>
              <a:sym typeface="Meiryo"/>
            </a:endParaRPr>
          </a:p>
        </p:txBody>
      </p:sp>
      <p:pic>
        <p:nvPicPr>
          <p:cNvPr id="164" name="Google Shape;164;p8" descr="図形, 四角形&#10;&#10;自動的に生成された説明"/>
          <p:cNvPicPr preferRelativeResize="0"/>
          <p:nvPr/>
        </p:nvPicPr>
        <p:blipFill rotWithShape="1">
          <a:blip r:embed="rId3">
            <a:alphaModFix/>
          </a:blip>
          <a:srcRect/>
          <a:stretch/>
        </p:blipFill>
        <p:spPr>
          <a:xfrm>
            <a:off x="932483" y="1758065"/>
            <a:ext cx="2459646" cy="720000"/>
          </a:xfrm>
          <a:prstGeom prst="rect">
            <a:avLst/>
          </a:prstGeom>
          <a:noFill/>
          <a:ln>
            <a:noFill/>
          </a:ln>
        </p:spPr>
      </p:pic>
      <p:sp>
        <p:nvSpPr>
          <p:cNvPr id="165" name="Google Shape;165;p8"/>
          <p:cNvSpPr/>
          <p:nvPr/>
        </p:nvSpPr>
        <p:spPr>
          <a:xfrm>
            <a:off x="994944" y="1984325"/>
            <a:ext cx="257103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ja-JP" altLang="en-US" sz="2400" b="1" i="0" u="none" strike="noStrike" kern="0" cap="none" spc="0" normalizeH="0" baseline="0" noProof="0">
                <a:ln>
                  <a:noFill/>
                </a:ln>
                <a:solidFill>
                  <a:srgbClr val="FFFFFF"/>
                </a:solidFill>
                <a:effectLst/>
                <a:uLnTx/>
                <a:uFillTx/>
                <a:latin typeface="Meiryo"/>
                <a:ea typeface="Meiryo"/>
                <a:cs typeface="Meiryo"/>
                <a:sym typeface="Meiryo"/>
              </a:rPr>
              <a:t>心臓のはたらき</a:t>
            </a:r>
            <a:endParaRPr kumimoji="0" sz="2400" b="1" i="0" u="none" strike="noStrike" kern="0" cap="none" spc="0" normalizeH="0" baseline="0" noProof="0" dirty="0">
              <a:ln>
                <a:noFill/>
              </a:ln>
              <a:solidFill>
                <a:srgbClr val="000000"/>
              </a:solidFill>
              <a:effectLst/>
              <a:uLnTx/>
              <a:uFillTx/>
              <a:latin typeface="Meiryo"/>
              <a:ea typeface="Meiryo"/>
              <a:cs typeface="Meiryo"/>
              <a:sym typeface="Meiryo"/>
            </a:endParaRPr>
          </a:p>
        </p:txBody>
      </p:sp>
      <p:pic>
        <p:nvPicPr>
          <p:cNvPr id="166" name="Google Shape;166;p8" descr="図形, 四角形&#10;&#10;自動的に生成された説明"/>
          <p:cNvPicPr preferRelativeResize="0"/>
          <p:nvPr/>
        </p:nvPicPr>
        <p:blipFill rotWithShape="1">
          <a:blip r:embed="rId3">
            <a:alphaModFix/>
          </a:blip>
          <a:srcRect/>
          <a:stretch/>
        </p:blipFill>
        <p:spPr>
          <a:xfrm>
            <a:off x="6063710" y="1758065"/>
            <a:ext cx="2660638" cy="720000"/>
          </a:xfrm>
          <a:prstGeom prst="rect">
            <a:avLst/>
          </a:prstGeom>
          <a:noFill/>
          <a:ln>
            <a:noFill/>
          </a:ln>
        </p:spPr>
      </p:pic>
      <p:sp>
        <p:nvSpPr>
          <p:cNvPr id="167" name="Google Shape;167;p8"/>
          <p:cNvSpPr/>
          <p:nvPr/>
        </p:nvSpPr>
        <p:spPr>
          <a:xfrm>
            <a:off x="6132465" y="1984325"/>
            <a:ext cx="257103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ja-JP" altLang="en-US" sz="2400" b="1" i="0" u="none" strike="noStrike" kern="0" cap="none" spc="0" normalizeH="0" baseline="0" noProof="0">
                <a:ln>
                  <a:noFill/>
                </a:ln>
                <a:solidFill>
                  <a:srgbClr val="FFFFFF"/>
                </a:solidFill>
                <a:effectLst/>
                <a:uLnTx/>
                <a:uFillTx/>
                <a:latin typeface="Meiryo"/>
                <a:ea typeface="Meiryo"/>
                <a:cs typeface="Meiryo"/>
                <a:sym typeface="Meiryo"/>
              </a:rPr>
              <a:t>心臓の</a:t>
            </a:r>
            <a:r>
              <a:rPr kumimoji="0" lang="en-US" altLang="ja-JP" sz="2400" b="1" i="0" u="none" strike="noStrike" kern="0" cap="none" spc="0" normalizeH="0" baseline="0" noProof="0">
                <a:ln>
                  <a:noFill/>
                </a:ln>
                <a:solidFill>
                  <a:srgbClr val="FFFFFF"/>
                </a:solidFill>
                <a:effectLst/>
                <a:uLnTx/>
                <a:uFillTx/>
                <a:latin typeface="Meiryo"/>
                <a:ea typeface="Meiryo"/>
                <a:cs typeface="Meiryo"/>
                <a:sym typeface="Meiryo"/>
              </a:rPr>
              <a:t>4</a:t>
            </a:r>
            <a:r>
              <a:rPr kumimoji="0" lang="ja-JP" altLang="en-US" sz="2400" b="1" i="0" u="none" strike="noStrike" kern="0" cap="none" spc="0" normalizeH="0" baseline="0" noProof="0">
                <a:ln>
                  <a:noFill/>
                </a:ln>
                <a:solidFill>
                  <a:srgbClr val="FFFFFF"/>
                </a:solidFill>
                <a:effectLst/>
                <a:uLnTx/>
                <a:uFillTx/>
                <a:latin typeface="Meiryo"/>
                <a:ea typeface="Meiryo"/>
                <a:cs typeface="Meiryo"/>
                <a:sym typeface="Meiryo"/>
              </a:rPr>
              <a:t>つの部屋</a:t>
            </a:r>
            <a:endParaRPr kumimoji="0" sz="2400" b="1" i="0" u="none" strike="noStrike" kern="0" cap="none" spc="0" normalizeH="0" baseline="0" noProof="0" dirty="0">
              <a:ln>
                <a:noFill/>
              </a:ln>
              <a:solidFill>
                <a:srgbClr val="000000"/>
              </a:solidFill>
              <a:effectLst/>
              <a:uLnTx/>
              <a:uFillTx/>
              <a:latin typeface="Meiryo"/>
              <a:ea typeface="Meiryo"/>
              <a:cs typeface="Meiryo"/>
              <a:sym typeface="Meiryo"/>
            </a:endParaRPr>
          </a:p>
        </p:txBody>
      </p:sp>
      <p:pic>
        <p:nvPicPr>
          <p:cNvPr id="168" name="Google Shape;168;p8" descr="図形, 四角形&#10;&#10;自動的に生成された説明"/>
          <p:cNvPicPr preferRelativeResize="0"/>
          <p:nvPr/>
        </p:nvPicPr>
        <p:blipFill rotWithShape="1">
          <a:blip r:embed="rId3">
            <a:alphaModFix/>
          </a:blip>
          <a:srcRect/>
          <a:stretch/>
        </p:blipFill>
        <p:spPr>
          <a:xfrm>
            <a:off x="915105" y="3864655"/>
            <a:ext cx="4072531" cy="720000"/>
          </a:xfrm>
          <a:prstGeom prst="rect">
            <a:avLst/>
          </a:prstGeom>
          <a:noFill/>
          <a:ln>
            <a:noFill/>
          </a:ln>
        </p:spPr>
      </p:pic>
      <p:sp>
        <p:nvSpPr>
          <p:cNvPr id="169" name="Google Shape;169;p8"/>
          <p:cNvSpPr/>
          <p:nvPr/>
        </p:nvSpPr>
        <p:spPr>
          <a:xfrm>
            <a:off x="1012822" y="4095162"/>
            <a:ext cx="3974814"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ja-JP" altLang="en-US" sz="2400" b="1" i="0" u="none" strike="noStrike" kern="0" cap="none" spc="0" normalizeH="0" baseline="0" noProof="0" dirty="0">
                <a:ln>
                  <a:noFill/>
                </a:ln>
                <a:solidFill>
                  <a:srgbClr val="FFFFFF"/>
                </a:solidFill>
                <a:effectLst/>
                <a:uLnTx/>
                <a:uFillTx/>
                <a:latin typeface="Meiryo"/>
                <a:ea typeface="Meiryo"/>
                <a:cs typeface="Meiryo"/>
                <a:sym typeface="Meiryo"/>
              </a:rPr>
              <a:t>心臓は一生で何回動くの？</a:t>
            </a:r>
            <a:endParaRPr kumimoji="0" sz="24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170" name="Google Shape;170;p8"/>
          <p:cNvSpPr/>
          <p:nvPr/>
        </p:nvSpPr>
        <p:spPr>
          <a:xfrm>
            <a:off x="897727" y="2595354"/>
            <a:ext cx="5591742"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ja-JP" altLang="en-US" sz="2800" b="1" i="0" u="none" strike="noStrike" kern="0" cap="none" spc="0" normalizeH="0" baseline="0" noProof="0">
                <a:ln>
                  <a:noFill/>
                </a:ln>
                <a:solidFill>
                  <a:srgbClr val="2D3737"/>
                </a:solidFill>
                <a:effectLst/>
                <a:uLnTx/>
                <a:uFillTx/>
                <a:latin typeface="Meiryo"/>
                <a:ea typeface="Meiryo"/>
                <a:cs typeface="Meiryo"/>
                <a:sym typeface="Meiryo"/>
              </a:rPr>
              <a:t>血液を体中におくる役割</a:t>
            </a:r>
            <a:endParaRPr kumimoji="0" sz="2800" b="1" i="0" u="none" strike="noStrike" kern="0" cap="none" spc="0" normalizeH="0" baseline="0" noProof="0" dirty="0">
              <a:ln>
                <a:noFill/>
              </a:ln>
              <a:solidFill>
                <a:srgbClr val="2D3737"/>
              </a:solidFill>
              <a:effectLst/>
              <a:uLnTx/>
              <a:uFillTx/>
              <a:latin typeface="Meiryo"/>
              <a:ea typeface="Meiryo"/>
              <a:cs typeface="Meiryo"/>
              <a:sym typeface="Meiryo"/>
            </a:endParaRPr>
          </a:p>
        </p:txBody>
      </p:sp>
      <p:sp>
        <p:nvSpPr>
          <p:cNvPr id="171" name="Google Shape;171;p8"/>
          <p:cNvSpPr/>
          <p:nvPr/>
        </p:nvSpPr>
        <p:spPr>
          <a:xfrm>
            <a:off x="932484" y="4702967"/>
            <a:ext cx="4861712" cy="13849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en-US" altLang="ja-JP" sz="2800" b="1" i="0" u="none" strike="noStrike" kern="0" cap="none" spc="0" normalizeH="0" baseline="0" noProof="0">
                <a:ln>
                  <a:noFill/>
                </a:ln>
                <a:solidFill>
                  <a:srgbClr val="2D3737"/>
                </a:solidFill>
                <a:effectLst/>
                <a:uLnTx/>
                <a:uFillTx/>
                <a:latin typeface="Meiryo"/>
                <a:ea typeface="Meiryo"/>
                <a:cs typeface="Meiryo"/>
                <a:sym typeface="Meiryo"/>
              </a:rPr>
              <a:t>1</a:t>
            </a:r>
            <a:r>
              <a:rPr kumimoji="0" lang="ja-JP" altLang="en-US" sz="2800" b="1" i="0" u="none" strike="noStrike" kern="0" cap="none" spc="0" normalizeH="0" baseline="0" noProof="0">
                <a:ln>
                  <a:noFill/>
                </a:ln>
                <a:solidFill>
                  <a:srgbClr val="2D3737"/>
                </a:solidFill>
                <a:effectLst/>
                <a:uLnTx/>
                <a:uFillTx/>
                <a:latin typeface="Meiryo"/>
                <a:ea typeface="Meiryo"/>
                <a:cs typeface="Meiryo"/>
                <a:sym typeface="Meiryo"/>
              </a:rPr>
              <a:t>日</a:t>
            </a:r>
            <a:r>
              <a:rPr kumimoji="0" lang="en-US" altLang="ja-JP" sz="2800" b="1" i="0" u="none" strike="noStrike" kern="0" cap="none" spc="0" normalizeH="0" baseline="0" noProof="0">
                <a:ln>
                  <a:noFill/>
                </a:ln>
                <a:solidFill>
                  <a:srgbClr val="2D3737"/>
                </a:solidFill>
                <a:effectLst/>
                <a:uLnTx/>
                <a:uFillTx/>
                <a:latin typeface="Meiryo"/>
                <a:ea typeface="Meiryo"/>
                <a:cs typeface="Meiryo"/>
                <a:sym typeface="Meiryo"/>
              </a:rPr>
              <a:t>1</a:t>
            </a:r>
            <a:r>
              <a:rPr kumimoji="0" lang="en-US" altLang="ja-JP" sz="2800" b="1" i="0" u="none" strike="noStrike" kern="0" cap="none" spc="0" normalizeH="0" baseline="0" noProof="0" dirty="0">
                <a:ln>
                  <a:noFill/>
                </a:ln>
                <a:solidFill>
                  <a:srgbClr val="2D3737"/>
                </a:solidFill>
                <a:effectLst/>
                <a:uLnTx/>
                <a:uFillTx/>
                <a:latin typeface="Meiryo"/>
                <a:ea typeface="Meiryo"/>
                <a:cs typeface="Meiryo"/>
                <a:sym typeface="Meiryo"/>
              </a:rPr>
              <a:t>0</a:t>
            </a:r>
            <a:r>
              <a:rPr kumimoji="0" lang="ja-JP" altLang="en-US" sz="2800" b="1" i="0" u="none" strike="noStrike" kern="0" cap="none" spc="0" normalizeH="0" baseline="0" noProof="0">
                <a:ln>
                  <a:noFill/>
                </a:ln>
                <a:solidFill>
                  <a:srgbClr val="2D3737"/>
                </a:solidFill>
                <a:effectLst/>
                <a:uLnTx/>
                <a:uFillTx/>
                <a:latin typeface="Meiryo"/>
                <a:ea typeface="Meiryo"/>
                <a:cs typeface="Meiryo"/>
                <a:sym typeface="Meiryo"/>
              </a:rPr>
              <a:t>万回・</a:t>
            </a:r>
            <a:r>
              <a:rPr kumimoji="0" lang="en-US" altLang="ja-JP" sz="2800" b="1" i="0" u="none" strike="noStrike" kern="0" cap="none" spc="0" normalizeH="0" baseline="0" noProof="0">
                <a:ln>
                  <a:noFill/>
                </a:ln>
                <a:solidFill>
                  <a:srgbClr val="2D3737"/>
                </a:solidFill>
                <a:effectLst/>
                <a:uLnTx/>
                <a:uFillTx/>
                <a:latin typeface="Meiryo"/>
                <a:ea typeface="Meiryo"/>
                <a:cs typeface="Meiryo"/>
                <a:sym typeface="Meiryo"/>
              </a:rPr>
              <a:t>1</a:t>
            </a:r>
            <a:r>
              <a:rPr kumimoji="0" lang="ja-JP" altLang="en-US" sz="2800" b="1" i="0" u="none" strike="noStrike" kern="0" cap="none" spc="0" normalizeH="0" baseline="0" noProof="0">
                <a:ln>
                  <a:noFill/>
                </a:ln>
                <a:solidFill>
                  <a:srgbClr val="2D3737"/>
                </a:solidFill>
                <a:effectLst/>
                <a:uLnTx/>
                <a:uFillTx/>
                <a:latin typeface="Meiryo"/>
                <a:ea typeface="Meiryo"/>
                <a:cs typeface="Meiryo"/>
                <a:sym typeface="Meiryo"/>
              </a:rPr>
              <a:t>年</a:t>
            </a:r>
            <a:r>
              <a:rPr kumimoji="0" lang="en-US" altLang="ja-JP" sz="2800" b="1" i="0" u="none" strike="noStrike" kern="0" cap="none" spc="0" normalizeH="0" baseline="0" noProof="0">
                <a:ln>
                  <a:noFill/>
                </a:ln>
                <a:solidFill>
                  <a:srgbClr val="2D3737"/>
                </a:solidFill>
                <a:effectLst/>
                <a:uLnTx/>
                <a:uFillTx/>
                <a:latin typeface="Meiryo"/>
                <a:ea typeface="Meiryo"/>
                <a:cs typeface="Meiryo"/>
                <a:sym typeface="Meiryo"/>
              </a:rPr>
              <a:t>4,200</a:t>
            </a:r>
            <a:r>
              <a:rPr kumimoji="0" lang="ja-JP" altLang="en-US" sz="2800" b="1" i="0" u="none" strike="noStrike" kern="0" cap="none" spc="0" normalizeH="0" baseline="0" noProof="0">
                <a:ln>
                  <a:noFill/>
                </a:ln>
                <a:solidFill>
                  <a:srgbClr val="2D3737"/>
                </a:solidFill>
                <a:effectLst/>
                <a:uLnTx/>
                <a:uFillTx/>
                <a:latin typeface="Meiryo"/>
                <a:ea typeface="Meiryo"/>
                <a:cs typeface="Meiryo"/>
                <a:sym typeface="Meiryo"/>
              </a:rPr>
              <a:t>万回</a:t>
            </a:r>
            <a:endParaRPr kumimoji="0" sz="2800" b="1" i="0" u="none" strike="noStrike" kern="0" cap="none" spc="0" normalizeH="0" baseline="0" noProof="0" dirty="0">
              <a:ln>
                <a:noFill/>
              </a:ln>
              <a:solidFill>
                <a:srgbClr val="2D3737"/>
              </a:solidFill>
              <a:effectLst/>
              <a:uLnTx/>
              <a:uFillTx/>
              <a:latin typeface="Meiryo"/>
              <a:ea typeface="Meiryo"/>
              <a:cs typeface="Meiryo"/>
              <a:sym typeface="Meiryo"/>
            </a:endParaRPr>
          </a:p>
          <a:p>
            <a:pPr marL="0" marR="0" lvl="0" indent="0" algn="l"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en-US" altLang="ja-JP" sz="2800" b="1" i="0" u="none" strike="noStrike" kern="0" cap="none" spc="0" normalizeH="0" baseline="0" noProof="0">
                <a:ln>
                  <a:noFill/>
                </a:ln>
                <a:solidFill>
                  <a:srgbClr val="2D3737"/>
                </a:solidFill>
                <a:effectLst/>
                <a:uLnTx/>
                <a:uFillTx/>
                <a:latin typeface="Meiryo"/>
                <a:ea typeface="Meiryo"/>
                <a:cs typeface="Meiryo"/>
                <a:sym typeface="Meiryo"/>
              </a:rPr>
              <a:t>80</a:t>
            </a:r>
            <a:r>
              <a:rPr kumimoji="0" lang="ja-JP" altLang="en-US" sz="2800" b="1" i="0" u="none" strike="noStrike" kern="0" cap="none" spc="0" normalizeH="0" baseline="0" noProof="0">
                <a:ln>
                  <a:noFill/>
                </a:ln>
                <a:solidFill>
                  <a:srgbClr val="2D3737"/>
                </a:solidFill>
                <a:effectLst/>
                <a:uLnTx/>
                <a:uFillTx/>
                <a:latin typeface="Meiryo"/>
                <a:ea typeface="Meiryo"/>
                <a:cs typeface="Meiryo"/>
                <a:sym typeface="Meiryo"/>
              </a:rPr>
              <a:t>年で</a:t>
            </a:r>
            <a:r>
              <a:rPr kumimoji="0" lang="en-US" altLang="ja-JP" sz="2800" b="1" i="0" u="none" strike="noStrike" kern="0" cap="none" spc="0" normalizeH="0" baseline="0" noProof="0">
                <a:ln>
                  <a:noFill/>
                </a:ln>
                <a:solidFill>
                  <a:srgbClr val="2D3737"/>
                </a:solidFill>
                <a:effectLst/>
                <a:uLnTx/>
                <a:uFillTx/>
                <a:latin typeface="Meiryo"/>
                <a:ea typeface="Meiryo"/>
                <a:cs typeface="Meiryo"/>
                <a:sym typeface="Meiryo"/>
              </a:rPr>
              <a:t>34</a:t>
            </a:r>
            <a:r>
              <a:rPr kumimoji="0" lang="ja-JP" altLang="en-US" sz="2800" b="1" i="0" u="none" strike="noStrike" kern="0" cap="none" spc="0" normalizeH="0" baseline="0" noProof="0">
                <a:ln>
                  <a:noFill/>
                </a:ln>
                <a:solidFill>
                  <a:srgbClr val="2D3737"/>
                </a:solidFill>
                <a:effectLst/>
                <a:uLnTx/>
                <a:uFillTx/>
                <a:latin typeface="Meiryo"/>
                <a:ea typeface="Meiryo"/>
                <a:cs typeface="Meiryo"/>
                <a:sym typeface="Meiryo"/>
              </a:rPr>
              <a:t>億回！</a:t>
            </a:r>
            <a:endParaRPr kumimoji="0" sz="28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173" name="Google Shape;173;p8"/>
          <p:cNvSpPr txBox="1"/>
          <p:nvPr/>
        </p:nvSpPr>
        <p:spPr>
          <a:xfrm>
            <a:off x="2133348" y="378158"/>
            <a:ext cx="7693646"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1600" b="1" i="0" u="none" strike="noStrike" kern="0" cap="none" spc="0" normalizeH="0" baseline="0" noProof="0">
                <a:ln>
                  <a:noFill/>
                </a:ln>
                <a:solidFill>
                  <a:srgbClr val="2D3737"/>
                </a:solidFill>
                <a:effectLst/>
                <a:uLnTx/>
                <a:uFillTx/>
                <a:latin typeface="Meiryo"/>
                <a:ea typeface="Meiryo"/>
                <a:cs typeface="Meiryo"/>
                <a:sym typeface="Meiryo"/>
              </a:rPr>
              <a:t>し ん ぞ う</a:t>
            </a:r>
            <a:endParaRPr kumimoji="0" sz="16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174" name="Google Shape;174;p8"/>
          <p:cNvSpPr txBox="1"/>
          <p:nvPr/>
        </p:nvSpPr>
        <p:spPr>
          <a:xfrm>
            <a:off x="962730" y="2592130"/>
            <a:ext cx="769364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け つ え き</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175" name="Google Shape;175;p8"/>
          <p:cNvSpPr txBox="1"/>
          <p:nvPr/>
        </p:nvSpPr>
        <p:spPr>
          <a:xfrm>
            <a:off x="1012823" y="1825162"/>
            <a:ext cx="3499800"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FFFFFF"/>
                </a:solidFill>
                <a:effectLst/>
                <a:uLnTx/>
                <a:uFillTx/>
                <a:latin typeface="Meiryo"/>
                <a:ea typeface="Meiryo"/>
                <a:cs typeface="Meiryo"/>
                <a:sym typeface="Meiryo"/>
              </a:rPr>
              <a:t>し ん ぞ う　　　　　　　　　　　　　　　　　　　　　　　　　　　　　　　　　　　　　　　　</a:t>
            </a:r>
            <a:endParaRPr kumimoji="0" sz="900" b="1" i="0" u="none" strike="noStrike" kern="0" cap="none" spc="0" normalizeH="0" baseline="0" noProof="0" dirty="0">
              <a:ln>
                <a:noFill/>
              </a:ln>
              <a:solidFill>
                <a:srgbClr val="FFFFFF"/>
              </a:solidFill>
              <a:effectLst/>
              <a:uLnTx/>
              <a:uFillTx/>
              <a:latin typeface="Meiryo"/>
              <a:ea typeface="Meiryo"/>
              <a:cs typeface="Meiryo"/>
              <a:sym typeface="Meiryo"/>
            </a:endParaRPr>
          </a:p>
        </p:txBody>
      </p:sp>
      <p:sp>
        <p:nvSpPr>
          <p:cNvPr id="176" name="Google Shape;176;p8"/>
          <p:cNvSpPr txBox="1"/>
          <p:nvPr/>
        </p:nvSpPr>
        <p:spPr>
          <a:xfrm>
            <a:off x="1069094" y="3926947"/>
            <a:ext cx="359139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FFFFFF"/>
                </a:solidFill>
                <a:effectLst/>
                <a:uLnTx/>
                <a:uFillTx/>
                <a:latin typeface="Meiryo"/>
                <a:ea typeface="Meiryo"/>
                <a:cs typeface="Meiryo"/>
                <a:sym typeface="Meiryo"/>
              </a:rPr>
              <a:t>し ん ぞ う　　い っ し ょ う　    な ん か い う ご　　 　　　　　　　</a:t>
            </a:r>
            <a:endParaRPr kumimoji="0" sz="900" b="1" i="0" u="none" strike="noStrike" kern="0" cap="none" spc="0" normalizeH="0" baseline="0" noProof="0" dirty="0">
              <a:ln>
                <a:noFill/>
              </a:ln>
              <a:solidFill>
                <a:srgbClr val="FFFFFF"/>
              </a:solidFill>
              <a:effectLst/>
              <a:uLnTx/>
              <a:uFillTx/>
              <a:latin typeface="Meiryo"/>
              <a:ea typeface="Meiryo"/>
              <a:cs typeface="Meiryo"/>
              <a:sym typeface="Meiryo"/>
            </a:endParaRPr>
          </a:p>
        </p:txBody>
      </p:sp>
      <p:sp>
        <p:nvSpPr>
          <p:cNvPr id="178" name="Google Shape;178;p8"/>
          <p:cNvSpPr txBox="1"/>
          <p:nvPr/>
        </p:nvSpPr>
        <p:spPr>
          <a:xfrm>
            <a:off x="962730" y="4691093"/>
            <a:ext cx="769364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000000"/>
                </a:solidFill>
                <a:effectLst/>
                <a:uLnTx/>
                <a:uFillTx/>
                <a:latin typeface="Meiryo"/>
                <a:ea typeface="Meiryo"/>
                <a:cs typeface="Meiryo"/>
                <a:sym typeface="Meiryo"/>
              </a:rPr>
              <a:t>　　 に ち　　　　　ま ん  か い　　　　　　ね ん　　　　　　　　　　ま ん  か い</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179" name="Google Shape;179;p8"/>
          <p:cNvSpPr txBox="1"/>
          <p:nvPr/>
        </p:nvSpPr>
        <p:spPr>
          <a:xfrm>
            <a:off x="962730" y="5352172"/>
            <a:ext cx="769364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000000"/>
                </a:solidFill>
                <a:effectLst/>
                <a:uLnTx/>
                <a:uFillTx/>
                <a:latin typeface="Meiryo"/>
                <a:ea typeface="Meiryo"/>
                <a:cs typeface="Meiryo"/>
                <a:sym typeface="Meiryo"/>
              </a:rPr>
              <a:t>　　　　 ね ん　　　　　　　　 お く  か い</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180" name="Google Shape;180;p8"/>
          <p:cNvSpPr txBox="1"/>
          <p:nvPr/>
        </p:nvSpPr>
        <p:spPr>
          <a:xfrm>
            <a:off x="1991261" y="2592130"/>
            <a:ext cx="100896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からだ じゅう　　　　</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21" name="Google Shape;175;p8">
            <a:extLst>
              <a:ext uri="{FF2B5EF4-FFF2-40B4-BE49-F238E27FC236}">
                <a16:creationId xmlns:a16="http://schemas.microsoft.com/office/drawing/2014/main" id="{6F5C3038-BCF9-EA49-A74E-27EC87196BF9}"/>
              </a:ext>
            </a:extLst>
          </p:cNvPr>
          <p:cNvSpPr txBox="1"/>
          <p:nvPr/>
        </p:nvSpPr>
        <p:spPr>
          <a:xfrm>
            <a:off x="6154839" y="1825162"/>
            <a:ext cx="3499800"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ja-JP" sz="900" b="1" i="0" u="none" strike="noStrike" kern="0" cap="none" spc="0" normalizeH="0" baseline="0" noProof="0">
                <a:ln>
                  <a:noFill/>
                </a:ln>
                <a:solidFill>
                  <a:srgbClr val="FFFFFF"/>
                </a:solidFill>
                <a:effectLst/>
                <a:uLnTx/>
                <a:uFillTx/>
                <a:latin typeface="Meiryo"/>
                <a:ea typeface="Meiryo"/>
                <a:cs typeface="Meiryo"/>
                <a:sym typeface="Meiryo"/>
              </a:rPr>
              <a:t>し ん ぞ う　　　　　　　　　　　へ   や　　　　　　　　　　</a:t>
            </a:r>
            <a:endParaRPr kumimoji="0" sz="900" b="1" i="0" u="none" strike="noStrike" kern="0" cap="none" spc="0" normalizeH="0" baseline="0" noProof="0" dirty="0">
              <a:ln>
                <a:noFill/>
              </a:ln>
              <a:solidFill>
                <a:srgbClr val="FFFFFF"/>
              </a:solidFill>
              <a:effectLst/>
              <a:uLnTx/>
              <a:uFillTx/>
              <a:latin typeface="Meiryo"/>
              <a:ea typeface="Meiryo"/>
              <a:cs typeface="Meiryo"/>
              <a:sym typeface="Meiryo"/>
            </a:endParaRPr>
          </a:p>
        </p:txBody>
      </p:sp>
      <p:sp>
        <p:nvSpPr>
          <p:cNvPr id="25" name="Google Shape;180;p8">
            <a:extLst>
              <a:ext uri="{FF2B5EF4-FFF2-40B4-BE49-F238E27FC236}">
                <a16:creationId xmlns:a16="http://schemas.microsoft.com/office/drawing/2014/main" id="{D1245B01-19D3-6C43-8B19-9AE4B36D68F2}"/>
              </a:ext>
            </a:extLst>
          </p:cNvPr>
          <p:cNvSpPr txBox="1"/>
          <p:nvPr/>
        </p:nvSpPr>
        <p:spPr>
          <a:xfrm>
            <a:off x="4223817" y="2592130"/>
            <a:ext cx="100896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000000"/>
                </a:solidFill>
                <a:effectLst/>
                <a:uLnTx/>
                <a:uFillTx/>
                <a:latin typeface="Meiryo"/>
                <a:ea typeface="Meiryo"/>
                <a:cs typeface="Meiryo"/>
                <a:sym typeface="Meiryo"/>
              </a:rPr>
              <a:t>やくわり</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pic>
        <p:nvPicPr>
          <p:cNvPr id="5" name="図 4" descr="ダイアグラム が含まれている画像&#10;&#10;自動的に生成された説明">
            <a:extLst>
              <a:ext uri="{FF2B5EF4-FFF2-40B4-BE49-F238E27FC236}">
                <a16:creationId xmlns:a16="http://schemas.microsoft.com/office/drawing/2014/main" id="{DE3E7294-15E8-2341-B491-82CA5E291DAD}"/>
              </a:ext>
            </a:extLst>
          </p:cNvPr>
          <p:cNvPicPr>
            <a:picLocks noChangeAspect="1"/>
          </p:cNvPicPr>
          <p:nvPr/>
        </p:nvPicPr>
        <p:blipFill>
          <a:blip r:embed="rId4"/>
          <a:stretch>
            <a:fillRect/>
          </a:stretch>
        </p:blipFill>
        <p:spPr>
          <a:xfrm>
            <a:off x="6397806" y="2010608"/>
            <a:ext cx="4350501" cy="4294262"/>
          </a:xfrm>
          <a:prstGeom prst="rect">
            <a:avLst/>
          </a:prstGeom>
        </p:spPr>
      </p:pic>
      <p:sp>
        <p:nvSpPr>
          <p:cNvPr id="22" name="テキスト ボックス 21">
            <a:extLst>
              <a:ext uri="{FF2B5EF4-FFF2-40B4-BE49-F238E27FC236}">
                <a16:creationId xmlns:a16="http://schemas.microsoft.com/office/drawing/2014/main" id="{8001A90C-A314-4961-9A98-78FB9404410F}"/>
              </a:ext>
            </a:extLst>
          </p:cNvPr>
          <p:cNvSpPr txBox="1"/>
          <p:nvPr/>
        </p:nvSpPr>
        <p:spPr>
          <a:xfrm>
            <a:off x="6676845" y="6403087"/>
            <a:ext cx="5312075" cy="461665"/>
          </a:xfrm>
          <a:prstGeom prst="rect">
            <a:avLst/>
          </a:prstGeom>
          <a:noFill/>
        </p:spPr>
        <p:txBody>
          <a:bodyPr wrap="square" rtlCol="0">
            <a:spAutoFit/>
          </a:bodyPr>
          <a:lstStyle/>
          <a:p>
            <a:pPr algn="r"/>
            <a:r>
              <a:rPr kumimoji="1" lang="ja-JP" altLang="en-US" sz="1200" dirty="0">
                <a:solidFill>
                  <a:srgbClr val="2D3737"/>
                </a:solidFill>
                <a:latin typeface="メイリオ" panose="020B0604030504040204" pitchFamily="50" charset="-128"/>
                <a:ea typeface="メイリオ" panose="020B0604030504040204" pitchFamily="50" charset="-128"/>
              </a:rPr>
              <a:t>参考：病気がみえる </a:t>
            </a:r>
            <a:r>
              <a:rPr kumimoji="1" lang="en-US" altLang="ja-JP" sz="1200" dirty="0">
                <a:solidFill>
                  <a:srgbClr val="2D3737"/>
                </a:solidFill>
                <a:latin typeface="メイリオ" panose="020B0604030504040204" pitchFamily="50" charset="-128"/>
                <a:ea typeface="メイリオ" panose="020B0604030504040204" pitchFamily="50" charset="-128"/>
              </a:rPr>
              <a:t>vol.2 </a:t>
            </a:r>
            <a:r>
              <a:rPr kumimoji="1" lang="ja-JP" altLang="en-US" sz="1200" dirty="0">
                <a:solidFill>
                  <a:srgbClr val="2D3737"/>
                </a:solidFill>
                <a:latin typeface="メイリオ" panose="020B0604030504040204" pitchFamily="50" charset="-128"/>
                <a:ea typeface="メイリオ" panose="020B0604030504040204" pitchFamily="50" charset="-128"/>
              </a:rPr>
              <a:t>循環器 第</a:t>
            </a:r>
            <a:r>
              <a:rPr kumimoji="1" lang="en-US" altLang="ja-JP" sz="1200" dirty="0">
                <a:solidFill>
                  <a:srgbClr val="2D3737"/>
                </a:solidFill>
                <a:latin typeface="メイリオ" panose="020B0604030504040204" pitchFamily="50" charset="-128"/>
                <a:ea typeface="メイリオ" panose="020B0604030504040204" pitchFamily="50" charset="-128"/>
              </a:rPr>
              <a:t>4</a:t>
            </a:r>
            <a:r>
              <a:rPr kumimoji="1" lang="ja-JP" altLang="en-US" sz="1200" dirty="0">
                <a:solidFill>
                  <a:srgbClr val="2D3737"/>
                </a:solidFill>
                <a:latin typeface="メイリオ" panose="020B0604030504040204" pitchFamily="50" charset="-128"/>
                <a:ea typeface="メイリオ" panose="020B0604030504040204" pitchFamily="50" charset="-128"/>
              </a:rPr>
              <a:t>版 </a:t>
            </a:r>
            <a:r>
              <a:rPr kumimoji="1" lang="en-US" altLang="ja-JP" sz="1200" dirty="0">
                <a:solidFill>
                  <a:srgbClr val="2D3737"/>
                </a:solidFill>
                <a:latin typeface="メイリオ" panose="020B0604030504040204" pitchFamily="50" charset="-128"/>
                <a:ea typeface="メイリオ" panose="020B0604030504040204" pitchFamily="50" charset="-128"/>
              </a:rPr>
              <a:t>p.6, 365</a:t>
            </a:r>
            <a:r>
              <a:rPr kumimoji="1" lang="ja-JP" altLang="en-US" sz="1200" dirty="0">
                <a:solidFill>
                  <a:srgbClr val="2D3737"/>
                </a:solidFill>
                <a:latin typeface="メイリオ" panose="020B0604030504040204" pitchFamily="50" charset="-128"/>
                <a:ea typeface="メイリオ" panose="020B0604030504040204" pitchFamily="50" charset="-128"/>
              </a:rPr>
              <a:t>（メディックメディア）</a:t>
            </a:r>
            <a:endParaRPr kumimoji="1" lang="en-US" altLang="ja-JP" sz="1200" dirty="0">
              <a:solidFill>
                <a:srgbClr val="2D3737"/>
              </a:solidFill>
              <a:latin typeface="メイリオ" panose="020B0604030504040204" pitchFamily="50" charset="-128"/>
              <a:ea typeface="メイリオ" panose="020B0604030504040204" pitchFamily="50" charset="-128"/>
            </a:endParaRPr>
          </a:p>
          <a:p>
            <a:pPr algn="r"/>
            <a:endParaRPr kumimoji="1" lang="ja-JP" altLang="en-US" sz="1200" dirty="0">
              <a:solidFill>
                <a:srgbClr val="2D3737"/>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03355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15" name="図 14" descr="アイコン&#10;&#10;自動的に生成された説明">
            <a:extLst>
              <a:ext uri="{FF2B5EF4-FFF2-40B4-BE49-F238E27FC236}">
                <a16:creationId xmlns:a16="http://schemas.microsoft.com/office/drawing/2014/main" id="{AEB5A630-E559-EC4E-AD45-92C28921A18A}"/>
              </a:ext>
            </a:extLst>
          </p:cNvPr>
          <p:cNvPicPr>
            <a:picLocks noChangeAspect="1"/>
          </p:cNvPicPr>
          <p:nvPr/>
        </p:nvPicPr>
        <p:blipFill>
          <a:blip r:embed="rId3"/>
          <a:stretch>
            <a:fillRect/>
          </a:stretch>
        </p:blipFill>
        <p:spPr>
          <a:xfrm>
            <a:off x="920711" y="2290427"/>
            <a:ext cx="3463999" cy="3463999"/>
          </a:xfrm>
          <a:prstGeom prst="rect">
            <a:avLst/>
          </a:prstGeom>
        </p:spPr>
      </p:pic>
      <p:sp>
        <p:nvSpPr>
          <p:cNvPr id="2" name="Rectangle 1">
            <a:extLst>
              <a:ext uri="{FF2B5EF4-FFF2-40B4-BE49-F238E27FC236}">
                <a16:creationId xmlns:a16="http://schemas.microsoft.com/office/drawing/2014/main" id="{333B09E8-9196-4A3A-8FDE-318CDCD692C7}"/>
              </a:ext>
            </a:extLst>
          </p:cNvPr>
          <p:cNvSpPr>
            <a:spLocks noChangeArrowheads="1"/>
          </p:cNvSpPr>
          <p:nvPr/>
        </p:nvSpPr>
        <p:spPr bwMode="auto">
          <a:xfrm>
            <a:off x="7630097" y="6384834"/>
            <a:ext cx="43669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spAutoFit/>
          </a:bodyPr>
          <a:lstStyle/>
          <a:p>
            <a:pPr marL="457200" marR="0" lvl="1" indent="-457200" algn="r" defTabSz="914400" rtl="0" eaLnBrk="0" fontAlgn="base" latinLnBrk="0" hangingPunct="0">
              <a:lnSpc>
                <a:spcPct val="100000"/>
              </a:lnSpc>
              <a:spcBef>
                <a:spcPct val="0"/>
              </a:spcBef>
              <a:spcAft>
                <a:spcPct val="0"/>
              </a:spcAft>
              <a:buClrTx/>
              <a:buSzTx/>
              <a:buFontTx/>
              <a:buNone/>
              <a:tabLst/>
            </a:pPr>
            <a:r>
              <a:rPr kumimoji="0" lang="ja-JP"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キリンの血圧はなぜ高い　血液学最前線（小学館文庫）</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より引用</a:t>
            </a:r>
            <a:endParaRPr kumimoji="0" lang="ja-JP"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65470473-B9FF-4A89-DE01-E64C948F5F88}"/>
              </a:ext>
            </a:extLst>
          </p:cNvPr>
          <p:cNvGrpSpPr/>
          <p:nvPr/>
        </p:nvGrpSpPr>
        <p:grpSpPr>
          <a:xfrm>
            <a:off x="4720937" y="2498952"/>
            <a:ext cx="7282733" cy="3477835"/>
            <a:chOff x="4720937" y="2498952"/>
            <a:chExt cx="7282733" cy="3477835"/>
          </a:xfrm>
        </p:grpSpPr>
        <p:sp>
          <p:nvSpPr>
            <p:cNvPr id="10" name="Google Shape;661;p36">
              <a:extLst>
                <a:ext uri="{FF2B5EF4-FFF2-40B4-BE49-F238E27FC236}">
                  <a16:creationId xmlns:a16="http://schemas.microsoft.com/office/drawing/2014/main" id="{736EC029-1251-076B-ED9D-C8A0DED3EB49}"/>
                </a:ext>
              </a:extLst>
            </p:cNvPr>
            <p:cNvSpPr txBox="1"/>
            <p:nvPr/>
          </p:nvSpPr>
          <p:spPr>
            <a:xfrm>
              <a:off x="4720937" y="2498952"/>
              <a:ext cx="7282733" cy="3477835"/>
            </a:xfrm>
            <a:prstGeom prst="rect">
              <a:avLst/>
            </a:prstGeom>
            <a:noFill/>
            <a:ln>
              <a:noFill/>
            </a:ln>
          </p:spPr>
          <p:txBody>
            <a:bodyPr spcFirstLastPara="1" wrap="square" lIns="91425" tIns="45700" rIns="91425" bIns="45700" anchor="t" anchorCtr="0">
              <a:spAutoFit/>
            </a:bodyPr>
            <a:lstStyle/>
            <a:p>
              <a:pPr>
                <a:lnSpc>
                  <a:spcPct val="200000"/>
                </a:lnSpc>
              </a:pPr>
              <a:r>
                <a:rPr lang="ja-JP" altLang="en-US"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人間の血圧は大人は</a:t>
              </a:r>
              <a:r>
                <a:rPr lang="en-US" altLang="ja-JP"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120mmHg</a:t>
              </a:r>
              <a:r>
                <a:rPr lang="ja-JP" altLang="en-US"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、子供は</a:t>
              </a:r>
              <a:r>
                <a:rPr lang="en-US" altLang="ja-JP"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110mmHg</a:t>
              </a:r>
              <a:br>
                <a:rPr lang="en-US" altLang="ja-JP"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br>
              <a:r>
                <a:rPr lang="ja-JP" altLang="en-US"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くらいです。</a:t>
              </a:r>
            </a:p>
            <a:p>
              <a:pPr>
                <a:lnSpc>
                  <a:spcPct val="200000"/>
                </a:lnSpc>
              </a:pPr>
              <a:r>
                <a:rPr lang="ja-JP" altLang="en-US"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キリンの血圧は</a:t>
              </a:r>
              <a:r>
                <a:rPr lang="en-US" altLang="ja-JP"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330mmHg</a:t>
              </a:r>
              <a:r>
                <a:rPr lang="ja-JP" altLang="en-US"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くらいといわれています。</a:t>
              </a:r>
              <a:br>
                <a:rPr lang="en-US" altLang="ja-JP"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br>
              <a:r>
                <a:rPr lang="ja-JP" altLang="en-US"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キリンは首が長く、頭に血液を送るために、人間より</a:t>
              </a:r>
              <a:br>
                <a:rPr lang="en-US" altLang="ja-JP"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br>
              <a:r>
                <a:rPr lang="ja-JP" altLang="en-US"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も血圧が高くなっています。</a:t>
              </a:r>
              <a:endParaRPr lang="ja-JP" altLang="ja-JP" sz="2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2" name="Google Shape;661;p36">
              <a:extLst>
                <a:ext uri="{FF2B5EF4-FFF2-40B4-BE49-F238E27FC236}">
                  <a16:creationId xmlns:a16="http://schemas.microsoft.com/office/drawing/2014/main" id="{0C1547DE-BA21-84C5-19FE-B586683E1C95}"/>
                </a:ext>
              </a:extLst>
            </p:cNvPr>
            <p:cNvSpPr txBox="1"/>
            <p:nvPr/>
          </p:nvSpPr>
          <p:spPr>
            <a:xfrm>
              <a:off x="4720937" y="2527527"/>
              <a:ext cx="6775739" cy="276959"/>
            </a:xfrm>
            <a:prstGeom prst="rect">
              <a:avLst/>
            </a:prstGeom>
            <a:noFill/>
            <a:ln>
              <a:noFill/>
            </a:ln>
          </p:spPr>
          <p:txBody>
            <a:bodyPr spcFirstLastPara="1" wrap="square" lIns="91425" tIns="45700" rIns="91425" bIns="45700" anchor="t" anchorCtr="0">
              <a:spAutoFit/>
            </a:bodyPr>
            <a:lstStyle/>
            <a:p>
              <a:pPr algn="just">
                <a:tabLst>
                  <a:tab pos="1117600" algn="ctr"/>
                  <a:tab pos="1952625" algn="ctr"/>
                  <a:tab pos="4616450" algn="ctr"/>
                </a:tabLst>
              </a:pP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にんげん</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けつあつ</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おとな</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こども</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endParaRPr lang="ja-JP" altLang="ja-JP" sz="24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3" name="Google Shape;661;p36">
              <a:extLst>
                <a:ext uri="{FF2B5EF4-FFF2-40B4-BE49-F238E27FC236}">
                  <a16:creationId xmlns:a16="http://schemas.microsoft.com/office/drawing/2014/main" id="{375ECA16-75FB-A651-C8E2-5F9FEBECF030}"/>
                </a:ext>
              </a:extLst>
            </p:cNvPr>
            <p:cNvSpPr txBox="1"/>
            <p:nvPr/>
          </p:nvSpPr>
          <p:spPr>
            <a:xfrm>
              <a:off x="4720937" y="3882502"/>
              <a:ext cx="6775739" cy="276959"/>
            </a:xfrm>
            <a:prstGeom prst="rect">
              <a:avLst/>
            </a:prstGeom>
            <a:noFill/>
            <a:ln>
              <a:noFill/>
            </a:ln>
          </p:spPr>
          <p:txBody>
            <a:bodyPr spcFirstLastPara="1" wrap="square" lIns="91425" tIns="45700" rIns="91425" bIns="45700" anchor="t" anchorCtr="0">
              <a:spAutoFit/>
            </a:bodyPr>
            <a:lstStyle/>
            <a:p>
              <a:pPr algn="just">
                <a:tabLst>
                  <a:tab pos="1390650" algn="ctr"/>
                </a:tabLst>
              </a:pP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けつあつ</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endParaRPr lang="ja-JP" altLang="ja-JP" sz="24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4" name="Google Shape;661;p36">
              <a:extLst>
                <a:ext uri="{FF2B5EF4-FFF2-40B4-BE49-F238E27FC236}">
                  <a16:creationId xmlns:a16="http://schemas.microsoft.com/office/drawing/2014/main" id="{E427BE68-B625-9DD7-E0F4-5D47CDF1E7A8}"/>
                </a:ext>
              </a:extLst>
            </p:cNvPr>
            <p:cNvSpPr txBox="1"/>
            <p:nvPr/>
          </p:nvSpPr>
          <p:spPr>
            <a:xfrm>
              <a:off x="4720937" y="4565171"/>
              <a:ext cx="6775739" cy="276959"/>
            </a:xfrm>
            <a:prstGeom prst="rect">
              <a:avLst/>
            </a:prstGeom>
            <a:noFill/>
            <a:ln>
              <a:noFill/>
            </a:ln>
          </p:spPr>
          <p:txBody>
            <a:bodyPr spcFirstLastPara="1" wrap="square" lIns="91425" tIns="45700" rIns="91425" bIns="45700" anchor="t" anchorCtr="0">
              <a:spAutoFit/>
            </a:bodyPr>
            <a:lstStyle/>
            <a:p>
              <a:pPr algn="just">
                <a:tabLst>
                  <a:tab pos="1244600" algn="ctr"/>
                  <a:tab pos="1809750" algn="ctr"/>
                  <a:tab pos="2667000" algn="ctr"/>
                  <a:tab pos="3365500" algn="ctr"/>
                  <a:tab pos="4064000" algn="ctr"/>
                  <a:tab pos="5875338" algn="ctr"/>
                </a:tabLst>
              </a:pP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くび</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なが</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あたま</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けつえき</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おく</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にんげん</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endParaRPr lang="ja-JP" altLang="ja-JP" sz="24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6" name="Google Shape;661;p36">
              <a:extLst>
                <a:ext uri="{FF2B5EF4-FFF2-40B4-BE49-F238E27FC236}">
                  <a16:creationId xmlns:a16="http://schemas.microsoft.com/office/drawing/2014/main" id="{C016139B-3206-0373-9A80-1165B92552DE}"/>
                </a:ext>
              </a:extLst>
            </p:cNvPr>
            <p:cNvSpPr txBox="1"/>
            <p:nvPr/>
          </p:nvSpPr>
          <p:spPr>
            <a:xfrm>
              <a:off x="4720937" y="5237477"/>
              <a:ext cx="6775739" cy="276959"/>
            </a:xfrm>
            <a:prstGeom prst="rect">
              <a:avLst/>
            </a:prstGeom>
            <a:noFill/>
            <a:ln>
              <a:noFill/>
            </a:ln>
          </p:spPr>
          <p:txBody>
            <a:bodyPr spcFirstLastPara="1" wrap="square" lIns="91425" tIns="45700" rIns="91425" bIns="45700" anchor="t" anchorCtr="0">
              <a:spAutoFit/>
            </a:bodyPr>
            <a:lstStyle/>
            <a:p>
              <a:pPr algn="just">
                <a:tabLst>
                  <a:tab pos="563563" algn="ctr"/>
                  <a:tab pos="1265238" algn="ctr"/>
                </a:tabLst>
              </a:pP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けつあつ</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たか</a:t>
              </a:r>
              <a:r>
                <a:rPr lang="en-US" altLang="ja-JP" sz="12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endParaRPr lang="ja-JP" altLang="ja-JP" sz="2400"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grpSp>
      <p:sp>
        <p:nvSpPr>
          <p:cNvPr id="20" name="Google Shape;223;p12">
            <a:extLst>
              <a:ext uri="{FF2B5EF4-FFF2-40B4-BE49-F238E27FC236}">
                <a16:creationId xmlns:a16="http://schemas.microsoft.com/office/drawing/2014/main" id="{17790A67-773F-4163-2AF7-E5F0A151E0EF}"/>
              </a:ext>
            </a:extLst>
          </p:cNvPr>
          <p:cNvSpPr txBox="1"/>
          <p:nvPr/>
        </p:nvSpPr>
        <p:spPr>
          <a:xfrm>
            <a:off x="2081291" y="660398"/>
            <a:ext cx="583398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altLang="en-US" sz="4000" b="1" i="0" u="none" strike="noStrike" cap="none">
                <a:solidFill>
                  <a:srgbClr val="2D3737"/>
                </a:solidFill>
                <a:latin typeface="Meiryo"/>
                <a:ea typeface="Meiryo"/>
                <a:cs typeface="Meiryo"/>
                <a:sym typeface="Meiryo"/>
              </a:rPr>
              <a:t>キリンの血圧は高い</a:t>
            </a:r>
            <a:r>
              <a:rPr lang="en-US" altLang="ja-JP" sz="4000" b="1" i="0" u="none" strike="noStrike" cap="none">
                <a:solidFill>
                  <a:srgbClr val="2D3737"/>
                </a:solidFill>
                <a:latin typeface="Meiryo"/>
                <a:ea typeface="Meiryo"/>
                <a:cs typeface="Meiryo"/>
                <a:sym typeface="Meiryo"/>
              </a:rPr>
              <a:t>!?</a:t>
            </a:r>
            <a:endParaRPr lang="ja-JP" altLang="en-US" sz="4000" b="1" i="0" u="none" strike="noStrike" cap="none">
              <a:solidFill>
                <a:srgbClr val="000000"/>
              </a:solidFill>
              <a:latin typeface="Meiryo"/>
              <a:ea typeface="Meiryo"/>
              <a:cs typeface="Meiryo"/>
              <a:sym typeface="Meiryo"/>
            </a:endParaRPr>
          </a:p>
        </p:txBody>
      </p:sp>
      <p:sp>
        <p:nvSpPr>
          <p:cNvPr id="21" name="Google Shape;229;p12">
            <a:extLst>
              <a:ext uri="{FF2B5EF4-FFF2-40B4-BE49-F238E27FC236}">
                <a16:creationId xmlns:a16="http://schemas.microsoft.com/office/drawing/2014/main" id="{06786EE3-623E-3272-4F67-F3562C0E29CF}"/>
              </a:ext>
            </a:extLst>
          </p:cNvPr>
          <p:cNvSpPr/>
          <p:nvPr/>
        </p:nvSpPr>
        <p:spPr>
          <a:xfrm>
            <a:off x="2081291" y="453901"/>
            <a:ext cx="5180125" cy="276959"/>
          </a:xfrm>
          <a:prstGeom prst="rect">
            <a:avLst/>
          </a:prstGeom>
          <a:noFill/>
          <a:ln>
            <a:noFill/>
          </a:ln>
        </p:spPr>
        <p:txBody>
          <a:bodyPr spcFirstLastPara="1" wrap="square" lIns="91425" tIns="45700" rIns="91425" bIns="45700" anchor="t" anchorCtr="0">
            <a:spAutoFit/>
          </a:bodyPr>
          <a:lstStyle/>
          <a:p>
            <a:pPr lvl="1">
              <a:buSzPts val="2800"/>
              <a:tabLst>
                <a:tab pos="2552700" algn="ctr"/>
                <a:tab pos="3790950" algn="ctr"/>
              </a:tabLst>
            </a:pP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けつあつ</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たか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9" name="Google Shape;273;p54">
            <a:extLst>
              <a:ext uri="{FF2B5EF4-FFF2-40B4-BE49-F238E27FC236}">
                <a16:creationId xmlns:a16="http://schemas.microsoft.com/office/drawing/2014/main" id="{5281D70B-5B71-5877-5ED4-C95C3F44FFD8}"/>
              </a:ext>
            </a:extLst>
          </p:cNvPr>
          <p:cNvSpPr/>
          <p:nvPr/>
        </p:nvSpPr>
        <p:spPr>
          <a:xfrm>
            <a:off x="1267967" y="4719533"/>
            <a:ext cx="9656065" cy="1478069"/>
          </a:xfrm>
          <a:prstGeom prst="rect">
            <a:avLst/>
          </a:prstGeom>
          <a:solidFill>
            <a:srgbClr val="96EB00">
              <a:alpha val="1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 name="図 1">
            <a:extLst>
              <a:ext uri="{FF2B5EF4-FFF2-40B4-BE49-F238E27FC236}">
                <a16:creationId xmlns:a16="http://schemas.microsoft.com/office/drawing/2014/main" id="{AEE7F113-93FF-09A7-72BA-67954CDF399F}"/>
              </a:ext>
            </a:extLst>
          </p:cNvPr>
          <p:cNvPicPr>
            <a:picLocks noChangeAspect="1"/>
          </p:cNvPicPr>
          <p:nvPr/>
        </p:nvPicPr>
        <p:blipFill>
          <a:blip r:embed="rId3"/>
          <a:stretch>
            <a:fillRect/>
          </a:stretch>
        </p:blipFill>
        <p:spPr>
          <a:xfrm>
            <a:off x="7512666" y="4855170"/>
            <a:ext cx="3187700" cy="1193800"/>
          </a:xfrm>
          <a:prstGeom prst="rect">
            <a:avLst/>
          </a:prstGeom>
        </p:spPr>
      </p:pic>
      <p:sp>
        <p:nvSpPr>
          <p:cNvPr id="382" name="Google Shape;382;p19"/>
          <p:cNvSpPr txBox="1"/>
          <p:nvPr/>
        </p:nvSpPr>
        <p:spPr>
          <a:xfrm>
            <a:off x="2072582" y="660398"/>
            <a:ext cx="933453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4000" b="1" i="0" u="none" strike="noStrike" cap="none">
                <a:solidFill>
                  <a:srgbClr val="2D3737"/>
                </a:solidFill>
                <a:latin typeface="Meiryo"/>
                <a:ea typeface="Meiryo"/>
                <a:cs typeface="Meiryo"/>
                <a:sym typeface="Meiryo"/>
              </a:rPr>
              <a:t>高血圧</a:t>
            </a:r>
            <a:r>
              <a:rPr lang="ja-JP" altLang="en-US" sz="4000" b="1" i="0" u="none" strike="noStrike" cap="none">
                <a:solidFill>
                  <a:srgbClr val="2D3737"/>
                </a:solidFill>
                <a:latin typeface="Meiryo"/>
                <a:ea typeface="Meiryo"/>
                <a:cs typeface="Meiryo"/>
                <a:sym typeface="Meiryo"/>
              </a:rPr>
              <a:t>症</a:t>
            </a:r>
            <a:r>
              <a:rPr lang="ja-JP" sz="4000" b="1" i="0" u="none" strike="noStrike" cap="none">
                <a:solidFill>
                  <a:srgbClr val="2D3737"/>
                </a:solidFill>
                <a:latin typeface="Meiryo"/>
                <a:ea typeface="Meiryo"/>
                <a:cs typeface="Meiryo"/>
                <a:sym typeface="Meiryo"/>
              </a:rPr>
              <a:t>にならないためにできること</a:t>
            </a:r>
            <a:endParaRPr sz="4000" b="1" i="0" u="none" strike="noStrike" cap="none">
              <a:solidFill>
                <a:srgbClr val="000000"/>
              </a:solidFill>
              <a:latin typeface="Meiryo"/>
              <a:ea typeface="Meiryo"/>
              <a:cs typeface="Meiryo"/>
              <a:sym typeface="Meiryo"/>
            </a:endParaRPr>
          </a:p>
        </p:txBody>
      </p:sp>
      <p:pic>
        <p:nvPicPr>
          <p:cNvPr id="385" name="Google Shape;385;p19" descr="アイコン&#10;&#10;自動的に生成された説明"/>
          <p:cNvPicPr preferRelativeResize="0"/>
          <p:nvPr/>
        </p:nvPicPr>
        <p:blipFill rotWithShape="1">
          <a:blip r:embed="rId4">
            <a:alphaModFix/>
          </a:blip>
          <a:srcRect/>
          <a:stretch/>
        </p:blipFill>
        <p:spPr>
          <a:xfrm>
            <a:off x="2888611" y="2228097"/>
            <a:ext cx="1963725" cy="1963725"/>
          </a:xfrm>
          <a:prstGeom prst="rect">
            <a:avLst/>
          </a:prstGeom>
          <a:noFill/>
          <a:ln>
            <a:noFill/>
          </a:ln>
        </p:spPr>
      </p:pic>
      <p:sp>
        <p:nvSpPr>
          <p:cNvPr id="387" name="Google Shape;387;p19"/>
          <p:cNvSpPr/>
          <p:nvPr/>
        </p:nvSpPr>
        <p:spPr>
          <a:xfrm>
            <a:off x="5079671" y="3034764"/>
            <a:ext cx="436624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4000" b="1" i="0" u="none" strike="noStrike" cap="none">
                <a:solidFill>
                  <a:srgbClr val="2D3737"/>
                </a:solidFill>
                <a:latin typeface="Meiryo"/>
                <a:ea typeface="Meiryo"/>
                <a:cs typeface="Meiryo"/>
                <a:sym typeface="Meiryo"/>
              </a:rPr>
              <a:t>塩をとりすぎない</a:t>
            </a:r>
            <a:endParaRPr sz="4000" b="1" i="0" u="none" strike="noStrike" cap="none">
              <a:solidFill>
                <a:srgbClr val="2D3737"/>
              </a:solidFill>
              <a:latin typeface="Meiryo"/>
              <a:ea typeface="Meiryo"/>
              <a:cs typeface="Meiryo"/>
              <a:sym typeface="Meiryo"/>
            </a:endParaRPr>
          </a:p>
        </p:txBody>
      </p:sp>
      <p:sp>
        <p:nvSpPr>
          <p:cNvPr id="395" name="Google Shape;395;p19"/>
          <p:cNvSpPr/>
          <p:nvPr/>
        </p:nvSpPr>
        <p:spPr>
          <a:xfrm>
            <a:off x="2297252" y="458303"/>
            <a:ext cx="20777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1200" b="1" i="0" u="none" strike="noStrike" cap="none">
                <a:solidFill>
                  <a:srgbClr val="323232"/>
                </a:solidFill>
                <a:latin typeface="Meiryo"/>
                <a:ea typeface="Meiryo"/>
                <a:cs typeface="Meiryo"/>
                <a:sym typeface="Meiryo"/>
              </a:rPr>
              <a:t>こ う け つ あ つ</a:t>
            </a:r>
            <a:r>
              <a:rPr lang="ja-JP" altLang="en-US" sz="1200" b="1" i="0" u="none" strike="noStrike" cap="none">
                <a:solidFill>
                  <a:srgbClr val="323232"/>
                </a:solidFill>
                <a:latin typeface="Meiryo"/>
                <a:ea typeface="Meiryo"/>
                <a:cs typeface="Meiryo"/>
                <a:sym typeface="Meiryo"/>
              </a:rPr>
              <a:t>しょう　</a:t>
            </a:r>
            <a:endParaRPr sz="1200" b="1" i="0" u="none" strike="noStrike" cap="none">
              <a:solidFill>
                <a:srgbClr val="323232"/>
              </a:solidFill>
              <a:latin typeface="Meiryo"/>
              <a:ea typeface="Meiryo"/>
              <a:cs typeface="Meiryo"/>
              <a:sym typeface="Meiryo"/>
            </a:endParaRPr>
          </a:p>
        </p:txBody>
      </p:sp>
      <p:sp>
        <p:nvSpPr>
          <p:cNvPr id="396" name="Google Shape;396;p19"/>
          <p:cNvSpPr txBox="1"/>
          <p:nvPr/>
        </p:nvSpPr>
        <p:spPr>
          <a:xfrm>
            <a:off x="5207116" y="2867133"/>
            <a:ext cx="52622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900" b="1" i="0" u="none" strike="noStrike" cap="none">
                <a:solidFill>
                  <a:srgbClr val="2D3737"/>
                </a:solidFill>
                <a:latin typeface="Meiryo"/>
                <a:ea typeface="Meiryo"/>
                <a:cs typeface="Meiryo"/>
                <a:sym typeface="Meiryo"/>
              </a:rPr>
              <a:t>し お</a:t>
            </a:r>
            <a:endParaRPr sz="900" b="1" i="0" u="none" strike="noStrike" cap="none">
              <a:solidFill>
                <a:srgbClr val="2D3737"/>
              </a:solidFill>
              <a:latin typeface="Meiryo"/>
              <a:ea typeface="Meiryo"/>
              <a:cs typeface="Meiryo"/>
              <a:sym typeface="Meiryo"/>
            </a:endParaRPr>
          </a:p>
        </p:txBody>
      </p:sp>
      <p:sp>
        <p:nvSpPr>
          <p:cNvPr id="4" name="Google Shape;661;p36">
            <a:extLst>
              <a:ext uri="{FF2B5EF4-FFF2-40B4-BE49-F238E27FC236}">
                <a16:creationId xmlns:a16="http://schemas.microsoft.com/office/drawing/2014/main" id="{7A03FD27-6FFB-3C09-8B87-6984B9B74853}"/>
              </a:ext>
            </a:extLst>
          </p:cNvPr>
          <p:cNvSpPr txBox="1"/>
          <p:nvPr/>
        </p:nvSpPr>
        <p:spPr>
          <a:xfrm>
            <a:off x="1634421" y="4938044"/>
            <a:ext cx="4732311" cy="1107955"/>
          </a:xfrm>
          <a:prstGeom prst="rect">
            <a:avLst/>
          </a:prstGeom>
          <a:noFill/>
          <a:ln>
            <a:noFill/>
          </a:ln>
        </p:spPr>
        <p:txBody>
          <a:bodyPr spcFirstLastPara="1" wrap="square" lIns="91425" tIns="45700" rIns="91425" bIns="45700" anchor="t" anchorCtr="0">
            <a:spAutoFit/>
          </a:bodyPr>
          <a:lstStyle/>
          <a:p>
            <a:pPr lvl="0">
              <a:lnSpc>
                <a:spcPct val="150000"/>
              </a:lnSpc>
              <a:buSzPts val="3600"/>
            </a:pPr>
            <a:r>
              <a:rPr lang="ja-JP" altLang="en-US" sz="2200" b="1" kern="100">
                <a:solidFill>
                  <a:srgbClr val="2D3737"/>
                </a:solidFill>
                <a:latin typeface="Meiryo" panose="020B0604030504040204" pitchFamily="34" charset="-128"/>
                <a:ea typeface="Meiryo" panose="020B0604030504040204" pitchFamily="34" charset="-128"/>
              </a:rPr>
              <a:t>塩分をとりすぎると、血液中の塩を薄めるために血液の量が増える</a:t>
            </a:r>
            <a:endParaRPr lang="ja-JP" altLang="en-US" sz="2200" b="1">
              <a:solidFill>
                <a:srgbClr val="2D3737"/>
              </a:solidFill>
              <a:latin typeface="Meiryo" panose="020B0604030504040204" pitchFamily="34" charset="-128"/>
              <a:ea typeface="Meiryo" panose="020B0604030504040204" pitchFamily="34" charset="-128"/>
              <a:cs typeface="Meiryo"/>
              <a:sym typeface="Meiryo"/>
            </a:endParaRPr>
          </a:p>
        </p:txBody>
      </p:sp>
      <p:sp>
        <p:nvSpPr>
          <p:cNvPr id="5" name="Google Shape;661;p36">
            <a:extLst>
              <a:ext uri="{FF2B5EF4-FFF2-40B4-BE49-F238E27FC236}">
                <a16:creationId xmlns:a16="http://schemas.microsoft.com/office/drawing/2014/main" id="{C190BC6D-E9D2-7C71-1C63-3E63C3E7504A}"/>
              </a:ext>
            </a:extLst>
          </p:cNvPr>
          <p:cNvSpPr txBox="1"/>
          <p:nvPr/>
        </p:nvSpPr>
        <p:spPr>
          <a:xfrm>
            <a:off x="7935177" y="5089255"/>
            <a:ext cx="2342679" cy="738623"/>
          </a:xfrm>
          <a:prstGeom prst="rect">
            <a:avLst/>
          </a:prstGeom>
          <a:noFill/>
          <a:ln>
            <a:noFill/>
          </a:ln>
        </p:spPr>
        <p:txBody>
          <a:bodyPr spcFirstLastPara="1" wrap="square" lIns="91425" tIns="45700" rIns="91425" bIns="45700" anchor="t" anchorCtr="0">
            <a:spAutoFit/>
          </a:bodyPr>
          <a:lstStyle/>
          <a:p>
            <a:pPr lvl="0">
              <a:lnSpc>
                <a:spcPct val="150000"/>
              </a:lnSpc>
              <a:buSzPts val="3600"/>
            </a:pPr>
            <a:r>
              <a:rPr lang="ja-JP" altLang="en-US" sz="2800" b="1" kern="100">
                <a:solidFill>
                  <a:srgbClr val="2D3737"/>
                </a:solidFill>
                <a:latin typeface="Meiryo" panose="020B0604030504040204" pitchFamily="34" charset="-128"/>
                <a:ea typeface="Meiryo" panose="020B0604030504040204" pitchFamily="34" charset="-128"/>
              </a:rPr>
              <a:t>血圧が上がる</a:t>
            </a:r>
            <a:endParaRPr lang="ja-JP" altLang="en-US" sz="2800" b="1">
              <a:solidFill>
                <a:srgbClr val="2D3737"/>
              </a:solidFill>
              <a:latin typeface="Meiryo" panose="020B0604030504040204" pitchFamily="34" charset="-128"/>
              <a:ea typeface="Meiryo" panose="020B0604030504040204" pitchFamily="34" charset="-128"/>
              <a:cs typeface="Meiryo"/>
              <a:sym typeface="Meiryo"/>
            </a:endParaRPr>
          </a:p>
        </p:txBody>
      </p:sp>
      <p:sp>
        <p:nvSpPr>
          <p:cNvPr id="8" name="右矢印 7">
            <a:extLst>
              <a:ext uri="{FF2B5EF4-FFF2-40B4-BE49-F238E27FC236}">
                <a16:creationId xmlns:a16="http://schemas.microsoft.com/office/drawing/2014/main" id="{6C33A361-00BF-BA88-F1CB-44CB2A8CAE48}"/>
              </a:ext>
            </a:extLst>
          </p:cNvPr>
          <p:cNvSpPr/>
          <p:nvPr/>
        </p:nvSpPr>
        <p:spPr>
          <a:xfrm>
            <a:off x="6497806" y="5279759"/>
            <a:ext cx="684606" cy="456143"/>
          </a:xfrm>
          <a:prstGeom prst="rightArrow">
            <a:avLst/>
          </a:prstGeom>
          <a:solidFill>
            <a:srgbClr val="96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Google Shape;396;p19">
            <a:extLst>
              <a:ext uri="{FF2B5EF4-FFF2-40B4-BE49-F238E27FC236}">
                <a16:creationId xmlns:a16="http://schemas.microsoft.com/office/drawing/2014/main" id="{7D597C1D-C74F-A761-5938-D626D51E8C08}"/>
              </a:ext>
            </a:extLst>
          </p:cNvPr>
          <p:cNvSpPr txBox="1"/>
          <p:nvPr/>
        </p:nvSpPr>
        <p:spPr>
          <a:xfrm>
            <a:off x="1700589" y="4886546"/>
            <a:ext cx="4395412" cy="230792"/>
          </a:xfrm>
          <a:prstGeom prst="rect">
            <a:avLst/>
          </a:prstGeom>
          <a:noFill/>
          <a:ln>
            <a:noFill/>
          </a:ln>
        </p:spPr>
        <p:txBody>
          <a:bodyPr spcFirstLastPara="1" wrap="square" lIns="91425" tIns="45700" rIns="91425" bIns="45700" anchor="t" anchorCtr="0">
            <a:spAutoFit/>
          </a:bodyPr>
          <a:lstStyle/>
          <a:p>
            <a:pPr lvl="0">
              <a:buSzPts val="4000"/>
            </a:pPr>
            <a:r>
              <a:rPr lang="ja-JP" altLang="en-US" sz="900" b="1">
                <a:solidFill>
                  <a:srgbClr val="2D3737"/>
                </a:solidFill>
                <a:latin typeface="Meiryo"/>
                <a:ea typeface="Meiryo"/>
                <a:cs typeface="Meiryo"/>
                <a:sym typeface="Meiryo"/>
              </a:rPr>
              <a:t>えんぶん　　　　　　　　　　　　　　　　　　　　けつえきちゅう　　　しお</a:t>
            </a:r>
            <a:endParaRPr sz="900" b="1" i="0" u="none" strike="noStrike" cap="none">
              <a:solidFill>
                <a:srgbClr val="000000"/>
              </a:solidFill>
              <a:latin typeface="Meiryo"/>
              <a:ea typeface="Meiryo"/>
              <a:cs typeface="Meiryo"/>
              <a:sym typeface="Meiryo"/>
            </a:endParaRPr>
          </a:p>
        </p:txBody>
      </p:sp>
      <p:sp>
        <p:nvSpPr>
          <p:cNvPr id="12" name="Google Shape;396;p19">
            <a:extLst>
              <a:ext uri="{FF2B5EF4-FFF2-40B4-BE49-F238E27FC236}">
                <a16:creationId xmlns:a16="http://schemas.microsoft.com/office/drawing/2014/main" id="{E825203B-E7B8-F56B-E646-922966BB8FB1}"/>
              </a:ext>
            </a:extLst>
          </p:cNvPr>
          <p:cNvSpPr txBox="1"/>
          <p:nvPr/>
        </p:nvSpPr>
        <p:spPr>
          <a:xfrm>
            <a:off x="1654289" y="5410802"/>
            <a:ext cx="4395412" cy="230792"/>
          </a:xfrm>
          <a:prstGeom prst="rect">
            <a:avLst/>
          </a:prstGeom>
          <a:noFill/>
          <a:ln>
            <a:noFill/>
          </a:ln>
        </p:spPr>
        <p:txBody>
          <a:bodyPr spcFirstLastPara="1" wrap="square" lIns="91425" tIns="45700" rIns="91425" bIns="45700" anchor="t" anchorCtr="0">
            <a:spAutoFit/>
          </a:bodyPr>
          <a:lstStyle/>
          <a:p>
            <a:pPr lvl="0">
              <a:buSzPts val="4000"/>
            </a:pPr>
            <a:r>
              <a:rPr lang="ja-JP" altLang="en-US" sz="900" b="1">
                <a:solidFill>
                  <a:srgbClr val="2D3737"/>
                </a:solidFill>
                <a:latin typeface="Meiryo"/>
                <a:ea typeface="Meiryo"/>
                <a:cs typeface="Meiryo"/>
                <a:sym typeface="Meiryo"/>
              </a:rPr>
              <a:t>うす　　　　　　　　　　　　　けつえき</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りょう</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ふ</a:t>
            </a:r>
            <a:endParaRPr sz="900" b="1" i="0" u="none" strike="noStrike" cap="none">
              <a:solidFill>
                <a:srgbClr val="000000"/>
              </a:solidFill>
              <a:latin typeface="Meiryo"/>
              <a:ea typeface="Meiryo"/>
              <a:cs typeface="Meiryo"/>
              <a:sym typeface="Meiryo"/>
            </a:endParaRPr>
          </a:p>
        </p:txBody>
      </p:sp>
      <p:sp>
        <p:nvSpPr>
          <p:cNvPr id="14" name="Google Shape;396;p19">
            <a:extLst>
              <a:ext uri="{FF2B5EF4-FFF2-40B4-BE49-F238E27FC236}">
                <a16:creationId xmlns:a16="http://schemas.microsoft.com/office/drawing/2014/main" id="{74A7B3CB-83B2-F827-F421-F1BB34B33BE4}"/>
              </a:ext>
            </a:extLst>
          </p:cNvPr>
          <p:cNvSpPr txBox="1"/>
          <p:nvPr/>
        </p:nvSpPr>
        <p:spPr>
          <a:xfrm>
            <a:off x="8055089" y="5094890"/>
            <a:ext cx="4395412" cy="230792"/>
          </a:xfrm>
          <a:prstGeom prst="rect">
            <a:avLst/>
          </a:prstGeom>
          <a:noFill/>
          <a:ln>
            <a:noFill/>
          </a:ln>
        </p:spPr>
        <p:txBody>
          <a:bodyPr spcFirstLastPara="1" wrap="square" lIns="91425" tIns="45700" rIns="91425" bIns="45700" anchor="t" anchorCtr="0">
            <a:spAutoFit/>
          </a:bodyPr>
          <a:lstStyle/>
          <a:p>
            <a:pPr lvl="0">
              <a:buSzPts val="4000"/>
            </a:pPr>
            <a:r>
              <a:rPr lang="ja-JP" altLang="en-US" sz="900" b="1">
                <a:solidFill>
                  <a:srgbClr val="2D3737"/>
                </a:solidFill>
                <a:latin typeface="Meiryo"/>
                <a:ea typeface="Meiryo"/>
                <a:cs typeface="Meiryo"/>
                <a:sym typeface="Meiryo"/>
              </a:rPr>
              <a:t>けつあつ　　　　　</a:t>
            </a:r>
            <a:r>
              <a:rPr lang="en-US" altLang="ja-JP" sz="900" b="1">
                <a:solidFill>
                  <a:srgbClr val="2D3737"/>
                </a:solidFill>
                <a:latin typeface="Meiryo"/>
                <a:ea typeface="Meiryo"/>
                <a:cs typeface="Meiryo"/>
                <a:sym typeface="Meiryo"/>
              </a:rPr>
              <a:t> </a:t>
            </a:r>
            <a:r>
              <a:rPr lang="ja-JP" altLang="en-US" sz="900" b="1">
                <a:solidFill>
                  <a:srgbClr val="2D3737"/>
                </a:solidFill>
                <a:latin typeface="Meiryo"/>
                <a:ea typeface="Meiryo"/>
                <a:cs typeface="Meiryo"/>
                <a:sym typeface="Meiryo"/>
              </a:rPr>
              <a:t>あ</a:t>
            </a:r>
            <a:endParaRPr sz="900" b="1" i="0" u="none" strike="noStrike" cap="none">
              <a:solidFill>
                <a:srgbClr val="000000"/>
              </a:solidFill>
              <a:latin typeface="Meiryo"/>
              <a:ea typeface="Meiryo"/>
              <a:cs typeface="Meiryo"/>
              <a:sym typeface="Meiry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2;p19">
            <a:extLst>
              <a:ext uri="{FF2B5EF4-FFF2-40B4-BE49-F238E27FC236}">
                <a16:creationId xmlns:a16="http://schemas.microsoft.com/office/drawing/2014/main" id="{61A2C83A-0768-494C-BAE1-FE12E317AE20}"/>
              </a:ext>
            </a:extLst>
          </p:cNvPr>
          <p:cNvSpPr txBox="1"/>
          <p:nvPr/>
        </p:nvSpPr>
        <p:spPr>
          <a:xfrm>
            <a:off x="2072582" y="660398"/>
            <a:ext cx="933453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ja-JP" altLang="en-US" sz="4000" b="1" i="0" u="none" strike="noStrike" kern="0" cap="none" spc="0" normalizeH="0" baseline="0" noProof="0">
                <a:ln>
                  <a:noFill/>
                </a:ln>
                <a:solidFill>
                  <a:srgbClr val="2D3737"/>
                </a:solidFill>
                <a:effectLst/>
                <a:uLnTx/>
                <a:uFillTx/>
                <a:latin typeface="Meiryo"/>
                <a:ea typeface="Meiryo"/>
                <a:cs typeface="Meiryo"/>
                <a:sym typeface="Meiryo"/>
              </a:rPr>
              <a:t>まとめ</a:t>
            </a:r>
            <a:endParaRPr kumimoji="0" sz="4000" b="1" i="0" u="none" strike="noStrike" kern="0" cap="none" spc="0" normalizeH="0" baseline="0" noProof="0">
              <a:ln>
                <a:noFill/>
              </a:ln>
              <a:solidFill>
                <a:srgbClr val="2D3737"/>
              </a:solidFill>
              <a:effectLst/>
              <a:uLnTx/>
              <a:uFillTx/>
              <a:latin typeface="Meiryo"/>
              <a:ea typeface="Meiryo"/>
              <a:cs typeface="Meiryo"/>
              <a:sym typeface="Meiryo"/>
            </a:endParaRPr>
          </a:p>
        </p:txBody>
      </p:sp>
      <p:sp>
        <p:nvSpPr>
          <p:cNvPr id="3" name="Google Shape;661;p36">
            <a:extLst>
              <a:ext uri="{FF2B5EF4-FFF2-40B4-BE49-F238E27FC236}">
                <a16:creationId xmlns:a16="http://schemas.microsoft.com/office/drawing/2014/main" id="{9E9689B0-E2FB-419C-A350-D0FD67EFCBF0}"/>
              </a:ext>
            </a:extLst>
          </p:cNvPr>
          <p:cNvSpPr txBox="1"/>
          <p:nvPr/>
        </p:nvSpPr>
        <p:spPr>
          <a:xfrm>
            <a:off x="1498600" y="3420005"/>
            <a:ext cx="9702801"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ja-JP"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予防には</a:t>
            </a:r>
            <a:r>
              <a:rPr kumimoji="0" lang="ja-JP" altLang="en-US"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塩を取りすぎない、</a:t>
            </a:r>
            <a:r>
              <a:rPr kumimoji="0" lang="ja-JP" altLang="ja-JP"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バランスの良い</a:t>
            </a:r>
            <a:r>
              <a:rPr kumimoji="0" lang="ja-JP" altLang="en-US"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食事</a:t>
            </a:r>
            <a:r>
              <a:rPr kumimoji="0" lang="ja-JP" altLang="ja-JP"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や適度な運動、</a:t>
            </a:r>
            <a:r>
              <a:rPr kumimoji="0" lang="ja-JP" altLang="en-US"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たばこを吸わない</a:t>
            </a:r>
            <a:r>
              <a:rPr kumimoji="0" lang="ja-JP" altLang="ja-JP"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など</a:t>
            </a:r>
            <a:r>
              <a:rPr kumimoji="0" lang="ja-JP" altLang="en-US"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、正しい生活習慣が</a:t>
            </a:r>
            <a:r>
              <a:rPr kumimoji="0" lang="ja-JP" altLang="ja-JP"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大切です。</a:t>
            </a:r>
          </a:p>
        </p:txBody>
      </p:sp>
      <p:sp>
        <p:nvSpPr>
          <p:cNvPr id="5" name="Google Shape;661;p36">
            <a:extLst>
              <a:ext uri="{FF2B5EF4-FFF2-40B4-BE49-F238E27FC236}">
                <a16:creationId xmlns:a16="http://schemas.microsoft.com/office/drawing/2014/main" id="{E5F5C9B3-F238-4DB3-ADE7-C4E8EB8A8719}"/>
              </a:ext>
            </a:extLst>
          </p:cNvPr>
          <p:cNvSpPr txBox="1"/>
          <p:nvPr/>
        </p:nvSpPr>
        <p:spPr>
          <a:xfrm>
            <a:off x="1498600" y="1872750"/>
            <a:ext cx="9702801"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高血圧は何も感じないので、治さずにこの状態が長く続くと、心臓や脳の病気につながります。</a:t>
            </a:r>
            <a:endParaRPr kumimoji="0" lang="ja-JP" altLang="ja-JP" sz="2800" b="1" i="0" u="none" strike="noStrike" kern="10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endParaRPr>
          </a:p>
        </p:txBody>
      </p:sp>
      <p:sp>
        <p:nvSpPr>
          <p:cNvPr id="6" name="Google Shape;201;p10">
            <a:extLst>
              <a:ext uri="{FF2B5EF4-FFF2-40B4-BE49-F238E27FC236}">
                <a16:creationId xmlns:a16="http://schemas.microsoft.com/office/drawing/2014/main" id="{C4534B25-A798-494E-B1B9-5BD3CAB0FF83}"/>
              </a:ext>
            </a:extLst>
          </p:cNvPr>
          <p:cNvSpPr/>
          <p:nvPr/>
        </p:nvSpPr>
        <p:spPr>
          <a:xfrm>
            <a:off x="1022518" y="2156201"/>
            <a:ext cx="246018" cy="246018"/>
          </a:xfrm>
          <a:prstGeom prst="ellipse">
            <a:avLst/>
          </a:prstGeom>
          <a:solidFill>
            <a:srgbClr val="97EB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2D3737"/>
              </a:solidFill>
              <a:effectLst/>
              <a:uLnTx/>
              <a:uFillTx/>
              <a:latin typeface="Arial"/>
              <a:ea typeface="Arial"/>
              <a:cs typeface="Arial"/>
              <a:sym typeface="Arial"/>
            </a:endParaRPr>
          </a:p>
        </p:txBody>
      </p:sp>
      <p:sp>
        <p:nvSpPr>
          <p:cNvPr id="7" name="Google Shape;201;p10">
            <a:extLst>
              <a:ext uri="{FF2B5EF4-FFF2-40B4-BE49-F238E27FC236}">
                <a16:creationId xmlns:a16="http://schemas.microsoft.com/office/drawing/2014/main" id="{C9C65BB6-40A5-417B-B789-63AA422F1F4F}"/>
              </a:ext>
            </a:extLst>
          </p:cNvPr>
          <p:cNvSpPr/>
          <p:nvPr/>
        </p:nvSpPr>
        <p:spPr>
          <a:xfrm>
            <a:off x="1022518" y="3690140"/>
            <a:ext cx="246018" cy="246018"/>
          </a:xfrm>
          <a:prstGeom prst="ellipse">
            <a:avLst/>
          </a:prstGeom>
          <a:solidFill>
            <a:srgbClr val="97EB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2D3737"/>
              </a:solidFill>
              <a:effectLst/>
              <a:uLnTx/>
              <a:uFillTx/>
              <a:latin typeface="Arial"/>
              <a:ea typeface="Arial"/>
              <a:cs typeface="Arial"/>
              <a:sym typeface="Arial"/>
            </a:endParaRPr>
          </a:p>
        </p:txBody>
      </p:sp>
      <p:sp>
        <p:nvSpPr>
          <p:cNvPr id="8" name="Google Shape;661;p36">
            <a:extLst>
              <a:ext uri="{FF2B5EF4-FFF2-40B4-BE49-F238E27FC236}">
                <a16:creationId xmlns:a16="http://schemas.microsoft.com/office/drawing/2014/main" id="{FB08D817-7C05-434D-8540-10B081E5C347}"/>
              </a:ext>
            </a:extLst>
          </p:cNvPr>
          <p:cNvSpPr txBox="1"/>
          <p:nvPr/>
        </p:nvSpPr>
        <p:spPr>
          <a:xfrm>
            <a:off x="1620084" y="1808158"/>
            <a:ext cx="9581317" cy="27695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190625" algn="ctr"/>
                <a:tab pos="2114550" algn="ctr"/>
                <a:tab pos="3962400" algn="ctr"/>
              </a:tabLst>
              <a:defRPr/>
            </a:pP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こうけつあつ　　   なに　　  かん</a:t>
            </a:r>
            <a:r>
              <a:rPr kumimoji="0" lang="en-US" altLang="ja-JP"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なお                                    じょうたい　　 なが        つづ</a:t>
            </a:r>
            <a:r>
              <a:rPr kumimoji="0" lang="en-US" altLang="ja-JP"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endParaRPr kumimoji="0" lang="ja-JP" altLang="ja-JP" sz="24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endParaRPr>
          </a:p>
        </p:txBody>
      </p:sp>
      <p:sp>
        <p:nvSpPr>
          <p:cNvPr id="9" name="Google Shape;661;p36">
            <a:extLst>
              <a:ext uri="{FF2B5EF4-FFF2-40B4-BE49-F238E27FC236}">
                <a16:creationId xmlns:a16="http://schemas.microsoft.com/office/drawing/2014/main" id="{D67381CF-901F-4232-B3FC-D8C4FB7C9E8E}"/>
              </a:ext>
            </a:extLst>
          </p:cNvPr>
          <p:cNvSpPr txBox="1"/>
          <p:nvPr/>
        </p:nvSpPr>
        <p:spPr>
          <a:xfrm>
            <a:off x="2243540" y="2467378"/>
            <a:ext cx="5090134" cy="27695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190625" algn="ctr"/>
                <a:tab pos="2114550" algn="ctr"/>
                <a:tab pos="3962400" algn="ctr"/>
              </a:tabLst>
              <a:defRPr/>
            </a:pP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しんぞう　　  のう　　  びょうき</a:t>
            </a:r>
            <a:r>
              <a:rPr kumimoji="0" lang="en-US" altLang="ja-JP"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endParaRPr kumimoji="0" lang="ja-JP" altLang="ja-JP" sz="24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endParaRPr>
          </a:p>
        </p:txBody>
      </p:sp>
      <p:sp>
        <p:nvSpPr>
          <p:cNvPr id="10" name="Google Shape;661;p36">
            <a:extLst>
              <a:ext uri="{FF2B5EF4-FFF2-40B4-BE49-F238E27FC236}">
                <a16:creationId xmlns:a16="http://schemas.microsoft.com/office/drawing/2014/main" id="{B9918111-6C0C-4D83-8CCF-9A7B3FE77A2D}"/>
              </a:ext>
            </a:extLst>
          </p:cNvPr>
          <p:cNvSpPr txBox="1"/>
          <p:nvPr/>
        </p:nvSpPr>
        <p:spPr>
          <a:xfrm>
            <a:off x="1592376" y="3372242"/>
            <a:ext cx="3173588" cy="27695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190625" algn="ctr"/>
                <a:tab pos="2114550" algn="ctr"/>
                <a:tab pos="3962400" algn="ctr"/>
              </a:tabLst>
              <a:defRPr/>
            </a:pP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よぼう　　  　　　 しお　　   と</a:t>
            </a:r>
            <a:r>
              <a:rPr kumimoji="0" lang="en-US" altLang="ja-JP"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endParaRPr kumimoji="0" lang="ja-JP" altLang="ja-JP" sz="24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endParaRPr>
          </a:p>
        </p:txBody>
      </p:sp>
      <p:sp>
        <p:nvSpPr>
          <p:cNvPr id="11" name="Google Shape;661;p36">
            <a:extLst>
              <a:ext uri="{FF2B5EF4-FFF2-40B4-BE49-F238E27FC236}">
                <a16:creationId xmlns:a16="http://schemas.microsoft.com/office/drawing/2014/main" id="{81DD2FDF-9B83-4EE0-B4CE-7C312AD9F741}"/>
              </a:ext>
            </a:extLst>
          </p:cNvPr>
          <p:cNvSpPr txBox="1"/>
          <p:nvPr/>
        </p:nvSpPr>
        <p:spPr>
          <a:xfrm>
            <a:off x="8027813" y="3372242"/>
            <a:ext cx="3173588" cy="27695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190625" algn="ctr"/>
                <a:tab pos="2114550" algn="ctr"/>
                <a:tab pos="3962400" algn="ctr"/>
              </a:tabLst>
              <a:defRPr/>
            </a:pP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よ　　  　しょくじ　　     てきど</a:t>
            </a:r>
            <a:r>
              <a:rPr kumimoji="0" lang="en-US" altLang="ja-JP"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endParaRPr kumimoji="0" lang="ja-JP" altLang="ja-JP" sz="24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endParaRPr>
          </a:p>
        </p:txBody>
      </p:sp>
      <p:sp>
        <p:nvSpPr>
          <p:cNvPr id="12" name="Google Shape;661;p36">
            <a:extLst>
              <a:ext uri="{FF2B5EF4-FFF2-40B4-BE49-F238E27FC236}">
                <a16:creationId xmlns:a16="http://schemas.microsoft.com/office/drawing/2014/main" id="{F065B760-1C3E-4069-AF63-ECD273F52D13}"/>
              </a:ext>
            </a:extLst>
          </p:cNvPr>
          <p:cNvSpPr txBox="1"/>
          <p:nvPr/>
        </p:nvSpPr>
        <p:spPr>
          <a:xfrm>
            <a:off x="1424708" y="4006941"/>
            <a:ext cx="4421909" cy="27695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190625" algn="ctr"/>
                <a:tab pos="2114550" algn="ctr"/>
                <a:tab pos="3962400" algn="ctr"/>
              </a:tabLst>
              <a:defRPr/>
            </a:pP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うんどう　　  　　　　　　　　　　 す</a:t>
            </a:r>
            <a:r>
              <a:rPr kumimoji="0" lang="en-US" altLang="ja-JP"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endParaRPr kumimoji="0" lang="ja-JP" altLang="ja-JP" sz="24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endParaRPr>
          </a:p>
        </p:txBody>
      </p:sp>
      <p:sp>
        <p:nvSpPr>
          <p:cNvPr id="13" name="Google Shape;661;p36">
            <a:extLst>
              <a:ext uri="{FF2B5EF4-FFF2-40B4-BE49-F238E27FC236}">
                <a16:creationId xmlns:a16="http://schemas.microsoft.com/office/drawing/2014/main" id="{6859573A-C2B4-4D88-BF74-2B6BB527EDB5}"/>
              </a:ext>
            </a:extLst>
          </p:cNvPr>
          <p:cNvSpPr txBox="1"/>
          <p:nvPr/>
        </p:nvSpPr>
        <p:spPr>
          <a:xfrm>
            <a:off x="6468021" y="4006941"/>
            <a:ext cx="4421909" cy="27695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190625" algn="ctr"/>
                <a:tab pos="2114550" algn="ctr"/>
                <a:tab pos="3962400" algn="ctr"/>
              </a:tabLst>
              <a:defRPr/>
            </a:pP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ただ　　　　    せいかつしゅうかん          たいせつ　</a:t>
            </a:r>
            <a:r>
              <a:rPr kumimoji="0" lang="en-US" altLang="ja-JP"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r>
              <a:rPr kumimoji="0" lang="ja-JP" altLang="en-US" sz="12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rPr>
              <a:t>　　　　　　　　　　</a:t>
            </a:r>
            <a:endParaRPr kumimoji="0" lang="ja-JP" altLang="ja-JP" sz="2400" b="1" i="0" u="none" strike="noStrike" kern="10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Times New Roman" panose="02020603050405020304" pitchFamily="18" charset="0"/>
              <a:sym typeface="Arial"/>
            </a:endParaRPr>
          </a:p>
        </p:txBody>
      </p:sp>
    </p:spTree>
    <p:extLst>
      <p:ext uri="{BB962C8B-B14F-4D97-AF65-F5344CB8AC3E}">
        <p14:creationId xmlns:p14="http://schemas.microsoft.com/office/powerpoint/2010/main" val="1189334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166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3;p21">
            <a:extLst>
              <a:ext uri="{FF2B5EF4-FFF2-40B4-BE49-F238E27FC236}">
                <a16:creationId xmlns:a16="http://schemas.microsoft.com/office/drawing/2014/main" id="{AC96DFB8-2FA3-784C-8910-9BBAB037BAC2}"/>
              </a:ext>
            </a:extLst>
          </p:cNvPr>
          <p:cNvSpPr txBox="1"/>
          <p:nvPr/>
        </p:nvSpPr>
        <p:spPr>
          <a:xfrm>
            <a:off x="2983064" y="3266593"/>
            <a:ext cx="8974062" cy="923289"/>
          </a:xfrm>
          <a:prstGeom prst="rect">
            <a:avLst/>
          </a:prstGeom>
          <a:noFill/>
          <a:ln>
            <a:noFill/>
          </a:ln>
        </p:spPr>
        <p:txBody>
          <a:bodyPr spcFirstLastPara="1" wrap="square" lIns="91425" tIns="45700" rIns="91425" bIns="45700" anchor="t" anchorCtr="0">
            <a:spAutoFit/>
          </a:bodyPr>
          <a:lstStyle/>
          <a:p>
            <a:pPr lvl="0">
              <a:buSzPts val="4000"/>
            </a:pPr>
            <a:r>
              <a:rPr lang="ja-JP" altLang="en-US" sz="5400" b="1">
                <a:solidFill>
                  <a:srgbClr val="2D3737"/>
                </a:solidFill>
                <a:latin typeface="Meiryo"/>
                <a:ea typeface="Meiryo"/>
                <a:cs typeface="Meiryo"/>
                <a:sym typeface="Meiryo"/>
              </a:rPr>
              <a:t>コレステロールって何？</a:t>
            </a:r>
            <a:endParaRPr sz="5400" b="1" i="0" u="none" strike="noStrike" cap="none">
              <a:solidFill>
                <a:srgbClr val="000000"/>
              </a:solidFill>
              <a:latin typeface="Meiryo"/>
              <a:ea typeface="Meiryo"/>
              <a:cs typeface="Meiryo"/>
              <a:sym typeface="Meiryo"/>
            </a:endParaRPr>
          </a:p>
        </p:txBody>
      </p:sp>
      <p:pic>
        <p:nvPicPr>
          <p:cNvPr id="3" name="Google Shape;416;p21" descr="アイコン&#10;&#10;自動的に生成された説明">
            <a:extLst>
              <a:ext uri="{FF2B5EF4-FFF2-40B4-BE49-F238E27FC236}">
                <a16:creationId xmlns:a16="http://schemas.microsoft.com/office/drawing/2014/main" id="{77F47C60-8204-EC03-95A7-19E2D4972D0C}"/>
              </a:ext>
            </a:extLst>
          </p:cNvPr>
          <p:cNvPicPr preferRelativeResize="0"/>
          <p:nvPr/>
        </p:nvPicPr>
        <p:blipFill rotWithShape="1">
          <a:blip r:embed="rId3">
            <a:alphaModFix/>
          </a:blip>
          <a:srcRect/>
          <a:stretch/>
        </p:blipFill>
        <p:spPr>
          <a:xfrm>
            <a:off x="1457967" y="3026462"/>
            <a:ext cx="1332821" cy="1296003"/>
          </a:xfrm>
          <a:prstGeom prst="rect">
            <a:avLst/>
          </a:prstGeom>
          <a:noFill/>
          <a:ln>
            <a:noFill/>
          </a:ln>
        </p:spPr>
      </p:pic>
      <p:sp>
        <p:nvSpPr>
          <p:cNvPr id="4" name="Google Shape;417;p21">
            <a:extLst>
              <a:ext uri="{FF2B5EF4-FFF2-40B4-BE49-F238E27FC236}">
                <a16:creationId xmlns:a16="http://schemas.microsoft.com/office/drawing/2014/main" id="{7FB40329-2EF2-1883-DDAE-9172B20210E8}"/>
              </a:ext>
            </a:extLst>
          </p:cNvPr>
          <p:cNvSpPr txBox="1"/>
          <p:nvPr/>
        </p:nvSpPr>
        <p:spPr>
          <a:xfrm>
            <a:off x="9343962" y="2946736"/>
            <a:ext cx="1082004" cy="307736"/>
          </a:xfrm>
          <a:prstGeom prst="rect">
            <a:avLst/>
          </a:prstGeom>
          <a:noFill/>
          <a:ln>
            <a:noFill/>
          </a:ln>
        </p:spPr>
        <p:txBody>
          <a:bodyPr spcFirstLastPara="1" wrap="square" lIns="91425" tIns="45700" rIns="91425" bIns="45700" anchor="t" anchorCtr="0">
            <a:spAutoFit/>
          </a:bodyPr>
          <a:lstStyle/>
          <a:p>
            <a:pPr lvl="0">
              <a:buSzPts val="4000"/>
            </a:pPr>
            <a:r>
              <a:rPr lang="ja-JP" altLang="en-US" b="1">
                <a:solidFill>
                  <a:srgbClr val="2D3737"/>
                </a:solidFill>
                <a:latin typeface="Meiryo"/>
                <a:ea typeface="Meiryo"/>
                <a:cs typeface="Meiryo"/>
                <a:sym typeface="Meiryo"/>
              </a:rPr>
              <a:t>なに</a:t>
            </a:r>
            <a:endParaRPr lang="ja-JP" altLang="en-US" b="1">
              <a:latin typeface="Meiryo"/>
              <a:ea typeface="Meiryo"/>
              <a:cs typeface="Meiryo"/>
              <a:sym typeface="Meiryo"/>
            </a:endParaRPr>
          </a:p>
        </p:txBody>
      </p:sp>
    </p:spTree>
    <p:extLst>
      <p:ext uri="{BB962C8B-B14F-4D97-AF65-F5344CB8AC3E}">
        <p14:creationId xmlns:p14="http://schemas.microsoft.com/office/powerpoint/2010/main" val="3222054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33" name="Google Shape;154;p53">
            <a:extLst>
              <a:ext uri="{FF2B5EF4-FFF2-40B4-BE49-F238E27FC236}">
                <a16:creationId xmlns:a16="http://schemas.microsoft.com/office/drawing/2014/main" id="{E576F4D8-2418-A013-C11F-DF0EF82EBA38}"/>
              </a:ext>
            </a:extLst>
          </p:cNvPr>
          <p:cNvSpPr txBox="1"/>
          <p:nvPr/>
        </p:nvSpPr>
        <p:spPr>
          <a:xfrm>
            <a:off x="3944753" y="2359279"/>
            <a:ext cx="7847198" cy="2308284"/>
          </a:xfrm>
          <a:prstGeom prst="rect">
            <a:avLst/>
          </a:prstGeom>
          <a:noFill/>
          <a:ln>
            <a:noFill/>
          </a:ln>
        </p:spPr>
        <p:txBody>
          <a:bodyPr spcFirstLastPara="1" wrap="square" lIns="91425" tIns="45700" rIns="91425" bIns="45700" anchor="t" anchorCtr="0">
            <a:spAutoFit/>
          </a:bodyPr>
          <a:lstStyle/>
          <a:p>
            <a:pPr lvl="0"/>
            <a:r>
              <a:rPr lang="ja-JP" altLang="en-US" sz="7200" b="1">
                <a:solidFill>
                  <a:srgbClr val="2D3737"/>
                </a:solidFill>
                <a:latin typeface="Meiryo"/>
                <a:ea typeface="Meiryo"/>
                <a:cs typeface="Meiryo"/>
                <a:sym typeface="Meiryo"/>
              </a:rPr>
              <a:t>脂質</a:t>
            </a:r>
            <a:r>
              <a:rPr lang="ja-JP" altLang="en-US" sz="6000" b="1">
                <a:solidFill>
                  <a:srgbClr val="2D3737"/>
                </a:solidFill>
                <a:latin typeface="Meiryo"/>
                <a:ea typeface="Meiryo"/>
                <a:cs typeface="Meiryo"/>
                <a:sym typeface="Meiryo"/>
              </a:rPr>
              <a:t>（あぶら）</a:t>
            </a:r>
            <a:endParaRPr lang="en-US" altLang="ja-JP" sz="6000" b="1">
              <a:solidFill>
                <a:srgbClr val="2D3737"/>
              </a:solidFill>
              <a:latin typeface="Meiryo"/>
              <a:ea typeface="Meiryo"/>
              <a:cs typeface="Meiryo"/>
              <a:sym typeface="Meiryo"/>
            </a:endParaRPr>
          </a:p>
          <a:p>
            <a:pPr lvl="0"/>
            <a:r>
              <a:rPr lang="ja-JP" altLang="en-US" sz="7200" b="1">
                <a:solidFill>
                  <a:srgbClr val="2D3737"/>
                </a:solidFill>
                <a:latin typeface="Meiryo"/>
                <a:ea typeface="Meiryo"/>
                <a:cs typeface="Meiryo"/>
                <a:sym typeface="Meiryo"/>
              </a:rPr>
              <a:t>のひとつです</a:t>
            </a:r>
          </a:p>
        </p:txBody>
      </p:sp>
      <p:pic>
        <p:nvPicPr>
          <p:cNvPr id="35" name="Google Shape;43;p63" descr="図形&#10;&#10;自動的に生成された説明">
            <a:extLst>
              <a:ext uri="{FF2B5EF4-FFF2-40B4-BE49-F238E27FC236}">
                <a16:creationId xmlns:a16="http://schemas.microsoft.com/office/drawing/2014/main" id="{E722F9E0-0672-868F-876C-462743E3337D}"/>
              </a:ext>
            </a:extLst>
          </p:cNvPr>
          <p:cNvPicPr preferRelativeResize="0"/>
          <p:nvPr/>
        </p:nvPicPr>
        <p:blipFill rotWithShape="1">
          <a:blip r:embed="rId3">
            <a:alphaModFix/>
          </a:blip>
          <a:srcRect/>
          <a:stretch/>
        </p:blipFill>
        <p:spPr>
          <a:xfrm>
            <a:off x="2261222" y="3384991"/>
            <a:ext cx="1080000" cy="1080000"/>
          </a:xfrm>
          <a:prstGeom prst="rect">
            <a:avLst/>
          </a:prstGeom>
          <a:noFill/>
          <a:ln>
            <a:noFill/>
          </a:ln>
        </p:spPr>
      </p:pic>
      <p:pic>
        <p:nvPicPr>
          <p:cNvPr id="36" name="Google Shape;44;p63">
            <a:extLst>
              <a:ext uri="{FF2B5EF4-FFF2-40B4-BE49-F238E27FC236}">
                <a16:creationId xmlns:a16="http://schemas.microsoft.com/office/drawing/2014/main" id="{40A7EA88-EA1B-2DED-6280-EEA5CD2F202B}"/>
              </a:ext>
            </a:extLst>
          </p:cNvPr>
          <p:cNvPicPr preferRelativeResize="0"/>
          <p:nvPr/>
        </p:nvPicPr>
        <p:blipFill rotWithShape="1">
          <a:blip r:embed="rId4">
            <a:alphaModFix/>
          </a:blip>
          <a:srcRect/>
          <a:stretch/>
        </p:blipFill>
        <p:spPr>
          <a:xfrm>
            <a:off x="2261222" y="4724254"/>
            <a:ext cx="7670178" cy="108000"/>
          </a:xfrm>
          <a:prstGeom prst="rect">
            <a:avLst/>
          </a:prstGeom>
          <a:noFill/>
          <a:ln>
            <a:noFill/>
          </a:ln>
        </p:spPr>
      </p:pic>
      <p:sp>
        <p:nvSpPr>
          <p:cNvPr id="2" name="Google Shape;155;p53">
            <a:extLst>
              <a:ext uri="{FF2B5EF4-FFF2-40B4-BE49-F238E27FC236}">
                <a16:creationId xmlns:a16="http://schemas.microsoft.com/office/drawing/2014/main" id="{8C2AFEB0-2721-A552-E70A-F11F8C613825}"/>
              </a:ext>
            </a:extLst>
          </p:cNvPr>
          <p:cNvSpPr txBox="1"/>
          <p:nvPr/>
        </p:nvSpPr>
        <p:spPr>
          <a:xfrm>
            <a:off x="4272454" y="2020765"/>
            <a:ext cx="157793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altLang="en-US" sz="1600" b="1">
                <a:latin typeface="Meiryo"/>
                <a:ea typeface="Meiryo"/>
                <a:cs typeface="Meiryo"/>
                <a:sym typeface="Meiryo"/>
              </a:rPr>
              <a:t>ししつ</a:t>
            </a:r>
            <a:endParaRPr sz="1600" b="1" i="0" u="none" strike="noStrike" cap="none">
              <a:solidFill>
                <a:srgbClr val="000000"/>
              </a:solidFill>
              <a:latin typeface="Meiryo"/>
              <a:ea typeface="Meiryo"/>
              <a:cs typeface="Meiryo"/>
              <a:sym typeface="Meiry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図形, 円&#10;&#10;自動的に生成された説明">
            <a:extLst>
              <a:ext uri="{FF2B5EF4-FFF2-40B4-BE49-F238E27FC236}">
                <a16:creationId xmlns:a16="http://schemas.microsoft.com/office/drawing/2014/main" id="{F7A65B41-7669-FD49-049A-9B54C2949482}"/>
              </a:ext>
            </a:extLst>
          </p:cNvPr>
          <p:cNvPicPr>
            <a:picLocks noChangeAspect="1"/>
          </p:cNvPicPr>
          <p:nvPr/>
        </p:nvPicPr>
        <p:blipFill>
          <a:blip r:embed="rId3"/>
          <a:stretch>
            <a:fillRect/>
          </a:stretch>
        </p:blipFill>
        <p:spPr>
          <a:xfrm>
            <a:off x="2057400" y="1409032"/>
            <a:ext cx="8077200" cy="4521200"/>
          </a:xfrm>
          <a:prstGeom prst="rect">
            <a:avLst/>
          </a:prstGeom>
        </p:spPr>
      </p:pic>
      <p:sp>
        <p:nvSpPr>
          <p:cNvPr id="2" name="Google Shape;155;p53">
            <a:extLst>
              <a:ext uri="{FF2B5EF4-FFF2-40B4-BE49-F238E27FC236}">
                <a16:creationId xmlns:a16="http://schemas.microsoft.com/office/drawing/2014/main" id="{48DACD72-F3B9-11FB-E0D0-5DFCD0EDFCBC}"/>
              </a:ext>
            </a:extLst>
          </p:cNvPr>
          <p:cNvSpPr txBox="1"/>
          <p:nvPr/>
        </p:nvSpPr>
        <p:spPr>
          <a:xfrm>
            <a:off x="2186202" y="1114908"/>
            <a:ext cx="157793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altLang="en-US" sz="1600" b="1">
                <a:solidFill>
                  <a:srgbClr val="2D3737"/>
                </a:solidFill>
                <a:latin typeface="Meiryo"/>
                <a:ea typeface="Meiryo"/>
                <a:cs typeface="Meiryo"/>
                <a:sym typeface="Meiryo"/>
              </a:rPr>
              <a:t>わる</a:t>
            </a:r>
            <a:endParaRPr sz="1600" b="1" i="0" u="none" strike="noStrike" cap="none">
              <a:solidFill>
                <a:srgbClr val="2D3737"/>
              </a:solidFill>
              <a:latin typeface="Meiryo"/>
              <a:ea typeface="Meiryo"/>
              <a:cs typeface="Meiryo"/>
              <a:sym typeface="Meiryo"/>
            </a:endParaRPr>
          </a:p>
        </p:txBody>
      </p:sp>
      <p:sp>
        <p:nvSpPr>
          <p:cNvPr id="5" name="Google Shape;155;p53">
            <a:extLst>
              <a:ext uri="{FF2B5EF4-FFF2-40B4-BE49-F238E27FC236}">
                <a16:creationId xmlns:a16="http://schemas.microsoft.com/office/drawing/2014/main" id="{9D4D5B9E-3B5B-BCA9-A250-0B7A57E47C73}"/>
              </a:ext>
            </a:extLst>
          </p:cNvPr>
          <p:cNvSpPr txBox="1"/>
          <p:nvPr/>
        </p:nvSpPr>
        <p:spPr>
          <a:xfrm>
            <a:off x="7104429" y="1114908"/>
            <a:ext cx="157793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altLang="en-US" sz="1600" b="1">
                <a:solidFill>
                  <a:srgbClr val="2D3737"/>
                </a:solidFill>
                <a:latin typeface="Meiryo"/>
                <a:ea typeface="Meiryo"/>
                <a:cs typeface="Meiryo"/>
                <a:sym typeface="Meiryo"/>
              </a:rPr>
              <a:t>はたら</a:t>
            </a:r>
            <a:endParaRPr sz="1600" b="1" i="0" u="none" strike="noStrike" cap="none">
              <a:solidFill>
                <a:srgbClr val="2D3737"/>
              </a:solidFill>
              <a:latin typeface="Meiryo"/>
              <a:ea typeface="Meiryo"/>
              <a:cs typeface="Meiryo"/>
              <a:sym typeface="Meiryo"/>
            </a:endParaRPr>
          </a:p>
        </p:txBody>
      </p:sp>
      <p:sp>
        <p:nvSpPr>
          <p:cNvPr id="6" name="Google Shape;155;p53">
            <a:extLst>
              <a:ext uri="{FF2B5EF4-FFF2-40B4-BE49-F238E27FC236}">
                <a16:creationId xmlns:a16="http://schemas.microsoft.com/office/drawing/2014/main" id="{59143BBD-B373-6AC2-4B6E-49C45D2089D4}"/>
              </a:ext>
            </a:extLst>
          </p:cNvPr>
          <p:cNvSpPr txBox="1"/>
          <p:nvPr/>
        </p:nvSpPr>
        <p:spPr>
          <a:xfrm>
            <a:off x="3917348" y="1967164"/>
            <a:ext cx="157793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altLang="en-US" sz="1600" b="1">
                <a:solidFill>
                  <a:srgbClr val="2D3737"/>
                </a:solidFill>
                <a:latin typeface="Meiryo"/>
                <a:ea typeface="Meiryo"/>
                <a:cs typeface="Meiryo"/>
                <a:sym typeface="Meiryo"/>
              </a:rPr>
              <a:t>あくだま</a:t>
            </a:r>
            <a:endParaRPr sz="1600" b="1" i="0" u="none" strike="noStrike" cap="none">
              <a:solidFill>
                <a:srgbClr val="2D3737"/>
              </a:solidFill>
              <a:latin typeface="Meiryo"/>
              <a:ea typeface="Meiryo"/>
              <a:cs typeface="Meiryo"/>
              <a:sym typeface="Meiryo"/>
            </a:endParaRPr>
          </a:p>
        </p:txBody>
      </p:sp>
      <p:sp>
        <p:nvSpPr>
          <p:cNvPr id="7" name="Google Shape;155;p53">
            <a:extLst>
              <a:ext uri="{FF2B5EF4-FFF2-40B4-BE49-F238E27FC236}">
                <a16:creationId xmlns:a16="http://schemas.microsoft.com/office/drawing/2014/main" id="{FE660E40-0494-5074-AB45-DBFD216685AF}"/>
              </a:ext>
            </a:extLst>
          </p:cNvPr>
          <p:cNvSpPr txBox="1"/>
          <p:nvPr/>
        </p:nvSpPr>
        <p:spPr>
          <a:xfrm>
            <a:off x="8427204" y="1967164"/>
            <a:ext cx="157793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altLang="en-US" sz="1600" b="1">
                <a:solidFill>
                  <a:srgbClr val="2D3737"/>
                </a:solidFill>
                <a:latin typeface="Meiryo"/>
                <a:ea typeface="Meiryo"/>
                <a:cs typeface="Meiryo"/>
                <a:sym typeface="Meiryo"/>
              </a:rPr>
              <a:t>ぜんだま</a:t>
            </a:r>
            <a:endParaRPr sz="1600" b="1" i="0" u="none" strike="noStrike" cap="none">
              <a:solidFill>
                <a:srgbClr val="2D3737"/>
              </a:solidFill>
              <a:latin typeface="Meiryo"/>
              <a:ea typeface="Meiryo"/>
              <a:cs typeface="Meiryo"/>
              <a:sym typeface="Meiryo"/>
            </a:endParaRPr>
          </a:p>
        </p:txBody>
      </p:sp>
    </p:spTree>
    <p:extLst>
      <p:ext uri="{BB962C8B-B14F-4D97-AF65-F5344CB8AC3E}">
        <p14:creationId xmlns:p14="http://schemas.microsoft.com/office/powerpoint/2010/main" val="862432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Web サイト&#10;&#10;自動的に生成された説明">
            <a:extLst>
              <a:ext uri="{FF2B5EF4-FFF2-40B4-BE49-F238E27FC236}">
                <a16:creationId xmlns:a16="http://schemas.microsoft.com/office/drawing/2014/main" id="{8D1374CC-B1F1-A9DA-81CB-977AEAB23E91}"/>
              </a:ext>
            </a:extLst>
          </p:cNvPr>
          <p:cNvPicPr>
            <a:picLocks noChangeAspect="1"/>
          </p:cNvPicPr>
          <p:nvPr/>
        </p:nvPicPr>
        <p:blipFill>
          <a:blip r:embed="rId3"/>
          <a:stretch>
            <a:fillRect/>
          </a:stretch>
        </p:blipFill>
        <p:spPr>
          <a:xfrm>
            <a:off x="2586000" y="1619277"/>
            <a:ext cx="7020000" cy="3144473"/>
          </a:xfrm>
          <a:prstGeom prst="rect">
            <a:avLst/>
          </a:prstGeom>
        </p:spPr>
      </p:pic>
      <p:grpSp>
        <p:nvGrpSpPr>
          <p:cNvPr id="7" name="グループ化 6">
            <a:extLst>
              <a:ext uri="{FF2B5EF4-FFF2-40B4-BE49-F238E27FC236}">
                <a16:creationId xmlns:a16="http://schemas.microsoft.com/office/drawing/2014/main" id="{983FA0D6-E9B0-F30F-75B2-F37003289BDD}"/>
              </a:ext>
            </a:extLst>
          </p:cNvPr>
          <p:cNvGrpSpPr/>
          <p:nvPr/>
        </p:nvGrpSpPr>
        <p:grpSpPr>
          <a:xfrm>
            <a:off x="696000" y="4895928"/>
            <a:ext cx="10800000" cy="1660986"/>
            <a:chOff x="696000" y="4895928"/>
            <a:chExt cx="10800000" cy="1660986"/>
          </a:xfrm>
        </p:grpSpPr>
        <p:sp>
          <p:nvSpPr>
            <p:cNvPr id="10" name="Google Shape;661;p36">
              <a:extLst>
                <a:ext uri="{FF2B5EF4-FFF2-40B4-BE49-F238E27FC236}">
                  <a16:creationId xmlns:a16="http://schemas.microsoft.com/office/drawing/2014/main" id="{505B8154-321A-BAFF-A2A8-1E9B5D16D986}"/>
                </a:ext>
              </a:extLst>
            </p:cNvPr>
            <p:cNvSpPr txBox="1"/>
            <p:nvPr/>
          </p:nvSpPr>
          <p:spPr>
            <a:xfrm>
              <a:off x="696000" y="4941087"/>
              <a:ext cx="10800000" cy="1615827"/>
            </a:xfrm>
            <a:prstGeom prst="rect">
              <a:avLst/>
            </a:prstGeom>
            <a:noFill/>
            <a:ln>
              <a:noFill/>
            </a:ln>
          </p:spPr>
          <p:txBody>
            <a:bodyPr spcFirstLastPara="1" wrap="square" lIns="91425" tIns="0" rIns="91425" bIns="0" anchor="b" anchorCtr="0">
              <a:spAutoFit/>
            </a:bodyPr>
            <a:lstStyle/>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この絵は血管の断面です。</a:t>
              </a:r>
            </a:p>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善玉の</a:t>
              </a:r>
              <a:r>
                <a:rPr lang="en-US" altLang="ja-JP" b="1" kern="100">
                  <a:solidFill>
                    <a:srgbClr val="2D3737"/>
                  </a:solidFill>
                  <a:latin typeface="Meiryo" panose="020B0604030504040204" pitchFamily="34" charset="-128"/>
                  <a:ea typeface="Meiryo" panose="020B0604030504040204" pitchFamily="34" charset="-128"/>
                </a:rPr>
                <a:t>HDL</a:t>
              </a:r>
              <a:r>
                <a:rPr lang="ja-JP" altLang="en-US" b="1" kern="100">
                  <a:solidFill>
                    <a:srgbClr val="2D3737"/>
                  </a:solidFill>
                  <a:latin typeface="Meiryo" panose="020B0604030504040204" pitchFamily="34" charset="-128"/>
                  <a:ea typeface="Meiryo" panose="020B0604030504040204" pitchFamily="34" charset="-128"/>
                </a:rPr>
                <a:t>は血管の壁を厚くして血液の流れを悪くするコレステロール（黄色い小さな玉）を回収して、肝臓に運び分解させて、</a:t>
              </a:r>
              <a:br>
                <a:rPr lang="en-US" altLang="ja-JP" b="1" kern="100">
                  <a:solidFill>
                    <a:srgbClr val="2D3737"/>
                  </a:solidFill>
                  <a:latin typeface="Meiryo" panose="020B0604030504040204" pitchFamily="34" charset="-128"/>
                  <a:ea typeface="Meiryo" panose="020B0604030504040204" pitchFamily="34" charset="-128"/>
                </a:rPr>
              </a:br>
              <a:r>
                <a:rPr lang="ja-JP" altLang="en-US" b="1" kern="100">
                  <a:solidFill>
                    <a:srgbClr val="2D3737"/>
                  </a:solidFill>
                  <a:latin typeface="Meiryo" panose="020B0604030504040204" pitchFamily="34" charset="-128"/>
                  <a:ea typeface="Meiryo" panose="020B0604030504040204" pitchFamily="34" charset="-128"/>
                </a:rPr>
                <a:t>体の外に出します。</a:t>
              </a:r>
            </a:p>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悪玉の</a:t>
              </a:r>
              <a:r>
                <a:rPr lang="en-US" altLang="ja-JP" b="1" kern="100">
                  <a:solidFill>
                    <a:srgbClr val="2D3737"/>
                  </a:solidFill>
                  <a:latin typeface="Meiryo" panose="020B0604030504040204" pitchFamily="34" charset="-128"/>
                  <a:ea typeface="Meiryo" panose="020B0604030504040204" pitchFamily="34" charset="-128"/>
                </a:rPr>
                <a:t>LDL</a:t>
              </a:r>
              <a:r>
                <a:rPr lang="ja-JP" altLang="en-US" b="1" kern="100">
                  <a:solidFill>
                    <a:srgbClr val="2D3737"/>
                  </a:solidFill>
                  <a:latin typeface="Meiryo" panose="020B0604030504040204" pitchFamily="34" charset="-128"/>
                  <a:ea typeface="Meiryo" panose="020B0604030504040204" pitchFamily="34" charset="-128"/>
                </a:rPr>
                <a:t>は、コレステロールを血管の壁の中にためこみ、血管の壁を厚くして、血液が流れにくいようにします。</a:t>
              </a:r>
            </a:p>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血管の壁が厚く、硬くなった状態を動脈硬化をいいます。</a:t>
              </a:r>
              <a:endParaRPr lang="en-US" altLang="ja-JP" b="1" kern="100">
                <a:solidFill>
                  <a:srgbClr val="2D3737"/>
                </a:solidFill>
                <a:latin typeface="Meiryo" panose="020B0604030504040204" pitchFamily="34" charset="-128"/>
                <a:ea typeface="Meiryo" panose="020B0604030504040204" pitchFamily="34" charset="-128"/>
              </a:endParaRPr>
            </a:p>
          </p:txBody>
        </p:sp>
        <p:grpSp>
          <p:nvGrpSpPr>
            <p:cNvPr id="4" name="グループ化 3">
              <a:extLst>
                <a:ext uri="{FF2B5EF4-FFF2-40B4-BE49-F238E27FC236}">
                  <a16:creationId xmlns:a16="http://schemas.microsoft.com/office/drawing/2014/main" id="{FCE6112F-9965-9B15-59C8-6501D95DE261}"/>
                </a:ext>
              </a:extLst>
            </p:cNvPr>
            <p:cNvGrpSpPr/>
            <p:nvPr/>
          </p:nvGrpSpPr>
          <p:grpSpPr>
            <a:xfrm>
              <a:off x="696000" y="4895928"/>
              <a:ext cx="10800000" cy="1452303"/>
              <a:chOff x="696000" y="4895928"/>
              <a:chExt cx="10800000" cy="1452303"/>
            </a:xfrm>
          </p:grpSpPr>
          <p:sp>
            <p:nvSpPr>
              <p:cNvPr id="11" name="Google Shape;396;p19">
                <a:extLst>
                  <a:ext uri="{FF2B5EF4-FFF2-40B4-BE49-F238E27FC236}">
                    <a16:creationId xmlns:a16="http://schemas.microsoft.com/office/drawing/2014/main" id="{36103E8F-9E86-8BFD-E7EF-2AABB9B05935}"/>
                  </a:ext>
                </a:extLst>
              </p:cNvPr>
              <p:cNvSpPr txBox="1"/>
              <p:nvPr/>
            </p:nvSpPr>
            <p:spPr>
              <a:xfrm>
                <a:off x="696000" y="4895928"/>
                <a:ext cx="10800000" cy="174831"/>
              </a:xfrm>
              <a:prstGeom prst="rect">
                <a:avLst/>
              </a:prstGeom>
              <a:noFill/>
              <a:ln>
                <a:noFill/>
              </a:ln>
            </p:spPr>
            <p:txBody>
              <a:bodyPr spcFirstLastPara="1" wrap="square" lIns="91425" tIns="36000" rIns="91425" bIns="45700" anchor="b" anchorCtr="0">
                <a:spAutoFit/>
              </a:bodyPr>
              <a:lstStyle/>
              <a:p>
                <a:pPr lvl="0">
                  <a:buSzPts val="4000"/>
                  <a:tabLst>
                    <a:tab pos="441325" algn="ctr"/>
                    <a:tab pos="896938" algn="ctr"/>
                    <a:tab pos="1422400" algn="ctr"/>
                    <a:tab pos="2924175" algn="ctr"/>
                    <a:tab pos="4076700" algn="ctr"/>
                    <a:tab pos="4781550" algn="ctr"/>
                    <a:tab pos="5810250" algn="ctr"/>
                    <a:tab pos="7048500" algn="ctr"/>
                    <a:tab pos="7705725" algn="ctr"/>
                    <a:tab pos="8458200" algn="ctr"/>
                    <a:tab pos="9991725" algn="ctr"/>
                  </a:tabLst>
                </a:pP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え</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だんめん</a:t>
                </a:r>
                <a:endParaRPr sz="600" b="1" i="0" u="none" strike="noStrike" cap="none">
                  <a:solidFill>
                    <a:srgbClr val="000000"/>
                  </a:solidFill>
                  <a:latin typeface="Meiryo"/>
                  <a:ea typeface="Meiryo"/>
                  <a:cs typeface="Meiryo"/>
                  <a:sym typeface="Meiryo"/>
                </a:endParaRPr>
              </a:p>
            </p:txBody>
          </p:sp>
          <p:sp>
            <p:nvSpPr>
              <p:cNvPr id="14" name="Google Shape;396;p19">
                <a:extLst>
                  <a:ext uri="{FF2B5EF4-FFF2-40B4-BE49-F238E27FC236}">
                    <a16:creationId xmlns:a16="http://schemas.microsoft.com/office/drawing/2014/main" id="{EDE8C452-C7AE-46CE-C51E-0BC47800EC33}"/>
                  </a:ext>
                </a:extLst>
              </p:cNvPr>
              <p:cNvSpPr txBox="1"/>
              <p:nvPr/>
            </p:nvSpPr>
            <p:spPr>
              <a:xfrm>
                <a:off x="696000" y="5215296"/>
                <a:ext cx="10800000" cy="174831"/>
              </a:xfrm>
              <a:prstGeom prst="rect">
                <a:avLst/>
              </a:prstGeom>
              <a:noFill/>
              <a:ln>
                <a:noFill/>
              </a:ln>
            </p:spPr>
            <p:txBody>
              <a:bodyPr spcFirstLastPara="1" wrap="square" lIns="91425" tIns="36000" rIns="91425" bIns="45700" anchor="b" anchorCtr="0">
                <a:spAutoFit/>
              </a:bodyPr>
              <a:lstStyle/>
              <a:p>
                <a:pPr lvl="0">
                  <a:buSzPts val="4000"/>
                  <a:tabLst>
                    <a:tab pos="177800" algn="ctr"/>
                    <a:tab pos="1279525" algn="ctr"/>
                    <a:tab pos="1717675" algn="ctr"/>
                    <a:tab pos="2084388" algn="ctr"/>
                    <a:tab pos="2868613" algn="ctr"/>
                    <a:tab pos="3314700" algn="ctr"/>
                    <a:tab pos="3852863" algn="ctr"/>
                    <a:tab pos="6070600" algn="ctr"/>
                    <a:tab pos="6521450" algn="ctr"/>
                    <a:tab pos="7059613" algn="ctr"/>
                    <a:tab pos="7670800" algn="ctr"/>
                    <a:tab pos="8572500" algn="ctr"/>
                    <a:tab pos="9005888" algn="ctr"/>
                    <a:tab pos="9447213" algn="ctr"/>
                    <a:tab pos="10428288" algn="ctr"/>
                  </a:tabLst>
                </a:pP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ぜんだま</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かべ</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あつ</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けつえき</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なが</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わる</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きいろ</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ちい</a:t>
                </a:r>
                <a:r>
                  <a:rPr lang="en-US" altLang="ja-JP" sz="600" b="1">
                    <a:solidFill>
                      <a:srgbClr val="2D3737"/>
                    </a:solidFill>
                    <a:latin typeface="Meiryo"/>
                    <a:ea typeface="Meiryo"/>
                    <a:cs typeface="Meiryo"/>
                    <a:sym typeface="Meiryo"/>
                  </a:rPr>
                  <a:t>	</a:t>
                </a:r>
                <a:r>
                  <a:rPr lang="ja-JP" altLang="en-US" sz="600" b="1">
                    <a:latin typeface="Meiryo"/>
                    <a:ea typeface="Meiryo"/>
                    <a:cs typeface="Meiryo"/>
                    <a:sym typeface="Meiryo"/>
                  </a:rPr>
                  <a:t>たま</a:t>
                </a:r>
                <a:r>
                  <a:rPr lang="en-US" altLang="ja-JP" sz="600" b="1">
                    <a:latin typeface="Meiryo"/>
                    <a:ea typeface="Meiryo"/>
                    <a:cs typeface="Meiryo"/>
                    <a:sym typeface="Meiryo"/>
                  </a:rPr>
                  <a:t>	</a:t>
                </a:r>
                <a:r>
                  <a:rPr lang="ja-JP" altLang="en-US" sz="600" b="1">
                    <a:latin typeface="Meiryo"/>
                    <a:ea typeface="Meiryo"/>
                    <a:cs typeface="Meiryo"/>
                    <a:sym typeface="Meiryo"/>
                  </a:rPr>
                  <a:t>かいしゅう</a:t>
                </a:r>
                <a:r>
                  <a:rPr lang="en-US" altLang="ja-JP" sz="600" b="1">
                    <a:latin typeface="Meiryo"/>
                    <a:ea typeface="Meiryo"/>
                    <a:cs typeface="Meiryo"/>
                    <a:sym typeface="Meiryo"/>
                  </a:rPr>
                  <a:t>	</a:t>
                </a:r>
                <a:r>
                  <a:rPr lang="ja-JP" altLang="en-US" sz="600" b="1">
                    <a:latin typeface="Meiryo"/>
                    <a:ea typeface="Meiryo"/>
                    <a:cs typeface="Meiryo"/>
                    <a:sym typeface="Meiryo"/>
                  </a:rPr>
                  <a:t>かんぞう</a:t>
                </a:r>
                <a:r>
                  <a:rPr lang="en-US" altLang="ja-JP" sz="600" b="1">
                    <a:latin typeface="Meiryo"/>
                    <a:ea typeface="Meiryo"/>
                    <a:cs typeface="Meiryo"/>
                    <a:sym typeface="Meiryo"/>
                  </a:rPr>
                  <a:t>	</a:t>
                </a:r>
                <a:r>
                  <a:rPr lang="ja-JP" altLang="en-US" sz="600" b="1">
                    <a:latin typeface="Meiryo"/>
                    <a:ea typeface="Meiryo"/>
                    <a:cs typeface="Meiryo"/>
                    <a:sym typeface="Meiryo"/>
                  </a:rPr>
                  <a:t>はこ</a:t>
                </a:r>
                <a:r>
                  <a:rPr lang="en-US" altLang="ja-JP" sz="600" b="1">
                    <a:latin typeface="Meiryo"/>
                    <a:ea typeface="Meiryo"/>
                    <a:cs typeface="Meiryo"/>
                    <a:sym typeface="Meiryo"/>
                  </a:rPr>
                  <a:t>	</a:t>
                </a:r>
                <a:r>
                  <a:rPr lang="ja-JP" altLang="en-US" sz="600" b="1">
                    <a:latin typeface="Meiryo"/>
                    <a:ea typeface="Meiryo"/>
                    <a:cs typeface="Meiryo"/>
                    <a:sym typeface="Meiryo"/>
                  </a:rPr>
                  <a:t>ぶんかい</a:t>
                </a:r>
                <a:r>
                  <a:rPr lang="en-US" altLang="ja-JP" sz="600" b="1">
                    <a:latin typeface="Meiryo"/>
                    <a:ea typeface="Meiryo"/>
                    <a:cs typeface="Meiryo"/>
                    <a:sym typeface="Meiryo"/>
                  </a:rPr>
                  <a:t>	</a:t>
                </a:r>
                <a:endParaRPr lang="en-US" altLang="ja-JP" sz="600" b="1">
                  <a:solidFill>
                    <a:srgbClr val="2D3737"/>
                  </a:solidFill>
                  <a:latin typeface="Meiryo"/>
                  <a:ea typeface="Meiryo"/>
                  <a:cs typeface="Meiryo"/>
                  <a:sym typeface="Meiryo"/>
                </a:endParaRPr>
              </a:p>
            </p:txBody>
          </p:sp>
          <p:sp>
            <p:nvSpPr>
              <p:cNvPr id="15" name="Google Shape;396;p19">
                <a:extLst>
                  <a:ext uri="{FF2B5EF4-FFF2-40B4-BE49-F238E27FC236}">
                    <a16:creationId xmlns:a16="http://schemas.microsoft.com/office/drawing/2014/main" id="{C0D8DCEF-BE57-947D-7949-533B52B8F176}"/>
                  </a:ext>
                </a:extLst>
              </p:cNvPr>
              <p:cNvSpPr txBox="1"/>
              <p:nvPr/>
            </p:nvSpPr>
            <p:spPr>
              <a:xfrm>
                <a:off x="696000" y="5534664"/>
                <a:ext cx="10800000" cy="174831"/>
              </a:xfrm>
              <a:prstGeom prst="rect">
                <a:avLst/>
              </a:prstGeom>
              <a:noFill/>
              <a:ln>
                <a:noFill/>
              </a:ln>
            </p:spPr>
            <p:txBody>
              <a:bodyPr spcFirstLastPara="1" wrap="square" lIns="91425" tIns="36000" rIns="91425" bIns="45700" anchor="b" anchorCtr="0">
                <a:spAutoFit/>
              </a:bodyPr>
              <a:lstStyle/>
              <a:p>
                <a:pPr lvl="0">
                  <a:buSzPts val="4000"/>
                  <a:tabLst>
                    <a:tab pos="441325" algn="ctr"/>
                    <a:tab pos="800100" algn="ctr"/>
                    <a:tab pos="1411288" algn="ctr"/>
                    <a:tab pos="2924175" algn="ctr"/>
                    <a:tab pos="4076700" algn="ctr"/>
                    <a:tab pos="4781550" algn="ctr"/>
                    <a:tab pos="5810250" algn="ctr"/>
                    <a:tab pos="7048500" algn="ctr"/>
                    <a:tab pos="7705725" algn="ctr"/>
                    <a:tab pos="8458200" algn="ctr"/>
                    <a:tab pos="9991725" algn="ctr"/>
                  </a:tabLst>
                </a:pPr>
                <a:r>
                  <a:rPr lang="ja-JP" altLang="en-US" sz="600" b="1">
                    <a:solidFill>
                      <a:srgbClr val="2D3737"/>
                    </a:solidFill>
                    <a:latin typeface="Meiryo"/>
                    <a:ea typeface="Meiryo"/>
                    <a:cs typeface="Meiryo"/>
                    <a:sym typeface="Meiryo"/>
                  </a:rPr>
                  <a:t>からだ</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そと</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だ</a:t>
                </a:r>
                <a:endParaRPr sz="600" b="1" i="0" u="none" strike="noStrike" cap="none">
                  <a:solidFill>
                    <a:srgbClr val="000000"/>
                  </a:solidFill>
                  <a:latin typeface="Meiryo"/>
                  <a:ea typeface="Meiryo"/>
                  <a:cs typeface="Meiryo"/>
                  <a:sym typeface="Meiryo"/>
                </a:endParaRPr>
              </a:p>
            </p:txBody>
          </p:sp>
          <p:sp>
            <p:nvSpPr>
              <p:cNvPr id="16" name="Google Shape;396;p19">
                <a:extLst>
                  <a:ext uri="{FF2B5EF4-FFF2-40B4-BE49-F238E27FC236}">
                    <a16:creationId xmlns:a16="http://schemas.microsoft.com/office/drawing/2014/main" id="{EB9DCEE1-4483-0DBA-60FB-2A44BAB70BCB}"/>
                  </a:ext>
                </a:extLst>
              </p:cNvPr>
              <p:cNvSpPr txBox="1"/>
              <p:nvPr/>
            </p:nvSpPr>
            <p:spPr>
              <a:xfrm>
                <a:off x="696000" y="5854032"/>
                <a:ext cx="10800000" cy="174831"/>
              </a:xfrm>
              <a:prstGeom prst="rect">
                <a:avLst/>
              </a:prstGeom>
              <a:noFill/>
              <a:ln>
                <a:noFill/>
              </a:ln>
            </p:spPr>
            <p:txBody>
              <a:bodyPr spcFirstLastPara="1" wrap="square" lIns="91425" tIns="36000" rIns="91425" bIns="45700" anchor="b" anchorCtr="0">
                <a:spAutoFit/>
              </a:bodyPr>
              <a:lstStyle/>
              <a:p>
                <a:pPr lvl="0">
                  <a:buSzPts val="4000"/>
                  <a:tabLst>
                    <a:tab pos="174625" algn="ctr"/>
                    <a:tab pos="2849563" algn="ctr"/>
                    <a:tab pos="3281363" algn="ctr"/>
                    <a:tab pos="3636963" algn="ctr"/>
                    <a:tab pos="4981575" algn="ctr"/>
                    <a:tab pos="5419725" algn="ctr"/>
                    <a:tab pos="5775325" algn="ctr"/>
                    <a:tab pos="6762750" algn="ctr"/>
                    <a:tab pos="7188200" algn="ctr"/>
                    <a:tab pos="8458200" algn="ctr"/>
                    <a:tab pos="9991725" algn="ctr"/>
                  </a:tabLst>
                </a:pP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あくだま</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けっかん</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かべ</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なか</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けっかん</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かべ</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あつ</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けつえき</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なが</a:t>
                </a:r>
                <a:r>
                  <a:rPr lang="en-US" altLang="ja-JP" sz="600" b="1" i="0" u="none" strike="noStrike" cap="none">
                    <a:solidFill>
                      <a:srgbClr val="000000"/>
                    </a:solidFill>
                    <a:latin typeface="Meiryo"/>
                    <a:ea typeface="Meiryo"/>
                    <a:cs typeface="Meiryo"/>
                    <a:sym typeface="Meiryo"/>
                  </a:rPr>
                  <a:t>	</a:t>
                </a:r>
                <a:endParaRPr sz="600" b="1" i="0" u="none" strike="noStrike" cap="none">
                  <a:solidFill>
                    <a:srgbClr val="000000"/>
                  </a:solidFill>
                  <a:latin typeface="Meiryo"/>
                  <a:ea typeface="Meiryo"/>
                  <a:cs typeface="Meiryo"/>
                  <a:sym typeface="Meiryo"/>
                </a:endParaRPr>
              </a:p>
            </p:txBody>
          </p:sp>
          <p:sp>
            <p:nvSpPr>
              <p:cNvPr id="17" name="Google Shape;396;p19">
                <a:extLst>
                  <a:ext uri="{FF2B5EF4-FFF2-40B4-BE49-F238E27FC236}">
                    <a16:creationId xmlns:a16="http://schemas.microsoft.com/office/drawing/2014/main" id="{5B0EA4BD-1FE6-C2A4-8F00-162B88594BAA}"/>
                  </a:ext>
                </a:extLst>
              </p:cNvPr>
              <p:cNvSpPr txBox="1"/>
              <p:nvPr/>
            </p:nvSpPr>
            <p:spPr>
              <a:xfrm>
                <a:off x="696000" y="6173400"/>
                <a:ext cx="10800000" cy="174831"/>
              </a:xfrm>
              <a:prstGeom prst="rect">
                <a:avLst/>
              </a:prstGeom>
              <a:noFill/>
              <a:ln>
                <a:noFill/>
              </a:ln>
            </p:spPr>
            <p:txBody>
              <a:bodyPr spcFirstLastPara="1" wrap="square" lIns="91425" tIns="36000" rIns="91425" bIns="45700" anchor="b" anchorCtr="0">
                <a:spAutoFit/>
              </a:bodyPr>
              <a:lstStyle/>
              <a:p>
                <a:pPr lvl="0">
                  <a:buSzPts val="4000"/>
                  <a:tabLst>
                    <a:tab pos="174625" algn="ctr"/>
                    <a:tab pos="619125" algn="ctr"/>
                    <a:tab pos="968375" algn="ctr"/>
                    <a:tab pos="1512888" algn="ctr"/>
                    <a:tab pos="2489200" algn="ctr"/>
                    <a:tab pos="3187700" algn="ctr"/>
                    <a:tab pos="5810250" algn="ctr"/>
                    <a:tab pos="7048500" algn="ctr"/>
                    <a:tab pos="7705725" algn="ctr"/>
                    <a:tab pos="8458200" algn="ctr"/>
                    <a:tab pos="9991725" algn="ctr"/>
                  </a:tabLst>
                </a:pP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かべ</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あつ</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かた</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じょうたい</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どうみゃくこうか</a:t>
                </a:r>
                <a:endParaRPr sz="600" b="1" i="0" u="none" strike="noStrike" cap="none">
                  <a:solidFill>
                    <a:srgbClr val="000000"/>
                  </a:solidFill>
                  <a:latin typeface="Meiryo"/>
                  <a:ea typeface="Meiryo"/>
                  <a:cs typeface="Meiryo"/>
                  <a:sym typeface="Meiryo"/>
                </a:endParaRPr>
              </a:p>
            </p:txBody>
          </p:sp>
        </p:grpSp>
      </p:grpSp>
      <p:sp>
        <p:nvSpPr>
          <p:cNvPr id="13" name="Google Shape;382;p19">
            <a:extLst>
              <a:ext uri="{FF2B5EF4-FFF2-40B4-BE49-F238E27FC236}">
                <a16:creationId xmlns:a16="http://schemas.microsoft.com/office/drawing/2014/main" id="{95FB7A82-8641-8EEA-8F67-78B7EB33C419}"/>
              </a:ext>
            </a:extLst>
          </p:cNvPr>
          <p:cNvSpPr txBox="1"/>
          <p:nvPr/>
        </p:nvSpPr>
        <p:spPr>
          <a:xfrm>
            <a:off x="2072582" y="660398"/>
            <a:ext cx="933453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altLang="ja-JP" sz="4000" b="1">
                <a:solidFill>
                  <a:srgbClr val="2D3737"/>
                </a:solidFill>
                <a:latin typeface="Meiryo"/>
                <a:ea typeface="Meiryo"/>
                <a:cs typeface="Meiryo"/>
                <a:sym typeface="Meiryo"/>
              </a:rPr>
              <a:t>LDL</a:t>
            </a:r>
            <a:r>
              <a:rPr lang="ja-JP" altLang="en-US" sz="4000" b="1">
                <a:solidFill>
                  <a:srgbClr val="2D3737"/>
                </a:solidFill>
                <a:latin typeface="Meiryo"/>
                <a:ea typeface="Meiryo"/>
                <a:cs typeface="Meiryo"/>
                <a:sym typeface="Meiryo"/>
              </a:rPr>
              <a:t>と</a:t>
            </a:r>
            <a:r>
              <a:rPr lang="en" altLang="ja-JP" sz="4000" b="1">
                <a:solidFill>
                  <a:srgbClr val="2D3737"/>
                </a:solidFill>
                <a:latin typeface="Meiryo"/>
                <a:ea typeface="Meiryo"/>
                <a:cs typeface="Meiryo"/>
                <a:sym typeface="Meiryo"/>
              </a:rPr>
              <a:t>HDL</a:t>
            </a:r>
            <a:r>
              <a:rPr lang="ja-JP" altLang="en-US" sz="4000" b="1">
                <a:solidFill>
                  <a:srgbClr val="2D3737"/>
                </a:solidFill>
                <a:latin typeface="Meiryo"/>
                <a:ea typeface="Meiryo"/>
                <a:cs typeface="Meiryo"/>
                <a:sym typeface="Meiryo"/>
              </a:rPr>
              <a:t>のはたらき</a:t>
            </a:r>
            <a:endParaRPr sz="4000" b="1" i="0" u="none" strike="noStrike" cap="none">
              <a:solidFill>
                <a:srgbClr val="000000"/>
              </a:solidFill>
              <a:latin typeface="Meiryo"/>
              <a:ea typeface="Meiryo"/>
              <a:cs typeface="Meiryo"/>
              <a:sym typeface="Meiryo"/>
            </a:endParaRPr>
          </a:p>
        </p:txBody>
      </p:sp>
    </p:spTree>
    <p:extLst>
      <p:ext uri="{BB962C8B-B14F-4D97-AF65-F5344CB8AC3E}">
        <p14:creationId xmlns:p14="http://schemas.microsoft.com/office/powerpoint/2010/main" val="3829024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7;p15">
            <a:extLst>
              <a:ext uri="{FF2B5EF4-FFF2-40B4-BE49-F238E27FC236}">
                <a16:creationId xmlns:a16="http://schemas.microsoft.com/office/drawing/2014/main" id="{26439565-7DD7-4CEA-86FB-8AE92BEDED12}"/>
              </a:ext>
            </a:extLst>
          </p:cNvPr>
          <p:cNvSpPr txBox="1"/>
          <p:nvPr/>
        </p:nvSpPr>
        <p:spPr>
          <a:xfrm>
            <a:off x="2063873" y="660397"/>
            <a:ext cx="8007736" cy="707846"/>
          </a:xfrm>
          <a:prstGeom prst="rect">
            <a:avLst/>
          </a:prstGeom>
          <a:noFill/>
          <a:ln>
            <a:noFill/>
          </a:ln>
        </p:spPr>
        <p:txBody>
          <a:bodyPr spcFirstLastPara="1" wrap="square" lIns="91425" tIns="45700" rIns="91425" bIns="45700" anchor="t" anchorCtr="0">
            <a:spAutoFit/>
          </a:bodyPr>
          <a:lstStyle/>
          <a:p>
            <a:pPr lvl="0">
              <a:buSzPts val="3600"/>
            </a:pPr>
            <a:r>
              <a:rPr lang="ja-JP" altLang="en-US" sz="4000" b="1">
                <a:solidFill>
                  <a:srgbClr val="2D3737"/>
                </a:solidFill>
                <a:latin typeface="Meiryo"/>
                <a:ea typeface="Meiryo"/>
                <a:cs typeface="Meiryo"/>
                <a:sym typeface="Meiryo"/>
              </a:rPr>
              <a:t>脂質異常症とは？</a:t>
            </a:r>
          </a:p>
        </p:txBody>
      </p:sp>
      <p:grpSp>
        <p:nvGrpSpPr>
          <p:cNvPr id="2" name="グループ化 1">
            <a:extLst>
              <a:ext uri="{FF2B5EF4-FFF2-40B4-BE49-F238E27FC236}">
                <a16:creationId xmlns:a16="http://schemas.microsoft.com/office/drawing/2014/main" id="{016534A9-B1EC-723F-F5DD-573211CF1DEE}"/>
              </a:ext>
            </a:extLst>
          </p:cNvPr>
          <p:cNvGrpSpPr/>
          <p:nvPr/>
        </p:nvGrpSpPr>
        <p:grpSpPr>
          <a:xfrm>
            <a:off x="695325" y="1781089"/>
            <a:ext cx="10810875" cy="2734627"/>
            <a:chOff x="695325" y="1781089"/>
            <a:chExt cx="10810875" cy="2734627"/>
          </a:xfrm>
        </p:grpSpPr>
        <p:sp>
          <p:nvSpPr>
            <p:cNvPr id="8" name="Google Shape;661;p36">
              <a:extLst>
                <a:ext uri="{FF2B5EF4-FFF2-40B4-BE49-F238E27FC236}">
                  <a16:creationId xmlns:a16="http://schemas.microsoft.com/office/drawing/2014/main" id="{1AA8B36E-4BF1-B5E1-2F6A-37699CFE95EB}"/>
                </a:ext>
              </a:extLst>
            </p:cNvPr>
            <p:cNvSpPr txBox="1"/>
            <p:nvPr/>
          </p:nvSpPr>
          <p:spPr>
            <a:xfrm>
              <a:off x="704850" y="1838100"/>
              <a:ext cx="10801350" cy="2677616"/>
            </a:xfrm>
            <a:prstGeom prst="rect">
              <a:avLst/>
            </a:prstGeom>
            <a:noFill/>
            <a:ln>
              <a:noFill/>
            </a:ln>
          </p:spPr>
          <p:txBody>
            <a:bodyPr spcFirstLastPara="1" wrap="square" lIns="91425" tIns="45700" rIns="91425" bIns="45700" anchor="t" anchorCtr="0">
              <a:spAutoFit/>
            </a:bodyPr>
            <a:lstStyle/>
            <a:p>
              <a:pPr algn="just">
                <a:lnSpc>
                  <a:spcPct val="150000"/>
                </a:lnSpc>
              </a:pPr>
              <a:r>
                <a:rPr lang="ja-JP" altLang="en-US"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血液の中に「悪さをする悪玉」の脂質</a:t>
              </a:r>
              <a: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en-US"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あぶら</a:t>
              </a:r>
              <a: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en-US"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が多い、または、「よい働きをする善玉」の脂質</a:t>
              </a:r>
              <a: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en-US"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あぶら</a:t>
              </a:r>
              <a: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en-US"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が減った状態のことです。この状態が長く続くと、血管の壁にコブ</a:t>
              </a:r>
              <a: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en-US"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プラーク</a:t>
              </a:r>
              <a: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en-US"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ができ、</a:t>
              </a:r>
              <a:b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br>
              <a:r>
                <a:rPr lang="ja-JP" altLang="en-US"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心臓や脳などの病気につながります。</a:t>
              </a:r>
              <a:endParaRPr lang="ja-JP"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9" name="Google Shape;661;p36">
              <a:extLst>
                <a:ext uri="{FF2B5EF4-FFF2-40B4-BE49-F238E27FC236}">
                  <a16:creationId xmlns:a16="http://schemas.microsoft.com/office/drawing/2014/main" id="{E6722396-3B43-3097-A7CC-78DA32355898}"/>
                </a:ext>
              </a:extLst>
            </p:cNvPr>
            <p:cNvSpPr txBox="1"/>
            <p:nvPr/>
          </p:nvSpPr>
          <p:spPr>
            <a:xfrm>
              <a:off x="695325" y="1781089"/>
              <a:ext cx="10801350" cy="276959"/>
            </a:xfrm>
            <a:prstGeom prst="rect">
              <a:avLst/>
            </a:prstGeom>
            <a:noFill/>
            <a:ln>
              <a:noFill/>
            </a:ln>
          </p:spPr>
          <p:txBody>
            <a:bodyPr spcFirstLastPara="1" wrap="square" lIns="91425" tIns="45700" rIns="91425" bIns="45700" anchor="t" anchorCtr="0">
              <a:spAutoFit/>
            </a:bodyPr>
            <a:lstStyle/>
            <a:p>
              <a:pPr algn="just">
                <a:tabLst>
                  <a:tab pos="342900" algn="ctr"/>
                  <a:tab pos="1257300" algn="ctr"/>
                  <a:tab pos="2333625" algn="ctr"/>
                  <a:tab pos="4400550" algn="ctr"/>
                  <a:tab pos="5867400" algn="ctr"/>
                  <a:tab pos="8248650" algn="ctr"/>
                </a:tabLst>
              </a:pP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けつえき</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なか</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わる</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あくだま</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ししつ</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おお</a:t>
              </a:r>
              <a:endParaRPr lang="ja-JP" altLang="ja-JP"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0" name="Google Shape;661;p36">
              <a:extLst>
                <a:ext uri="{FF2B5EF4-FFF2-40B4-BE49-F238E27FC236}">
                  <a16:creationId xmlns:a16="http://schemas.microsoft.com/office/drawing/2014/main" id="{7EA5FF67-4D9E-66FD-175A-CACEC045B18E}"/>
                </a:ext>
              </a:extLst>
            </p:cNvPr>
            <p:cNvSpPr txBox="1"/>
            <p:nvPr/>
          </p:nvSpPr>
          <p:spPr>
            <a:xfrm>
              <a:off x="695325" y="2428630"/>
              <a:ext cx="10801350" cy="276959"/>
            </a:xfrm>
            <a:prstGeom prst="rect">
              <a:avLst/>
            </a:prstGeom>
            <a:noFill/>
            <a:ln>
              <a:noFill/>
            </a:ln>
          </p:spPr>
          <p:txBody>
            <a:bodyPr spcFirstLastPara="1" wrap="square" lIns="91425" tIns="45700" rIns="91425" bIns="45700" anchor="t" anchorCtr="0">
              <a:spAutoFit/>
            </a:bodyPr>
            <a:lstStyle/>
            <a:p>
              <a:pPr algn="just">
                <a:tabLst>
                  <a:tab pos="1276350" algn="ctr"/>
                  <a:tab pos="3295650" algn="ctr"/>
                  <a:tab pos="4752975" algn="ctr"/>
                  <a:tab pos="7124700" algn="ctr"/>
                  <a:tab pos="8420100" algn="ctr"/>
                </a:tabLst>
              </a:pP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はたら</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ぜんだま</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ししつ</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へ</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じょうたい</a:t>
              </a:r>
              <a:endParaRPr lang="ja-JP" altLang="ja-JP"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1" name="Google Shape;661;p36">
              <a:extLst>
                <a:ext uri="{FF2B5EF4-FFF2-40B4-BE49-F238E27FC236}">
                  <a16:creationId xmlns:a16="http://schemas.microsoft.com/office/drawing/2014/main" id="{E0014A2C-0B16-1044-D632-8358128832D1}"/>
                </a:ext>
              </a:extLst>
            </p:cNvPr>
            <p:cNvSpPr txBox="1"/>
            <p:nvPr/>
          </p:nvSpPr>
          <p:spPr>
            <a:xfrm>
              <a:off x="695325" y="3076171"/>
              <a:ext cx="10801350" cy="276959"/>
            </a:xfrm>
            <a:prstGeom prst="rect">
              <a:avLst/>
            </a:prstGeom>
            <a:noFill/>
            <a:ln>
              <a:noFill/>
            </a:ln>
          </p:spPr>
          <p:txBody>
            <a:bodyPr spcFirstLastPara="1" wrap="square" lIns="91425" tIns="45700" rIns="91425" bIns="45700" anchor="t" anchorCtr="0">
              <a:spAutoFit/>
            </a:bodyPr>
            <a:lstStyle/>
            <a:p>
              <a:pPr algn="just">
                <a:tabLst>
                  <a:tab pos="1143000" algn="ctr"/>
                  <a:tab pos="2133600" algn="ctr"/>
                  <a:tab pos="2933700" algn="ctr"/>
                  <a:tab pos="4733925" algn="ctr"/>
                  <a:tab pos="5715000" algn="ctr"/>
                </a:tabLst>
              </a:pP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じょうたい</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なが</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つづ</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けっかん</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かべ</a:t>
              </a:r>
              <a:endParaRPr lang="ja-JP" altLang="ja-JP" sz="2400" b="1" kern="100">
                <a:solidFill>
                  <a:srgbClr val="2D3737"/>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2" name="Google Shape;661;p36">
              <a:extLst>
                <a:ext uri="{FF2B5EF4-FFF2-40B4-BE49-F238E27FC236}">
                  <a16:creationId xmlns:a16="http://schemas.microsoft.com/office/drawing/2014/main" id="{71C4F459-F21C-50BE-F6B8-7757137AB214}"/>
                </a:ext>
              </a:extLst>
            </p:cNvPr>
            <p:cNvSpPr txBox="1"/>
            <p:nvPr/>
          </p:nvSpPr>
          <p:spPr>
            <a:xfrm>
              <a:off x="695325" y="3723711"/>
              <a:ext cx="10801350" cy="276959"/>
            </a:xfrm>
            <a:prstGeom prst="rect">
              <a:avLst/>
            </a:prstGeom>
            <a:noFill/>
            <a:ln>
              <a:noFill/>
            </a:ln>
          </p:spPr>
          <p:txBody>
            <a:bodyPr spcFirstLastPara="1" wrap="square" lIns="91425" tIns="45700" rIns="91425" bIns="45700" anchor="t" anchorCtr="0">
              <a:spAutoFit/>
            </a:bodyPr>
            <a:lstStyle/>
            <a:p>
              <a:pPr algn="just">
                <a:tabLst>
                  <a:tab pos="342900" algn="ctr"/>
                  <a:tab pos="1238250" algn="ctr"/>
                  <a:tab pos="2838450" algn="ctr"/>
                </a:tabLst>
              </a:pP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しんぞう</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のう</a:t>
              </a:r>
              <a:r>
                <a:rPr lang="en-US" altLang="ja-JP"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	</a:t>
              </a:r>
              <a:r>
                <a:rPr lang="ja-JP" altLang="en-US" sz="12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びょうき</a:t>
              </a:r>
            </a:p>
          </p:txBody>
        </p:sp>
      </p:grpSp>
      <p:sp>
        <p:nvSpPr>
          <p:cNvPr id="13" name="Google Shape;331;p15">
            <a:extLst>
              <a:ext uri="{FF2B5EF4-FFF2-40B4-BE49-F238E27FC236}">
                <a16:creationId xmlns:a16="http://schemas.microsoft.com/office/drawing/2014/main" id="{7706E831-0FA0-4687-2300-FC7732C8D12D}"/>
              </a:ext>
            </a:extLst>
          </p:cNvPr>
          <p:cNvSpPr/>
          <p:nvPr/>
        </p:nvSpPr>
        <p:spPr>
          <a:xfrm>
            <a:off x="2232685" y="454620"/>
            <a:ext cx="9365727" cy="276959"/>
          </a:xfrm>
          <a:prstGeom prst="rect">
            <a:avLst/>
          </a:prstGeom>
          <a:noFill/>
          <a:ln>
            <a:noFill/>
          </a:ln>
        </p:spPr>
        <p:txBody>
          <a:bodyPr spcFirstLastPara="1" wrap="square" lIns="91425" tIns="45700" rIns="91425" bIns="45700" anchor="t" anchorCtr="0">
            <a:spAutoFit/>
          </a:bodyPr>
          <a:lstStyle/>
          <a:p>
            <a:pPr lvl="0">
              <a:buSzPts val="2800"/>
              <a:tabLst>
                <a:tab pos="1076325" algn="ctr"/>
              </a:tabLst>
            </a:pPr>
            <a:r>
              <a:rPr lang="en-US" altLang="ja-JP" sz="1200" b="1">
                <a:solidFill>
                  <a:srgbClr val="2D3737"/>
                </a:solidFill>
                <a:latin typeface="Meiryo"/>
                <a:ea typeface="Meiryo"/>
                <a:cs typeface="Meiryo"/>
                <a:sym typeface="Meiryo"/>
              </a:rPr>
              <a:t>	</a:t>
            </a:r>
            <a:r>
              <a:rPr lang="ja-JP" altLang="en-US" sz="1200" b="1">
                <a:solidFill>
                  <a:srgbClr val="2D3737"/>
                </a:solidFill>
                <a:latin typeface="Meiryo"/>
                <a:ea typeface="Meiryo"/>
                <a:cs typeface="Meiryo"/>
                <a:sym typeface="Meiryo"/>
              </a:rPr>
              <a:t>ししついじょうしょう</a:t>
            </a:r>
            <a:endParaRPr sz="1200" b="1" i="0" u="none" strike="noStrike" cap="none">
              <a:solidFill>
                <a:srgbClr val="2D3737"/>
              </a:solidFill>
              <a:latin typeface="Meiryo"/>
              <a:ea typeface="Meiryo"/>
              <a:cs typeface="Meiryo"/>
              <a:sym typeface="Meiryo"/>
            </a:endParaRPr>
          </a:p>
        </p:txBody>
      </p:sp>
    </p:spTree>
    <p:extLst>
      <p:ext uri="{BB962C8B-B14F-4D97-AF65-F5344CB8AC3E}">
        <p14:creationId xmlns:p14="http://schemas.microsoft.com/office/powerpoint/2010/main" val="2571802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図形, 四角形&#10;&#10;自動的に生成された説明">
            <a:extLst>
              <a:ext uri="{FF2B5EF4-FFF2-40B4-BE49-F238E27FC236}">
                <a16:creationId xmlns:a16="http://schemas.microsoft.com/office/drawing/2014/main" id="{0F6DEE5D-D5C4-61F5-799F-88951FABF4A2}"/>
              </a:ext>
            </a:extLst>
          </p:cNvPr>
          <p:cNvPicPr>
            <a:picLocks noChangeAspect="1"/>
          </p:cNvPicPr>
          <p:nvPr/>
        </p:nvPicPr>
        <p:blipFill>
          <a:blip r:embed="rId3"/>
          <a:stretch>
            <a:fillRect/>
          </a:stretch>
        </p:blipFill>
        <p:spPr>
          <a:xfrm>
            <a:off x="6539748" y="4141481"/>
            <a:ext cx="4137054" cy="1136553"/>
          </a:xfrm>
          <a:prstGeom prst="rect">
            <a:avLst/>
          </a:prstGeom>
        </p:spPr>
      </p:pic>
      <p:pic>
        <p:nvPicPr>
          <p:cNvPr id="17" name="図 16" descr="図形, 四角形&#10;&#10;自動的に生成された説明">
            <a:extLst>
              <a:ext uri="{FF2B5EF4-FFF2-40B4-BE49-F238E27FC236}">
                <a16:creationId xmlns:a16="http://schemas.microsoft.com/office/drawing/2014/main" id="{3AF49B13-1705-0393-D01C-4EA3C0D77AD3}"/>
              </a:ext>
            </a:extLst>
          </p:cNvPr>
          <p:cNvPicPr>
            <a:picLocks noChangeAspect="1"/>
          </p:cNvPicPr>
          <p:nvPr/>
        </p:nvPicPr>
        <p:blipFill>
          <a:blip r:embed="rId4"/>
          <a:stretch>
            <a:fillRect/>
          </a:stretch>
        </p:blipFill>
        <p:spPr>
          <a:xfrm>
            <a:off x="1768462" y="4141481"/>
            <a:ext cx="4137054" cy="1136553"/>
          </a:xfrm>
          <a:prstGeom prst="rect">
            <a:avLst/>
          </a:prstGeom>
        </p:spPr>
      </p:pic>
      <p:sp>
        <p:nvSpPr>
          <p:cNvPr id="4" name="Google Shape;413;p21">
            <a:extLst>
              <a:ext uri="{FF2B5EF4-FFF2-40B4-BE49-F238E27FC236}">
                <a16:creationId xmlns:a16="http://schemas.microsoft.com/office/drawing/2014/main" id="{8DA1C656-32B3-996A-441D-DF01E291B7FC}"/>
              </a:ext>
            </a:extLst>
          </p:cNvPr>
          <p:cNvSpPr txBox="1"/>
          <p:nvPr/>
        </p:nvSpPr>
        <p:spPr>
          <a:xfrm>
            <a:off x="2672181" y="1859199"/>
            <a:ext cx="8625472" cy="1938952"/>
          </a:xfrm>
          <a:prstGeom prst="rect">
            <a:avLst/>
          </a:prstGeom>
          <a:noFill/>
          <a:ln>
            <a:noFill/>
          </a:ln>
        </p:spPr>
        <p:txBody>
          <a:bodyPr spcFirstLastPara="1" wrap="square" lIns="91425" tIns="45700" rIns="91425" bIns="45700" anchor="t" anchorCtr="0">
            <a:spAutoFit/>
          </a:bodyPr>
          <a:lstStyle/>
          <a:p>
            <a:pPr lvl="0">
              <a:lnSpc>
                <a:spcPct val="150000"/>
              </a:lnSpc>
              <a:buSzPts val="4000"/>
            </a:pPr>
            <a:r>
              <a:rPr lang="ja-JP" altLang="en-US" sz="4000" b="1">
                <a:solidFill>
                  <a:srgbClr val="2D3737"/>
                </a:solidFill>
                <a:latin typeface="Meiryo"/>
                <a:ea typeface="Meiryo"/>
                <a:cs typeface="Meiryo"/>
                <a:sym typeface="Meiryo"/>
              </a:rPr>
              <a:t>コレステロール（あぶら）が血管にたまるとどうなると思いますか？</a:t>
            </a:r>
          </a:p>
        </p:txBody>
      </p:sp>
      <p:sp>
        <p:nvSpPr>
          <p:cNvPr id="5" name="Google Shape;414;p21">
            <a:extLst>
              <a:ext uri="{FF2B5EF4-FFF2-40B4-BE49-F238E27FC236}">
                <a16:creationId xmlns:a16="http://schemas.microsoft.com/office/drawing/2014/main" id="{08E531BC-3539-C215-52E4-C3056D45400F}"/>
              </a:ext>
            </a:extLst>
          </p:cNvPr>
          <p:cNvSpPr txBox="1"/>
          <p:nvPr/>
        </p:nvSpPr>
        <p:spPr>
          <a:xfrm>
            <a:off x="2739737" y="4426562"/>
            <a:ext cx="3251990" cy="646290"/>
          </a:xfrm>
          <a:prstGeom prst="rect">
            <a:avLst/>
          </a:prstGeom>
          <a:noFill/>
          <a:ln>
            <a:noFill/>
          </a:ln>
        </p:spPr>
        <p:txBody>
          <a:bodyPr spcFirstLastPara="1" wrap="square" lIns="91425" tIns="45700" rIns="91425" bIns="45700" anchor="t" anchorCtr="0">
            <a:spAutoFit/>
          </a:bodyPr>
          <a:lstStyle/>
          <a:p>
            <a:pPr lvl="0">
              <a:buSzPts val="3200"/>
            </a:pPr>
            <a:r>
              <a:rPr lang="ja-JP" altLang="en-US" sz="3600" b="1">
                <a:solidFill>
                  <a:srgbClr val="2D3737"/>
                </a:solidFill>
                <a:latin typeface="Meiryo"/>
                <a:ea typeface="Meiryo"/>
                <a:cs typeface="Meiryo"/>
                <a:sym typeface="Meiryo"/>
              </a:rPr>
              <a:t>こぶができる</a:t>
            </a:r>
            <a:endParaRPr sz="3600" b="1" i="0" u="none" strike="noStrike" cap="none">
              <a:solidFill>
                <a:srgbClr val="000000"/>
              </a:solidFill>
              <a:latin typeface="Meiryo"/>
              <a:ea typeface="Meiryo"/>
              <a:cs typeface="Meiryo"/>
              <a:sym typeface="Meiryo"/>
            </a:endParaRPr>
          </a:p>
        </p:txBody>
      </p:sp>
      <p:sp>
        <p:nvSpPr>
          <p:cNvPr id="6" name="Google Shape;415;p21">
            <a:extLst>
              <a:ext uri="{FF2B5EF4-FFF2-40B4-BE49-F238E27FC236}">
                <a16:creationId xmlns:a16="http://schemas.microsoft.com/office/drawing/2014/main" id="{526D1DB9-2D17-96E6-D570-9D70C88BB874}"/>
              </a:ext>
            </a:extLst>
          </p:cNvPr>
          <p:cNvSpPr txBox="1"/>
          <p:nvPr/>
        </p:nvSpPr>
        <p:spPr>
          <a:xfrm>
            <a:off x="7595008" y="4426562"/>
            <a:ext cx="2764181" cy="646290"/>
          </a:xfrm>
          <a:prstGeom prst="rect">
            <a:avLst/>
          </a:prstGeom>
          <a:noFill/>
          <a:ln>
            <a:noFill/>
          </a:ln>
        </p:spPr>
        <p:txBody>
          <a:bodyPr spcFirstLastPara="1" wrap="square" lIns="91425" tIns="45700" rIns="91425" bIns="45700" anchor="t" anchorCtr="0">
            <a:spAutoFit/>
          </a:bodyPr>
          <a:lstStyle/>
          <a:p>
            <a:pPr lvl="0">
              <a:buSzPts val="3200"/>
            </a:pPr>
            <a:r>
              <a:rPr lang="ja-JP" altLang="en-US" sz="3600" b="1">
                <a:solidFill>
                  <a:srgbClr val="2D3737"/>
                </a:solidFill>
                <a:latin typeface="Meiryo"/>
                <a:ea typeface="Meiryo"/>
                <a:cs typeface="Meiryo"/>
                <a:sym typeface="Meiryo"/>
              </a:rPr>
              <a:t>あながあく</a:t>
            </a:r>
            <a:endParaRPr sz="3600" b="1" i="0" u="none" strike="noStrike" cap="none">
              <a:solidFill>
                <a:srgbClr val="000000"/>
              </a:solidFill>
              <a:latin typeface="Meiryo"/>
              <a:ea typeface="Meiryo"/>
              <a:cs typeface="Meiryo"/>
              <a:sym typeface="Meiryo"/>
            </a:endParaRPr>
          </a:p>
        </p:txBody>
      </p:sp>
      <p:pic>
        <p:nvPicPr>
          <p:cNvPr id="7" name="Google Shape;416;p21" descr="アイコン&#10;&#10;自動的に生成された説明">
            <a:extLst>
              <a:ext uri="{FF2B5EF4-FFF2-40B4-BE49-F238E27FC236}">
                <a16:creationId xmlns:a16="http://schemas.microsoft.com/office/drawing/2014/main" id="{9830FEC7-7D25-6700-C958-BC3A223DBEE1}"/>
              </a:ext>
            </a:extLst>
          </p:cNvPr>
          <p:cNvPicPr preferRelativeResize="0"/>
          <p:nvPr/>
        </p:nvPicPr>
        <p:blipFill rotWithShape="1">
          <a:blip r:embed="rId5">
            <a:alphaModFix/>
          </a:blip>
          <a:srcRect/>
          <a:stretch/>
        </p:blipFill>
        <p:spPr>
          <a:xfrm>
            <a:off x="1118157" y="2064302"/>
            <a:ext cx="1332821" cy="1296003"/>
          </a:xfrm>
          <a:prstGeom prst="rect">
            <a:avLst/>
          </a:prstGeom>
          <a:noFill/>
          <a:ln>
            <a:noFill/>
          </a:ln>
        </p:spPr>
      </p:pic>
      <p:sp>
        <p:nvSpPr>
          <p:cNvPr id="2" name="Google Shape;417;p21">
            <a:extLst>
              <a:ext uri="{FF2B5EF4-FFF2-40B4-BE49-F238E27FC236}">
                <a16:creationId xmlns:a16="http://schemas.microsoft.com/office/drawing/2014/main" id="{766E8BA9-2100-10A8-04AE-2F9ACF1EBA57}"/>
              </a:ext>
            </a:extLst>
          </p:cNvPr>
          <p:cNvSpPr txBox="1"/>
          <p:nvPr/>
        </p:nvSpPr>
        <p:spPr>
          <a:xfrm>
            <a:off x="9428085" y="1817865"/>
            <a:ext cx="169388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b="1">
                <a:solidFill>
                  <a:srgbClr val="2D3737"/>
                </a:solidFill>
                <a:latin typeface="Meiryo"/>
                <a:ea typeface="Meiryo"/>
                <a:cs typeface="Meiryo"/>
                <a:sym typeface="Meiryo"/>
              </a:rPr>
              <a:t>けっかん</a:t>
            </a:r>
            <a:endParaRPr sz="1400" b="1" i="0" u="none" strike="noStrike" cap="none">
              <a:solidFill>
                <a:srgbClr val="2D3737"/>
              </a:solidFill>
              <a:latin typeface="Meiryo"/>
              <a:ea typeface="Meiryo"/>
              <a:cs typeface="Meiryo"/>
              <a:sym typeface="Meiryo"/>
            </a:endParaRPr>
          </a:p>
        </p:txBody>
      </p:sp>
      <p:sp>
        <p:nvSpPr>
          <p:cNvPr id="3" name="Google Shape;417;p21">
            <a:extLst>
              <a:ext uri="{FF2B5EF4-FFF2-40B4-BE49-F238E27FC236}">
                <a16:creationId xmlns:a16="http://schemas.microsoft.com/office/drawing/2014/main" id="{47CFAC30-8087-A4ED-7914-9AD1CE6070FE}"/>
              </a:ext>
            </a:extLst>
          </p:cNvPr>
          <p:cNvSpPr txBox="1"/>
          <p:nvPr/>
        </p:nvSpPr>
        <p:spPr>
          <a:xfrm>
            <a:off x="7283212" y="2776653"/>
            <a:ext cx="169388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b="1">
                <a:solidFill>
                  <a:srgbClr val="2D3737"/>
                </a:solidFill>
                <a:latin typeface="Meiryo"/>
                <a:ea typeface="Meiryo"/>
                <a:cs typeface="Meiryo"/>
                <a:sym typeface="Meiryo"/>
              </a:rPr>
              <a:t>おも</a:t>
            </a:r>
            <a:endParaRPr sz="1400" b="1" i="0" u="none" strike="noStrike" cap="none">
              <a:solidFill>
                <a:srgbClr val="2D3737"/>
              </a:solidFill>
              <a:latin typeface="Meiryo"/>
              <a:ea typeface="Meiryo"/>
              <a:cs typeface="Meiryo"/>
              <a:sym typeface="Meiryo"/>
            </a:endParaRPr>
          </a:p>
        </p:txBody>
      </p:sp>
    </p:spTree>
    <p:extLst>
      <p:ext uri="{BB962C8B-B14F-4D97-AF65-F5344CB8AC3E}">
        <p14:creationId xmlns:p14="http://schemas.microsoft.com/office/powerpoint/2010/main" val="265812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oogle Shape;164;p8" descr="図形, 四角形&#10;&#10;自動的に生成された説明">
            <a:extLst>
              <a:ext uri="{FF2B5EF4-FFF2-40B4-BE49-F238E27FC236}">
                <a16:creationId xmlns:a16="http://schemas.microsoft.com/office/drawing/2014/main" id="{CB3C610D-1D01-6AEE-A254-AE1CDE642475}"/>
              </a:ext>
            </a:extLst>
          </p:cNvPr>
          <p:cNvPicPr preferRelativeResize="0"/>
          <p:nvPr/>
        </p:nvPicPr>
        <p:blipFill rotWithShape="1">
          <a:blip r:embed="rId3">
            <a:alphaModFix/>
          </a:blip>
          <a:srcRect/>
          <a:stretch/>
        </p:blipFill>
        <p:spPr>
          <a:xfrm>
            <a:off x="932482" y="4229564"/>
            <a:ext cx="2873707" cy="598800"/>
          </a:xfrm>
          <a:prstGeom prst="rect">
            <a:avLst/>
          </a:prstGeom>
          <a:noFill/>
          <a:ln>
            <a:noFill/>
          </a:ln>
        </p:spPr>
      </p:pic>
      <p:sp>
        <p:nvSpPr>
          <p:cNvPr id="4" name="Google Shape;223;p12">
            <a:extLst>
              <a:ext uri="{FF2B5EF4-FFF2-40B4-BE49-F238E27FC236}">
                <a16:creationId xmlns:a16="http://schemas.microsoft.com/office/drawing/2014/main" id="{F48FCF45-DF14-DF49-E7F0-B41C3E9C7B08}"/>
              </a:ext>
            </a:extLst>
          </p:cNvPr>
          <p:cNvSpPr txBox="1"/>
          <p:nvPr/>
        </p:nvSpPr>
        <p:spPr>
          <a:xfrm>
            <a:off x="2081290" y="660398"/>
            <a:ext cx="9365727"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ja-JP" altLang="en-US" sz="4000" b="1" i="0" u="none" strike="noStrike" kern="0" cap="none" spc="0" normalizeH="0" baseline="0" noProof="0">
                <a:ln>
                  <a:noFill/>
                </a:ln>
                <a:solidFill>
                  <a:srgbClr val="2D3737"/>
                </a:solidFill>
                <a:effectLst/>
                <a:uLnTx/>
                <a:uFillTx/>
                <a:latin typeface="Meiryo"/>
                <a:ea typeface="Meiryo"/>
                <a:cs typeface="Meiryo"/>
                <a:sym typeface="Meiryo"/>
              </a:rPr>
              <a:t>心臓を悪くする生活習慣病</a:t>
            </a:r>
            <a:endParaRPr kumimoji="0" lang="ja-JP" altLang="en-US" sz="4000" b="1" i="0" u="none" strike="noStrike" kern="0" cap="none" spc="0" normalizeH="0" baseline="0" noProof="0" dirty="0">
              <a:ln>
                <a:noFill/>
              </a:ln>
              <a:solidFill>
                <a:srgbClr val="2D3737"/>
              </a:solidFill>
              <a:effectLst/>
              <a:uLnTx/>
              <a:uFillTx/>
              <a:latin typeface="Meiryo"/>
              <a:ea typeface="Meiryo"/>
              <a:cs typeface="Meiryo"/>
              <a:sym typeface="Meiryo"/>
            </a:endParaRPr>
          </a:p>
        </p:txBody>
      </p:sp>
      <p:sp>
        <p:nvSpPr>
          <p:cNvPr id="8" name="Google Shape;173;p8">
            <a:extLst>
              <a:ext uri="{FF2B5EF4-FFF2-40B4-BE49-F238E27FC236}">
                <a16:creationId xmlns:a16="http://schemas.microsoft.com/office/drawing/2014/main" id="{C8A85A62-69B7-46CF-A08D-F39BC4918183}"/>
              </a:ext>
            </a:extLst>
          </p:cNvPr>
          <p:cNvSpPr txBox="1"/>
          <p:nvPr/>
        </p:nvSpPr>
        <p:spPr>
          <a:xfrm>
            <a:off x="2133348" y="378158"/>
            <a:ext cx="7693646"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1600" b="1" i="0" u="none" strike="noStrike" kern="0" cap="none" spc="0" normalizeH="0" baseline="0" noProof="0">
                <a:ln>
                  <a:noFill/>
                </a:ln>
                <a:solidFill>
                  <a:srgbClr val="2D3737"/>
                </a:solidFill>
                <a:effectLst/>
                <a:uLnTx/>
                <a:uFillTx/>
                <a:latin typeface="Meiryo"/>
                <a:ea typeface="Meiryo"/>
                <a:cs typeface="Meiryo"/>
                <a:sym typeface="Meiryo"/>
              </a:rPr>
              <a:t>し ん ぞ う　　</a:t>
            </a:r>
            <a:r>
              <a:rPr kumimoji="0" lang="en-US" altLang="ja-JP" sz="16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1600" b="1" i="0" u="none" strike="noStrike" kern="0" cap="none" spc="0" normalizeH="0" baseline="0" noProof="0">
                <a:ln>
                  <a:noFill/>
                </a:ln>
                <a:solidFill>
                  <a:srgbClr val="2D3737"/>
                </a:solidFill>
                <a:effectLst/>
                <a:uLnTx/>
                <a:uFillTx/>
                <a:latin typeface="Meiryo"/>
                <a:ea typeface="Meiryo"/>
                <a:cs typeface="Meiryo"/>
                <a:sym typeface="Meiryo"/>
              </a:rPr>
              <a:t>わ</a:t>
            </a:r>
            <a:r>
              <a:rPr kumimoji="0" lang="en-US" altLang="ja-JP" sz="16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1600" b="1" i="0" u="none" strike="noStrike" kern="0" cap="none" spc="0" normalizeH="0" baseline="0" noProof="0">
                <a:ln>
                  <a:noFill/>
                </a:ln>
                <a:solidFill>
                  <a:srgbClr val="2D3737"/>
                </a:solidFill>
                <a:effectLst/>
                <a:uLnTx/>
                <a:uFillTx/>
                <a:latin typeface="Meiryo"/>
                <a:ea typeface="Meiryo"/>
                <a:cs typeface="Meiryo"/>
                <a:sym typeface="Meiryo"/>
              </a:rPr>
              <a:t>る　　　　　　　</a:t>
            </a:r>
            <a:r>
              <a:rPr kumimoji="0" lang="en-US" altLang="ja-JP" sz="16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1600" b="1" i="0" u="none" strike="noStrike" kern="0" cap="none" spc="0" normalizeH="0" baseline="0" noProof="0">
                <a:ln>
                  <a:noFill/>
                </a:ln>
                <a:solidFill>
                  <a:srgbClr val="2D3737"/>
                </a:solidFill>
                <a:effectLst/>
                <a:uLnTx/>
                <a:uFillTx/>
                <a:latin typeface="Meiryo"/>
                <a:ea typeface="Meiryo"/>
                <a:cs typeface="Meiryo"/>
                <a:sym typeface="Meiryo"/>
              </a:rPr>
              <a:t>せいかつしゅうかんびょう</a:t>
            </a:r>
            <a:endParaRPr kumimoji="0" sz="1600" b="1" i="0" u="none" strike="noStrike" kern="0" cap="none" spc="0" normalizeH="0" baseline="0" noProof="0" dirty="0">
              <a:ln>
                <a:noFill/>
              </a:ln>
              <a:solidFill>
                <a:srgbClr val="000000"/>
              </a:solidFill>
              <a:effectLst/>
              <a:uLnTx/>
              <a:uFillTx/>
              <a:latin typeface="Meiryo"/>
              <a:ea typeface="Meiryo"/>
              <a:cs typeface="Meiryo"/>
              <a:sym typeface="Meiryo"/>
            </a:endParaRPr>
          </a:p>
        </p:txBody>
      </p:sp>
      <p:pic>
        <p:nvPicPr>
          <p:cNvPr id="9" name="Google Shape;164;p8" descr="図形, 四角形&#10;&#10;自動的に生成された説明">
            <a:extLst>
              <a:ext uri="{FF2B5EF4-FFF2-40B4-BE49-F238E27FC236}">
                <a16:creationId xmlns:a16="http://schemas.microsoft.com/office/drawing/2014/main" id="{FB618F56-5B8C-AE40-1EC6-2C324207B9E2}"/>
              </a:ext>
            </a:extLst>
          </p:cNvPr>
          <p:cNvPicPr preferRelativeResize="0"/>
          <p:nvPr/>
        </p:nvPicPr>
        <p:blipFill rotWithShape="1">
          <a:blip r:embed="rId3">
            <a:alphaModFix/>
          </a:blip>
          <a:srcRect/>
          <a:stretch/>
        </p:blipFill>
        <p:spPr>
          <a:xfrm>
            <a:off x="932483" y="1777080"/>
            <a:ext cx="2485088" cy="598800"/>
          </a:xfrm>
          <a:prstGeom prst="rect">
            <a:avLst/>
          </a:prstGeom>
          <a:noFill/>
          <a:ln>
            <a:noFill/>
          </a:ln>
        </p:spPr>
      </p:pic>
      <p:sp>
        <p:nvSpPr>
          <p:cNvPr id="10" name="Google Shape;165;p8">
            <a:extLst>
              <a:ext uri="{FF2B5EF4-FFF2-40B4-BE49-F238E27FC236}">
                <a16:creationId xmlns:a16="http://schemas.microsoft.com/office/drawing/2014/main" id="{A2AB9E86-ED74-6DD2-0A37-87C551A9650A}"/>
              </a:ext>
            </a:extLst>
          </p:cNvPr>
          <p:cNvSpPr/>
          <p:nvPr/>
        </p:nvSpPr>
        <p:spPr>
          <a:xfrm>
            <a:off x="994944" y="1972895"/>
            <a:ext cx="3100806"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ja-JP" altLang="en-US" sz="2200" b="1" i="0" u="none" strike="noStrike" kern="0" cap="none" spc="0" normalizeH="0" baseline="0" noProof="0">
                <a:ln>
                  <a:noFill/>
                </a:ln>
                <a:solidFill>
                  <a:srgbClr val="FFFFFF"/>
                </a:solidFill>
                <a:effectLst/>
                <a:uLnTx/>
                <a:uFillTx/>
                <a:latin typeface="Meiryo"/>
                <a:ea typeface="Meiryo"/>
                <a:cs typeface="Meiryo"/>
                <a:sym typeface="Meiryo"/>
              </a:rPr>
              <a:t>生活習慣病とは？</a:t>
            </a:r>
            <a:endParaRPr kumimoji="0" lang="ja-JP" altLang="en-US" sz="22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11" name="Google Shape;175;p8">
            <a:extLst>
              <a:ext uri="{FF2B5EF4-FFF2-40B4-BE49-F238E27FC236}">
                <a16:creationId xmlns:a16="http://schemas.microsoft.com/office/drawing/2014/main" id="{F3120957-7A3F-9082-61CB-09B6B947D45A}"/>
              </a:ext>
            </a:extLst>
          </p:cNvPr>
          <p:cNvSpPr txBox="1"/>
          <p:nvPr/>
        </p:nvSpPr>
        <p:spPr>
          <a:xfrm>
            <a:off x="1012823" y="1825162"/>
            <a:ext cx="3499800"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FFFFFF"/>
                </a:solidFill>
                <a:effectLst/>
                <a:uLnTx/>
                <a:uFillTx/>
                <a:latin typeface="Meiryo"/>
                <a:ea typeface="Meiryo"/>
                <a:cs typeface="Meiryo"/>
                <a:sym typeface="Meiryo"/>
              </a:rPr>
              <a:t>せいかつしゅうかんびょう</a:t>
            </a:r>
            <a:endParaRPr kumimoji="0" sz="900" b="1" i="0" u="none" strike="noStrike" kern="0" cap="none" spc="0" normalizeH="0" baseline="0" noProof="0" dirty="0">
              <a:ln>
                <a:noFill/>
              </a:ln>
              <a:solidFill>
                <a:srgbClr val="FFFFFF"/>
              </a:solidFill>
              <a:effectLst/>
              <a:uLnTx/>
              <a:uFillTx/>
              <a:latin typeface="Meiryo"/>
              <a:ea typeface="Meiryo"/>
              <a:cs typeface="Meiryo"/>
              <a:sym typeface="Meiryo"/>
            </a:endParaRPr>
          </a:p>
        </p:txBody>
      </p:sp>
      <p:sp>
        <p:nvSpPr>
          <p:cNvPr id="12" name="Google Shape;170;p8">
            <a:extLst>
              <a:ext uri="{FF2B5EF4-FFF2-40B4-BE49-F238E27FC236}">
                <a16:creationId xmlns:a16="http://schemas.microsoft.com/office/drawing/2014/main" id="{30C54869-A937-ED1D-B5AC-552C03ED503D}"/>
              </a:ext>
            </a:extLst>
          </p:cNvPr>
          <p:cNvSpPr/>
          <p:nvPr/>
        </p:nvSpPr>
        <p:spPr>
          <a:xfrm>
            <a:off x="1153177" y="2546157"/>
            <a:ext cx="5885145" cy="11182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ja-JP" altLang="ja-JP" sz="2500" b="1" i="0" u="none" strike="noStrike" kern="10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rPr>
              <a:t>食事や運動・喫煙などの生活習慣が</a:t>
            </a:r>
            <a:endParaRPr kumimoji="0" lang="en-US" altLang="ja-JP" sz="2500" b="1" i="0" u="none" strike="noStrike" kern="100" cap="none" spc="0" normalizeH="0" baseline="0" noProof="0" dirty="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ja-JP" altLang="ja-JP" sz="2500" b="1" i="0" u="none" strike="noStrike" kern="10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rPr>
              <a:t>原因でおこる病気</a:t>
            </a:r>
            <a:r>
              <a:rPr kumimoji="0" lang="en-US" altLang="ja-JP" sz="2500" b="1" i="0" u="none" strike="noStrike" kern="100" cap="none" spc="0" normalizeH="0" baseline="0" noProof="0" dirty="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rPr>
              <a:t> </a:t>
            </a:r>
            <a:endParaRPr kumimoji="0" lang="ja-JP" altLang="ja-JP" sz="2500" b="1" i="0" u="none" strike="noStrike" kern="100" cap="none" spc="0" normalizeH="0" baseline="0" noProof="0" dirty="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endParaRPr>
          </a:p>
        </p:txBody>
      </p:sp>
      <p:sp>
        <p:nvSpPr>
          <p:cNvPr id="13" name="Google Shape;174;p8">
            <a:extLst>
              <a:ext uri="{FF2B5EF4-FFF2-40B4-BE49-F238E27FC236}">
                <a16:creationId xmlns:a16="http://schemas.microsoft.com/office/drawing/2014/main" id="{D022015A-AECB-79B2-9A92-8E8602F69AD2}"/>
              </a:ext>
            </a:extLst>
          </p:cNvPr>
          <p:cNvSpPr txBox="1"/>
          <p:nvPr/>
        </p:nvSpPr>
        <p:spPr>
          <a:xfrm>
            <a:off x="1153177" y="2401157"/>
            <a:ext cx="769364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し</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ょ</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く</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じ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うんどう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きつえん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せいかつしゅうかん</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14" name="Google Shape;201;p10">
            <a:extLst>
              <a:ext uri="{FF2B5EF4-FFF2-40B4-BE49-F238E27FC236}">
                <a16:creationId xmlns:a16="http://schemas.microsoft.com/office/drawing/2014/main" id="{7193F873-1BF8-B066-522F-4D2ED2FCE438}"/>
              </a:ext>
            </a:extLst>
          </p:cNvPr>
          <p:cNvSpPr/>
          <p:nvPr/>
        </p:nvSpPr>
        <p:spPr>
          <a:xfrm>
            <a:off x="934295" y="2651224"/>
            <a:ext cx="192051" cy="192051"/>
          </a:xfrm>
          <a:prstGeom prst="ellipse">
            <a:avLst/>
          </a:prstGeom>
          <a:solidFill>
            <a:srgbClr val="FF6E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0" name="Google Shape;170;p8">
            <a:extLst>
              <a:ext uri="{FF2B5EF4-FFF2-40B4-BE49-F238E27FC236}">
                <a16:creationId xmlns:a16="http://schemas.microsoft.com/office/drawing/2014/main" id="{A84616AB-4966-1CB7-0CB3-27BE37D8F6CA}"/>
              </a:ext>
            </a:extLst>
          </p:cNvPr>
          <p:cNvSpPr/>
          <p:nvPr/>
        </p:nvSpPr>
        <p:spPr>
          <a:xfrm>
            <a:off x="1153177" y="3617995"/>
            <a:ext cx="6250906" cy="6052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ja-JP" altLang="ja-JP" sz="2500" b="1" i="0" u="none" strike="noStrike" kern="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NotoSansJP-Bold"/>
                <a:sym typeface="Arial"/>
              </a:rPr>
              <a:t>高血圧や糖尿病、脂質異常症など</a:t>
            </a:r>
            <a:endParaRPr kumimoji="0" lang="ja-JP" altLang="ja-JP" sz="2500" b="1" i="0" u="none" strike="noStrike" kern="100" cap="none" spc="0" normalizeH="0" baseline="0" noProof="0" dirty="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endParaRPr>
          </a:p>
        </p:txBody>
      </p:sp>
      <p:sp>
        <p:nvSpPr>
          <p:cNvPr id="23" name="Google Shape;175;p8">
            <a:extLst>
              <a:ext uri="{FF2B5EF4-FFF2-40B4-BE49-F238E27FC236}">
                <a16:creationId xmlns:a16="http://schemas.microsoft.com/office/drawing/2014/main" id="{0C9C78EE-49D7-2D96-9AAB-58D49F5EBFF5}"/>
              </a:ext>
            </a:extLst>
          </p:cNvPr>
          <p:cNvSpPr txBox="1"/>
          <p:nvPr/>
        </p:nvSpPr>
        <p:spPr>
          <a:xfrm>
            <a:off x="1027862" y="4278487"/>
            <a:ext cx="124670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FFFFFF"/>
                </a:solidFill>
                <a:effectLst/>
                <a:uLnTx/>
                <a:uFillTx/>
                <a:latin typeface="Meiryo"/>
                <a:ea typeface="Meiryo"/>
                <a:cs typeface="Meiryo"/>
                <a:sym typeface="Meiryo"/>
              </a:rPr>
              <a:t>し ん ぞ う　　　　　　　　　　　　　　　　　　　　　　　　　　　　　　　　　　　　　　　　</a:t>
            </a:r>
            <a:endParaRPr kumimoji="0" sz="900" b="1" i="0" u="none" strike="noStrike" kern="0" cap="none" spc="0" normalizeH="0" baseline="0" noProof="0" dirty="0">
              <a:ln>
                <a:noFill/>
              </a:ln>
              <a:solidFill>
                <a:srgbClr val="FFFFFF"/>
              </a:solidFill>
              <a:effectLst/>
              <a:uLnTx/>
              <a:uFillTx/>
              <a:latin typeface="Meiryo"/>
              <a:ea typeface="Meiryo"/>
              <a:cs typeface="Meiryo"/>
              <a:sym typeface="Meiryo"/>
            </a:endParaRPr>
          </a:p>
        </p:txBody>
      </p:sp>
      <p:sp>
        <p:nvSpPr>
          <p:cNvPr id="26" name="Google Shape;165;p8">
            <a:extLst>
              <a:ext uri="{FF2B5EF4-FFF2-40B4-BE49-F238E27FC236}">
                <a16:creationId xmlns:a16="http://schemas.microsoft.com/office/drawing/2014/main" id="{3DEF2308-F797-71D8-1798-F40BC9B5FDA6}"/>
              </a:ext>
            </a:extLst>
          </p:cNvPr>
          <p:cNvSpPr/>
          <p:nvPr/>
        </p:nvSpPr>
        <p:spPr>
          <a:xfrm>
            <a:off x="1009982" y="4411854"/>
            <a:ext cx="2995487"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ja-JP" altLang="en-US" sz="2200" b="1" i="0" u="none" strike="noStrike" kern="0" cap="none" spc="0" normalizeH="0" baseline="0" noProof="0" dirty="0">
                <a:ln>
                  <a:noFill/>
                </a:ln>
                <a:solidFill>
                  <a:srgbClr val="FFFFFF"/>
                </a:solidFill>
                <a:effectLst/>
                <a:uLnTx/>
                <a:uFillTx/>
                <a:latin typeface="Meiryo"/>
                <a:ea typeface="Meiryo"/>
                <a:cs typeface="Meiryo"/>
                <a:sym typeface="Meiryo"/>
              </a:rPr>
              <a:t>心臓を守るためには</a:t>
            </a:r>
            <a:endParaRPr kumimoji="0" sz="22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31" name="Google Shape;170;p8">
            <a:extLst>
              <a:ext uri="{FF2B5EF4-FFF2-40B4-BE49-F238E27FC236}">
                <a16:creationId xmlns:a16="http://schemas.microsoft.com/office/drawing/2014/main" id="{5471975A-0BD5-D2D3-A95E-4AE7ADFEDC1B}"/>
              </a:ext>
            </a:extLst>
          </p:cNvPr>
          <p:cNvSpPr/>
          <p:nvPr/>
        </p:nvSpPr>
        <p:spPr>
          <a:xfrm>
            <a:off x="1153176" y="4961697"/>
            <a:ext cx="10391123" cy="16311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ja-JP" altLang="en-US" sz="2500" b="1" i="0" u="none" strike="noStrike" kern="10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rPr>
              <a:t>体に良くない生活習慣が原因で、生活習慣病となり、</a:t>
            </a:r>
            <a:endParaRPr kumimoji="0" lang="en-US" altLang="ja-JP" sz="2500" b="1" i="0" u="none" strike="noStrike" kern="100" cap="none" spc="0" normalizeH="0" baseline="0" noProof="0" dirty="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ja-JP" altLang="en-US" sz="2500" b="1" i="0" u="none" strike="noStrike" kern="10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rPr>
              <a:t>やがて心臓を悪くする</a:t>
            </a:r>
          </a:p>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endParaRPr kumimoji="0" lang="ja-JP" altLang="en-US" sz="2500" b="1" i="0" u="none" strike="noStrike" kern="10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Times New Roman" panose="02020603050405020304" pitchFamily="18" charset="0"/>
              <a:sym typeface="Arial"/>
            </a:endParaRPr>
          </a:p>
        </p:txBody>
      </p:sp>
      <p:sp>
        <p:nvSpPr>
          <p:cNvPr id="32" name="Google Shape;170;p8">
            <a:extLst>
              <a:ext uri="{FF2B5EF4-FFF2-40B4-BE49-F238E27FC236}">
                <a16:creationId xmlns:a16="http://schemas.microsoft.com/office/drawing/2014/main" id="{CFF2A1F1-7CD1-6A1D-E752-A578AEB81027}"/>
              </a:ext>
            </a:extLst>
          </p:cNvPr>
          <p:cNvSpPr/>
          <p:nvPr/>
        </p:nvSpPr>
        <p:spPr>
          <a:xfrm>
            <a:off x="1153176" y="6033535"/>
            <a:ext cx="9692623" cy="6052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ja-JP" altLang="en-US" sz="2500" b="1" i="0" u="none" strike="noStrike" kern="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NotoSansJP-Bold"/>
                <a:sym typeface="Arial"/>
              </a:rPr>
              <a:t>原因となる生活習慣病をきちんと予防・治療することが大切</a:t>
            </a:r>
          </a:p>
        </p:txBody>
      </p:sp>
      <p:sp>
        <p:nvSpPr>
          <p:cNvPr id="33" name="Google Shape;201;p10">
            <a:extLst>
              <a:ext uri="{FF2B5EF4-FFF2-40B4-BE49-F238E27FC236}">
                <a16:creationId xmlns:a16="http://schemas.microsoft.com/office/drawing/2014/main" id="{F75C618B-63FD-FC13-6F06-7D040413EB5B}"/>
              </a:ext>
            </a:extLst>
          </p:cNvPr>
          <p:cNvSpPr/>
          <p:nvPr/>
        </p:nvSpPr>
        <p:spPr>
          <a:xfrm>
            <a:off x="934295" y="3702784"/>
            <a:ext cx="192051" cy="192051"/>
          </a:xfrm>
          <a:prstGeom prst="ellipse">
            <a:avLst/>
          </a:prstGeom>
          <a:solidFill>
            <a:srgbClr val="FF6E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4" name="Google Shape;201;p10">
            <a:extLst>
              <a:ext uri="{FF2B5EF4-FFF2-40B4-BE49-F238E27FC236}">
                <a16:creationId xmlns:a16="http://schemas.microsoft.com/office/drawing/2014/main" id="{3EDED2D7-2825-87F4-61CE-3AD5C5FAC1B8}"/>
              </a:ext>
            </a:extLst>
          </p:cNvPr>
          <p:cNvSpPr/>
          <p:nvPr/>
        </p:nvSpPr>
        <p:spPr>
          <a:xfrm>
            <a:off x="934295" y="5032474"/>
            <a:ext cx="192051" cy="192051"/>
          </a:xfrm>
          <a:prstGeom prst="ellipse">
            <a:avLst/>
          </a:prstGeom>
          <a:solidFill>
            <a:srgbClr val="FF6E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5" name="Google Shape;201;p10">
            <a:extLst>
              <a:ext uri="{FF2B5EF4-FFF2-40B4-BE49-F238E27FC236}">
                <a16:creationId xmlns:a16="http://schemas.microsoft.com/office/drawing/2014/main" id="{EECEEF96-2899-7835-67F7-0322849CE1F0}"/>
              </a:ext>
            </a:extLst>
          </p:cNvPr>
          <p:cNvSpPr/>
          <p:nvPr/>
        </p:nvSpPr>
        <p:spPr>
          <a:xfrm>
            <a:off x="934295" y="6118324"/>
            <a:ext cx="192051" cy="192051"/>
          </a:xfrm>
          <a:prstGeom prst="ellipse">
            <a:avLst/>
          </a:prstGeom>
          <a:solidFill>
            <a:srgbClr val="FF6E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40" name="図 39" descr="ダイアグラム が含まれている画像&#10;&#10;自動的に生成された説明">
            <a:extLst>
              <a:ext uri="{FF2B5EF4-FFF2-40B4-BE49-F238E27FC236}">
                <a16:creationId xmlns:a16="http://schemas.microsoft.com/office/drawing/2014/main" id="{4E2390FD-0B99-DA98-C350-BBDD3A0AD763}"/>
              </a:ext>
            </a:extLst>
          </p:cNvPr>
          <p:cNvPicPr>
            <a:picLocks noChangeAspect="1"/>
          </p:cNvPicPr>
          <p:nvPr/>
        </p:nvPicPr>
        <p:blipFill>
          <a:blip r:embed="rId4"/>
          <a:stretch>
            <a:fillRect/>
          </a:stretch>
        </p:blipFill>
        <p:spPr>
          <a:xfrm>
            <a:off x="6495627" y="1870903"/>
            <a:ext cx="5219982" cy="2803130"/>
          </a:xfrm>
          <a:prstGeom prst="rect">
            <a:avLst/>
          </a:prstGeom>
        </p:spPr>
      </p:pic>
      <p:sp>
        <p:nvSpPr>
          <p:cNvPr id="41" name="Google Shape;174;p8">
            <a:extLst>
              <a:ext uri="{FF2B5EF4-FFF2-40B4-BE49-F238E27FC236}">
                <a16:creationId xmlns:a16="http://schemas.microsoft.com/office/drawing/2014/main" id="{8C63F807-3445-18E5-9991-BB6125999BA5}"/>
              </a:ext>
            </a:extLst>
          </p:cNvPr>
          <p:cNvSpPr txBox="1"/>
          <p:nvPr/>
        </p:nvSpPr>
        <p:spPr>
          <a:xfrm>
            <a:off x="1153177" y="2913221"/>
            <a:ext cx="769364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げ</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ん</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い</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ん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びょうき</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42" name="Google Shape;174;p8">
            <a:extLst>
              <a:ext uri="{FF2B5EF4-FFF2-40B4-BE49-F238E27FC236}">
                <a16:creationId xmlns:a16="http://schemas.microsoft.com/office/drawing/2014/main" id="{DE7A1B32-DCFC-8DF6-E074-C51A5C587ECC}"/>
              </a:ext>
            </a:extLst>
          </p:cNvPr>
          <p:cNvSpPr txBox="1"/>
          <p:nvPr/>
        </p:nvSpPr>
        <p:spPr>
          <a:xfrm>
            <a:off x="1153177" y="3461861"/>
            <a:ext cx="769364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こうけつあつ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とうにょうびょう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ししついじょうしょう</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43" name="Google Shape;174;p8">
            <a:extLst>
              <a:ext uri="{FF2B5EF4-FFF2-40B4-BE49-F238E27FC236}">
                <a16:creationId xmlns:a16="http://schemas.microsoft.com/office/drawing/2014/main" id="{CBC63986-87B2-7A03-7D14-80764F80E8BE}"/>
              </a:ext>
            </a:extLst>
          </p:cNvPr>
          <p:cNvSpPr txBox="1"/>
          <p:nvPr/>
        </p:nvSpPr>
        <p:spPr>
          <a:xfrm>
            <a:off x="1153177" y="4815173"/>
            <a:ext cx="769364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からだ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よ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せいかつしゅうかん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げんいん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せいかつしゅうかんびょう</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44" name="Google Shape;174;p8">
            <a:extLst>
              <a:ext uri="{FF2B5EF4-FFF2-40B4-BE49-F238E27FC236}">
                <a16:creationId xmlns:a16="http://schemas.microsoft.com/office/drawing/2014/main" id="{96C52772-C58F-A0A9-E290-59D6D0800186}"/>
              </a:ext>
            </a:extLst>
          </p:cNvPr>
          <p:cNvSpPr txBox="1"/>
          <p:nvPr/>
        </p:nvSpPr>
        <p:spPr>
          <a:xfrm>
            <a:off x="1153177" y="5315045"/>
            <a:ext cx="769364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しんぞう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わる</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45" name="Google Shape;174;p8">
            <a:extLst>
              <a:ext uri="{FF2B5EF4-FFF2-40B4-BE49-F238E27FC236}">
                <a16:creationId xmlns:a16="http://schemas.microsoft.com/office/drawing/2014/main" id="{D51011FA-E897-4416-1B60-232C1709DD3B}"/>
              </a:ext>
            </a:extLst>
          </p:cNvPr>
          <p:cNvSpPr txBox="1"/>
          <p:nvPr/>
        </p:nvSpPr>
        <p:spPr>
          <a:xfrm>
            <a:off x="1153176" y="5888069"/>
            <a:ext cx="8819880"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げんいん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せいかつしゅうかんびょう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よぼう　　　　　ちりょう　　　　　　　　　　　　　　　</a:t>
            </a:r>
            <a:r>
              <a:rPr kumimoji="0" lang="en-US" altLang="ja-JP" sz="900" b="1" i="0" u="none" strike="noStrike" kern="0" cap="none" spc="0" normalizeH="0" baseline="0" noProof="0" dirty="0">
                <a:ln>
                  <a:noFill/>
                </a:ln>
                <a:solidFill>
                  <a:srgbClr val="2D3737"/>
                </a:solidFill>
                <a:effectLst/>
                <a:uLnTx/>
                <a:uFillTx/>
                <a:latin typeface="Meiryo"/>
                <a:ea typeface="Meiryo"/>
                <a:cs typeface="Meiryo"/>
                <a:sym typeface="Meiryo"/>
              </a:rPr>
              <a:t>  </a:t>
            </a:r>
            <a:r>
              <a:rPr kumimoji="0" lang="ja-JP" altLang="en-US" sz="900" b="1" i="0" u="none" strike="noStrike" kern="0" cap="none" spc="0" normalizeH="0" baseline="0" noProof="0">
                <a:ln>
                  <a:noFill/>
                </a:ln>
                <a:solidFill>
                  <a:srgbClr val="2D3737"/>
                </a:solidFill>
                <a:effectLst/>
                <a:uLnTx/>
                <a:uFillTx/>
                <a:latin typeface="Meiryo"/>
                <a:ea typeface="Meiryo"/>
                <a:cs typeface="Meiryo"/>
                <a:sym typeface="Meiryo"/>
              </a:rPr>
              <a:t>たいせつ</a:t>
            </a:r>
            <a:endParaRPr kumimoji="0" sz="9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Tree>
    <p:extLst>
      <p:ext uri="{BB962C8B-B14F-4D97-AF65-F5344CB8AC3E}">
        <p14:creationId xmlns:p14="http://schemas.microsoft.com/office/powerpoint/2010/main" val="2718707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6" name="Google Shape;425;p56">
            <a:extLst>
              <a:ext uri="{FF2B5EF4-FFF2-40B4-BE49-F238E27FC236}">
                <a16:creationId xmlns:a16="http://schemas.microsoft.com/office/drawing/2014/main" id="{0AFF1A16-BAA6-C54E-8A74-59890C313795}"/>
              </a:ext>
            </a:extLst>
          </p:cNvPr>
          <p:cNvSpPr txBox="1"/>
          <p:nvPr/>
        </p:nvSpPr>
        <p:spPr>
          <a:xfrm>
            <a:off x="4071574" y="2828835"/>
            <a:ext cx="5806351" cy="1200288"/>
          </a:xfrm>
          <a:prstGeom prst="rect">
            <a:avLst/>
          </a:prstGeom>
          <a:noFill/>
          <a:ln>
            <a:noFill/>
          </a:ln>
        </p:spPr>
        <p:txBody>
          <a:bodyPr spcFirstLastPara="1" wrap="square" lIns="91425" tIns="45700" rIns="91425" bIns="45700" anchor="t" anchorCtr="0">
            <a:spAutoFit/>
          </a:bodyPr>
          <a:lstStyle/>
          <a:p>
            <a:pPr lvl="0"/>
            <a:r>
              <a:rPr lang="ja-JP" altLang="en-US" sz="7200" b="1">
                <a:solidFill>
                  <a:srgbClr val="2D3737"/>
                </a:solidFill>
                <a:latin typeface="Meiryo"/>
                <a:ea typeface="Meiryo"/>
                <a:cs typeface="Meiryo"/>
                <a:sym typeface="Meiryo"/>
              </a:rPr>
              <a:t>こぶができる</a:t>
            </a:r>
            <a:endParaRPr sz="4000" b="1" i="0" u="none" strike="noStrike" cap="none">
              <a:solidFill>
                <a:srgbClr val="000000"/>
              </a:solidFill>
              <a:latin typeface="Meiryo"/>
              <a:ea typeface="Meiryo"/>
              <a:cs typeface="Meiryo"/>
              <a:sym typeface="Meiryo"/>
            </a:endParaRPr>
          </a:p>
        </p:txBody>
      </p:sp>
    </p:spTree>
    <p:extLst>
      <p:ext uri="{BB962C8B-B14F-4D97-AF65-F5344CB8AC3E}">
        <p14:creationId xmlns:p14="http://schemas.microsoft.com/office/powerpoint/2010/main" val="3737336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6" name="Google Shape;327;p15">
            <a:extLst>
              <a:ext uri="{FF2B5EF4-FFF2-40B4-BE49-F238E27FC236}">
                <a16:creationId xmlns:a16="http://schemas.microsoft.com/office/drawing/2014/main" id="{D1D9600B-F1C1-BB91-40A6-0951219EF1DA}"/>
              </a:ext>
            </a:extLst>
          </p:cNvPr>
          <p:cNvSpPr txBox="1"/>
          <p:nvPr/>
        </p:nvSpPr>
        <p:spPr>
          <a:xfrm>
            <a:off x="2063873" y="660397"/>
            <a:ext cx="8007736" cy="707846"/>
          </a:xfrm>
          <a:prstGeom prst="rect">
            <a:avLst/>
          </a:prstGeom>
          <a:noFill/>
          <a:ln>
            <a:noFill/>
          </a:ln>
        </p:spPr>
        <p:txBody>
          <a:bodyPr spcFirstLastPara="1" wrap="square" lIns="91425" tIns="45700" rIns="91425" bIns="45700" anchor="t" anchorCtr="0">
            <a:spAutoFit/>
          </a:bodyPr>
          <a:lstStyle/>
          <a:p>
            <a:pPr lvl="0">
              <a:buSzPts val="3600"/>
            </a:pPr>
            <a:r>
              <a:rPr lang="ja-JP" altLang="en-US" sz="4000" b="1">
                <a:solidFill>
                  <a:srgbClr val="2D3737"/>
                </a:solidFill>
                <a:latin typeface="Meiryo"/>
                <a:ea typeface="Meiryo"/>
                <a:cs typeface="Meiryo"/>
                <a:sym typeface="Meiryo"/>
              </a:rPr>
              <a:t>血管にあぶらがたまってしまうと</a:t>
            </a:r>
          </a:p>
        </p:txBody>
      </p:sp>
      <p:sp>
        <p:nvSpPr>
          <p:cNvPr id="27" name="Google Shape;331;p15">
            <a:extLst>
              <a:ext uri="{FF2B5EF4-FFF2-40B4-BE49-F238E27FC236}">
                <a16:creationId xmlns:a16="http://schemas.microsoft.com/office/drawing/2014/main" id="{048213B5-E346-2FF0-AC47-73E91191AF75}"/>
              </a:ext>
            </a:extLst>
          </p:cNvPr>
          <p:cNvSpPr/>
          <p:nvPr/>
        </p:nvSpPr>
        <p:spPr>
          <a:xfrm>
            <a:off x="2232685" y="454620"/>
            <a:ext cx="9365727" cy="276959"/>
          </a:xfrm>
          <a:prstGeom prst="rect">
            <a:avLst/>
          </a:prstGeom>
          <a:noFill/>
          <a:ln>
            <a:noFill/>
          </a:ln>
        </p:spPr>
        <p:txBody>
          <a:bodyPr spcFirstLastPara="1" wrap="square" lIns="91425" tIns="45700" rIns="91425" bIns="45700" anchor="t" anchorCtr="0">
            <a:spAutoFit/>
          </a:bodyPr>
          <a:lstStyle/>
          <a:p>
            <a:pPr lvl="0">
              <a:buSzPts val="2800"/>
            </a:pPr>
            <a:r>
              <a:rPr lang="en-US" altLang="ja-JP" sz="1200" b="1">
                <a:solidFill>
                  <a:srgbClr val="2D3737"/>
                </a:solidFill>
                <a:latin typeface="Meiryo"/>
                <a:ea typeface="Meiryo"/>
                <a:cs typeface="Meiryo"/>
                <a:sym typeface="Meiryo"/>
              </a:rPr>
              <a:t> </a:t>
            </a:r>
            <a:r>
              <a:rPr lang="ja-JP" altLang="en-US" sz="1200" b="1">
                <a:solidFill>
                  <a:srgbClr val="2D3737"/>
                </a:solidFill>
                <a:latin typeface="Meiryo"/>
                <a:ea typeface="Meiryo"/>
                <a:cs typeface="Meiryo"/>
                <a:sym typeface="Meiryo"/>
              </a:rPr>
              <a:t>けっかん</a:t>
            </a:r>
            <a:endParaRPr sz="1200" b="1" i="0" u="none" strike="noStrike" cap="none">
              <a:solidFill>
                <a:srgbClr val="2D3737"/>
              </a:solidFill>
              <a:latin typeface="Meiryo"/>
              <a:ea typeface="Meiryo"/>
              <a:cs typeface="Meiryo"/>
              <a:sym typeface="Meiryo"/>
            </a:endParaRPr>
          </a:p>
        </p:txBody>
      </p:sp>
      <p:sp>
        <p:nvSpPr>
          <p:cNvPr id="38" name="Google Shape;330;p15">
            <a:extLst>
              <a:ext uri="{FF2B5EF4-FFF2-40B4-BE49-F238E27FC236}">
                <a16:creationId xmlns:a16="http://schemas.microsoft.com/office/drawing/2014/main" id="{51B8DF47-B71B-91AC-76BA-3F82411CE55F}"/>
              </a:ext>
            </a:extLst>
          </p:cNvPr>
          <p:cNvSpPr/>
          <p:nvPr/>
        </p:nvSpPr>
        <p:spPr>
          <a:xfrm>
            <a:off x="671438" y="1811959"/>
            <a:ext cx="10849124" cy="507791"/>
          </a:xfrm>
          <a:prstGeom prst="rect">
            <a:avLst/>
          </a:prstGeom>
          <a:noFill/>
          <a:ln>
            <a:noFill/>
          </a:ln>
        </p:spPr>
        <p:txBody>
          <a:bodyPr spcFirstLastPara="1" wrap="none" lIns="0" tIns="45700" rIns="0" bIns="45700" anchor="t" anchorCtr="0">
            <a:spAutoFit/>
          </a:bodyPr>
          <a:lstStyle/>
          <a:p>
            <a:pPr lvl="0" algn="ctr">
              <a:lnSpc>
                <a:spcPct val="150000"/>
              </a:lnSpc>
              <a:buSzPts val="1800"/>
            </a:pPr>
            <a:r>
              <a:rPr lang="ja-JP" altLang="ja-JP" sz="1800" b="1">
                <a:solidFill>
                  <a:srgbClr val="2D3737"/>
                </a:solidFill>
                <a:effectLst/>
                <a:latin typeface="Meiryo" panose="020B0604030504040204" pitchFamily="34" charset="-128"/>
                <a:ea typeface="Meiryo" panose="020B0604030504040204" pitchFamily="34" charset="-128"/>
                <a:cs typeface="Times New Roman" panose="02020603050405020304" pitchFamily="18" charset="0"/>
              </a:rPr>
              <a:t>血液が流れ</a:t>
            </a:r>
            <a:r>
              <a:rPr lang="ja-JP" altLang="en-US" sz="1800" b="1">
                <a:solidFill>
                  <a:srgbClr val="2D3737"/>
                </a:solidFill>
                <a:effectLst/>
                <a:latin typeface="Meiryo" panose="020B0604030504040204" pitchFamily="34" charset="-128"/>
                <a:ea typeface="Meiryo" panose="020B0604030504040204" pitchFamily="34" charset="-128"/>
                <a:cs typeface="Times New Roman" panose="02020603050405020304" pitchFamily="18" charset="0"/>
              </a:rPr>
              <a:t>づ</a:t>
            </a:r>
            <a:r>
              <a:rPr lang="ja-JP" altLang="ja-JP" sz="1800" b="1">
                <a:solidFill>
                  <a:srgbClr val="2D3737"/>
                </a:solidFill>
                <a:effectLst/>
                <a:latin typeface="Meiryo" panose="020B0604030504040204" pitchFamily="34" charset="-128"/>
                <a:ea typeface="Meiryo" panose="020B0604030504040204" pitchFamily="34" charset="-128"/>
                <a:cs typeface="Times New Roman" panose="02020603050405020304" pitchFamily="18" charset="0"/>
              </a:rPr>
              <a:t>らくなると、血管が詰まりやすくなり、将来的に脳や心臓の病気につながる原因となります</a:t>
            </a:r>
            <a:endParaRPr lang="en-US" altLang="ja-JP" sz="1800" b="1">
              <a:solidFill>
                <a:srgbClr val="2D3737"/>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9" name="Google Shape;332;p15">
            <a:extLst>
              <a:ext uri="{FF2B5EF4-FFF2-40B4-BE49-F238E27FC236}">
                <a16:creationId xmlns:a16="http://schemas.microsoft.com/office/drawing/2014/main" id="{2D7FE7A5-C05C-985E-09A1-B4DF1616C170}"/>
              </a:ext>
            </a:extLst>
          </p:cNvPr>
          <p:cNvSpPr txBox="1"/>
          <p:nvPr/>
        </p:nvSpPr>
        <p:spPr>
          <a:xfrm>
            <a:off x="671438" y="1757556"/>
            <a:ext cx="9805859" cy="169257"/>
          </a:xfrm>
          <a:prstGeom prst="rect">
            <a:avLst/>
          </a:prstGeom>
          <a:noFill/>
          <a:ln>
            <a:noFill/>
          </a:ln>
        </p:spPr>
        <p:txBody>
          <a:bodyPr spcFirstLastPara="1" wrap="none" lIns="91425" tIns="45700" rIns="91425"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tab pos="209550" algn="ctr"/>
                <a:tab pos="762000" algn="ctr"/>
                <a:tab pos="2940050" algn="ctr"/>
                <a:tab pos="3502025" algn="ctr"/>
                <a:tab pos="5780088" algn="ctr"/>
                <a:tab pos="6457950" algn="ctr"/>
                <a:tab pos="7058025" algn="ctr"/>
                <a:tab pos="7724775" algn="ctr"/>
                <a:tab pos="9324975" algn="ctr"/>
              </a:tabLst>
              <a:defRPr/>
            </a:pPr>
            <a:r>
              <a:rPr lang="ja-JP" altLang="en-US" sz="800" b="1" i="0" u="none" strike="noStrike" cap="none">
                <a:solidFill>
                  <a:srgbClr val="2D3737"/>
                </a:solidFill>
                <a:latin typeface="Meiryo"/>
                <a:ea typeface="Meiryo"/>
                <a:cs typeface="Meiryo"/>
                <a:sym typeface="Meiryo"/>
              </a:rPr>
              <a:t>けつえき</a:t>
            </a:r>
            <a:r>
              <a:rPr lang="en-US" altLang="ja-JP" sz="800" b="1" i="0" u="none" strike="noStrike" cap="none">
                <a:solidFill>
                  <a:srgbClr val="2D3737"/>
                </a:solidFill>
                <a:latin typeface="Meiryo"/>
                <a:ea typeface="Meiryo"/>
                <a:cs typeface="Meiryo"/>
                <a:sym typeface="Meiryo"/>
              </a:rPr>
              <a:t>	</a:t>
            </a:r>
            <a:r>
              <a:rPr lang="ja-JP" altLang="en-US" sz="800" b="1" i="0" u="none" strike="noStrike" cap="none">
                <a:solidFill>
                  <a:srgbClr val="2D3737"/>
                </a:solidFill>
                <a:latin typeface="Meiryo"/>
                <a:ea typeface="Meiryo"/>
                <a:cs typeface="Meiryo"/>
                <a:sym typeface="Meiryo"/>
              </a:rPr>
              <a:t>なが</a:t>
            </a:r>
            <a:r>
              <a:rPr lang="en-US" altLang="ja-JP" sz="800" b="1" i="0" u="none" strike="noStrike" cap="none">
                <a:solidFill>
                  <a:srgbClr val="2D3737"/>
                </a:solidFill>
                <a:latin typeface="Meiryo"/>
                <a:ea typeface="Meiryo"/>
                <a:cs typeface="Meiryo"/>
                <a:sym typeface="Meiryo"/>
              </a:rPr>
              <a:t>	</a:t>
            </a:r>
            <a:r>
              <a:rPr lang="ja-JP" altLang="en-US" sz="800" b="1">
                <a:solidFill>
                  <a:srgbClr val="2D3737"/>
                </a:solidFill>
                <a:latin typeface="Meiryo"/>
                <a:ea typeface="Meiryo"/>
                <a:cs typeface="Meiryo"/>
                <a:sym typeface="Meiryo"/>
              </a:rPr>
              <a:t>けっかん</a:t>
            </a:r>
            <a:r>
              <a:rPr lang="en-US" altLang="ja-JP" sz="800" b="1" i="0" u="none" strike="noStrike" cap="none">
                <a:solidFill>
                  <a:srgbClr val="2D3737"/>
                </a:solidFill>
                <a:latin typeface="Meiryo"/>
                <a:ea typeface="Meiryo"/>
                <a:cs typeface="Meiryo"/>
                <a:sym typeface="Meiryo"/>
              </a:rPr>
              <a:t>	</a:t>
            </a:r>
            <a:r>
              <a:rPr lang="ja-JP" altLang="en-US" sz="800" b="1" i="0" u="none" strike="noStrike" cap="none">
                <a:solidFill>
                  <a:srgbClr val="2D3737"/>
                </a:solidFill>
                <a:latin typeface="Meiryo"/>
                <a:ea typeface="Meiryo"/>
                <a:cs typeface="Meiryo"/>
                <a:sym typeface="Meiryo"/>
              </a:rPr>
              <a:t>つ</a:t>
            </a:r>
            <a:r>
              <a:rPr lang="en-US" altLang="ja-JP" sz="800" b="1" i="0" u="none" strike="noStrike" cap="none">
                <a:solidFill>
                  <a:srgbClr val="2D3737"/>
                </a:solidFill>
                <a:latin typeface="Meiryo"/>
                <a:ea typeface="Meiryo"/>
                <a:cs typeface="Meiryo"/>
                <a:sym typeface="Meiryo"/>
              </a:rPr>
              <a:t>	</a:t>
            </a:r>
            <a:r>
              <a:rPr kumimoji="0" lang="ja-JP" altLang="en-US" sz="800" b="1" i="0" u="none" strike="noStrike" kern="0" cap="none" spc="0" normalizeH="0" baseline="0" noProof="0">
                <a:ln>
                  <a:noFill/>
                </a:ln>
                <a:solidFill>
                  <a:srgbClr val="2D3737"/>
                </a:solidFill>
                <a:effectLst/>
                <a:uLnTx/>
                <a:uFillTx/>
                <a:latin typeface="Meiryo"/>
                <a:ea typeface="Meiryo"/>
                <a:cs typeface="Meiryo"/>
                <a:sym typeface="Meiryo"/>
              </a:rPr>
              <a:t>しょうらいてき</a:t>
            </a:r>
            <a:r>
              <a:rPr kumimoji="0" lang="en-US" altLang="ja-JP" sz="800" b="1" i="0" u="none" strike="noStrike" kern="0" cap="none" spc="0" normalizeH="0" baseline="0" noProof="0">
                <a:ln>
                  <a:noFill/>
                </a:ln>
                <a:solidFill>
                  <a:srgbClr val="2D3737"/>
                </a:solidFill>
                <a:effectLst/>
                <a:uLnTx/>
                <a:uFillTx/>
                <a:latin typeface="Meiryo"/>
                <a:ea typeface="Meiryo"/>
                <a:cs typeface="Meiryo"/>
                <a:sym typeface="Meiryo"/>
              </a:rPr>
              <a:t>	</a:t>
            </a:r>
            <a:r>
              <a:rPr kumimoji="0" lang="ja-JP" altLang="en-US" sz="800" b="1" i="0" u="none" strike="noStrike" kern="0" cap="none" spc="0" normalizeH="0" baseline="0" noProof="0">
                <a:ln>
                  <a:noFill/>
                </a:ln>
                <a:solidFill>
                  <a:srgbClr val="2D3737"/>
                </a:solidFill>
                <a:effectLst/>
                <a:uLnTx/>
                <a:uFillTx/>
                <a:latin typeface="Meiryo"/>
                <a:ea typeface="Meiryo"/>
                <a:cs typeface="Meiryo"/>
                <a:sym typeface="Meiryo"/>
              </a:rPr>
              <a:t>のう</a:t>
            </a:r>
            <a:r>
              <a:rPr kumimoji="0" lang="en-US" altLang="ja-JP" sz="800" b="1" i="0" u="none" strike="noStrike" kern="0" cap="none" spc="0" normalizeH="0" baseline="0" noProof="0">
                <a:ln>
                  <a:noFill/>
                </a:ln>
                <a:solidFill>
                  <a:srgbClr val="2D3737"/>
                </a:solidFill>
                <a:effectLst/>
                <a:uLnTx/>
                <a:uFillTx/>
                <a:latin typeface="Meiryo"/>
                <a:ea typeface="Meiryo"/>
                <a:cs typeface="Meiryo"/>
                <a:sym typeface="Meiryo"/>
              </a:rPr>
              <a:t>	</a:t>
            </a:r>
            <a:r>
              <a:rPr kumimoji="0" lang="ja-JP" altLang="en-US" sz="800" b="1" i="0" u="none" strike="noStrike" kern="0" cap="none" spc="0" normalizeH="0" baseline="0" noProof="0">
                <a:ln>
                  <a:noFill/>
                </a:ln>
                <a:solidFill>
                  <a:srgbClr val="2D3737"/>
                </a:solidFill>
                <a:effectLst/>
                <a:uLnTx/>
                <a:uFillTx/>
                <a:latin typeface="Meiryo"/>
                <a:ea typeface="Meiryo"/>
                <a:cs typeface="Meiryo"/>
                <a:sym typeface="Meiryo"/>
              </a:rPr>
              <a:t>しんぞう</a:t>
            </a:r>
            <a:r>
              <a:rPr kumimoji="0" lang="en-US" altLang="ja-JP" sz="800" b="1" i="0" u="none" strike="noStrike" kern="0" cap="none" spc="0" normalizeH="0" baseline="0" noProof="0">
                <a:ln>
                  <a:noFill/>
                </a:ln>
                <a:solidFill>
                  <a:srgbClr val="2D3737"/>
                </a:solidFill>
                <a:effectLst/>
                <a:uLnTx/>
                <a:uFillTx/>
                <a:latin typeface="Meiryo"/>
                <a:ea typeface="Meiryo"/>
                <a:cs typeface="Meiryo"/>
                <a:sym typeface="Meiryo"/>
              </a:rPr>
              <a:t>	</a:t>
            </a:r>
            <a:r>
              <a:rPr kumimoji="0" lang="ja-JP" altLang="en-US" sz="800" b="1" i="0" u="none" strike="noStrike" kern="0" cap="none" spc="0" normalizeH="0" baseline="0" noProof="0">
                <a:ln>
                  <a:noFill/>
                </a:ln>
                <a:solidFill>
                  <a:srgbClr val="2D3737"/>
                </a:solidFill>
                <a:effectLst/>
                <a:uLnTx/>
                <a:uFillTx/>
                <a:latin typeface="Meiryo"/>
                <a:ea typeface="Meiryo"/>
                <a:cs typeface="Meiryo"/>
                <a:sym typeface="Meiryo"/>
              </a:rPr>
              <a:t>びょうき</a:t>
            </a:r>
            <a:r>
              <a:rPr kumimoji="0" lang="en-US" altLang="ja-JP" sz="800" b="1" i="0" u="none" strike="noStrike" kern="0" cap="none" spc="0" normalizeH="0" baseline="0" noProof="0">
                <a:ln>
                  <a:noFill/>
                </a:ln>
                <a:solidFill>
                  <a:srgbClr val="2D3737"/>
                </a:solidFill>
                <a:effectLst/>
                <a:uLnTx/>
                <a:uFillTx/>
                <a:latin typeface="Meiryo"/>
                <a:ea typeface="Meiryo"/>
                <a:cs typeface="Meiryo"/>
                <a:sym typeface="Meiryo"/>
              </a:rPr>
              <a:t>	</a:t>
            </a:r>
            <a:r>
              <a:rPr kumimoji="0" lang="ja-JP" altLang="en-US" sz="800" b="1" i="0" u="none" strike="noStrike" kern="0" cap="none" spc="0" normalizeH="0" baseline="0" noProof="0">
                <a:ln>
                  <a:noFill/>
                </a:ln>
                <a:solidFill>
                  <a:srgbClr val="2D3737"/>
                </a:solidFill>
                <a:effectLst/>
                <a:uLnTx/>
                <a:uFillTx/>
                <a:latin typeface="Meiryo"/>
                <a:ea typeface="Meiryo"/>
                <a:cs typeface="Meiryo"/>
                <a:sym typeface="Meiryo"/>
              </a:rPr>
              <a:t>げんいん</a:t>
            </a:r>
          </a:p>
        </p:txBody>
      </p:sp>
      <p:grpSp>
        <p:nvGrpSpPr>
          <p:cNvPr id="9" name="グループ化 8">
            <a:extLst>
              <a:ext uri="{FF2B5EF4-FFF2-40B4-BE49-F238E27FC236}">
                <a16:creationId xmlns:a16="http://schemas.microsoft.com/office/drawing/2014/main" id="{D699542F-2C5A-5E47-2F45-124E8CEFC153}"/>
              </a:ext>
            </a:extLst>
          </p:cNvPr>
          <p:cNvGrpSpPr/>
          <p:nvPr/>
        </p:nvGrpSpPr>
        <p:grpSpPr>
          <a:xfrm>
            <a:off x="1587095" y="2328019"/>
            <a:ext cx="9686687" cy="2265326"/>
            <a:chOff x="1587095" y="2315987"/>
            <a:chExt cx="9686687" cy="2265326"/>
          </a:xfrm>
        </p:grpSpPr>
        <p:pic>
          <p:nvPicPr>
            <p:cNvPr id="45" name="図 44" descr="カレンダー&#10;&#10;自動的に生成された説明">
              <a:extLst>
                <a:ext uri="{FF2B5EF4-FFF2-40B4-BE49-F238E27FC236}">
                  <a16:creationId xmlns:a16="http://schemas.microsoft.com/office/drawing/2014/main" id="{00B8C8DA-35A6-83A3-AF8B-127599CA6015}"/>
                </a:ext>
              </a:extLst>
            </p:cNvPr>
            <p:cNvPicPr>
              <a:picLocks/>
            </p:cNvPicPr>
            <p:nvPr/>
          </p:nvPicPr>
          <p:blipFill rotWithShape="1">
            <a:blip r:embed="rId3"/>
            <a:srcRect l="51416" t="-1" b="24910"/>
            <a:stretch/>
          </p:blipFill>
          <p:spPr>
            <a:xfrm>
              <a:off x="6504314" y="2315987"/>
              <a:ext cx="4100591" cy="1832249"/>
            </a:xfrm>
            <a:prstGeom prst="rect">
              <a:avLst/>
            </a:prstGeom>
          </p:spPr>
        </p:pic>
        <p:pic>
          <p:nvPicPr>
            <p:cNvPr id="37" name="図 36" descr="カレンダー&#10;&#10;自動的に生成された説明">
              <a:extLst>
                <a:ext uri="{FF2B5EF4-FFF2-40B4-BE49-F238E27FC236}">
                  <a16:creationId xmlns:a16="http://schemas.microsoft.com/office/drawing/2014/main" id="{CBEE4A22-8E85-900F-E056-F3914DF0D053}"/>
                </a:ext>
              </a:extLst>
            </p:cNvPr>
            <p:cNvPicPr>
              <a:picLocks/>
            </p:cNvPicPr>
            <p:nvPr/>
          </p:nvPicPr>
          <p:blipFill rotWithShape="1">
            <a:blip r:embed="rId3"/>
            <a:srcRect t="-1" r="51416" b="24910"/>
            <a:stretch/>
          </p:blipFill>
          <p:spPr>
            <a:xfrm>
              <a:off x="1587095" y="2315987"/>
              <a:ext cx="4100590" cy="1832249"/>
            </a:xfrm>
            <a:prstGeom prst="rect">
              <a:avLst/>
            </a:prstGeom>
          </p:spPr>
        </p:pic>
        <p:grpSp>
          <p:nvGrpSpPr>
            <p:cNvPr id="6" name="グループ化 5">
              <a:extLst>
                <a:ext uri="{FF2B5EF4-FFF2-40B4-BE49-F238E27FC236}">
                  <a16:creationId xmlns:a16="http://schemas.microsoft.com/office/drawing/2014/main" id="{53CF17D2-7966-A32C-EC93-51DE783989DF}"/>
                </a:ext>
              </a:extLst>
            </p:cNvPr>
            <p:cNvGrpSpPr/>
            <p:nvPr/>
          </p:nvGrpSpPr>
          <p:grpSpPr>
            <a:xfrm>
              <a:off x="2967976" y="4029845"/>
              <a:ext cx="1338828" cy="551468"/>
              <a:chOff x="2755807" y="4029845"/>
              <a:chExt cx="1338828" cy="551468"/>
            </a:xfrm>
          </p:grpSpPr>
          <p:sp>
            <p:nvSpPr>
              <p:cNvPr id="42" name="正方形/長方形 41">
                <a:extLst>
                  <a:ext uri="{FF2B5EF4-FFF2-40B4-BE49-F238E27FC236}">
                    <a16:creationId xmlns:a16="http://schemas.microsoft.com/office/drawing/2014/main" id="{51213004-B036-A55F-E8F3-4D4694B6D84A}"/>
                  </a:ext>
                </a:extLst>
              </p:cNvPr>
              <p:cNvSpPr/>
              <p:nvPr/>
            </p:nvSpPr>
            <p:spPr>
              <a:xfrm>
                <a:off x="2755807" y="4211981"/>
                <a:ext cx="133882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800" b="1">
                    <a:solidFill>
                      <a:srgbClr val="2D3737"/>
                    </a:solidFill>
                    <a:latin typeface="ZWAdobeF" pitchFamily="2" charset="0"/>
                    <a:ea typeface="メイリオ" panose="020B0604030504040204" pitchFamily="50" charset="-128"/>
                    <a:cs typeface="ZWAdobeF" pitchFamily="2" charset="0"/>
                  </a:rPr>
                  <a:t>健康な血管</a:t>
                </a:r>
                <a:endParaRPr kumimoji="1" lang="en-US" altLang="ja-JP" sz="1800" b="1">
                  <a:solidFill>
                    <a:srgbClr val="2D3737"/>
                  </a:solidFill>
                  <a:latin typeface="ZWAdobeF" pitchFamily="2" charset="0"/>
                  <a:ea typeface="メイリオ" panose="020B0604030504040204" pitchFamily="50" charset="-128"/>
                  <a:cs typeface="ZWAdobeF" pitchFamily="2" charset="0"/>
                </a:endParaRPr>
              </a:p>
            </p:txBody>
          </p:sp>
          <p:sp>
            <p:nvSpPr>
              <p:cNvPr id="43" name="Google Shape;332;p15">
                <a:extLst>
                  <a:ext uri="{FF2B5EF4-FFF2-40B4-BE49-F238E27FC236}">
                    <a16:creationId xmlns:a16="http://schemas.microsoft.com/office/drawing/2014/main" id="{9B5D902D-5F34-3CFA-CB3B-FE6267185D3A}"/>
                  </a:ext>
                </a:extLst>
              </p:cNvPr>
              <p:cNvSpPr txBox="1"/>
              <p:nvPr/>
            </p:nvSpPr>
            <p:spPr>
              <a:xfrm>
                <a:off x="2791287" y="4029845"/>
                <a:ext cx="1292631" cy="215403"/>
              </a:xfrm>
              <a:prstGeom prst="rect">
                <a:avLst/>
              </a:prstGeom>
              <a:noFill/>
              <a:ln>
                <a:noFill/>
              </a:ln>
            </p:spPr>
            <p:txBody>
              <a:bodyPr spcFirstLastPara="1" wrap="non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tabLst>
                    <a:tab pos="893763" algn="ctr"/>
                  </a:tabLst>
                </a:pPr>
                <a:r>
                  <a:rPr lang="ja-JP" altLang="en-US" sz="800" b="1" i="0" u="none" strike="noStrike" cap="none">
                    <a:solidFill>
                      <a:srgbClr val="2D3737"/>
                    </a:solidFill>
                    <a:latin typeface="Meiryo"/>
                    <a:ea typeface="Meiryo"/>
                    <a:cs typeface="Meiryo"/>
                    <a:sym typeface="Meiryo"/>
                  </a:rPr>
                  <a:t>けんこう</a:t>
                </a:r>
                <a:r>
                  <a:rPr lang="en-US" altLang="ja-JP" sz="800" b="1" i="0" u="none" strike="noStrike" cap="none">
                    <a:solidFill>
                      <a:srgbClr val="2D3737"/>
                    </a:solidFill>
                    <a:latin typeface="Meiryo"/>
                    <a:ea typeface="Meiryo"/>
                    <a:cs typeface="Meiryo"/>
                    <a:sym typeface="Meiryo"/>
                  </a:rPr>
                  <a:t>	</a:t>
                </a:r>
                <a:r>
                  <a:rPr lang="ja-JP" altLang="en-US" sz="800" b="1" i="0" u="none" strike="noStrike" cap="none">
                    <a:solidFill>
                      <a:srgbClr val="2D3737"/>
                    </a:solidFill>
                    <a:latin typeface="Meiryo"/>
                    <a:ea typeface="Meiryo"/>
                    <a:cs typeface="Meiryo"/>
                    <a:sym typeface="Meiryo"/>
                  </a:rPr>
                  <a:t>けっかん</a:t>
                </a:r>
                <a:endParaRPr sz="800" b="1" i="0" u="none" strike="noStrike" cap="none">
                  <a:solidFill>
                    <a:srgbClr val="2D3737"/>
                  </a:solidFill>
                  <a:latin typeface="Meiryo"/>
                  <a:ea typeface="Meiryo"/>
                  <a:cs typeface="Meiryo"/>
                  <a:sym typeface="Meiryo"/>
                </a:endParaRPr>
              </a:p>
            </p:txBody>
          </p:sp>
        </p:grpSp>
        <p:grpSp>
          <p:nvGrpSpPr>
            <p:cNvPr id="7" name="グループ化 6">
              <a:extLst>
                <a:ext uri="{FF2B5EF4-FFF2-40B4-BE49-F238E27FC236}">
                  <a16:creationId xmlns:a16="http://schemas.microsoft.com/office/drawing/2014/main" id="{94E821DE-F663-CBC5-AD17-CD08D42AD396}"/>
                </a:ext>
              </a:extLst>
            </p:cNvPr>
            <p:cNvGrpSpPr/>
            <p:nvPr/>
          </p:nvGrpSpPr>
          <p:grpSpPr>
            <a:xfrm>
              <a:off x="6010803" y="4029845"/>
              <a:ext cx="5262979" cy="520195"/>
              <a:chOff x="5901700" y="4029845"/>
              <a:chExt cx="5262979" cy="520195"/>
            </a:xfrm>
          </p:grpSpPr>
          <p:sp>
            <p:nvSpPr>
              <p:cNvPr id="44" name="Google Shape;332;p15">
                <a:extLst>
                  <a:ext uri="{FF2B5EF4-FFF2-40B4-BE49-F238E27FC236}">
                    <a16:creationId xmlns:a16="http://schemas.microsoft.com/office/drawing/2014/main" id="{5C84CB4F-ED89-3A69-74FA-2ABE55DED565}"/>
                  </a:ext>
                </a:extLst>
              </p:cNvPr>
              <p:cNvSpPr txBox="1"/>
              <p:nvPr/>
            </p:nvSpPr>
            <p:spPr>
              <a:xfrm>
                <a:off x="8685942" y="4029845"/>
                <a:ext cx="2448076" cy="215403"/>
              </a:xfrm>
              <a:prstGeom prst="rect">
                <a:avLst/>
              </a:prstGeom>
              <a:noFill/>
              <a:ln>
                <a:noFill/>
              </a:ln>
            </p:spPr>
            <p:txBody>
              <a:bodyPr spcFirstLastPara="1" wrap="non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tabLst>
                    <a:tab pos="774700" algn="ctr"/>
                    <a:tab pos="2022475" algn="ctr"/>
                  </a:tabLst>
                </a:pPr>
                <a:r>
                  <a:rPr lang="ja-JP" altLang="en-US" sz="800" b="1" i="0" u="none" strike="noStrike" cap="none">
                    <a:solidFill>
                      <a:srgbClr val="2D3737"/>
                    </a:solidFill>
                    <a:latin typeface="Meiryo"/>
                    <a:ea typeface="Meiryo"/>
                    <a:cs typeface="Meiryo"/>
                    <a:sym typeface="Meiryo"/>
                  </a:rPr>
                  <a:t>うちがわ</a:t>
                </a:r>
                <a:r>
                  <a:rPr lang="en-US" altLang="ja-JP" sz="800" b="1" i="0" u="none" strike="noStrike" cap="none">
                    <a:solidFill>
                      <a:srgbClr val="2D3737"/>
                    </a:solidFill>
                    <a:latin typeface="Meiryo"/>
                    <a:ea typeface="Meiryo"/>
                    <a:cs typeface="Meiryo"/>
                    <a:sym typeface="Meiryo"/>
                  </a:rPr>
                  <a:t>	</a:t>
                </a:r>
                <a:r>
                  <a:rPr lang="ja-JP" altLang="en-US" sz="800" b="1" i="0" u="none" strike="noStrike" cap="none">
                    <a:solidFill>
                      <a:srgbClr val="2D3737"/>
                    </a:solidFill>
                    <a:latin typeface="Meiryo"/>
                    <a:ea typeface="Meiryo"/>
                    <a:cs typeface="Meiryo"/>
                    <a:sym typeface="Meiryo"/>
                  </a:rPr>
                  <a:t>せま</a:t>
                </a:r>
                <a:r>
                  <a:rPr lang="en-US" altLang="ja-JP" sz="800" b="1" i="0" u="none" strike="noStrike" cap="none">
                    <a:solidFill>
                      <a:srgbClr val="2D3737"/>
                    </a:solidFill>
                    <a:latin typeface="Meiryo"/>
                    <a:ea typeface="Meiryo"/>
                    <a:cs typeface="Meiryo"/>
                    <a:sym typeface="Meiryo"/>
                  </a:rPr>
                  <a:t>	</a:t>
                </a:r>
                <a:r>
                  <a:rPr lang="ja-JP" altLang="en-US" sz="800" b="1" i="0" u="none" strike="noStrike" cap="none">
                    <a:solidFill>
                      <a:srgbClr val="2D3737"/>
                    </a:solidFill>
                    <a:latin typeface="Meiryo"/>
                    <a:ea typeface="Meiryo"/>
                    <a:cs typeface="Meiryo"/>
                    <a:sym typeface="Meiryo"/>
                  </a:rPr>
                  <a:t>けっかん</a:t>
                </a:r>
                <a:endParaRPr sz="800" b="1" i="0" u="none" strike="noStrike" cap="none">
                  <a:solidFill>
                    <a:srgbClr val="2D3737"/>
                  </a:solidFill>
                  <a:latin typeface="Meiryo"/>
                  <a:ea typeface="Meiryo"/>
                  <a:cs typeface="Meiryo"/>
                  <a:sym typeface="Meiryo"/>
                </a:endParaRPr>
              </a:p>
            </p:txBody>
          </p:sp>
          <p:sp>
            <p:nvSpPr>
              <p:cNvPr id="41" name="正方形/長方形 40">
                <a:extLst>
                  <a:ext uri="{FF2B5EF4-FFF2-40B4-BE49-F238E27FC236}">
                    <a16:creationId xmlns:a16="http://schemas.microsoft.com/office/drawing/2014/main" id="{48B32FB6-86C0-F263-8221-F8315BB4D2D5}"/>
                  </a:ext>
                </a:extLst>
              </p:cNvPr>
              <p:cNvSpPr/>
              <p:nvPr/>
            </p:nvSpPr>
            <p:spPr>
              <a:xfrm>
                <a:off x="5901700" y="4076834"/>
                <a:ext cx="5262979" cy="4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50000"/>
                  </a:lnSpc>
                </a:pPr>
                <a:r>
                  <a:rPr lang="ja-JP" altLang="ja-JP" sz="1800" b="1">
                    <a:solidFill>
                      <a:srgbClr val="2D3737"/>
                    </a:solidFill>
                    <a:effectLst/>
                    <a:latin typeface="メイリオ" panose="020B0604030504040204" pitchFamily="50" charset="-128"/>
                    <a:ea typeface="メイリオ" panose="020B0604030504040204" pitchFamily="50" charset="-128"/>
                    <a:cs typeface="Times New Roman" panose="02020603050405020304" pitchFamily="18" charset="0"/>
                  </a:rPr>
                  <a:t>コブ（プラーク）</a:t>
                </a:r>
                <a:r>
                  <a:rPr lang="ja-JP" altLang="en-US" sz="1800" b="1">
                    <a:solidFill>
                      <a:srgbClr val="2D3737"/>
                    </a:solidFill>
                    <a:effectLst/>
                    <a:latin typeface="メイリオ" panose="020B0604030504040204" pitchFamily="50" charset="-128"/>
                    <a:ea typeface="メイリオ" panose="020B0604030504040204" pitchFamily="50" charset="-128"/>
                    <a:cs typeface="Times New Roman" panose="02020603050405020304" pitchFamily="18" charset="0"/>
                  </a:rPr>
                  <a:t>ができ、</a:t>
                </a:r>
                <a:r>
                  <a:rPr lang="ja-JP" altLang="ja-JP" sz="1800" b="1">
                    <a:solidFill>
                      <a:srgbClr val="2D3737"/>
                    </a:solidFill>
                    <a:effectLst/>
                    <a:latin typeface="メイリオ" panose="020B0604030504040204" pitchFamily="50" charset="-128"/>
                    <a:ea typeface="メイリオ" panose="020B0604030504040204" pitchFamily="50" charset="-128"/>
                    <a:cs typeface="Times New Roman" panose="02020603050405020304" pitchFamily="18" charset="0"/>
                  </a:rPr>
                  <a:t>内側</a:t>
                </a:r>
                <a:r>
                  <a:rPr lang="ja-JP" altLang="en-US" sz="1800" b="1">
                    <a:solidFill>
                      <a:srgbClr val="2D3737"/>
                    </a:solidFill>
                    <a:effectLst/>
                    <a:latin typeface="メイリオ" panose="020B0604030504040204" pitchFamily="50" charset="-128"/>
                    <a:ea typeface="メイリオ" panose="020B0604030504040204" pitchFamily="50" charset="-128"/>
                    <a:cs typeface="Times New Roman" panose="02020603050405020304" pitchFamily="18" charset="0"/>
                  </a:rPr>
                  <a:t>が</a:t>
                </a:r>
                <a:r>
                  <a:rPr lang="ja-JP" altLang="ja-JP" sz="1800" b="1">
                    <a:solidFill>
                      <a:srgbClr val="2D3737"/>
                    </a:solidFill>
                    <a:effectLst/>
                    <a:latin typeface="メイリオ" panose="020B0604030504040204" pitchFamily="50" charset="-128"/>
                    <a:ea typeface="メイリオ" panose="020B0604030504040204" pitchFamily="50" charset="-128"/>
                    <a:cs typeface="Times New Roman" panose="02020603050405020304" pitchFamily="18" charset="0"/>
                  </a:rPr>
                  <a:t>狭く</a:t>
                </a:r>
                <a:r>
                  <a:rPr lang="ja-JP" altLang="en-US" sz="1800" b="1">
                    <a:solidFill>
                      <a:srgbClr val="2D3737"/>
                    </a:solidFill>
                    <a:effectLst/>
                    <a:latin typeface="メイリオ" panose="020B0604030504040204" pitchFamily="50" charset="-128"/>
                    <a:ea typeface="メイリオ" panose="020B0604030504040204" pitchFamily="50" charset="-128"/>
                    <a:cs typeface="Times New Roman" panose="02020603050405020304" pitchFamily="18" charset="0"/>
                  </a:rPr>
                  <a:t>なった</a:t>
                </a:r>
                <a:r>
                  <a:rPr lang="ja-JP" altLang="ja-JP" sz="1800" b="1">
                    <a:solidFill>
                      <a:srgbClr val="2D3737"/>
                    </a:solidFill>
                    <a:effectLst/>
                    <a:latin typeface="メイリオ" panose="020B0604030504040204" pitchFamily="50" charset="-128"/>
                    <a:ea typeface="メイリオ" panose="020B0604030504040204" pitchFamily="50" charset="-128"/>
                    <a:cs typeface="Times New Roman" panose="02020603050405020304" pitchFamily="18" charset="0"/>
                  </a:rPr>
                  <a:t>血管</a:t>
                </a:r>
                <a:endParaRPr lang="en-US" altLang="ja-JP" sz="1800" b="1">
                  <a:solidFill>
                    <a:srgbClr val="2D3737"/>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grpSp>
      <p:sp>
        <p:nvSpPr>
          <p:cNvPr id="49" name="Google Shape;661;p36">
            <a:extLst>
              <a:ext uri="{FF2B5EF4-FFF2-40B4-BE49-F238E27FC236}">
                <a16:creationId xmlns:a16="http://schemas.microsoft.com/office/drawing/2014/main" id="{A276FDE5-4DF5-D5B3-4DF0-602C8C1ECEE9}"/>
              </a:ext>
            </a:extLst>
          </p:cNvPr>
          <p:cNvSpPr txBox="1"/>
          <p:nvPr/>
        </p:nvSpPr>
        <p:spPr>
          <a:xfrm>
            <a:off x="696000" y="4617922"/>
            <a:ext cx="10800000" cy="1938992"/>
          </a:xfrm>
          <a:prstGeom prst="rect">
            <a:avLst/>
          </a:prstGeom>
          <a:noFill/>
          <a:ln>
            <a:noFill/>
          </a:ln>
        </p:spPr>
        <p:txBody>
          <a:bodyPr spcFirstLastPara="1" wrap="square" lIns="91425" tIns="0" rIns="91425" bIns="0" anchor="b" anchorCtr="0">
            <a:spAutoFit/>
          </a:bodyPr>
          <a:lstStyle/>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この絵は血管の断面です。</a:t>
            </a:r>
          </a:p>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健康な血管（左側の血管の断面）は、血管の壁にコブがないため、血液（血管の断面の絵に描かれている赤い小さな玉）が順調に</a:t>
            </a:r>
            <a:br>
              <a:rPr lang="en-US" altLang="ja-JP" b="1" kern="100">
                <a:solidFill>
                  <a:srgbClr val="2D3737"/>
                </a:solidFill>
                <a:latin typeface="Meiryo" panose="020B0604030504040204" pitchFamily="34" charset="-128"/>
                <a:ea typeface="Meiryo" panose="020B0604030504040204" pitchFamily="34" charset="-128"/>
              </a:rPr>
            </a:br>
            <a:r>
              <a:rPr lang="ja-JP" altLang="en-US" b="1" kern="100">
                <a:solidFill>
                  <a:srgbClr val="2D3737"/>
                </a:solidFill>
                <a:latin typeface="Meiryo" panose="020B0604030504040204" pitchFamily="34" charset="-128"/>
                <a:ea typeface="Meiryo" panose="020B0604030504040204" pitchFamily="34" charset="-128"/>
              </a:rPr>
              <a:t>流れています。</a:t>
            </a:r>
          </a:p>
          <a:p>
            <a:pPr lvl="0">
              <a:lnSpc>
                <a:spcPct val="150000"/>
              </a:lnSpc>
              <a:buSzPts val="3600"/>
            </a:pPr>
            <a:r>
              <a:rPr lang="ja-JP" altLang="en-US" b="1" kern="100">
                <a:solidFill>
                  <a:srgbClr val="2D3737"/>
                </a:solidFill>
                <a:latin typeface="Meiryo" panose="020B0604030504040204" pitchFamily="34" charset="-128"/>
                <a:ea typeface="Meiryo" panose="020B0604030504040204" pitchFamily="34" charset="-128"/>
              </a:rPr>
              <a:t>右側の血管の断面のように、血管にあぶらがたまってしまうと、血管の壁が厚くなり血液が流れづらくなります。血液が流れづらくなると、血液同士がぶつかり合い、くっついて大きな塊になり、狭くなった血管につまってしまい血液が流れにくくなるため、</a:t>
            </a:r>
            <a:br>
              <a:rPr lang="en-US" altLang="ja-JP" b="1" kern="100">
                <a:solidFill>
                  <a:srgbClr val="2D3737"/>
                </a:solidFill>
                <a:latin typeface="Meiryo" panose="020B0604030504040204" pitchFamily="34" charset="-128"/>
                <a:ea typeface="Meiryo" panose="020B0604030504040204" pitchFamily="34" charset="-128"/>
              </a:rPr>
            </a:br>
            <a:r>
              <a:rPr lang="ja-JP" altLang="en-US" b="1" kern="100">
                <a:solidFill>
                  <a:srgbClr val="2D3737"/>
                </a:solidFill>
                <a:latin typeface="Meiryo" panose="020B0604030504040204" pitchFamily="34" charset="-128"/>
                <a:ea typeface="Meiryo" panose="020B0604030504040204" pitchFamily="34" charset="-128"/>
              </a:rPr>
              <a:t>脳や心臓の病気の原因となります。</a:t>
            </a:r>
          </a:p>
        </p:txBody>
      </p:sp>
      <p:grpSp>
        <p:nvGrpSpPr>
          <p:cNvPr id="50" name="グループ化 49">
            <a:extLst>
              <a:ext uri="{FF2B5EF4-FFF2-40B4-BE49-F238E27FC236}">
                <a16:creationId xmlns:a16="http://schemas.microsoft.com/office/drawing/2014/main" id="{D2F218BA-2C9B-4187-59A3-A0626A2A03E6}"/>
              </a:ext>
            </a:extLst>
          </p:cNvPr>
          <p:cNvGrpSpPr/>
          <p:nvPr/>
        </p:nvGrpSpPr>
        <p:grpSpPr>
          <a:xfrm>
            <a:off x="696000" y="4576036"/>
            <a:ext cx="10800000" cy="1770036"/>
            <a:chOff x="696000" y="4890651"/>
            <a:chExt cx="10800000" cy="1770036"/>
          </a:xfrm>
        </p:grpSpPr>
        <p:sp>
          <p:nvSpPr>
            <p:cNvPr id="51" name="Google Shape;396;p19">
              <a:extLst>
                <a:ext uri="{FF2B5EF4-FFF2-40B4-BE49-F238E27FC236}">
                  <a16:creationId xmlns:a16="http://schemas.microsoft.com/office/drawing/2014/main" id="{A0312536-0350-9611-2F37-73FCBABAFBC6}"/>
                </a:ext>
              </a:extLst>
            </p:cNvPr>
            <p:cNvSpPr txBox="1"/>
            <p:nvPr/>
          </p:nvSpPr>
          <p:spPr>
            <a:xfrm>
              <a:off x="696000" y="4890651"/>
              <a:ext cx="10800000" cy="165036"/>
            </a:xfrm>
            <a:prstGeom prst="rect">
              <a:avLst/>
            </a:prstGeom>
            <a:noFill/>
            <a:ln>
              <a:noFill/>
            </a:ln>
          </p:spPr>
          <p:txBody>
            <a:bodyPr spcFirstLastPara="1" wrap="square" lIns="91425" tIns="36000" rIns="91425" bIns="36000" anchor="b" anchorCtr="0">
              <a:spAutoFit/>
            </a:bodyPr>
            <a:lstStyle/>
            <a:p>
              <a:pPr lvl="0">
                <a:buSzPts val="4000"/>
                <a:tabLst>
                  <a:tab pos="441325" algn="ctr"/>
                  <a:tab pos="896938" algn="ctr"/>
                  <a:tab pos="1422400" algn="ctr"/>
                  <a:tab pos="2924175" algn="ctr"/>
                  <a:tab pos="4076700" algn="ctr"/>
                  <a:tab pos="4781550" algn="ctr"/>
                  <a:tab pos="5810250" algn="ctr"/>
                  <a:tab pos="7048500" algn="ctr"/>
                  <a:tab pos="7705725" algn="ctr"/>
                  <a:tab pos="8458200" algn="ctr"/>
                  <a:tab pos="9991725" algn="ctr"/>
                </a:tabLst>
              </a:pP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え</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だんめん</a:t>
              </a:r>
              <a:endParaRPr sz="600" b="1" i="0" u="none" strike="noStrike" cap="none">
                <a:solidFill>
                  <a:srgbClr val="000000"/>
                </a:solidFill>
                <a:latin typeface="Meiryo"/>
                <a:ea typeface="Meiryo"/>
                <a:cs typeface="Meiryo"/>
                <a:sym typeface="Meiryo"/>
              </a:endParaRPr>
            </a:p>
          </p:txBody>
        </p:sp>
        <p:sp>
          <p:nvSpPr>
            <p:cNvPr id="52" name="Google Shape;396;p19">
              <a:extLst>
                <a:ext uri="{FF2B5EF4-FFF2-40B4-BE49-F238E27FC236}">
                  <a16:creationId xmlns:a16="http://schemas.microsoft.com/office/drawing/2014/main" id="{7B88627C-A53D-8371-EBC7-12CB6BD72873}"/>
                </a:ext>
              </a:extLst>
            </p:cNvPr>
            <p:cNvSpPr txBox="1"/>
            <p:nvPr/>
          </p:nvSpPr>
          <p:spPr>
            <a:xfrm>
              <a:off x="696000" y="5211651"/>
              <a:ext cx="10461808" cy="165036"/>
            </a:xfrm>
            <a:prstGeom prst="rect">
              <a:avLst/>
            </a:prstGeom>
            <a:noFill/>
            <a:ln>
              <a:noFill/>
            </a:ln>
          </p:spPr>
          <p:txBody>
            <a:bodyPr spcFirstLastPara="1" wrap="none" lIns="91425" tIns="36000" rIns="91425" bIns="36000" anchor="b" anchorCtr="0">
              <a:spAutoFit/>
            </a:bodyPr>
            <a:lstStyle/>
            <a:p>
              <a:pPr lvl="0">
                <a:buSzPts val="4000"/>
                <a:tabLst>
                  <a:tab pos="177800" algn="ctr"/>
                  <a:tab pos="720725" algn="ctr"/>
                  <a:tab pos="1236663" algn="ctr"/>
                  <a:tab pos="1773238" algn="ctr"/>
                  <a:tab pos="2316163" algn="ctr"/>
                  <a:tab pos="3206750" algn="ctr"/>
                  <a:tab pos="3643313" algn="ctr"/>
                  <a:tab pos="5513388" algn="ctr"/>
                  <a:tab pos="6046788" algn="ctr"/>
                  <a:tab pos="6570663" algn="ctr"/>
                  <a:tab pos="7011988" algn="ctr"/>
                  <a:tab pos="7380288" algn="ctr"/>
                  <a:tab pos="8450263" algn="ctr"/>
                  <a:tab pos="8799513" algn="ctr"/>
                  <a:tab pos="9328150" algn="ctr"/>
                  <a:tab pos="9948863" algn="ctr"/>
                </a:tabLst>
              </a:pP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けんこう</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ひだりがわ</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だんめん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かべ</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けつえき</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だんめん</a:t>
              </a:r>
              <a:r>
                <a:rPr lang="en-US" altLang="ja-JP" sz="600" b="1">
                  <a:latin typeface="Meiryo"/>
                  <a:ea typeface="Meiryo"/>
                  <a:cs typeface="Meiryo"/>
                  <a:sym typeface="Meiryo"/>
                </a:rPr>
                <a:t>	</a:t>
              </a:r>
              <a:r>
                <a:rPr lang="ja-JP" altLang="en-US" sz="600" b="1">
                  <a:latin typeface="Meiryo"/>
                  <a:ea typeface="Meiryo"/>
                  <a:cs typeface="Meiryo"/>
                  <a:sym typeface="Meiryo"/>
                </a:rPr>
                <a:t>え</a:t>
              </a:r>
              <a:r>
                <a:rPr lang="en-US" altLang="ja-JP" sz="600" b="1">
                  <a:latin typeface="Meiryo"/>
                  <a:ea typeface="Meiryo"/>
                  <a:cs typeface="Meiryo"/>
                  <a:sym typeface="Meiryo"/>
                </a:rPr>
                <a:t>	</a:t>
              </a:r>
              <a:r>
                <a:rPr lang="ja-JP" altLang="en-US" sz="600" b="1">
                  <a:latin typeface="Meiryo"/>
                  <a:ea typeface="Meiryo"/>
                  <a:cs typeface="Meiryo"/>
                  <a:sym typeface="Meiryo"/>
                </a:rPr>
                <a:t>えが</a:t>
              </a:r>
              <a:r>
                <a:rPr lang="en-US" altLang="ja-JP" sz="600" b="1">
                  <a:latin typeface="Meiryo"/>
                  <a:ea typeface="Meiryo"/>
                  <a:cs typeface="Meiryo"/>
                  <a:sym typeface="Meiryo"/>
                </a:rPr>
                <a:t>	</a:t>
              </a:r>
              <a:r>
                <a:rPr lang="ja-JP" altLang="en-US" sz="600" b="1">
                  <a:latin typeface="Meiryo"/>
                  <a:ea typeface="Meiryo"/>
                  <a:cs typeface="Meiryo"/>
                  <a:sym typeface="Meiryo"/>
                </a:rPr>
                <a:t>あか</a:t>
              </a:r>
              <a:r>
                <a:rPr lang="en-US" altLang="ja-JP" sz="600" b="1">
                  <a:latin typeface="Meiryo"/>
                  <a:ea typeface="Meiryo"/>
                  <a:cs typeface="Meiryo"/>
                  <a:sym typeface="Meiryo"/>
                </a:rPr>
                <a:t>	</a:t>
              </a:r>
              <a:r>
                <a:rPr lang="ja-JP" altLang="en-US" sz="600" b="1">
                  <a:latin typeface="Meiryo"/>
                  <a:ea typeface="Meiryo"/>
                  <a:cs typeface="Meiryo"/>
                  <a:sym typeface="Meiryo"/>
                </a:rPr>
                <a:t>ちい</a:t>
              </a:r>
              <a:r>
                <a:rPr lang="en-US" altLang="ja-JP" sz="600" b="1">
                  <a:latin typeface="Meiryo"/>
                  <a:ea typeface="Meiryo"/>
                  <a:cs typeface="Meiryo"/>
                  <a:sym typeface="Meiryo"/>
                </a:rPr>
                <a:t>	</a:t>
              </a:r>
              <a:r>
                <a:rPr lang="ja-JP" altLang="en-US" sz="600" b="1">
                  <a:latin typeface="Meiryo"/>
                  <a:ea typeface="Meiryo"/>
                  <a:cs typeface="Meiryo"/>
                  <a:sym typeface="Meiryo"/>
                </a:rPr>
                <a:t>たま</a:t>
              </a:r>
              <a:r>
                <a:rPr lang="en-US" altLang="ja-JP" sz="600" b="1">
                  <a:latin typeface="Meiryo"/>
                  <a:ea typeface="Meiryo"/>
                  <a:cs typeface="Meiryo"/>
                  <a:sym typeface="Meiryo"/>
                </a:rPr>
                <a:t>	</a:t>
              </a:r>
              <a:r>
                <a:rPr lang="ja-JP" altLang="en-US" sz="600" b="1">
                  <a:latin typeface="Meiryo"/>
                  <a:ea typeface="Meiryo"/>
                  <a:cs typeface="Meiryo"/>
                  <a:sym typeface="Meiryo"/>
                </a:rPr>
                <a:t>じゅんちょう</a:t>
              </a:r>
              <a:endParaRPr lang="en-US" altLang="ja-JP" sz="600" b="1">
                <a:latin typeface="Meiryo"/>
                <a:ea typeface="Meiryo"/>
                <a:cs typeface="Meiryo"/>
                <a:sym typeface="Meiryo"/>
              </a:endParaRPr>
            </a:p>
          </p:txBody>
        </p:sp>
        <p:sp>
          <p:nvSpPr>
            <p:cNvPr id="53" name="Google Shape;396;p19">
              <a:extLst>
                <a:ext uri="{FF2B5EF4-FFF2-40B4-BE49-F238E27FC236}">
                  <a16:creationId xmlns:a16="http://schemas.microsoft.com/office/drawing/2014/main" id="{3DE68976-E3D2-BF7D-4193-A1F4ACD8050A}"/>
                </a:ext>
              </a:extLst>
            </p:cNvPr>
            <p:cNvSpPr txBox="1"/>
            <p:nvPr/>
          </p:nvSpPr>
          <p:spPr>
            <a:xfrm>
              <a:off x="696000" y="5532651"/>
              <a:ext cx="10800000" cy="165036"/>
            </a:xfrm>
            <a:prstGeom prst="rect">
              <a:avLst/>
            </a:prstGeom>
            <a:noFill/>
            <a:ln>
              <a:noFill/>
            </a:ln>
          </p:spPr>
          <p:txBody>
            <a:bodyPr spcFirstLastPara="1" wrap="square" lIns="91425" tIns="36000" rIns="91425" bIns="36000" anchor="b" anchorCtr="0">
              <a:spAutoFit/>
            </a:bodyPr>
            <a:lstStyle/>
            <a:p>
              <a:pPr lvl="0">
                <a:buSzPts val="4000"/>
                <a:tabLst>
                  <a:tab pos="85725" algn="ctr"/>
                  <a:tab pos="800100" algn="ctr"/>
                  <a:tab pos="1411288" algn="ctr"/>
                  <a:tab pos="2924175" algn="ctr"/>
                  <a:tab pos="4076700" algn="ctr"/>
                  <a:tab pos="4781550" algn="ctr"/>
                  <a:tab pos="5810250" algn="ctr"/>
                  <a:tab pos="7048500" algn="ctr"/>
                  <a:tab pos="7705725" algn="ctr"/>
                  <a:tab pos="8458200" algn="ctr"/>
                  <a:tab pos="9991725" algn="ctr"/>
                </a:tabLst>
              </a:pP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なが</a:t>
              </a:r>
              <a:endParaRPr sz="600" b="1" i="0" u="none" strike="noStrike" cap="none">
                <a:solidFill>
                  <a:srgbClr val="000000"/>
                </a:solidFill>
                <a:latin typeface="Meiryo"/>
                <a:ea typeface="Meiryo"/>
                <a:cs typeface="Meiryo"/>
                <a:sym typeface="Meiryo"/>
              </a:endParaRPr>
            </a:p>
          </p:txBody>
        </p:sp>
        <p:sp>
          <p:nvSpPr>
            <p:cNvPr id="54" name="Google Shape;396;p19">
              <a:extLst>
                <a:ext uri="{FF2B5EF4-FFF2-40B4-BE49-F238E27FC236}">
                  <a16:creationId xmlns:a16="http://schemas.microsoft.com/office/drawing/2014/main" id="{C48D03C5-B5B3-AB91-E928-18C3BFB254B8}"/>
                </a:ext>
              </a:extLst>
            </p:cNvPr>
            <p:cNvSpPr txBox="1"/>
            <p:nvPr/>
          </p:nvSpPr>
          <p:spPr>
            <a:xfrm>
              <a:off x="696000" y="5853651"/>
              <a:ext cx="10800000" cy="165036"/>
            </a:xfrm>
            <a:prstGeom prst="rect">
              <a:avLst/>
            </a:prstGeom>
            <a:noFill/>
            <a:ln>
              <a:noFill/>
            </a:ln>
          </p:spPr>
          <p:txBody>
            <a:bodyPr spcFirstLastPara="1" wrap="square" lIns="91425" tIns="36000" rIns="91425" bIns="36000" anchor="b" anchorCtr="0">
              <a:spAutoFit/>
            </a:bodyPr>
            <a:lstStyle/>
            <a:p>
              <a:pPr lvl="0">
                <a:buSzPts val="4000"/>
                <a:tabLst>
                  <a:tab pos="174625" algn="ctr"/>
                  <a:tab pos="708025" algn="ctr"/>
                  <a:tab pos="1249363" algn="ctr"/>
                  <a:tab pos="2490788" algn="ctr"/>
                  <a:tab pos="5334000" algn="ctr"/>
                  <a:tab pos="5780088" algn="ctr"/>
                  <a:tab pos="6134100" algn="ctr"/>
                  <a:tab pos="6943725" algn="ctr"/>
                  <a:tab pos="7383463" algn="ctr"/>
                  <a:tab pos="9253538" algn="ctr"/>
                  <a:tab pos="9694863" algn="ctr"/>
                </a:tabLst>
              </a:pPr>
              <a:r>
                <a:rPr lang="en-US" altLang="ja-JP" sz="600" b="1" i="0" u="none" strike="noStrike" cap="none">
                  <a:solidFill>
                    <a:srgbClr val="000000"/>
                  </a:solidFill>
                  <a:latin typeface="Meiryo"/>
                  <a:ea typeface="Meiryo"/>
                  <a:cs typeface="Meiryo"/>
                  <a:sym typeface="Meiryo"/>
                </a:rPr>
                <a:t>	</a:t>
              </a:r>
              <a:r>
                <a:rPr lang="ja-JP" altLang="en-US" sz="600" b="1">
                  <a:latin typeface="Meiryo"/>
                  <a:ea typeface="Meiryo"/>
                  <a:cs typeface="Meiryo"/>
                  <a:sym typeface="Meiryo"/>
                </a:rPr>
                <a:t>みぎがわ</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けっかん</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だんめん</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けっかん</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けっかん</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かべ</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あつ</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けつえき</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なが</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けつえき</a:t>
              </a:r>
              <a:r>
                <a:rPr lang="en-US" altLang="ja-JP" sz="600" b="1" i="0" u="none" strike="noStrike" cap="none">
                  <a:solidFill>
                    <a:srgbClr val="000000"/>
                  </a:solidFill>
                  <a:latin typeface="Meiryo"/>
                  <a:ea typeface="Meiryo"/>
                  <a:cs typeface="Meiryo"/>
                  <a:sym typeface="Meiryo"/>
                </a:rPr>
                <a:t>	</a:t>
              </a:r>
              <a:r>
                <a:rPr lang="ja-JP" altLang="en-US" sz="600" b="1" i="0" u="none" strike="noStrike" cap="none">
                  <a:solidFill>
                    <a:srgbClr val="000000"/>
                  </a:solidFill>
                  <a:latin typeface="Meiryo"/>
                  <a:ea typeface="Meiryo"/>
                  <a:cs typeface="Meiryo"/>
                  <a:sym typeface="Meiryo"/>
                </a:rPr>
                <a:t>なが</a:t>
              </a:r>
              <a:r>
                <a:rPr lang="en-US" altLang="ja-JP" sz="600" b="1" i="0" u="none" strike="noStrike" cap="none">
                  <a:solidFill>
                    <a:srgbClr val="000000"/>
                  </a:solidFill>
                  <a:latin typeface="Meiryo"/>
                  <a:ea typeface="Meiryo"/>
                  <a:cs typeface="Meiryo"/>
                  <a:sym typeface="Meiryo"/>
                </a:rPr>
                <a:t>	</a:t>
              </a:r>
              <a:endParaRPr sz="600" b="1" i="0" u="none" strike="noStrike" cap="none">
                <a:solidFill>
                  <a:srgbClr val="000000"/>
                </a:solidFill>
                <a:latin typeface="Meiryo"/>
                <a:ea typeface="Meiryo"/>
                <a:cs typeface="Meiryo"/>
                <a:sym typeface="Meiryo"/>
              </a:endParaRPr>
            </a:p>
          </p:txBody>
        </p:sp>
        <p:sp>
          <p:nvSpPr>
            <p:cNvPr id="55" name="Google Shape;396;p19">
              <a:extLst>
                <a:ext uri="{FF2B5EF4-FFF2-40B4-BE49-F238E27FC236}">
                  <a16:creationId xmlns:a16="http://schemas.microsoft.com/office/drawing/2014/main" id="{CFE19383-05FF-4DE1-6089-D52ED06DE2D0}"/>
                </a:ext>
              </a:extLst>
            </p:cNvPr>
            <p:cNvSpPr txBox="1"/>
            <p:nvPr/>
          </p:nvSpPr>
          <p:spPr>
            <a:xfrm>
              <a:off x="696000" y="6174651"/>
              <a:ext cx="10800000" cy="165036"/>
            </a:xfrm>
            <a:prstGeom prst="rect">
              <a:avLst/>
            </a:prstGeom>
            <a:noFill/>
            <a:ln>
              <a:noFill/>
            </a:ln>
          </p:spPr>
          <p:txBody>
            <a:bodyPr spcFirstLastPara="1" wrap="square" lIns="91425" tIns="36000" rIns="91425" bIns="36000" anchor="b" anchorCtr="0">
              <a:spAutoFit/>
            </a:bodyPr>
            <a:lstStyle/>
            <a:p>
              <a:pPr lvl="0">
                <a:buSzPts val="4000"/>
                <a:tabLst>
                  <a:tab pos="1066800" algn="ctr"/>
                  <a:tab pos="2393950" algn="ctr"/>
                  <a:tab pos="3813175" algn="ctr"/>
                  <a:tab pos="4365625" algn="ctr"/>
                  <a:tab pos="5233988" algn="ctr"/>
                  <a:tab pos="6221413" algn="ctr"/>
                  <a:tab pos="8008938" algn="ctr"/>
                  <a:tab pos="8435975" algn="ctr"/>
                  <a:tab pos="9991725" algn="ctr"/>
                </a:tabLst>
              </a:pP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けつえきどうし</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あ</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おお</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かたまり</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せま</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けっかん</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けつえき</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なが</a:t>
              </a:r>
              <a:endParaRPr sz="600" b="1" i="0" u="none" strike="noStrike" cap="none">
                <a:solidFill>
                  <a:srgbClr val="000000"/>
                </a:solidFill>
                <a:latin typeface="Meiryo"/>
                <a:ea typeface="Meiryo"/>
                <a:cs typeface="Meiryo"/>
                <a:sym typeface="Meiryo"/>
              </a:endParaRPr>
            </a:p>
          </p:txBody>
        </p:sp>
        <p:sp>
          <p:nvSpPr>
            <p:cNvPr id="58" name="Google Shape;396;p19">
              <a:extLst>
                <a:ext uri="{FF2B5EF4-FFF2-40B4-BE49-F238E27FC236}">
                  <a16:creationId xmlns:a16="http://schemas.microsoft.com/office/drawing/2014/main" id="{873334F4-8D8E-D217-3CA1-25D915A90ECA}"/>
                </a:ext>
              </a:extLst>
            </p:cNvPr>
            <p:cNvSpPr txBox="1"/>
            <p:nvPr/>
          </p:nvSpPr>
          <p:spPr>
            <a:xfrm>
              <a:off x="696000" y="6495651"/>
              <a:ext cx="10800000" cy="165036"/>
            </a:xfrm>
            <a:prstGeom prst="rect">
              <a:avLst/>
            </a:prstGeom>
            <a:noFill/>
            <a:ln>
              <a:noFill/>
            </a:ln>
          </p:spPr>
          <p:txBody>
            <a:bodyPr spcFirstLastPara="1" wrap="square" lIns="91425" tIns="36000" rIns="91425" bIns="36000" anchor="b" anchorCtr="0">
              <a:spAutoFit/>
            </a:bodyPr>
            <a:lstStyle/>
            <a:p>
              <a:pPr lvl="0">
                <a:buSzPts val="4000"/>
                <a:tabLst>
                  <a:tab pos="82550" algn="ctr"/>
                  <a:tab pos="546100" algn="ctr"/>
                  <a:tab pos="1066800" algn="ctr"/>
                  <a:tab pos="1603375" algn="ctr"/>
                  <a:tab pos="3813175" algn="ctr"/>
                  <a:tab pos="4365625" algn="ctr"/>
                  <a:tab pos="5233988" algn="ctr"/>
                  <a:tab pos="6221413" algn="ctr"/>
                  <a:tab pos="8008938" algn="ctr"/>
                  <a:tab pos="8435975" algn="ctr"/>
                  <a:tab pos="9991725" algn="ctr"/>
                </a:tabLst>
              </a:pP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のう</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しんぞう</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びょうき</a:t>
              </a:r>
              <a:r>
                <a:rPr lang="en-US" altLang="ja-JP" sz="600" b="1">
                  <a:solidFill>
                    <a:srgbClr val="2D3737"/>
                  </a:solidFill>
                  <a:latin typeface="Meiryo"/>
                  <a:ea typeface="Meiryo"/>
                  <a:cs typeface="Meiryo"/>
                  <a:sym typeface="Meiryo"/>
                </a:rPr>
                <a:t>	</a:t>
              </a:r>
              <a:r>
                <a:rPr lang="ja-JP" altLang="en-US" sz="600" b="1">
                  <a:solidFill>
                    <a:srgbClr val="2D3737"/>
                  </a:solidFill>
                  <a:latin typeface="Meiryo"/>
                  <a:ea typeface="Meiryo"/>
                  <a:cs typeface="Meiryo"/>
                  <a:sym typeface="Meiryo"/>
                </a:rPr>
                <a:t>げんいん</a:t>
              </a:r>
              <a:endParaRPr sz="600" b="1" i="0" u="none" strike="noStrike" cap="none">
                <a:solidFill>
                  <a:srgbClr val="000000"/>
                </a:solidFill>
                <a:latin typeface="Meiryo"/>
                <a:ea typeface="Meiryo"/>
                <a:cs typeface="Meiryo"/>
                <a:sym typeface="Meiryo"/>
              </a:endParaRPr>
            </a:p>
          </p:txBody>
        </p:sp>
      </p:grpSp>
    </p:spTree>
    <p:extLst>
      <p:ext uri="{BB962C8B-B14F-4D97-AF65-F5344CB8AC3E}">
        <p14:creationId xmlns:p14="http://schemas.microsoft.com/office/powerpoint/2010/main" val="2326230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57;p36">
            <a:extLst>
              <a:ext uri="{FF2B5EF4-FFF2-40B4-BE49-F238E27FC236}">
                <a16:creationId xmlns:a16="http://schemas.microsoft.com/office/drawing/2014/main" id="{66450799-AA44-92C0-6080-FD2DADB006B3}"/>
              </a:ext>
            </a:extLst>
          </p:cNvPr>
          <p:cNvSpPr txBox="1"/>
          <p:nvPr/>
        </p:nvSpPr>
        <p:spPr>
          <a:xfrm>
            <a:off x="2063873" y="660398"/>
            <a:ext cx="219461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4000" b="1" i="0" u="none" strike="noStrike" cap="none">
                <a:solidFill>
                  <a:srgbClr val="2D3737"/>
                </a:solidFill>
                <a:latin typeface="Meiryo"/>
                <a:ea typeface="Meiryo"/>
                <a:cs typeface="Meiryo"/>
                <a:sym typeface="Meiryo"/>
              </a:rPr>
              <a:t>まとめ</a:t>
            </a:r>
            <a:endParaRPr sz="4000" b="1" i="0" u="none" strike="noStrike" cap="none">
              <a:solidFill>
                <a:srgbClr val="2D3737"/>
              </a:solidFill>
              <a:latin typeface="Meiryo"/>
              <a:ea typeface="Meiryo"/>
              <a:cs typeface="Meiryo"/>
              <a:sym typeface="Meiryo"/>
            </a:endParaRPr>
          </a:p>
        </p:txBody>
      </p:sp>
      <p:grpSp>
        <p:nvGrpSpPr>
          <p:cNvPr id="5" name="グループ化 4">
            <a:extLst>
              <a:ext uri="{FF2B5EF4-FFF2-40B4-BE49-F238E27FC236}">
                <a16:creationId xmlns:a16="http://schemas.microsoft.com/office/drawing/2014/main" id="{EA4222CE-A6BB-BB0C-82C6-788C70C69E5C}"/>
              </a:ext>
            </a:extLst>
          </p:cNvPr>
          <p:cNvGrpSpPr/>
          <p:nvPr/>
        </p:nvGrpSpPr>
        <p:grpSpPr>
          <a:xfrm>
            <a:off x="1047570" y="2434742"/>
            <a:ext cx="10294292" cy="1460582"/>
            <a:chOff x="1022518" y="3321122"/>
            <a:chExt cx="10294292" cy="1460582"/>
          </a:xfrm>
        </p:grpSpPr>
        <p:sp>
          <p:nvSpPr>
            <p:cNvPr id="9" name="Google Shape;661;p36">
              <a:extLst>
                <a:ext uri="{FF2B5EF4-FFF2-40B4-BE49-F238E27FC236}">
                  <a16:creationId xmlns:a16="http://schemas.microsoft.com/office/drawing/2014/main" id="{E8C1A005-5072-CAA9-BBA9-14474FEA28A2}"/>
                </a:ext>
              </a:extLst>
            </p:cNvPr>
            <p:cNvSpPr txBox="1"/>
            <p:nvPr/>
          </p:nvSpPr>
          <p:spPr>
            <a:xfrm>
              <a:off x="1498600" y="3396750"/>
              <a:ext cx="9702801" cy="1384954"/>
            </a:xfrm>
            <a:prstGeom prst="rect">
              <a:avLst/>
            </a:prstGeom>
            <a:noFill/>
            <a:ln>
              <a:noFill/>
            </a:ln>
          </p:spPr>
          <p:txBody>
            <a:bodyPr spcFirstLastPara="1" wrap="square" lIns="91425" tIns="45700" rIns="91425" bIns="45700" anchor="t" anchorCtr="0">
              <a:spAutoFit/>
            </a:bodyPr>
            <a:lstStyle/>
            <a:p>
              <a:pPr algn="just">
                <a:lnSpc>
                  <a:spcPct val="150000"/>
                </a:lnSpc>
              </a:pPr>
              <a:r>
                <a:rPr lang="ja-JP"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脂質異常症になると血管の壁にコブ</a:t>
              </a:r>
              <a: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プラーク</a:t>
              </a:r>
              <a: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a:t>
              </a:r>
              <a:r>
                <a:rPr lang="ja-JP"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ができ、</a:t>
              </a:r>
              <a:br>
                <a:rPr lang="en-US"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br>
              <a:r>
                <a:rPr lang="ja-JP"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血液の流れが悪くなりやすいので、治療が必要になります。</a:t>
              </a:r>
            </a:p>
          </p:txBody>
        </p:sp>
        <p:sp>
          <p:nvSpPr>
            <p:cNvPr id="11" name="Google Shape;201;p10">
              <a:extLst>
                <a:ext uri="{FF2B5EF4-FFF2-40B4-BE49-F238E27FC236}">
                  <a16:creationId xmlns:a16="http://schemas.microsoft.com/office/drawing/2014/main" id="{1AFD72EE-6F61-4C77-42EC-D03020994BB7}"/>
                </a:ext>
              </a:extLst>
            </p:cNvPr>
            <p:cNvSpPr/>
            <p:nvPr/>
          </p:nvSpPr>
          <p:spPr>
            <a:xfrm>
              <a:off x="1022518" y="3654801"/>
              <a:ext cx="246018" cy="246018"/>
            </a:xfrm>
            <a:prstGeom prst="ellipse">
              <a:avLst/>
            </a:prstGeom>
            <a:solidFill>
              <a:srgbClr val="5AB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D3737"/>
                </a:solidFill>
                <a:latin typeface="Arial"/>
                <a:ea typeface="Arial"/>
                <a:cs typeface="Arial"/>
                <a:sym typeface="Arial"/>
              </a:endParaRPr>
            </a:p>
          </p:txBody>
        </p:sp>
        <p:sp>
          <p:nvSpPr>
            <p:cNvPr id="13" name="Google Shape;332;p15">
              <a:extLst>
                <a:ext uri="{FF2B5EF4-FFF2-40B4-BE49-F238E27FC236}">
                  <a16:creationId xmlns:a16="http://schemas.microsoft.com/office/drawing/2014/main" id="{C3C0C928-3CAF-0845-001C-C598CAA28E8D}"/>
                </a:ext>
              </a:extLst>
            </p:cNvPr>
            <p:cNvSpPr txBox="1"/>
            <p:nvPr/>
          </p:nvSpPr>
          <p:spPr>
            <a:xfrm>
              <a:off x="1614010" y="3321122"/>
              <a:ext cx="970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tabLst>
                  <a:tab pos="3667125" algn="ctr"/>
                  <a:tab pos="4619625" algn="ctr"/>
                </a:tabLst>
              </a:pPr>
              <a:r>
                <a:rPr lang="ja-JP" altLang="en-US" sz="1200" b="1" i="0" u="none" strike="noStrike" cap="none">
                  <a:solidFill>
                    <a:srgbClr val="2D3737"/>
                  </a:solidFill>
                  <a:latin typeface="Meiryo"/>
                  <a:ea typeface="Meiryo"/>
                  <a:cs typeface="Meiryo"/>
                  <a:sym typeface="Meiryo"/>
                </a:rPr>
                <a:t>ししついじょうしょう</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けっかん</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かべ　　　　　　　　　　　　　　　　　　　　　　　　　　　　</a:t>
              </a:r>
              <a:r>
                <a:rPr lang="en-US" altLang="ja-JP" sz="1200" b="1" i="0" u="none" strike="noStrike" cap="none">
                  <a:solidFill>
                    <a:srgbClr val="2D3737"/>
                  </a:solidFill>
                  <a:latin typeface="Meiryo"/>
                  <a:ea typeface="Meiryo"/>
                  <a:cs typeface="Meiryo"/>
                  <a:sym typeface="Meiryo"/>
                </a:rPr>
                <a:t>   </a:t>
              </a:r>
              <a:endParaRPr sz="1200" b="1" i="0" u="none" strike="noStrike" cap="none">
                <a:solidFill>
                  <a:srgbClr val="2D3737"/>
                </a:solidFill>
                <a:latin typeface="Meiryo"/>
                <a:ea typeface="Meiryo"/>
                <a:cs typeface="Meiryo"/>
                <a:sym typeface="Meiryo"/>
              </a:endParaRPr>
            </a:p>
          </p:txBody>
        </p:sp>
        <p:sp>
          <p:nvSpPr>
            <p:cNvPr id="14" name="Google Shape;332;p15">
              <a:extLst>
                <a:ext uri="{FF2B5EF4-FFF2-40B4-BE49-F238E27FC236}">
                  <a16:creationId xmlns:a16="http://schemas.microsoft.com/office/drawing/2014/main" id="{33299ACB-635A-6109-42DF-3B9E3D2748D8}"/>
                </a:ext>
              </a:extLst>
            </p:cNvPr>
            <p:cNvSpPr txBox="1"/>
            <p:nvPr/>
          </p:nvSpPr>
          <p:spPr>
            <a:xfrm>
              <a:off x="1507478" y="3995825"/>
              <a:ext cx="970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tabLst>
                  <a:tab pos="355600" algn="ctr"/>
                  <a:tab pos="1244600" algn="ctr"/>
                  <a:tab pos="2362200" algn="ctr"/>
                  <a:tab pos="6248400" algn="ctr"/>
                  <a:tab pos="7307263" algn="ctr"/>
                </a:tabLst>
              </a:pP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けつえき</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なが</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わる</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ちりょう</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ひつよう</a:t>
              </a:r>
              <a:endParaRPr sz="1200" b="1" i="0" u="none" strike="noStrike" cap="none">
                <a:solidFill>
                  <a:srgbClr val="2D3737"/>
                </a:solidFill>
                <a:latin typeface="Meiryo"/>
                <a:ea typeface="Meiryo"/>
                <a:cs typeface="Meiryo"/>
                <a:sym typeface="Meiryo"/>
              </a:endParaRPr>
            </a:p>
          </p:txBody>
        </p:sp>
      </p:grpSp>
      <p:grpSp>
        <p:nvGrpSpPr>
          <p:cNvPr id="19" name="グループ化 18">
            <a:extLst>
              <a:ext uri="{FF2B5EF4-FFF2-40B4-BE49-F238E27FC236}">
                <a16:creationId xmlns:a16="http://schemas.microsoft.com/office/drawing/2014/main" id="{3ADCBD18-5E33-7EC2-E1E7-E72F2D0A7166}"/>
              </a:ext>
            </a:extLst>
          </p:cNvPr>
          <p:cNvGrpSpPr/>
          <p:nvPr/>
        </p:nvGrpSpPr>
        <p:grpSpPr>
          <a:xfrm>
            <a:off x="1047570" y="4307395"/>
            <a:ext cx="10294292" cy="1445367"/>
            <a:chOff x="1022518" y="4883592"/>
            <a:chExt cx="10294292" cy="1445367"/>
          </a:xfrm>
        </p:grpSpPr>
        <p:sp>
          <p:nvSpPr>
            <p:cNvPr id="8" name="Google Shape;661;p36">
              <a:extLst>
                <a:ext uri="{FF2B5EF4-FFF2-40B4-BE49-F238E27FC236}">
                  <a16:creationId xmlns:a16="http://schemas.microsoft.com/office/drawing/2014/main" id="{013ACF9F-18CB-3E5B-4290-A28C363F566C}"/>
                </a:ext>
              </a:extLst>
            </p:cNvPr>
            <p:cNvSpPr txBox="1"/>
            <p:nvPr/>
          </p:nvSpPr>
          <p:spPr>
            <a:xfrm>
              <a:off x="1498600" y="4944005"/>
              <a:ext cx="9702801" cy="1384954"/>
            </a:xfrm>
            <a:prstGeom prst="rect">
              <a:avLst/>
            </a:prstGeom>
            <a:noFill/>
            <a:ln>
              <a:noFill/>
            </a:ln>
          </p:spPr>
          <p:txBody>
            <a:bodyPr spcFirstLastPara="1" wrap="square" lIns="91425" tIns="45700" rIns="91425" bIns="45700" anchor="t" anchorCtr="0">
              <a:spAutoFit/>
            </a:bodyPr>
            <a:lstStyle/>
            <a:p>
              <a:pPr algn="just">
                <a:lnSpc>
                  <a:spcPct val="150000"/>
                </a:lnSpc>
              </a:pPr>
              <a:r>
                <a:rPr lang="ja-JP" altLang="ja-JP" sz="2800" b="1" kern="100">
                  <a:solidFill>
                    <a:srgbClr val="2D3737"/>
                  </a:solidFill>
                  <a:latin typeface="Meiryo" panose="020B0604030504040204" pitchFamily="34" charset="-128"/>
                  <a:ea typeface="Meiryo" panose="020B0604030504040204" pitchFamily="34" charset="-128"/>
                  <a:cs typeface="Times New Roman" panose="02020603050405020304" pitchFamily="18" charset="0"/>
                </a:rPr>
                <a:t>予防にはバランスの良い食生活や適度な運動、禁煙などが大切です。</a:t>
              </a:r>
            </a:p>
          </p:txBody>
        </p:sp>
        <p:sp>
          <p:nvSpPr>
            <p:cNvPr id="12" name="Google Shape;201;p10">
              <a:extLst>
                <a:ext uri="{FF2B5EF4-FFF2-40B4-BE49-F238E27FC236}">
                  <a16:creationId xmlns:a16="http://schemas.microsoft.com/office/drawing/2014/main" id="{1D84F46B-CE3F-90DA-2689-DC6A10CE9BDF}"/>
                </a:ext>
              </a:extLst>
            </p:cNvPr>
            <p:cNvSpPr/>
            <p:nvPr/>
          </p:nvSpPr>
          <p:spPr>
            <a:xfrm>
              <a:off x="1022518" y="5160551"/>
              <a:ext cx="246018" cy="246018"/>
            </a:xfrm>
            <a:prstGeom prst="ellipse">
              <a:avLst/>
            </a:prstGeom>
            <a:solidFill>
              <a:srgbClr val="5AB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D3737"/>
                </a:solidFill>
                <a:latin typeface="Arial"/>
                <a:ea typeface="Arial"/>
                <a:cs typeface="Arial"/>
                <a:sym typeface="Arial"/>
              </a:endParaRPr>
            </a:p>
          </p:txBody>
        </p:sp>
        <p:sp>
          <p:nvSpPr>
            <p:cNvPr id="15" name="Google Shape;332;p15">
              <a:extLst>
                <a:ext uri="{FF2B5EF4-FFF2-40B4-BE49-F238E27FC236}">
                  <a16:creationId xmlns:a16="http://schemas.microsoft.com/office/drawing/2014/main" id="{AC1D3096-B273-2EB7-FF84-C2ADDAE9C073}"/>
                </a:ext>
              </a:extLst>
            </p:cNvPr>
            <p:cNvSpPr txBox="1"/>
            <p:nvPr/>
          </p:nvSpPr>
          <p:spPr>
            <a:xfrm>
              <a:off x="1614010" y="4883592"/>
              <a:ext cx="970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a:solidFill>
                    <a:srgbClr val="2D3737"/>
                  </a:solidFill>
                  <a:latin typeface="Meiryo"/>
                  <a:ea typeface="Meiryo"/>
                  <a:cs typeface="Meiryo"/>
                  <a:sym typeface="Meiryo"/>
                </a:rPr>
                <a:t>よぼう　　　　　　　　　　　　　　　　　　</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よ　　　しょくせいかつ　　</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てきど　　　</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うんどう　　　</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きんえん</a:t>
              </a:r>
              <a:endParaRPr sz="1200" b="1" i="0" u="none" strike="noStrike" cap="none">
                <a:solidFill>
                  <a:srgbClr val="2D3737"/>
                </a:solidFill>
                <a:latin typeface="Meiryo"/>
                <a:ea typeface="Meiryo"/>
                <a:cs typeface="Meiryo"/>
                <a:sym typeface="Meiryo"/>
              </a:endParaRPr>
            </a:p>
          </p:txBody>
        </p:sp>
        <p:sp>
          <p:nvSpPr>
            <p:cNvPr id="16" name="Google Shape;332;p15">
              <a:extLst>
                <a:ext uri="{FF2B5EF4-FFF2-40B4-BE49-F238E27FC236}">
                  <a16:creationId xmlns:a16="http://schemas.microsoft.com/office/drawing/2014/main" id="{7BA3443D-A55E-41AF-6E38-E6FA5FB1E360}"/>
                </a:ext>
              </a:extLst>
            </p:cNvPr>
            <p:cNvSpPr txBox="1"/>
            <p:nvPr/>
          </p:nvSpPr>
          <p:spPr>
            <a:xfrm>
              <a:off x="1542986" y="5549417"/>
              <a:ext cx="970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a:solidFill>
                    <a:srgbClr val="2D3737"/>
                  </a:solidFill>
                  <a:latin typeface="Meiryo"/>
                  <a:ea typeface="Meiryo"/>
                  <a:cs typeface="Meiryo"/>
                  <a:sym typeface="Meiryo"/>
                </a:rPr>
                <a:t>たいせつ</a:t>
              </a:r>
              <a:endParaRPr sz="1200" b="1" i="0" u="none" strike="noStrike" cap="none">
                <a:solidFill>
                  <a:srgbClr val="2D3737"/>
                </a:solidFill>
                <a:latin typeface="Meiryo"/>
                <a:ea typeface="Meiryo"/>
                <a:cs typeface="Meiryo"/>
                <a:sym typeface="Meiryo"/>
              </a:endParaRPr>
            </a:p>
          </p:txBody>
        </p:sp>
      </p:grpSp>
    </p:spTree>
    <p:extLst>
      <p:ext uri="{BB962C8B-B14F-4D97-AF65-F5344CB8AC3E}">
        <p14:creationId xmlns:p14="http://schemas.microsoft.com/office/powerpoint/2010/main" val="1734939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 21">
            <a:extLst>
              <a:ext uri="{FF2B5EF4-FFF2-40B4-BE49-F238E27FC236}">
                <a16:creationId xmlns:a16="http://schemas.microsoft.com/office/drawing/2014/main" id="{3EAF85BE-D722-3A93-4EA6-853DC30D5014}"/>
              </a:ext>
            </a:extLst>
          </p:cNvPr>
          <p:cNvGraphicFramePr>
            <a:graphicFrameLocks noGrp="1"/>
          </p:cNvGraphicFramePr>
          <p:nvPr>
            <p:extLst>
              <p:ext uri="{D42A27DB-BD31-4B8C-83A1-F6EECF244321}">
                <p14:modId xmlns:p14="http://schemas.microsoft.com/office/powerpoint/2010/main" val="3057367517"/>
              </p:ext>
            </p:extLst>
          </p:nvPr>
        </p:nvGraphicFramePr>
        <p:xfrm>
          <a:off x="378257" y="4143360"/>
          <a:ext cx="6833005" cy="1832656"/>
        </p:xfrm>
        <a:graphic>
          <a:graphicData uri="http://schemas.openxmlformats.org/drawingml/2006/table">
            <a:tbl>
              <a:tblPr firstRow="1" bandRow="1">
                <a:tableStyleId>{5C22544A-7EE6-4342-B048-85BDC9FD1C3A}</a:tableStyleId>
              </a:tblPr>
              <a:tblGrid>
                <a:gridCol w="2952000">
                  <a:extLst>
                    <a:ext uri="{9D8B030D-6E8A-4147-A177-3AD203B41FA5}">
                      <a16:colId xmlns:a16="http://schemas.microsoft.com/office/drawing/2014/main" val="3178940179"/>
                    </a:ext>
                  </a:extLst>
                </a:gridCol>
                <a:gridCol w="929005">
                  <a:extLst>
                    <a:ext uri="{9D8B030D-6E8A-4147-A177-3AD203B41FA5}">
                      <a16:colId xmlns:a16="http://schemas.microsoft.com/office/drawing/2014/main" val="2102886612"/>
                    </a:ext>
                  </a:extLst>
                </a:gridCol>
                <a:gridCol w="2952000">
                  <a:extLst>
                    <a:ext uri="{9D8B030D-6E8A-4147-A177-3AD203B41FA5}">
                      <a16:colId xmlns:a16="http://schemas.microsoft.com/office/drawing/2014/main" val="1878021382"/>
                    </a:ext>
                  </a:extLst>
                </a:gridCol>
              </a:tblGrid>
              <a:tr h="458164">
                <a:tc>
                  <a:txBody>
                    <a:bodyPr/>
                    <a:lstStyle/>
                    <a:p>
                      <a:pPr algn="l">
                        <a:tabLst>
                          <a:tab pos="996950" algn="ctr"/>
                          <a:tab pos="1606550" algn="ctr"/>
                        </a:tabLst>
                      </a:pPr>
                      <a:r>
                        <a:rPr kumimoji="1" lang="en-US" altLang="ja-JP" sz="600" dirty="0">
                          <a:solidFill>
                            <a:schemeClr val="bg1"/>
                          </a:solidFill>
                          <a:latin typeface="メイリオ" panose="020B0604030504040204" pitchFamily="50" charset="-128"/>
                          <a:ea typeface="メイリオ" panose="020B0604030504040204" pitchFamily="50" charset="-128"/>
                        </a:rPr>
                        <a:t>	</a:t>
                      </a:r>
                      <a:r>
                        <a:rPr kumimoji="1" lang="ja-JP" altLang="en-US" sz="600" dirty="0">
                          <a:solidFill>
                            <a:schemeClr val="bg1"/>
                          </a:solidFill>
                          <a:latin typeface="メイリオ" panose="020B0604030504040204" pitchFamily="50" charset="-128"/>
                          <a:ea typeface="メイリオ" panose="020B0604030504040204" pitchFamily="50" charset="-128"/>
                        </a:rPr>
                        <a:t>がくどうき</a:t>
                      </a:r>
                      <a:r>
                        <a:rPr kumimoji="1" lang="en-US" altLang="ja-JP" sz="600" dirty="0">
                          <a:solidFill>
                            <a:schemeClr val="bg1"/>
                          </a:solidFill>
                          <a:latin typeface="メイリオ" panose="020B0604030504040204" pitchFamily="50" charset="-128"/>
                          <a:ea typeface="メイリオ" panose="020B0604030504040204" pitchFamily="50" charset="-128"/>
                        </a:rPr>
                        <a:t>	</a:t>
                      </a:r>
                      <a:r>
                        <a:rPr kumimoji="1" lang="ja-JP" altLang="en-US" sz="600" dirty="0">
                          <a:solidFill>
                            <a:schemeClr val="bg1"/>
                          </a:solidFill>
                          <a:latin typeface="メイリオ" panose="020B0604030504040204" pitchFamily="50" charset="-128"/>
                          <a:ea typeface="メイリオ" panose="020B0604030504040204" pitchFamily="50" charset="-128"/>
                        </a:rPr>
                        <a:t>しょうがくせい</a:t>
                      </a:r>
                      <a:endParaRPr kumimoji="1" lang="en-US" altLang="ja-JP" sz="6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dirty="0">
                          <a:solidFill>
                            <a:schemeClr val="bg1"/>
                          </a:solidFill>
                          <a:latin typeface="メイリオ" panose="020B0604030504040204" pitchFamily="50" charset="-128"/>
                          <a:ea typeface="メイリオ" panose="020B0604030504040204" pitchFamily="50" charset="-128"/>
                        </a:rPr>
                        <a:t>学童期（小学生）</a:t>
                      </a:r>
                    </a:p>
                  </a:txBody>
                  <a:tcPr anchor="ctr">
                    <a:lnL w="28575" cap="flat" cmpd="sng" algn="ctr">
                      <a:solidFill>
                        <a:schemeClr val="accent6">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kumimoji="1" lang="ja-JP" altLang="en-US" sz="1200" dirty="0">
                        <a:solidFill>
                          <a:schemeClr val="bg1"/>
                        </a:solidFill>
                        <a:latin typeface="メイリオ" panose="020B0604030504040204" pitchFamily="50" charset="-128"/>
                        <a:ea typeface="メイリオ" panose="020B0604030504040204" pitchFamily="50" charset="-12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tab pos="1012825" algn="ctr"/>
                          <a:tab pos="1616075" algn="ctr"/>
                        </a:tabLst>
                      </a:pPr>
                      <a:r>
                        <a:rPr kumimoji="1" lang="en-US" altLang="ja-JP" sz="600" dirty="0">
                          <a:solidFill>
                            <a:schemeClr val="bg1"/>
                          </a:solidFill>
                          <a:latin typeface="メイリオ" panose="020B0604030504040204" pitchFamily="50" charset="-128"/>
                          <a:ea typeface="メイリオ" panose="020B0604030504040204" pitchFamily="50" charset="-128"/>
                        </a:rPr>
                        <a:t>	</a:t>
                      </a:r>
                      <a:r>
                        <a:rPr kumimoji="1" lang="ja-JP" altLang="en-US" sz="600" dirty="0">
                          <a:solidFill>
                            <a:schemeClr val="bg1"/>
                          </a:solidFill>
                          <a:latin typeface="メイリオ" panose="020B0604030504040204" pitchFamily="50" charset="-128"/>
                          <a:ea typeface="メイリオ" panose="020B0604030504040204" pitchFamily="50" charset="-128"/>
                        </a:rPr>
                        <a:t>せいねんき</a:t>
                      </a:r>
                      <a:r>
                        <a:rPr kumimoji="1" lang="en-US" altLang="ja-JP" sz="600" dirty="0">
                          <a:solidFill>
                            <a:schemeClr val="bg1"/>
                          </a:solidFill>
                          <a:latin typeface="メイリオ" panose="020B0604030504040204" pitchFamily="50" charset="-128"/>
                          <a:ea typeface="メイリオ" panose="020B0604030504040204" pitchFamily="50" charset="-128"/>
                        </a:rPr>
                        <a:t>	</a:t>
                      </a:r>
                      <a:r>
                        <a:rPr kumimoji="1" lang="ja-JP" altLang="en-US" sz="600" dirty="0">
                          <a:solidFill>
                            <a:schemeClr val="bg1"/>
                          </a:solidFill>
                          <a:latin typeface="メイリオ" panose="020B0604030504040204" pitchFamily="50" charset="-128"/>
                          <a:ea typeface="メイリオ" panose="020B0604030504040204" pitchFamily="50" charset="-128"/>
                        </a:rPr>
                        <a:t>ちゅうがくせい</a:t>
                      </a:r>
                      <a:endParaRPr kumimoji="1" lang="en-US" altLang="ja-JP" sz="6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dirty="0">
                          <a:solidFill>
                            <a:schemeClr val="bg1"/>
                          </a:solidFill>
                          <a:latin typeface="メイリオ" panose="020B0604030504040204" pitchFamily="50" charset="-128"/>
                          <a:ea typeface="メイリオ" panose="020B0604030504040204" pitchFamily="50" charset="-128"/>
                        </a:rPr>
                        <a:t>青年期（中学生）</a:t>
                      </a:r>
                    </a:p>
                  </a:txBody>
                  <a:tcPr anchor="ctr">
                    <a:lnL w="28575" cap="flat" cmpd="sng" algn="ctr">
                      <a:no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208593852"/>
                  </a:ext>
                </a:extLst>
              </a:tr>
              <a:tr h="458164">
                <a:tc>
                  <a:txBody>
                    <a:bodyPr/>
                    <a:lstStyle/>
                    <a:p>
                      <a:pPr algn="l">
                        <a:tabLst>
                          <a:tab pos="641350" algn="ctr"/>
                          <a:tab pos="1104900" algn="ctr"/>
                          <a:tab pos="1689100" algn="ctr"/>
                          <a:tab pos="2114550" algn="ctr"/>
                        </a:tabLst>
                      </a:pP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けんしん</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きぼう</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しょうがく</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ねんせい</a:t>
                      </a:r>
                      <a:endParaRPr kumimoji="1" lang="en-US" altLang="ja-JP" sz="600" b="1" dirty="0">
                        <a:solidFill>
                          <a:srgbClr val="2D3737"/>
                        </a:solidFill>
                        <a:latin typeface="メイリオ" panose="020B0604030504040204" pitchFamily="50" charset="-128"/>
                        <a:ea typeface="メイリオ" panose="020B0604030504040204" pitchFamily="50" charset="-128"/>
                      </a:endParaRPr>
                    </a:p>
                    <a:p>
                      <a:pPr algn="ctr">
                        <a:tabLst>
                          <a:tab pos="1671638" algn="ctr"/>
                          <a:tab pos="2095500" algn="ctr"/>
                        </a:tabLst>
                      </a:pPr>
                      <a:r>
                        <a:rPr kumimoji="1" lang="ja-JP" altLang="en-US" sz="1200" b="1" dirty="0">
                          <a:solidFill>
                            <a:srgbClr val="2D3737"/>
                          </a:solidFill>
                          <a:latin typeface="メイリオ" panose="020B0604030504040204" pitchFamily="50" charset="-128"/>
                          <a:ea typeface="メイリオ" panose="020B0604030504040204" pitchFamily="50" charset="-128"/>
                        </a:rPr>
                        <a:t>健診を希望する小学</a:t>
                      </a:r>
                      <a:r>
                        <a:rPr kumimoji="1" lang="en-US" altLang="ja-JP" sz="1200" b="1" dirty="0">
                          <a:solidFill>
                            <a:srgbClr val="2D3737"/>
                          </a:solidFill>
                          <a:latin typeface="メイリオ" panose="020B0604030504040204" pitchFamily="50" charset="-128"/>
                          <a:ea typeface="メイリオ" panose="020B0604030504040204" pitchFamily="50" charset="-128"/>
                        </a:rPr>
                        <a:t>4</a:t>
                      </a:r>
                      <a:r>
                        <a:rPr kumimoji="1" lang="ja-JP" altLang="en-US" sz="1200" b="1" dirty="0">
                          <a:solidFill>
                            <a:srgbClr val="2D3737"/>
                          </a:solidFill>
                          <a:latin typeface="メイリオ" panose="020B0604030504040204" pitchFamily="50" charset="-128"/>
                          <a:ea typeface="メイリオ" panose="020B0604030504040204" pitchFamily="50" charset="-128"/>
                        </a:rPr>
                        <a:t>年生</a:t>
                      </a:r>
                    </a:p>
                  </a:txBody>
                  <a:tcPr anchor="ctr">
                    <a:lnL w="28575" cap="flat" cmpd="sng" algn="ctr">
                      <a:solidFill>
                        <a:schemeClr val="accent6">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600" b="1" dirty="0">
                          <a:solidFill>
                            <a:schemeClr val="bg1"/>
                          </a:solidFill>
                          <a:latin typeface="メイリオ" panose="020B0604030504040204" pitchFamily="50" charset="-128"/>
                          <a:ea typeface="メイリオ" panose="020B0604030504040204" pitchFamily="50" charset="-128"/>
                        </a:rPr>
                        <a:t>ねんれい</a:t>
                      </a:r>
                      <a:endParaRPr kumimoji="1" lang="en-US" altLang="ja-JP" sz="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bg1"/>
                          </a:solidFill>
                          <a:latin typeface="メイリオ" panose="020B0604030504040204" pitchFamily="50" charset="-128"/>
                          <a:ea typeface="メイリオ" panose="020B0604030504040204" pitchFamily="50" charset="-128"/>
                        </a:rPr>
                        <a:t>年齢</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EEF5E3"/>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tabLst>
                          <a:tab pos="596900" algn="ctr"/>
                          <a:tab pos="1047750" algn="ctr"/>
                          <a:tab pos="1641475" algn="ctr"/>
                          <a:tab pos="2076450" algn="ctr"/>
                        </a:tabLst>
                      </a:pP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けんしん</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きぼう</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ちゅうがく</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ねんせい</a:t>
                      </a:r>
                      <a:endParaRPr kumimoji="1" lang="en-US" altLang="ja-JP" sz="600" b="1" dirty="0">
                        <a:solidFill>
                          <a:srgbClr val="2D3737"/>
                        </a:solidFill>
                        <a:latin typeface="メイリオ" panose="020B0604030504040204" pitchFamily="50" charset="-128"/>
                        <a:ea typeface="メイリオ" panose="020B0604030504040204" pitchFamily="50" charset="-128"/>
                      </a:endParaRPr>
                    </a:p>
                    <a:p>
                      <a:pPr algn="ctr">
                        <a:tabLst>
                          <a:tab pos="1701800" algn="ctr"/>
                          <a:tab pos="2095500" algn="ctr"/>
                        </a:tabLst>
                      </a:pPr>
                      <a:r>
                        <a:rPr kumimoji="1" lang="ja-JP" altLang="en-US" sz="1200" b="1" dirty="0">
                          <a:solidFill>
                            <a:srgbClr val="2D3737"/>
                          </a:solidFill>
                          <a:latin typeface="メイリオ" panose="020B0604030504040204" pitchFamily="50" charset="-128"/>
                          <a:ea typeface="メイリオ" panose="020B0604030504040204" pitchFamily="50" charset="-128"/>
                        </a:rPr>
                        <a:t>健診を希望する中学</a:t>
                      </a:r>
                      <a:r>
                        <a:rPr kumimoji="1" lang="en-US" altLang="ja-JP" sz="1200" b="1" dirty="0">
                          <a:solidFill>
                            <a:srgbClr val="2D3737"/>
                          </a:solidFill>
                          <a:latin typeface="メイリオ" panose="020B0604030504040204" pitchFamily="50" charset="-128"/>
                          <a:ea typeface="メイリオ" panose="020B0604030504040204" pitchFamily="50" charset="-128"/>
                        </a:rPr>
                        <a:t>1</a:t>
                      </a:r>
                      <a:r>
                        <a:rPr kumimoji="1" lang="ja-JP" altLang="en-US" sz="1200" b="1" dirty="0">
                          <a:solidFill>
                            <a:srgbClr val="2D3737"/>
                          </a:solidFill>
                          <a:latin typeface="メイリオ" panose="020B0604030504040204" pitchFamily="50" charset="-128"/>
                          <a:ea typeface="メイリオ" panose="020B0604030504040204" pitchFamily="50" charset="-128"/>
                        </a:rPr>
                        <a:t>年生</a:t>
                      </a:r>
                      <a:r>
                        <a:rPr kumimoji="1" lang="ja-JP" altLang="en-US" sz="1200" b="1" baseline="30000" dirty="0">
                          <a:solidFill>
                            <a:srgbClr val="2D3737"/>
                          </a:solidFill>
                          <a:latin typeface="メイリオ" panose="020B0604030504040204" pitchFamily="50" charset="-128"/>
                          <a:ea typeface="メイリオ" panose="020B0604030504040204" pitchFamily="50" charset="-128"/>
                        </a:rPr>
                        <a:t>＊</a:t>
                      </a:r>
                    </a:p>
                  </a:txBody>
                  <a:tcPr anchor="ctr">
                    <a:lnL w="28575" cap="flat" cmpd="sng" algn="ctr">
                      <a:no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06319121"/>
                  </a:ext>
                </a:extLst>
              </a:tr>
              <a:tr h="458164">
                <a:tc>
                  <a:txBody>
                    <a:bodyPr/>
                    <a:lstStyle/>
                    <a:p>
                      <a:pPr algn="ctr"/>
                      <a:r>
                        <a:rPr kumimoji="1" lang="ja-JP" altLang="en-US" sz="600" b="1" dirty="0">
                          <a:solidFill>
                            <a:srgbClr val="2D3737"/>
                          </a:solidFill>
                          <a:latin typeface="メイリオ" panose="020B0604030504040204" pitchFamily="50" charset="-128"/>
                          <a:ea typeface="メイリオ" panose="020B0604030504040204" pitchFamily="50" charset="-128"/>
                        </a:rPr>
                        <a:t>しょうにせいかつしゅうかんよぼうけんしん</a:t>
                      </a:r>
                      <a:endParaRPr kumimoji="1" lang="en-US" altLang="ja-JP" sz="600" b="1" dirty="0">
                        <a:solidFill>
                          <a:srgbClr val="2D3737"/>
                        </a:solidFill>
                        <a:latin typeface="メイリオ" panose="020B0604030504040204" pitchFamily="50" charset="-128"/>
                        <a:ea typeface="メイリオ" panose="020B0604030504040204" pitchFamily="50" charset="-128"/>
                      </a:endParaRPr>
                    </a:p>
                    <a:p>
                      <a:pPr algn="ctr"/>
                      <a:r>
                        <a:rPr kumimoji="1" lang="ja-JP" altLang="en-US" sz="1200" b="1" dirty="0">
                          <a:solidFill>
                            <a:srgbClr val="2D3737"/>
                          </a:solidFill>
                          <a:latin typeface="メイリオ" panose="020B0604030504040204" pitchFamily="50" charset="-128"/>
                          <a:ea typeface="メイリオ" panose="020B0604030504040204" pitchFamily="50" charset="-128"/>
                        </a:rPr>
                        <a:t>小児生活習慣予防健診</a:t>
                      </a:r>
                    </a:p>
                  </a:txBody>
                  <a:tcPr anchor="ctr">
                    <a:lnL w="28575" cap="flat" cmpd="sng" algn="ctr">
                      <a:solidFill>
                        <a:schemeClr val="accent6">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p>
                      <a:pPr algn="ctr"/>
                      <a:r>
                        <a:rPr kumimoji="1" lang="ja-JP" altLang="en-US" sz="600" b="1" dirty="0">
                          <a:solidFill>
                            <a:schemeClr val="bg1"/>
                          </a:solidFill>
                          <a:latin typeface="メイリオ" panose="020B0604030504040204" pitchFamily="50" charset="-128"/>
                          <a:ea typeface="メイリオ" panose="020B0604030504040204" pitchFamily="50" charset="-128"/>
                        </a:rPr>
                        <a:t>けんしんめい</a:t>
                      </a:r>
                      <a:endParaRPr kumimoji="1" lang="en-US" altLang="ja-JP" sz="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bg1"/>
                          </a:solidFill>
                          <a:latin typeface="メイリオ" panose="020B0604030504040204" pitchFamily="50" charset="-128"/>
                          <a:ea typeface="メイリオ" panose="020B0604030504040204" pitchFamily="50" charset="-128"/>
                        </a:rPr>
                        <a:t>健診名</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EEF5E3"/>
                      </a:solidFill>
                      <a:prstDash val="solid"/>
                      <a:round/>
                      <a:headEnd type="none" w="med" len="med"/>
                      <a:tailEnd type="none" w="med" len="med"/>
                    </a:lnT>
                    <a:lnB w="28575" cap="flat" cmpd="sng" algn="ctr">
                      <a:solidFill>
                        <a:srgbClr val="EEF5E3"/>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600" b="1" dirty="0">
                          <a:solidFill>
                            <a:srgbClr val="2D3737"/>
                          </a:solidFill>
                          <a:latin typeface="メイリオ" panose="020B0604030504040204" pitchFamily="50" charset="-128"/>
                          <a:ea typeface="メイリオ" panose="020B0604030504040204" pitchFamily="50" charset="-128"/>
                        </a:rPr>
                        <a:t>しょうにせいかつしゅうかんよぼうけんしん</a:t>
                      </a:r>
                      <a:endParaRPr kumimoji="1" lang="en-US" altLang="ja-JP" sz="600" b="1" dirty="0">
                        <a:solidFill>
                          <a:srgbClr val="2D3737"/>
                        </a:solidFill>
                        <a:latin typeface="メイリオ" panose="020B0604030504040204" pitchFamily="50" charset="-128"/>
                        <a:ea typeface="メイリオ" panose="020B0604030504040204" pitchFamily="50" charset="-128"/>
                      </a:endParaRPr>
                    </a:p>
                    <a:p>
                      <a:pPr algn="ctr"/>
                      <a:r>
                        <a:rPr kumimoji="1" lang="ja-JP" altLang="en-US" sz="1200" b="1" dirty="0">
                          <a:solidFill>
                            <a:srgbClr val="2D3737"/>
                          </a:solidFill>
                          <a:latin typeface="メイリオ" panose="020B0604030504040204" pitchFamily="50" charset="-128"/>
                          <a:ea typeface="メイリオ" panose="020B0604030504040204" pitchFamily="50" charset="-128"/>
                        </a:rPr>
                        <a:t>小児生活習慣予防健診</a:t>
                      </a:r>
                    </a:p>
                  </a:txBody>
                  <a:tcPr anchor="ctr">
                    <a:lnL w="28575" cap="flat" cmpd="sng" algn="ctr">
                      <a:no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8EC"/>
                    </a:solidFill>
                  </a:tcPr>
                </a:tc>
                <a:extLst>
                  <a:ext uri="{0D108BD9-81ED-4DB2-BD59-A6C34878D82A}">
                    <a16:rowId xmlns:a16="http://schemas.microsoft.com/office/drawing/2014/main" val="935095388"/>
                  </a:ext>
                </a:extLst>
              </a:tr>
              <a:tr h="458164">
                <a:tc>
                  <a:txBody>
                    <a:bodyPr/>
                    <a:lstStyle/>
                    <a:p>
                      <a:pPr algn="l">
                        <a:tabLst>
                          <a:tab pos="241300" algn="ctr"/>
                          <a:tab pos="692150" algn="ctr"/>
                          <a:tab pos="1308100" algn="ctr"/>
                          <a:tab pos="2222500" algn="ctr"/>
                        </a:tabLst>
                      </a:pP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しんちょう</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たいじゅう</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けつえきけんさ</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せいかつしゅうかんちょうさ</a:t>
                      </a:r>
                      <a:endParaRPr kumimoji="1" lang="en-US" altLang="ja-JP" sz="600" b="1" dirty="0">
                        <a:solidFill>
                          <a:srgbClr val="2D3737"/>
                        </a:solidFill>
                        <a:latin typeface="メイリオ" panose="020B0604030504040204" pitchFamily="50" charset="-128"/>
                        <a:ea typeface="メイリオ" panose="020B0604030504040204" pitchFamily="50" charset="-128"/>
                      </a:endParaRPr>
                    </a:p>
                    <a:p>
                      <a:pPr algn="ctr"/>
                      <a:r>
                        <a:rPr kumimoji="1" lang="ja-JP" altLang="en-US" sz="1200" b="1" dirty="0">
                          <a:solidFill>
                            <a:srgbClr val="2D3737"/>
                          </a:solidFill>
                          <a:latin typeface="メイリオ" panose="020B0604030504040204" pitchFamily="50" charset="-128"/>
                          <a:ea typeface="メイリオ" panose="020B0604030504040204" pitchFamily="50" charset="-128"/>
                        </a:rPr>
                        <a:t>身長・体重／血液検査／生活習慣調査</a:t>
                      </a:r>
                    </a:p>
                  </a:txBody>
                  <a:tcPr anchor="ctr">
                    <a:lnL w="28575" cap="flat" cmpd="sng" algn="ctr">
                      <a:solidFill>
                        <a:schemeClr val="accent6">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600" b="1" dirty="0">
                          <a:solidFill>
                            <a:schemeClr val="bg1"/>
                          </a:solidFill>
                          <a:latin typeface="メイリオ" panose="020B0604030504040204" pitchFamily="50" charset="-128"/>
                          <a:ea typeface="メイリオ" panose="020B0604030504040204" pitchFamily="50" charset="-128"/>
                        </a:rPr>
                        <a:t>けんさこうもく</a:t>
                      </a:r>
                      <a:endParaRPr kumimoji="1" lang="en-US" altLang="ja-JP" sz="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bg1"/>
                          </a:solidFill>
                          <a:latin typeface="メイリオ" panose="020B0604030504040204" pitchFamily="50" charset="-128"/>
                          <a:ea typeface="メイリオ" panose="020B0604030504040204" pitchFamily="50" charset="-128"/>
                        </a:rPr>
                        <a:t>検査項目</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EEF5E3"/>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tabLst>
                          <a:tab pos="241300" algn="ctr"/>
                          <a:tab pos="692150" algn="ctr"/>
                          <a:tab pos="1308100" algn="ctr"/>
                          <a:tab pos="2222500" algn="ctr"/>
                        </a:tabLst>
                      </a:pP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しんちょう</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たいじゅう</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けつえきけんさ</a:t>
                      </a:r>
                      <a:r>
                        <a:rPr kumimoji="1" lang="en-US" altLang="ja-JP" sz="600" b="1" dirty="0">
                          <a:solidFill>
                            <a:srgbClr val="2D3737"/>
                          </a:solidFill>
                          <a:latin typeface="メイリオ" panose="020B0604030504040204" pitchFamily="50" charset="-128"/>
                          <a:ea typeface="メイリオ" panose="020B0604030504040204" pitchFamily="50" charset="-128"/>
                        </a:rPr>
                        <a:t>	</a:t>
                      </a:r>
                      <a:r>
                        <a:rPr kumimoji="1" lang="ja-JP" altLang="en-US" sz="600" b="1" dirty="0">
                          <a:solidFill>
                            <a:srgbClr val="2D3737"/>
                          </a:solidFill>
                          <a:latin typeface="メイリオ" panose="020B0604030504040204" pitchFamily="50" charset="-128"/>
                          <a:ea typeface="メイリオ" panose="020B0604030504040204" pitchFamily="50" charset="-128"/>
                        </a:rPr>
                        <a:t>せいかつしゅうかんちょうさ</a:t>
                      </a:r>
                      <a:endParaRPr kumimoji="1" lang="en-US" altLang="ja-JP" sz="600" b="1" dirty="0">
                        <a:solidFill>
                          <a:srgbClr val="2D3737"/>
                        </a:solidFill>
                        <a:latin typeface="メイリオ" panose="020B0604030504040204" pitchFamily="50" charset="-128"/>
                        <a:ea typeface="メイリオ" panose="020B0604030504040204" pitchFamily="50" charset="-128"/>
                      </a:endParaRPr>
                    </a:p>
                    <a:p>
                      <a:pPr algn="ctr"/>
                      <a:r>
                        <a:rPr kumimoji="1" lang="ja-JP" altLang="en-US" sz="1200" b="1" dirty="0">
                          <a:solidFill>
                            <a:srgbClr val="2D3737"/>
                          </a:solidFill>
                          <a:latin typeface="メイリオ" panose="020B0604030504040204" pitchFamily="50" charset="-128"/>
                          <a:ea typeface="メイリオ" panose="020B0604030504040204" pitchFamily="50" charset="-128"/>
                        </a:rPr>
                        <a:t>身長・体重／血液検査／生活習慣調査</a:t>
                      </a:r>
                    </a:p>
                  </a:txBody>
                  <a:tcPr anchor="ctr">
                    <a:lnL w="28575" cap="flat" cmpd="sng" algn="ctr">
                      <a:no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86194345"/>
                  </a:ext>
                </a:extLst>
              </a:tr>
            </a:tbl>
          </a:graphicData>
        </a:graphic>
      </p:graphicFrame>
      <p:grpSp>
        <p:nvGrpSpPr>
          <p:cNvPr id="25" name="グループ化 24">
            <a:extLst>
              <a:ext uri="{FF2B5EF4-FFF2-40B4-BE49-F238E27FC236}">
                <a16:creationId xmlns:a16="http://schemas.microsoft.com/office/drawing/2014/main" id="{D5FACDFC-6C79-BB4D-4F79-21E51260FD9A}"/>
              </a:ext>
            </a:extLst>
          </p:cNvPr>
          <p:cNvGrpSpPr/>
          <p:nvPr/>
        </p:nvGrpSpPr>
        <p:grpSpPr>
          <a:xfrm>
            <a:off x="1569720" y="2430174"/>
            <a:ext cx="9440012" cy="1753206"/>
            <a:chOff x="1569720" y="2430174"/>
            <a:chExt cx="9440012" cy="1753206"/>
          </a:xfrm>
        </p:grpSpPr>
        <p:sp>
          <p:nvSpPr>
            <p:cNvPr id="18" name="二等辺三角形 17">
              <a:extLst>
                <a:ext uri="{FF2B5EF4-FFF2-40B4-BE49-F238E27FC236}">
                  <a16:creationId xmlns:a16="http://schemas.microsoft.com/office/drawing/2014/main" id="{53AB2FED-1830-AE3D-3AD2-A2278BEC8B80}"/>
                </a:ext>
              </a:extLst>
            </p:cNvPr>
            <p:cNvSpPr/>
            <p:nvPr/>
          </p:nvSpPr>
          <p:spPr>
            <a:xfrm flipV="1">
              <a:off x="3532146" y="3909526"/>
              <a:ext cx="498475" cy="273854"/>
            </a:xfrm>
            <a:prstGeom prst="triangle">
              <a:avLst/>
            </a:prstGeom>
            <a:solidFill>
              <a:schemeClr val="accent6">
                <a:lumMod val="75000"/>
              </a:schemeClr>
            </a:solid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Rounded Corners 8">
              <a:extLst>
                <a:ext uri="{FF2B5EF4-FFF2-40B4-BE49-F238E27FC236}">
                  <a16:creationId xmlns:a16="http://schemas.microsoft.com/office/drawing/2014/main" id="{5ACDA4C8-D35B-5CC6-5FA3-3FA18842DCAD}"/>
                </a:ext>
              </a:extLst>
            </p:cNvPr>
            <p:cNvSpPr/>
            <p:nvPr/>
          </p:nvSpPr>
          <p:spPr>
            <a:xfrm>
              <a:off x="1569720" y="2438400"/>
              <a:ext cx="4450080" cy="147430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図 16">
              <a:extLst>
                <a:ext uri="{FF2B5EF4-FFF2-40B4-BE49-F238E27FC236}">
                  <a16:creationId xmlns:a16="http://schemas.microsoft.com/office/drawing/2014/main" id="{7C155747-67D7-EC01-E2FA-2A2551C54650}"/>
                </a:ext>
              </a:extLst>
            </p:cNvPr>
            <p:cNvPicPr>
              <a:picLocks noChangeAspect="1"/>
            </p:cNvPicPr>
            <p:nvPr/>
          </p:nvPicPr>
          <p:blipFill>
            <a:blip r:embed="rId3"/>
            <a:stretch>
              <a:fillRect/>
            </a:stretch>
          </p:blipFill>
          <p:spPr>
            <a:xfrm>
              <a:off x="1798094" y="2528958"/>
              <a:ext cx="1347047" cy="1317113"/>
            </a:xfrm>
            <a:prstGeom prst="rect">
              <a:avLst/>
            </a:prstGeom>
          </p:spPr>
        </p:pic>
        <p:pic>
          <p:nvPicPr>
            <p:cNvPr id="19" name="図 18">
              <a:extLst>
                <a:ext uri="{FF2B5EF4-FFF2-40B4-BE49-F238E27FC236}">
                  <a16:creationId xmlns:a16="http://schemas.microsoft.com/office/drawing/2014/main" id="{54D70E2B-5797-F7BD-2315-15AF68329828}"/>
                </a:ext>
              </a:extLst>
            </p:cNvPr>
            <p:cNvPicPr>
              <a:picLocks noChangeAspect="1"/>
            </p:cNvPicPr>
            <p:nvPr/>
          </p:nvPicPr>
          <p:blipFill>
            <a:blip r:embed="rId4"/>
            <a:stretch>
              <a:fillRect/>
            </a:stretch>
          </p:blipFill>
          <p:spPr>
            <a:xfrm>
              <a:off x="4417628" y="2510997"/>
              <a:ext cx="1347047" cy="1353034"/>
            </a:xfrm>
            <a:prstGeom prst="rect">
              <a:avLst/>
            </a:prstGeom>
          </p:spPr>
        </p:pic>
        <p:pic>
          <p:nvPicPr>
            <p:cNvPr id="21" name="図 20">
              <a:extLst>
                <a:ext uri="{FF2B5EF4-FFF2-40B4-BE49-F238E27FC236}">
                  <a16:creationId xmlns:a16="http://schemas.microsoft.com/office/drawing/2014/main" id="{F7B72E8A-729D-B7C8-D147-B0F9F43D6249}"/>
                </a:ext>
              </a:extLst>
            </p:cNvPr>
            <p:cNvPicPr>
              <a:picLocks noChangeAspect="1"/>
            </p:cNvPicPr>
            <p:nvPr/>
          </p:nvPicPr>
          <p:blipFill>
            <a:blip r:embed="rId5"/>
            <a:stretch>
              <a:fillRect/>
            </a:stretch>
          </p:blipFill>
          <p:spPr>
            <a:xfrm>
              <a:off x="7037162" y="2430174"/>
              <a:ext cx="1335074" cy="1514680"/>
            </a:xfrm>
            <a:prstGeom prst="rect">
              <a:avLst/>
            </a:prstGeom>
          </p:spPr>
        </p:pic>
        <p:pic>
          <p:nvPicPr>
            <p:cNvPr id="23" name="図 22">
              <a:extLst>
                <a:ext uri="{FF2B5EF4-FFF2-40B4-BE49-F238E27FC236}">
                  <a16:creationId xmlns:a16="http://schemas.microsoft.com/office/drawing/2014/main" id="{5789A396-FF2C-EBA6-BDBB-C845A628D064}"/>
                </a:ext>
              </a:extLst>
            </p:cNvPr>
            <p:cNvPicPr>
              <a:picLocks noChangeAspect="1"/>
            </p:cNvPicPr>
            <p:nvPr/>
          </p:nvPicPr>
          <p:blipFill>
            <a:blip r:embed="rId6"/>
            <a:stretch>
              <a:fillRect/>
            </a:stretch>
          </p:blipFill>
          <p:spPr>
            <a:xfrm>
              <a:off x="9644724" y="2430174"/>
              <a:ext cx="1365008" cy="1514680"/>
            </a:xfrm>
            <a:prstGeom prst="rect">
              <a:avLst/>
            </a:prstGeom>
          </p:spPr>
        </p:pic>
        <p:pic>
          <p:nvPicPr>
            <p:cNvPr id="26" name="図 25">
              <a:extLst>
                <a:ext uri="{FF2B5EF4-FFF2-40B4-BE49-F238E27FC236}">
                  <a16:creationId xmlns:a16="http://schemas.microsoft.com/office/drawing/2014/main" id="{68D2E192-A78C-85ED-B555-5C7E787A6505}"/>
                </a:ext>
              </a:extLst>
            </p:cNvPr>
            <p:cNvPicPr>
              <a:picLocks noChangeAspect="1"/>
            </p:cNvPicPr>
            <p:nvPr/>
          </p:nvPicPr>
          <p:blipFill>
            <a:blip r:embed="rId7"/>
            <a:stretch>
              <a:fillRect/>
            </a:stretch>
          </p:blipFill>
          <p:spPr>
            <a:xfrm>
              <a:off x="3676795" y="3030630"/>
              <a:ext cx="209179" cy="313768"/>
            </a:xfrm>
            <a:prstGeom prst="rect">
              <a:avLst/>
            </a:prstGeom>
          </p:spPr>
        </p:pic>
        <p:pic>
          <p:nvPicPr>
            <p:cNvPr id="2" name="図 25">
              <a:extLst>
                <a:ext uri="{FF2B5EF4-FFF2-40B4-BE49-F238E27FC236}">
                  <a16:creationId xmlns:a16="http://schemas.microsoft.com/office/drawing/2014/main" id="{268DB5D8-EFA1-F10B-0187-FF851241F20A}"/>
                </a:ext>
              </a:extLst>
            </p:cNvPr>
            <p:cNvPicPr>
              <a:picLocks noChangeAspect="1"/>
            </p:cNvPicPr>
            <p:nvPr/>
          </p:nvPicPr>
          <p:blipFill>
            <a:blip r:embed="rId7"/>
            <a:stretch>
              <a:fillRect/>
            </a:stretch>
          </p:blipFill>
          <p:spPr>
            <a:xfrm>
              <a:off x="8903890" y="3030630"/>
              <a:ext cx="209179" cy="313768"/>
            </a:xfrm>
            <a:prstGeom prst="rect">
              <a:avLst/>
            </a:prstGeom>
          </p:spPr>
        </p:pic>
        <p:pic>
          <p:nvPicPr>
            <p:cNvPr id="3" name="図 25">
              <a:extLst>
                <a:ext uri="{FF2B5EF4-FFF2-40B4-BE49-F238E27FC236}">
                  <a16:creationId xmlns:a16="http://schemas.microsoft.com/office/drawing/2014/main" id="{CFDE87CB-89D6-69E4-0A76-07289EDCAC13}"/>
                </a:ext>
              </a:extLst>
            </p:cNvPr>
            <p:cNvPicPr>
              <a:picLocks noChangeAspect="1"/>
            </p:cNvPicPr>
            <p:nvPr/>
          </p:nvPicPr>
          <p:blipFill>
            <a:blip r:embed="rId7"/>
            <a:stretch>
              <a:fillRect/>
            </a:stretch>
          </p:blipFill>
          <p:spPr>
            <a:xfrm>
              <a:off x="6296329" y="3030630"/>
              <a:ext cx="209179" cy="313768"/>
            </a:xfrm>
            <a:prstGeom prst="rect">
              <a:avLst/>
            </a:prstGeom>
          </p:spPr>
        </p:pic>
      </p:grpSp>
      <p:sp>
        <p:nvSpPr>
          <p:cNvPr id="32" name="テキスト ボックス 31">
            <a:extLst>
              <a:ext uri="{FF2B5EF4-FFF2-40B4-BE49-F238E27FC236}">
                <a16:creationId xmlns:a16="http://schemas.microsoft.com/office/drawing/2014/main" id="{77D4BB86-B767-87F2-54D7-39049125297E}"/>
              </a:ext>
            </a:extLst>
          </p:cNvPr>
          <p:cNvSpPr txBox="1"/>
          <p:nvPr/>
        </p:nvSpPr>
        <p:spPr>
          <a:xfrm>
            <a:off x="7480918" y="6200129"/>
            <a:ext cx="4509568" cy="461665"/>
          </a:xfrm>
          <a:prstGeom prst="rect">
            <a:avLst/>
          </a:prstGeom>
          <a:noFill/>
        </p:spPr>
        <p:txBody>
          <a:bodyPr wrap="none">
            <a:spAutoFit/>
          </a:bodyPr>
          <a:lstStyle/>
          <a:p>
            <a:pPr algn="l"/>
            <a:r>
              <a:rPr lang="en-US" altLang="zh-TW" sz="1200" b="0" i="0" dirty="0">
                <a:solidFill>
                  <a:srgbClr val="2D3737"/>
                </a:solidFill>
                <a:effectLst/>
                <a:latin typeface="-apple-system"/>
              </a:rPr>
              <a:t>https://www.pref.kagawa.lg.jp/kenkosomu/yobou/kenshin/kfvn.html</a:t>
            </a:r>
          </a:p>
          <a:p>
            <a:pPr algn="l"/>
            <a:r>
              <a:rPr lang="en-US" altLang="zh-TW" sz="1200" b="0" i="0" dirty="0">
                <a:solidFill>
                  <a:srgbClr val="2D3737"/>
                </a:solidFill>
                <a:effectLst/>
                <a:latin typeface="-apple-system"/>
              </a:rPr>
              <a:t>https://www.pref.kagawa.lg.jp/documents/11260/manyuaru.pdf</a:t>
            </a:r>
            <a:endParaRPr lang="zh-TW" altLang="en-US" sz="1200" b="0" i="0" dirty="0">
              <a:solidFill>
                <a:srgbClr val="2D3737"/>
              </a:solidFill>
              <a:effectLst/>
              <a:latin typeface="-apple-system"/>
            </a:endParaRPr>
          </a:p>
        </p:txBody>
      </p:sp>
      <p:grpSp>
        <p:nvGrpSpPr>
          <p:cNvPr id="7" name="グループ化 6">
            <a:extLst>
              <a:ext uri="{FF2B5EF4-FFF2-40B4-BE49-F238E27FC236}">
                <a16:creationId xmlns:a16="http://schemas.microsoft.com/office/drawing/2014/main" id="{28AB6C5B-5FD5-A60A-061E-D75A01D15230}"/>
              </a:ext>
            </a:extLst>
          </p:cNvPr>
          <p:cNvGrpSpPr/>
          <p:nvPr/>
        </p:nvGrpSpPr>
        <p:grpSpPr>
          <a:xfrm>
            <a:off x="2729905" y="1336348"/>
            <a:ext cx="6802687" cy="744329"/>
            <a:chOff x="679072" y="461443"/>
            <a:chExt cx="6802687" cy="744329"/>
          </a:xfrm>
        </p:grpSpPr>
        <p:grpSp>
          <p:nvGrpSpPr>
            <p:cNvPr id="5" name="グループ化 4">
              <a:extLst>
                <a:ext uri="{FF2B5EF4-FFF2-40B4-BE49-F238E27FC236}">
                  <a16:creationId xmlns:a16="http://schemas.microsoft.com/office/drawing/2014/main" id="{30E5C5D3-DE5A-C60A-7A8D-5AEA2C61A253}"/>
                </a:ext>
              </a:extLst>
            </p:cNvPr>
            <p:cNvGrpSpPr/>
            <p:nvPr/>
          </p:nvGrpSpPr>
          <p:grpSpPr>
            <a:xfrm>
              <a:off x="679072" y="465888"/>
              <a:ext cx="6802687" cy="739884"/>
              <a:chOff x="704128" y="465888"/>
              <a:chExt cx="6802687" cy="739884"/>
            </a:xfrm>
          </p:grpSpPr>
          <p:sp>
            <p:nvSpPr>
              <p:cNvPr id="16" name="Freeform 5">
                <a:extLst>
                  <a:ext uri="{FF2B5EF4-FFF2-40B4-BE49-F238E27FC236}">
                    <a16:creationId xmlns:a16="http://schemas.microsoft.com/office/drawing/2014/main" id="{F0434873-DB79-E69F-3461-071650B14FFA}"/>
                  </a:ext>
                </a:extLst>
              </p:cNvPr>
              <p:cNvSpPr>
                <a:spLocks/>
              </p:cNvSpPr>
              <p:nvPr/>
            </p:nvSpPr>
            <p:spPr bwMode="auto">
              <a:xfrm>
                <a:off x="873125" y="519113"/>
                <a:ext cx="6633690" cy="686659"/>
              </a:xfrm>
              <a:custGeom>
                <a:avLst/>
                <a:gdLst>
                  <a:gd name="T0" fmla="*/ 1854 w 1870"/>
                  <a:gd name="T1" fmla="*/ 324 h 324"/>
                  <a:gd name="T2" fmla="*/ 16 w 1870"/>
                  <a:gd name="T3" fmla="*/ 324 h 324"/>
                  <a:gd name="T4" fmla="*/ 0 w 1870"/>
                  <a:gd name="T5" fmla="*/ 308 h 324"/>
                  <a:gd name="T6" fmla="*/ 0 w 1870"/>
                  <a:gd name="T7" fmla="*/ 17 h 324"/>
                  <a:gd name="T8" fmla="*/ 16 w 1870"/>
                  <a:gd name="T9" fmla="*/ 0 h 324"/>
                  <a:gd name="T10" fmla="*/ 1854 w 1870"/>
                  <a:gd name="T11" fmla="*/ 0 h 324"/>
                  <a:gd name="T12" fmla="*/ 1870 w 1870"/>
                  <a:gd name="T13" fmla="*/ 17 h 324"/>
                  <a:gd name="T14" fmla="*/ 1870 w 1870"/>
                  <a:gd name="T15" fmla="*/ 308 h 324"/>
                  <a:gd name="T16" fmla="*/ 1854 w 1870"/>
                  <a:gd name="T1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0" h="324">
                    <a:moveTo>
                      <a:pt x="1854" y="324"/>
                    </a:moveTo>
                    <a:cubicBezTo>
                      <a:pt x="16" y="324"/>
                      <a:pt x="16" y="324"/>
                      <a:pt x="16" y="324"/>
                    </a:cubicBezTo>
                    <a:cubicBezTo>
                      <a:pt x="7" y="324"/>
                      <a:pt x="0" y="317"/>
                      <a:pt x="0" y="308"/>
                    </a:cubicBezTo>
                    <a:cubicBezTo>
                      <a:pt x="0" y="17"/>
                      <a:pt x="0" y="17"/>
                      <a:pt x="0" y="17"/>
                    </a:cubicBezTo>
                    <a:cubicBezTo>
                      <a:pt x="0" y="8"/>
                      <a:pt x="7" y="0"/>
                      <a:pt x="16" y="0"/>
                    </a:cubicBezTo>
                    <a:cubicBezTo>
                      <a:pt x="1854" y="0"/>
                      <a:pt x="1854" y="0"/>
                      <a:pt x="1854" y="0"/>
                    </a:cubicBezTo>
                    <a:cubicBezTo>
                      <a:pt x="1863" y="0"/>
                      <a:pt x="1870" y="8"/>
                      <a:pt x="1870" y="17"/>
                    </a:cubicBezTo>
                    <a:cubicBezTo>
                      <a:pt x="1870" y="308"/>
                      <a:pt x="1870" y="308"/>
                      <a:pt x="1870" y="308"/>
                    </a:cubicBezTo>
                    <a:cubicBezTo>
                      <a:pt x="1870" y="317"/>
                      <a:pt x="1863" y="324"/>
                      <a:pt x="1854" y="324"/>
                    </a:cubicBezTo>
                    <a:close/>
                  </a:path>
                </a:pathLst>
              </a:custGeom>
              <a:blipFill dpi="0" rotWithShape="1">
                <a:blip r:embed="rId8"/>
                <a:srcRect/>
                <a:tile tx="0" ty="0" sx="100000" sy="100000" flip="none" algn="tl"/>
              </a:blip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8" name="グループ化 77">
                <a:extLst>
                  <a:ext uri="{FF2B5EF4-FFF2-40B4-BE49-F238E27FC236}">
                    <a16:creationId xmlns:a16="http://schemas.microsoft.com/office/drawing/2014/main" id="{BD7E2082-E28A-A790-05B6-1EB45562FDC6}"/>
                  </a:ext>
                </a:extLst>
              </p:cNvPr>
              <p:cNvGrpSpPr/>
              <p:nvPr/>
            </p:nvGrpSpPr>
            <p:grpSpPr>
              <a:xfrm>
                <a:off x="704128" y="465888"/>
                <a:ext cx="6732190" cy="681103"/>
                <a:chOff x="5269770" y="458788"/>
                <a:chExt cx="6188958" cy="584200"/>
              </a:xfrm>
            </p:grpSpPr>
            <p:sp>
              <p:nvSpPr>
                <p:cNvPr id="79" name="Freeform 12">
                  <a:extLst>
                    <a:ext uri="{FF2B5EF4-FFF2-40B4-BE49-F238E27FC236}">
                      <a16:creationId xmlns:a16="http://schemas.microsoft.com/office/drawing/2014/main" id="{7C437D47-8170-2622-6481-7C645773240F}"/>
                    </a:ext>
                  </a:extLst>
                </p:cNvPr>
                <p:cNvSpPr>
                  <a:spLocks/>
                </p:cNvSpPr>
                <p:nvPr/>
              </p:nvSpPr>
              <p:spPr bwMode="auto">
                <a:xfrm>
                  <a:off x="5651500" y="458788"/>
                  <a:ext cx="5807228" cy="584200"/>
                </a:xfrm>
                <a:custGeom>
                  <a:avLst/>
                  <a:gdLst>
                    <a:gd name="T0" fmla="*/ 1668 w 1744"/>
                    <a:gd name="T1" fmla="*/ 173 h 173"/>
                    <a:gd name="T2" fmla="*/ 1728 w 1744"/>
                    <a:gd name="T3" fmla="*/ 173 h 173"/>
                    <a:gd name="T4" fmla="*/ 1744 w 1744"/>
                    <a:gd name="T5" fmla="*/ 157 h 173"/>
                    <a:gd name="T6" fmla="*/ 1744 w 1744"/>
                    <a:gd name="T7" fmla="*/ 16 h 173"/>
                    <a:gd name="T8" fmla="*/ 1728 w 1744"/>
                    <a:gd name="T9" fmla="*/ 0 h 173"/>
                    <a:gd name="T10" fmla="*/ 0 w 1744"/>
                    <a:gd name="T11" fmla="*/ 0 h 173"/>
                    <a:gd name="connsiteX0" fmla="*/ 9564 w 10011"/>
                    <a:gd name="connsiteY0" fmla="*/ 10000 h 10112"/>
                    <a:gd name="connsiteX1" fmla="*/ 9846 w 10011"/>
                    <a:gd name="connsiteY1" fmla="*/ 10000 h 10112"/>
                    <a:gd name="connsiteX2" fmla="*/ 10000 w 10011"/>
                    <a:gd name="connsiteY2" fmla="*/ 9075 h 10112"/>
                    <a:gd name="connsiteX3" fmla="*/ 10000 w 10011"/>
                    <a:gd name="connsiteY3" fmla="*/ 925 h 10112"/>
                    <a:gd name="connsiteX4" fmla="*/ 9908 w 10011"/>
                    <a:gd name="connsiteY4" fmla="*/ 0 h 10112"/>
                    <a:gd name="connsiteX5" fmla="*/ 0 w 10011"/>
                    <a:gd name="connsiteY5" fmla="*/ 0 h 10112"/>
                    <a:gd name="connsiteX0" fmla="*/ 9564 w 10000"/>
                    <a:gd name="connsiteY0" fmla="*/ 10000 h 10000"/>
                    <a:gd name="connsiteX1" fmla="*/ 9846 w 10000"/>
                    <a:gd name="connsiteY1" fmla="*/ 10000 h 10000"/>
                    <a:gd name="connsiteX2" fmla="*/ 10000 w 10000"/>
                    <a:gd name="connsiteY2" fmla="*/ 9075 h 10000"/>
                    <a:gd name="connsiteX3" fmla="*/ 10000 w 10000"/>
                    <a:gd name="connsiteY3" fmla="*/ 925 h 10000"/>
                    <a:gd name="connsiteX4" fmla="*/ 9908 w 10000"/>
                    <a:gd name="connsiteY4" fmla="*/ 0 h 10000"/>
                    <a:gd name="connsiteX5" fmla="*/ 0 w 10000"/>
                    <a:gd name="connsiteY5" fmla="*/ 0 h 10000"/>
                    <a:gd name="connsiteX0" fmla="*/ 9564 w 10012"/>
                    <a:gd name="connsiteY0" fmla="*/ 10112 h 10112"/>
                    <a:gd name="connsiteX1" fmla="*/ 9846 w 10012"/>
                    <a:gd name="connsiteY1" fmla="*/ 10112 h 10112"/>
                    <a:gd name="connsiteX2" fmla="*/ 10000 w 10012"/>
                    <a:gd name="connsiteY2" fmla="*/ 9187 h 10112"/>
                    <a:gd name="connsiteX3" fmla="*/ 10000 w 10012"/>
                    <a:gd name="connsiteY3" fmla="*/ 1037 h 10112"/>
                    <a:gd name="connsiteX4" fmla="*/ 9840 w 10012"/>
                    <a:gd name="connsiteY4" fmla="*/ 112 h 10112"/>
                    <a:gd name="connsiteX5" fmla="*/ 0 w 10012"/>
                    <a:gd name="connsiteY5" fmla="*/ 112 h 10112"/>
                    <a:gd name="connsiteX0" fmla="*/ 9564 w 10003"/>
                    <a:gd name="connsiteY0" fmla="*/ 10000 h 10000"/>
                    <a:gd name="connsiteX1" fmla="*/ 9846 w 10003"/>
                    <a:gd name="connsiteY1" fmla="*/ 10000 h 10000"/>
                    <a:gd name="connsiteX2" fmla="*/ 10000 w 10003"/>
                    <a:gd name="connsiteY2" fmla="*/ 9075 h 10000"/>
                    <a:gd name="connsiteX3" fmla="*/ 10000 w 10003"/>
                    <a:gd name="connsiteY3" fmla="*/ 925 h 10000"/>
                    <a:gd name="connsiteX4" fmla="*/ 9840 w 10003"/>
                    <a:gd name="connsiteY4" fmla="*/ 0 h 10000"/>
                    <a:gd name="connsiteX5" fmla="*/ 0 w 10003"/>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3" h="10000">
                      <a:moveTo>
                        <a:pt x="9564" y="10000"/>
                      </a:moveTo>
                      <a:lnTo>
                        <a:pt x="9846" y="10000"/>
                      </a:lnTo>
                      <a:cubicBezTo>
                        <a:pt x="9892" y="10000"/>
                        <a:pt x="9999" y="9851"/>
                        <a:pt x="10000" y="9075"/>
                      </a:cubicBezTo>
                      <a:cubicBezTo>
                        <a:pt x="10001" y="8299"/>
                        <a:pt x="10008" y="1802"/>
                        <a:pt x="10000" y="925"/>
                      </a:cubicBezTo>
                      <a:cubicBezTo>
                        <a:pt x="9992" y="48"/>
                        <a:pt x="9886" y="0"/>
                        <a:pt x="9840" y="0"/>
                      </a:cubicBezTo>
                      <a:lnTo>
                        <a:pt x="0" y="0"/>
                      </a:lnTo>
                    </a:path>
                  </a:pathLst>
                </a:custGeom>
                <a:noFill/>
                <a:ln w="12700" cap="rnd">
                  <a:solidFill>
                    <a:srgbClr val="2D373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13">
                  <a:extLst>
                    <a:ext uri="{FF2B5EF4-FFF2-40B4-BE49-F238E27FC236}">
                      <a16:creationId xmlns:a16="http://schemas.microsoft.com/office/drawing/2014/main" id="{B6B57B1A-DD69-385A-30DF-6C2D21F848CA}"/>
                    </a:ext>
                  </a:extLst>
                </p:cNvPr>
                <p:cNvSpPr>
                  <a:spLocks/>
                </p:cNvSpPr>
                <p:nvPr/>
              </p:nvSpPr>
              <p:spPr bwMode="auto">
                <a:xfrm>
                  <a:off x="5269770" y="458788"/>
                  <a:ext cx="5801456" cy="584200"/>
                </a:xfrm>
                <a:custGeom>
                  <a:avLst/>
                  <a:gdLst>
                    <a:gd name="T0" fmla="*/ 74 w 1742"/>
                    <a:gd name="T1" fmla="*/ 0 h 173"/>
                    <a:gd name="T2" fmla="*/ 16 w 1742"/>
                    <a:gd name="T3" fmla="*/ 0 h 173"/>
                    <a:gd name="T4" fmla="*/ 0 w 1742"/>
                    <a:gd name="T5" fmla="*/ 16 h 173"/>
                    <a:gd name="T6" fmla="*/ 0 w 1742"/>
                    <a:gd name="T7" fmla="*/ 157 h 173"/>
                    <a:gd name="T8" fmla="*/ 16 w 1742"/>
                    <a:gd name="T9" fmla="*/ 173 h 173"/>
                    <a:gd name="T10" fmla="*/ 1742 w 1742"/>
                    <a:gd name="T11" fmla="*/ 173 h 173"/>
                    <a:gd name="connsiteX0" fmla="*/ 436 w 10011"/>
                    <a:gd name="connsiteY0" fmla="*/ 112 h 10112"/>
                    <a:gd name="connsiteX1" fmla="*/ 159 w 10011"/>
                    <a:gd name="connsiteY1" fmla="*/ 112 h 10112"/>
                    <a:gd name="connsiteX2" fmla="*/ 11 w 10011"/>
                    <a:gd name="connsiteY2" fmla="*/ 1037 h 10112"/>
                    <a:gd name="connsiteX3" fmla="*/ 11 w 10011"/>
                    <a:gd name="connsiteY3" fmla="*/ 9187 h 10112"/>
                    <a:gd name="connsiteX4" fmla="*/ 103 w 10011"/>
                    <a:gd name="connsiteY4" fmla="*/ 10112 h 10112"/>
                    <a:gd name="connsiteX5" fmla="*/ 10011 w 10011"/>
                    <a:gd name="connsiteY5" fmla="*/ 10112 h 10112"/>
                    <a:gd name="connsiteX0" fmla="*/ 425 w 10000"/>
                    <a:gd name="connsiteY0" fmla="*/ 0 h 10000"/>
                    <a:gd name="connsiteX1" fmla="*/ 148 w 10000"/>
                    <a:gd name="connsiteY1" fmla="*/ 0 h 10000"/>
                    <a:gd name="connsiteX2" fmla="*/ 0 w 10000"/>
                    <a:gd name="connsiteY2" fmla="*/ 925 h 10000"/>
                    <a:gd name="connsiteX3" fmla="*/ 0 w 10000"/>
                    <a:gd name="connsiteY3" fmla="*/ 9075 h 10000"/>
                    <a:gd name="connsiteX4" fmla="*/ 92 w 10000"/>
                    <a:gd name="connsiteY4" fmla="*/ 10000 h 10000"/>
                    <a:gd name="connsiteX5" fmla="*/ 10000 w 10000"/>
                    <a:gd name="connsiteY5" fmla="*/ 10000 h 10000"/>
                    <a:gd name="connsiteX0" fmla="*/ 441 w 10016"/>
                    <a:gd name="connsiteY0" fmla="*/ 0 h 10091"/>
                    <a:gd name="connsiteX1" fmla="*/ 164 w 10016"/>
                    <a:gd name="connsiteY1" fmla="*/ 0 h 10091"/>
                    <a:gd name="connsiteX2" fmla="*/ 16 w 10016"/>
                    <a:gd name="connsiteY2" fmla="*/ 925 h 10091"/>
                    <a:gd name="connsiteX3" fmla="*/ 16 w 10016"/>
                    <a:gd name="connsiteY3" fmla="*/ 9075 h 10091"/>
                    <a:gd name="connsiteX4" fmla="*/ 232 w 10016"/>
                    <a:gd name="connsiteY4" fmla="*/ 9967 h 10091"/>
                    <a:gd name="connsiteX5" fmla="*/ 10016 w 10016"/>
                    <a:gd name="connsiteY5" fmla="*/ 10000 h 10091"/>
                    <a:gd name="connsiteX0" fmla="*/ 432 w 10007"/>
                    <a:gd name="connsiteY0" fmla="*/ 0 h 10000"/>
                    <a:gd name="connsiteX1" fmla="*/ 155 w 10007"/>
                    <a:gd name="connsiteY1" fmla="*/ 0 h 10000"/>
                    <a:gd name="connsiteX2" fmla="*/ 7 w 10007"/>
                    <a:gd name="connsiteY2" fmla="*/ 925 h 10000"/>
                    <a:gd name="connsiteX3" fmla="*/ 7 w 10007"/>
                    <a:gd name="connsiteY3" fmla="*/ 9075 h 10000"/>
                    <a:gd name="connsiteX4" fmla="*/ 223 w 10007"/>
                    <a:gd name="connsiteY4" fmla="*/ 9967 h 10000"/>
                    <a:gd name="connsiteX5" fmla="*/ 10007 w 10007"/>
                    <a:gd name="connsiteY5" fmla="*/ 10000 h 10000"/>
                    <a:gd name="connsiteX0" fmla="*/ 429 w 10004"/>
                    <a:gd name="connsiteY0" fmla="*/ 0 h 10000"/>
                    <a:gd name="connsiteX1" fmla="*/ 152 w 10004"/>
                    <a:gd name="connsiteY1" fmla="*/ 0 h 10000"/>
                    <a:gd name="connsiteX2" fmla="*/ 4 w 10004"/>
                    <a:gd name="connsiteY2" fmla="*/ 925 h 10000"/>
                    <a:gd name="connsiteX3" fmla="*/ 4 w 10004"/>
                    <a:gd name="connsiteY3" fmla="*/ 9075 h 10000"/>
                    <a:gd name="connsiteX4" fmla="*/ 220 w 10004"/>
                    <a:gd name="connsiteY4" fmla="*/ 9967 h 10000"/>
                    <a:gd name="connsiteX5" fmla="*/ 10004 w 10004"/>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4" h="10000">
                      <a:moveTo>
                        <a:pt x="429" y="0"/>
                      </a:moveTo>
                      <a:lnTo>
                        <a:pt x="152" y="0"/>
                      </a:lnTo>
                      <a:cubicBezTo>
                        <a:pt x="100" y="0"/>
                        <a:pt x="4" y="216"/>
                        <a:pt x="4" y="925"/>
                      </a:cubicBezTo>
                      <a:cubicBezTo>
                        <a:pt x="4" y="3642"/>
                        <a:pt x="-4" y="7568"/>
                        <a:pt x="4" y="9075"/>
                      </a:cubicBezTo>
                      <a:cubicBezTo>
                        <a:pt x="9" y="9980"/>
                        <a:pt x="168" y="9967"/>
                        <a:pt x="220" y="9967"/>
                      </a:cubicBezTo>
                      <a:lnTo>
                        <a:pt x="10004" y="10000"/>
                      </a:lnTo>
                    </a:path>
                  </a:pathLst>
                </a:custGeom>
                <a:noFill/>
                <a:ln w="12700" cap="rnd">
                  <a:solidFill>
                    <a:srgbClr val="2D373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92" name="テキスト ボックス 1891">
                <a:extLst>
                  <a:ext uri="{FF2B5EF4-FFF2-40B4-BE49-F238E27FC236}">
                    <a16:creationId xmlns:a16="http://schemas.microsoft.com/office/drawing/2014/main" id="{85B3C737-0D67-A96D-6184-5D7346117B39}"/>
                  </a:ext>
                </a:extLst>
              </p:cNvPr>
              <p:cNvSpPr txBox="1"/>
              <p:nvPr/>
            </p:nvSpPr>
            <p:spPr>
              <a:xfrm>
                <a:off x="1123232" y="611655"/>
                <a:ext cx="6237605" cy="584775"/>
              </a:xfrm>
              <a:prstGeom prst="rect">
                <a:avLst/>
              </a:prstGeom>
              <a:noFill/>
            </p:spPr>
            <p:txBody>
              <a:bodyPr wrap="none" lIns="91440" tIns="45720" rIns="91440" bIns="45720" rtlCol="0" anchor="ctr">
                <a:spAutoFit/>
              </a:bodyPr>
              <a:lstStyle/>
              <a:p>
                <a:pPr algn="ctr">
                  <a:tabLst>
                    <a:tab pos="450850" algn="ctr"/>
                    <a:tab pos="1524000" algn="ctr"/>
                  </a:tabLst>
                </a:pPr>
                <a:r>
                  <a:rPr kumimoji="1" lang="ja-JP" altLang="en-US" sz="2400" b="1" dirty="0">
                    <a:solidFill>
                      <a:srgbClr val="2D3737"/>
                    </a:solidFill>
                    <a:latin typeface="メイリオ"/>
                    <a:ea typeface="メイリオ"/>
                  </a:rPr>
                  <a:t>香川県には</a:t>
                </a:r>
                <a:r>
                  <a:rPr kumimoji="1" lang="ja-JP" altLang="en-US" sz="3200" b="1" dirty="0">
                    <a:solidFill>
                      <a:srgbClr val="2D3737"/>
                    </a:solidFill>
                    <a:latin typeface="メイリオ"/>
                    <a:ea typeface="メイリオ"/>
                  </a:rPr>
                  <a:t>年齢</a:t>
                </a:r>
                <a:r>
                  <a:rPr kumimoji="1" lang="ja-JP" altLang="en-US" sz="2400" b="1" dirty="0">
                    <a:solidFill>
                      <a:srgbClr val="2D3737"/>
                    </a:solidFill>
                    <a:latin typeface="メイリオ"/>
                    <a:ea typeface="メイリオ"/>
                  </a:rPr>
                  <a:t>に合わせた健診があります</a:t>
                </a:r>
              </a:p>
            </p:txBody>
          </p:sp>
        </p:grpSp>
        <p:grpSp>
          <p:nvGrpSpPr>
            <p:cNvPr id="29" name="グループ化 28">
              <a:extLst>
                <a:ext uri="{FF2B5EF4-FFF2-40B4-BE49-F238E27FC236}">
                  <a16:creationId xmlns:a16="http://schemas.microsoft.com/office/drawing/2014/main" id="{4D292921-FCC0-88A9-7F33-03E6D39343E2}"/>
                </a:ext>
              </a:extLst>
            </p:cNvPr>
            <p:cNvGrpSpPr/>
            <p:nvPr/>
          </p:nvGrpSpPr>
          <p:grpSpPr>
            <a:xfrm>
              <a:off x="1274399" y="461443"/>
              <a:ext cx="6094611" cy="315392"/>
              <a:chOff x="704849" y="1854855"/>
              <a:chExt cx="6094611" cy="315392"/>
            </a:xfrm>
          </p:grpSpPr>
          <p:sp>
            <p:nvSpPr>
              <p:cNvPr id="31" name="Google Shape;661;p36">
                <a:extLst>
                  <a:ext uri="{FF2B5EF4-FFF2-40B4-BE49-F238E27FC236}">
                    <a16:creationId xmlns:a16="http://schemas.microsoft.com/office/drawing/2014/main" id="{C44D9273-E186-5B24-C50B-603FBC5D4AB4}"/>
                  </a:ext>
                </a:extLst>
              </p:cNvPr>
              <p:cNvSpPr txBox="1"/>
              <p:nvPr/>
            </p:nvSpPr>
            <p:spPr>
              <a:xfrm>
                <a:off x="704849" y="1908677"/>
                <a:ext cx="6094611" cy="261570"/>
              </a:xfrm>
              <a:prstGeom prst="rect">
                <a:avLst/>
              </a:prstGeom>
              <a:noFill/>
              <a:ln>
                <a:noFill/>
              </a:ln>
            </p:spPr>
            <p:txBody>
              <a:bodyPr spcFirstLastPara="1" wrap="square" lIns="91425" tIns="45700" rIns="91425" bIns="45700" anchor="t" anchorCtr="0">
                <a:spAutoFit/>
              </a:bodyPr>
              <a:lstStyle/>
              <a:p>
                <a:pPr>
                  <a:tabLst>
                    <a:tab pos="457200" algn="ctr"/>
                    <a:tab pos="1266825" algn="ctr"/>
                    <a:tab pos="2636838" algn="ctr"/>
                    <a:tab pos="4000500" algn="ctr"/>
                  </a:tabLst>
                </a:pPr>
                <a:r>
                  <a:rPr lang="ja-JP" altLang="en-US"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かがわけん</a:t>
                </a:r>
                <a:r>
                  <a:rPr lang="en-US"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あ</a:t>
                </a:r>
                <a:r>
                  <a:rPr lang="en-US"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けんしん</a:t>
                </a:r>
                <a:endParaRPr lang="ja-JP" altLang="ja-JP" sz="20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Google Shape;661;p36">
                <a:extLst>
                  <a:ext uri="{FF2B5EF4-FFF2-40B4-BE49-F238E27FC236}">
                    <a16:creationId xmlns:a16="http://schemas.microsoft.com/office/drawing/2014/main" id="{DD6EEA28-6C3C-C7EC-ABA8-BA1BE9DD80B8}"/>
                  </a:ext>
                </a:extLst>
              </p:cNvPr>
              <p:cNvSpPr txBox="1"/>
              <p:nvPr/>
            </p:nvSpPr>
            <p:spPr>
              <a:xfrm>
                <a:off x="2243777" y="1854855"/>
                <a:ext cx="697597" cy="246181"/>
              </a:xfrm>
              <a:prstGeom prst="rect">
                <a:avLst/>
              </a:prstGeom>
              <a:noFill/>
              <a:ln>
                <a:noFill/>
              </a:ln>
            </p:spPr>
            <p:txBody>
              <a:bodyPr spcFirstLastPara="1" wrap="none" lIns="91425" tIns="45700" rIns="91425" bIns="45700" anchor="t" anchorCtr="0">
                <a:spAutoFit/>
              </a:bodyPr>
              <a:lstStyle/>
              <a:p>
                <a:pPr>
                  <a:tabLst>
                    <a:tab pos="311150" algn="ctr"/>
                    <a:tab pos="1266825" algn="ctr"/>
                    <a:tab pos="1714500" algn="ctr"/>
                    <a:tab pos="2628900" algn="ctr"/>
                  </a:tabLst>
                </a:pPr>
                <a:r>
                  <a:rPr lang="ja-JP" altLang="en-US" sz="10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ねんれい</a:t>
                </a:r>
                <a:endParaRPr lang="ja-JP" altLang="ja-JP" sz="1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grpSp>
      </p:grpSp>
      <p:grpSp>
        <p:nvGrpSpPr>
          <p:cNvPr id="4" name="グループ化 3">
            <a:extLst>
              <a:ext uri="{FF2B5EF4-FFF2-40B4-BE49-F238E27FC236}">
                <a16:creationId xmlns:a16="http://schemas.microsoft.com/office/drawing/2014/main" id="{66A5C443-1FD9-F463-7640-D7F5419A650C}"/>
              </a:ext>
            </a:extLst>
          </p:cNvPr>
          <p:cNvGrpSpPr/>
          <p:nvPr/>
        </p:nvGrpSpPr>
        <p:grpSpPr>
          <a:xfrm>
            <a:off x="1951259" y="647790"/>
            <a:ext cx="1557291" cy="790575"/>
            <a:chOff x="1293512" y="1341101"/>
            <a:chExt cx="2326005" cy="790575"/>
          </a:xfrm>
        </p:grpSpPr>
        <p:sp>
          <p:nvSpPr>
            <p:cNvPr id="38" name="Freeform 5">
              <a:extLst>
                <a:ext uri="{FF2B5EF4-FFF2-40B4-BE49-F238E27FC236}">
                  <a16:creationId xmlns:a16="http://schemas.microsoft.com/office/drawing/2014/main" id="{E20141FC-014D-976B-F1C7-B38767655A6F}"/>
                </a:ext>
              </a:extLst>
            </p:cNvPr>
            <p:cNvSpPr>
              <a:spLocks/>
            </p:cNvSpPr>
            <p:nvPr/>
          </p:nvSpPr>
          <p:spPr bwMode="auto">
            <a:xfrm>
              <a:off x="1331612" y="1379201"/>
              <a:ext cx="2287905" cy="752475"/>
            </a:xfrm>
            <a:custGeom>
              <a:avLst/>
              <a:gdLst>
                <a:gd name="T0" fmla="*/ 354 w 354"/>
                <a:gd name="T1" fmla="*/ 67 h 197"/>
                <a:gd name="T2" fmla="*/ 354 w 354"/>
                <a:gd name="T3" fmla="*/ 16 h 197"/>
                <a:gd name="T4" fmla="*/ 338 w 354"/>
                <a:gd name="T5" fmla="*/ 0 h 197"/>
                <a:gd name="T6" fmla="*/ 16 w 354"/>
                <a:gd name="T7" fmla="*/ 0 h 197"/>
                <a:gd name="T8" fmla="*/ 0 w 354"/>
                <a:gd name="T9" fmla="*/ 16 h 197"/>
                <a:gd name="T10" fmla="*/ 0 w 354"/>
                <a:gd name="T11" fmla="*/ 148 h 197"/>
                <a:gd name="T12" fmla="*/ 16 w 354"/>
                <a:gd name="T13" fmla="*/ 164 h 197"/>
                <a:gd name="T14" fmla="*/ 212 w 354"/>
                <a:gd name="T15" fmla="*/ 164 h 197"/>
                <a:gd name="T16" fmla="*/ 291 w 354"/>
                <a:gd name="T17" fmla="*/ 197 h 197"/>
                <a:gd name="T18" fmla="*/ 281 w 354"/>
                <a:gd name="T19" fmla="*/ 164 h 197"/>
                <a:gd name="T20" fmla="*/ 338 w 354"/>
                <a:gd name="T21" fmla="*/ 164 h 197"/>
                <a:gd name="T22" fmla="*/ 354 w 354"/>
                <a:gd name="T23" fmla="*/ 148 h 197"/>
                <a:gd name="T24" fmla="*/ 354 w 354"/>
                <a:gd name="T25" fmla="*/ 97 h 197"/>
                <a:gd name="T26" fmla="*/ 354 w 354"/>
                <a:gd name="T27" fmla="*/ 6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197">
                  <a:moveTo>
                    <a:pt x="354" y="67"/>
                  </a:moveTo>
                  <a:cubicBezTo>
                    <a:pt x="354" y="16"/>
                    <a:pt x="354" y="16"/>
                    <a:pt x="354" y="16"/>
                  </a:cubicBezTo>
                  <a:cubicBezTo>
                    <a:pt x="354" y="7"/>
                    <a:pt x="346" y="0"/>
                    <a:pt x="338" y="0"/>
                  </a:cubicBezTo>
                  <a:cubicBezTo>
                    <a:pt x="16" y="0"/>
                    <a:pt x="16" y="0"/>
                    <a:pt x="16" y="0"/>
                  </a:cubicBezTo>
                  <a:cubicBezTo>
                    <a:pt x="7" y="0"/>
                    <a:pt x="0" y="7"/>
                    <a:pt x="0" y="16"/>
                  </a:cubicBezTo>
                  <a:cubicBezTo>
                    <a:pt x="0" y="148"/>
                    <a:pt x="0" y="148"/>
                    <a:pt x="0" y="148"/>
                  </a:cubicBezTo>
                  <a:cubicBezTo>
                    <a:pt x="0" y="157"/>
                    <a:pt x="7" y="164"/>
                    <a:pt x="16" y="164"/>
                  </a:cubicBezTo>
                  <a:cubicBezTo>
                    <a:pt x="212" y="164"/>
                    <a:pt x="212" y="164"/>
                    <a:pt x="212" y="164"/>
                  </a:cubicBezTo>
                  <a:cubicBezTo>
                    <a:pt x="291" y="197"/>
                    <a:pt x="291" y="197"/>
                    <a:pt x="291" y="197"/>
                  </a:cubicBezTo>
                  <a:cubicBezTo>
                    <a:pt x="281" y="164"/>
                    <a:pt x="281" y="164"/>
                    <a:pt x="281" y="164"/>
                  </a:cubicBezTo>
                  <a:cubicBezTo>
                    <a:pt x="338" y="164"/>
                    <a:pt x="338" y="164"/>
                    <a:pt x="338" y="164"/>
                  </a:cubicBezTo>
                  <a:cubicBezTo>
                    <a:pt x="346" y="164"/>
                    <a:pt x="354" y="157"/>
                    <a:pt x="354" y="148"/>
                  </a:cubicBezTo>
                  <a:cubicBezTo>
                    <a:pt x="354" y="97"/>
                    <a:pt x="354" y="97"/>
                    <a:pt x="354" y="97"/>
                  </a:cubicBezTo>
                  <a:lnTo>
                    <a:pt x="354" y="67"/>
                  </a:lnTo>
                  <a:close/>
                </a:path>
              </a:pathLst>
            </a:cu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6">
              <a:extLst>
                <a:ext uri="{FF2B5EF4-FFF2-40B4-BE49-F238E27FC236}">
                  <a16:creationId xmlns:a16="http://schemas.microsoft.com/office/drawing/2014/main" id="{A46EE0F4-EAD8-6CDA-25A2-4ED2D7E5A0C5}"/>
                </a:ext>
              </a:extLst>
            </p:cNvPr>
            <p:cNvSpPr>
              <a:spLocks/>
            </p:cNvSpPr>
            <p:nvPr/>
          </p:nvSpPr>
          <p:spPr bwMode="auto">
            <a:xfrm>
              <a:off x="1293512" y="1341101"/>
              <a:ext cx="2299653" cy="786130"/>
            </a:xfrm>
            <a:custGeom>
              <a:avLst/>
              <a:gdLst>
                <a:gd name="T0" fmla="*/ 354 w 354"/>
                <a:gd name="T1" fmla="*/ 68 h 198"/>
                <a:gd name="T2" fmla="*/ 354 w 354"/>
                <a:gd name="T3" fmla="*/ 16 h 198"/>
                <a:gd name="T4" fmla="*/ 338 w 354"/>
                <a:gd name="T5" fmla="*/ 0 h 198"/>
                <a:gd name="T6" fmla="*/ 16 w 354"/>
                <a:gd name="T7" fmla="*/ 0 h 198"/>
                <a:gd name="T8" fmla="*/ 0 w 354"/>
                <a:gd name="T9" fmla="*/ 16 h 198"/>
                <a:gd name="T10" fmla="*/ 0 w 354"/>
                <a:gd name="T11" fmla="*/ 149 h 198"/>
                <a:gd name="T12" fmla="*/ 16 w 354"/>
                <a:gd name="T13" fmla="*/ 165 h 198"/>
                <a:gd name="T14" fmla="*/ 212 w 354"/>
                <a:gd name="T15" fmla="*/ 165 h 198"/>
                <a:gd name="T16" fmla="*/ 292 w 354"/>
                <a:gd name="T17" fmla="*/ 198 h 198"/>
                <a:gd name="T18" fmla="*/ 281 w 354"/>
                <a:gd name="T19" fmla="*/ 165 h 198"/>
                <a:gd name="T20" fmla="*/ 338 w 354"/>
                <a:gd name="T21" fmla="*/ 165 h 198"/>
                <a:gd name="T22" fmla="*/ 354 w 354"/>
                <a:gd name="T23" fmla="*/ 149 h 198"/>
                <a:gd name="T24" fmla="*/ 354 w 354"/>
                <a:gd name="T25" fmla="*/ 97 h 198"/>
                <a:gd name="T26" fmla="*/ 354 w 354"/>
                <a:gd name="T27" fmla="*/ 6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198">
                  <a:moveTo>
                    <a:pt x="354" y="68"/>
                  </a:moveTo>
                  <a:cubicBezTo>
                    <a:pt x="354" y="16"/>
                    <a:pt x="354" y="16"/>
                    <a:pt x="354" y="16"/>
                  </a:cubicBezTo>
                  <a:cubicBezTo>
                    <a:pt x="354" y="8"/>
                    <a:pt x="347" y="0"/>
                    <a:pt x="338" y="0"/>
                  </a:cubicBezTo>
                  <a:cubicBezTo>
                    <a:pt x="16" y="0"/>
                    <a:pt x="16" y="0"/>
                    <a:pt x="16" y="0"/>
                  </a:cubicBezTo>
                  <a:cubicBezTo>
                    <a:pt x="8" y="0"/>
                    <a:pt x="0" y="8"/>
                    <a:pt x="0" y="16"/>
                  </a:cubicBezTo>
                  <a:cubicBezTo>
                    <a:pt x="0" y="149"/>
                    <a:pt x="0" y="149"/>
                    <a:pt x="0" y="149"/>
                  </a:cubicBezTo>
                  <a:cubicBezTo>
                    <a:pt x="0" y="158"/>
                    <a:pt x="8" y="165"/>
                    <a:pt x="16" y="165"/>
                  </a:cubicBezTo>
                  <a:cubicBezTo>
                    <a:pt x="212" y="165"/>
                    <a:pt x="212" y="165"/>
                    <a:pt x="212" y="165"/>
                  </a:cubicBezTo>
                  <a:cubicBezTo>
                    <a:pt x="292" y="198"/>
                    <a:pt x="292" y="198"/>
                    <a:pt x="292" y="198"/>
                  </a:cubicBezTo>
                  <a:cubicBezTo>
                    <a:pt x="281" y="165"/>
                    <a:pt x="281" y="165"/>
                    <a:pt x="281" y="165"/>
                  </a:cubicBezTo>
                  <a:cubicBezTo>
                    <a:pt x="338" y="165"/>
                    <a:pt x="338" y="165"/>
                    <a:pt x="338" y="165"/>
                  </a:cubicBezTo>
                  <a:cubicBezTo>
                    <a:pt x="347" y="165"/>
                    <a:pt x="354" y="158"/>
                    <a:pt x="354" y="149"/>
                  </a:cubicBezTo>
                  <a:cubicBezTo>
                    <a:pt x="354" y="97"/>
                    <a:pt x="354" y="97"/>
                    <a:pt x="354" y="97"/>
                  </a:cubicBezTo>
                  <a:lnTo>
                    <a:pt x="354" y="68"/>
                  </a:lnTo>
                  <a:close/>
                </a:path>
              </a:pathLst>
            </a:custGeom>
            <a:noFill/>
            <a:ln w="12700" cap="flat">
              <a:solidFill>
                <a:srgbClr val="3E3A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0" rIns="91440" bIns="72000" numCol="1" anchor="ctr" anchorCtr="0" compatLnSpc="1">
              <a:prstTxWarp prst="textNoShape">
                <a:avLst/>
              </a:prstTxWarp>
            </a:bodyPr>
            <a:lstStyle/>
            <a:p>
              <a:pPr algn="ctr"/>
              <a:r>
                <a:rPr lang="ja-JP" altLang="en-US" sz="600" b="1" dirty="0">
                  <a:solidFill>
                    <a:schemeClr val="bg1"/>
                  </a:solidFill>
                  <a:latin typeface="メイリオ" panose="020B0604030504040204" pitchFamily="50" charset="-128"/>
                  <a:ea typeface="メイリオ" panose="020B0604030504040204" pitchFamily="50" charset="-128"/>
                </a:rPr>
                <a:t>せいかつしゅうかんびょうよぼう</a:t>
              </a:r>
              <a:endParaRPr lang="en-US" altLang="ja-JP" sz="600" b="1" dirty="0">
                <a:solidFill>
                  <a:schemeClr val="bg1"/>
                </a:solidFill>
                <a:latin typeface="メイリオ" panose="020B0604030504040204" pitchFamily="50" charset="-128"/>
                <a:ea typeface="メイリオ" panose="020B0604030504040204" pitchFamily="50" charset="-128"/>
              </a:endParaRPr>
            </a:p>
            <a:p>
              <a:pPr algn="ctr"/>
              <a:r>
                <a:rPr lang="ja-JP" altLang="en-US" sz="1300" b="1" dirty="0">
                  <a:solidFill>
                    <a:schemeClr val="bg1"/>
                  </a:solidFill>
                  <a:latin typeface="メイリオ" panose="020B0604030504040204" pitchFamily="50" charset="-128"/>
                  <a:ea typeface="メイリオ" panose="020B0604030504040204" pitchFamily="50" charset="-128"/>
                </a:rPr>
                <a:t>生活習慣病予防</a:t>
              </a:r>
              <a:endParaRPr lang="en-US" altLang="ja-JP" sz="1300" b="1" dirty="0">
                <a:solidFill>
                  <a:schemeClr val="bg1"/>
                </a:solidFill>
                <a:latin typeface="メイリオ" panose="020B0604030504040204" pitchFamily="50" charset="-128"/>
                <a:ea typeface="メイリオ" panose="020B0604030504040204" pitchFamily="50" charset="-128"/>
              </a:endParaRPr>
            </a:p>
            <a:p>
              <a:pPr algn="ctr"/>
              <a:r>
                <a:rPr lang="ja-JP" altLang="en-US" sz="600" b="1" dirty="0">
                  <a:solidFill>
                    <a:schemeClr val="bg1"/>
                  </a:solidFill>
                  <a:latin typeface="メイリオ" panose="020B0604030504040204" pitchFamily="50" charset="-128"/>
                  <a:ea typeface="メイリオ" panose="020B0604030504040204" pitchFamily="50" charset="-128"/>
                </a:rPr>
                <a:t>たい</a:t>
              </a:r>
              <a:endParaRPr lang="en-US" altLang="ja-JP" sz="600" b="1" dirty="0">
                <a:solidFill>
                  <a:schemeClr val="bg1"/>
                </a:solidFill>
                <a:latin typeface="メイリオ" panose="020B0604030504040204" pitchFamily="50" charset="-128"/>
                <a:ea typeface="メイリオ" panose="020B0604030504040204" pitchFamily="50" charset="-128"/>
              </a:endParaRPr>
            </a:p>
            <a:p>
              <a:pPr algn="ctr"/>
              <a:r>
                <a:rPr lang="ja-JP" altLang="en-US" sz="1300" b="1" dirty="0">
                  <a:solidFill>
                    <a:schemeClr val="bg1"/>
                  </a:solidFill>
                  <a:latin typeface="メイリオ" panose="020B0604030504040204" pitchFamily="50" charset="-128"/>
                  <a:ea typeface="メイリオ" panose="020B0604030504040204" pitchFamily="50" charset="-128"/>
                </a:rPr>
                <a:t>に対して</a:t>
              </a:r>
            </a:p>
          </p:txBody>
        </p:sp>
      </p:grpSp>
      <p:sp>
        <p:nvSpPr>
          <p:cNvPr id="22" name="テキスト ボックス 21">
            <a:extLst>
              <a:ext uri="{FF2B5EF4-FFF2-40B4-BE49-F238E27FC236}">
                <a16:creationId xmlns:a16="http://schemas.microsoft.com/office/drawing/2014/main" id="{382148FF-20DE-B5BC-EBC0-A5216404A6B1}"/>
              </a:ext>
            </a:extLst>
          </p:cNvPr>
          <p:cNvSpPr txBox="1"/>
          <p:nvPr/>
        </p:nvSpPr>
        <p:spPr>
          <a:xfrm>
            <a:off x="5333825" y="5994253"/>
            <a:ext cx="1877437" cy="261610"/>
          </a:xfrm>
          <a:prstGeom prst="rect">
            <a:avLst/>
          </a:prstGeom>
          <a:noFill/>
        </p:spPr>
        <p:txBody>
          <a:bodyPr wrap="none" rtlCol="0">
            <a:spAutoFit/>
          </a:bodyPr>
          <a:lstStyle/>
          <a:p>
            <a:pPr algn="r"/>
            <a:r>
              <a:rPr kumimoji="1" lang="ja-JP" altLang="en-US" sz="1100" dirty="0">
                <a:solidFill>
                  <a:srgbClr val="2D3737"/>
                </a:solidFill>
                <a:latin typeface="メイリオ" panose="020B0604030504040204" pitchFamily="50" charset="-128"/>
                <a:ea typeface="メイリオ" panose="020B0604030504040204" pitchFamily="50" charset="-128"/>
              </a:rPr>
              <a:t>＊一部の中学校が対象です</a:t>
            </a:r>
          </a:p>
        </p:txBody>
      </p:sp>
    </p:spTree>
    <p:extLst>
      <p:ext uri="{BB962C8B-B14F-4D97-AF65-F5344CB8AC3E}">
        <p14:creationId xmlns:p14="http://schemas.microsoft.com/office/powerpoint/2010/main" val="3363499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6283DFA-B7EF-4331-88B9-8D7EE43032F4}"/>
              </a:ext>
            </a:extLst>
          </p:cNvPr>
          <p:cNvSpPr txBox="1"/>
          <p:nvPr/>
        </p:nvSpPr>
        <p:spPr>
          <a:xfrm>
            <a:off x="6379914" y="6019549"/>
            <a:ext cx="5622052" cy="646331"/>
          </a:xfrm>
          <a:prstGeom prst="rect">
            <a:avLst/>
          </a:prstGeom>
          <a:noFill/>
        </p:spPr>
        <p:txBody>
          <a:bodyPr wrap="none">
            <a:spAutoFit/>
          </a:bodyPr>
          <a:lstStyle/>
          <a:p>
            <a:pPr algn="l"/>
            <a:r>
              <a:rPr lang="ja-JP" altLang="en-US" sz="1200" b="0" i="0" dirty="0">
                <a:solidFill>
                  <a:srgbClr val="2D3737"/>
                </a:solidFill>
                <a:effectLst/>
                <a:latin typeface="Meiryo UI" panose="020B0604030504040204" pitchFamily="50" charset="-128"/>
                <a:ea typeface="Meiryo UI" panose="020B0604030504040204" pitchFamily="50" charset="-128"/>
              </a:rPr>
              <a:t>小児生活習慣病予防健診についての参考動画</a:t>
            </a:r>
            <a:endParaRPr lang="en-US" altLang="zh-TW" sz="1200" b="0" i="0" dirty="0">
              <a:solidFill>
                <a:srgbClr val="2D3737"/>
              </a:solidFill>
              <a:effectLst/>
              <a:latin typeface="Meiryo UI" panose="020B0604030504040204" pitchFamily="50" charset="-128"/>
              <a:ea typeface="Meiryo UI" panose="020B0604030504040204" pitchFamily="50" charset="-128"/>
            </a:endParaRPr>
          </a:p>
          <a:p>
            <a:pPr algn="l"/>
            <a:r>
              <a:rPr lang="ja-JP" altLang="en-US" sz="1200" b="0" i="0" dirty="0">
                <a:solidFill>
                  <a:srgbClr val="2D3737"/>
                </a:solidFill>
                <a:effectLst/>
                <a:latin typeface="Meiryo UI" panose="020B0604030504040204" pitchFamily="50" charset="-128"/>
                <a:ea typeface="Meiryo UI" panose="020B0604030504040204" pitchFamily="50" charset="-128"/>
              </a:rPr>
              <a:t>　</a:t>
            </a:r>
            <a:r>
              <a:rPr lang="zh-TW" altLang="en-US" sz="1200" b="0" i="0" dirty="0">
                <a:solidFill>
                  <a:srgbClr val="2D3737"/>
                </a:solidFill>
                <a:effectLst/>
                <a:latin typeface="Meiryo UI" panose="020B0604030504040204" pitchFamily="50" charset="-128"/>
                <a:ea typeface="Meiryo UI" panose="020B0604030504040204" pitchFamily="50" charset="-128"/>
              </a:rPr>
              <a:t>小児生活習慣病予防健診健康教育用動画</a:t>
            </a:r>
            <a:r>
              <a:rPr lang="en-US" altLang="zh-TW" sz="1200" b="0" i="0" dirty="0">
                <a:solidFill>
                  <a:srgbClr val="2D3737"/>
                </a:solidFill>
                <a:effectLst/>
                <a:latin typeface="Meiryo UI" panose="020B0604030504040204" pitchFamily="50" charset="-128"/>
                <a:ea typeface="Meiryo UI" panose="020B0604030504040204" pitchFamily="50" charset="-128"/>
              </a:rPr>
              <a:t>【</a:t>
            </a:r>
            <a:r>
              <a:rPr lang="zh-TW" altLang="en-US" sz="1200" b="0" i="0" dirty="0">
                <a:solidFill>
                  <a:srgbClr val="2D3737"/>
                </a:solidFill>
                <a:effectLst/>
                <a:latin typeface="Meiryo UI" panose="020B0604030504040204" pitchFamily="50" charset="-128"/>
                <a:ea typeface="Meiryo UI" panose="020B0604030504040204" pitchFamily="50" charset="-128"/>
              </a:rPr>
              <a:t>事前指導編</a:t>
            </a:r>
            <a:r>
              <a:rPr lang="en-US" altLang="zh-TW" sz="1200" b="0" i="0" dirty="0">
                <a:solidFill>
                  <a:srgbClr val="2D3737"/>
                </a:solidFill>
                <a:effectLst/>
                <a:latin typeface="Meiryo UI" panose="020B0604030504040204" pitchFamily="50" charset="-128"/>
                <a:ea typeface="Meiryo UI" panose="020B0604030504040204" pitchFamily="50" charset="-128"/>
              </a:rPr>
              <a:t>】《</a:t>
            </a:r>
            <a:r>
              <a:rPr lang="zh-TW" altLang="en-US" sz="1200" b="0" i="0" dirty="0">
                <a:solidFill>
                  <a:srgbClr val="2D3737"/>
                </a:solidFill>
                <a:effectLst/>
                <a:latin typeface="Meiryo UI" panose="020B0604030504040204" pitchFamily="50" charset="-128"/>
                <a:ea typeface="Meiryo UI" panose="020B0604030504040204" pitchFamily="50" charset="-128"/>
              </a:rPr>
              <a:t>香川県</a:t>
            </a:r>
            <a:r>
              <a:rPr lang="en-US" altLang="zh-TW" sz="1200" b="0" i="0" dirty="0">
                <a:solidFill>
                  <a:srgbClr val="2D3737"/>
                </a:solidFill>
                <a:effectLst/>
                <a:latin typeface="Meiryo UI" panose="020B0604030504040204" pitchFamily="50" charset="-128"/>
                <a:ea typeface="Meiryo UI" panose="020B0604030504040204" pitchFamily="50" charset="-128"/>
              </a:rPr>
              <a:t>》 - YouTube</a:t>
            </a:r>
            <a:endParaRPr lang="zh-TW" altLang="en-US" sz="1200" b="0" i="0" dirty="0">
              <a:solidFill>
                <a:srgbClr val="2D3737"/>
              </a:solidFill>
              <a:effectLst/>
              <a:latin typeface="Meiryo UI" panose="020B0604030504040204" pitchFamily="50" charset="-128"/>
              <a:ea typeface="Meiryo UI" panose="020B0604030504040204" pitchFamily="50" charset="-128"/>
            </a:endParaRPr>
          </a:p>
          <a:p>
            <a:pPr algn="l"/>
            <a:r>
              <a:rPr lang="ja-JP" altLang="en-US" sz="1200" b="0" i="0" dirty="0">
                <a:solidFill>
                  <a:srgbClr val="2D3737"/>
                </a:solidFill>
                <a:effectLst/>
                <a:latin typeface="Meiryo UI" panose="020B0604030504040204" pitchFamily="50" charset="-128"/>
                <a:ea typeface="Meiryo UI" panose="020B0604030504040204" pitchFamily="50" charset="-128"/>
              </a:rPr>
              <a:t>　</a:t>
            </a:r>
            <a:r>
              <a:rPr lang="zh-TW" altLang="en-US" sz="1200" b="0" i="0" dirty="0">
                <a:solidFill>
                  <a:srgbClr val="2D3737"/>
                </a:solidFill>
                <a:effectLst/>
                <a:latin typeface="Meiryo UI" panose="020B0604030504040204" pitchFamily="50" charset="-128"/>
                <a:ea typeface="Meiryo UI" panose="020B0604030504040204" pitchFamily="50" charset="-128"/>
              </a:rPr>
              <a:t>小児生活習慣病予防健診健康教育用動画</a:t>
            </a:r>
            <a:r>
              <a:rPr lang="en-US" altLang="zh-TW" sz="1200" b="0" i="0" dirty="0">
                <a:solidFill>
                  <a:srgbClr val="2D3737"/>
                </a:solidFill>
                <a:effectLst/>
                <a:latin typeface="Meiryo UI" panose="020B0604030504040204" pitchFamily="50" charset="-128"/>
                <a:ea typeface="Meiryo UI" panose="020B0604030504040204" pitchFamily="50" charset="-128"/>
              </a:rPr>
              <a:t>【</a:t>
            </a:r>
            <a:r>
              <a:rPr lang="zh-TW" altLang="en-US" sz="1200" b="0" i="0" dirty="0">
                <a:solidFill>
                  <a:srgbClr val="2D3737"/>
                </a:solidFill>
                <a:effectLst/>
                <a:latin typeface="Meiryo UI" panose="020B0604030504040204" pitchFamily="50" charset="-128"/>
                <a:ea typeface="Meiryo UI" panose="020B0604030504040204" pitchFamily="50" charset="-128"/>
              </a:rPr>
              <a:t>事後指導編</a:t>
            </a:r>
            <a:r>
              <a:rPr lang="en-US" altLang="zh-TW" sz="1200" b="0" i="0" dirty="0">
                <a:solidFill>
                  <a:srgbClr val="2D3737"/>
                </a:solidFill>
                <a:effectLst/>
                <a:latin typeface="Meiryo UI" panose="020B0604030504040204" pitchFamily="50" charset="-128"/>
                <a:ea typeface="Meiryo UI" panose="020B0604030504040204" pitchFamily="50" charset="-128"/>
              </a:rPr>
              <a:t>】《</a:t>
            </a:r>
            <a:r>
              <a:rPr lang="zh-TW" altLang="en-US" sz="1200" b="0" i="0" dirty="0">
                <a:solidFill>
                  <a:srgbClr val="2D3737"/>
                </a:solidFill>
                <a:effectLst/>
                <a:latin typeface="Meiryo UI" panose="020B0604030504040204" pitchFamily="50" charset="-128"/>
                <a:ea typeface="Meiryo UI" panose="020B0604030504040204" pitchFamily="50" charset="-128"/>
              </a:rPr>
              <a:t>香川県</a:t>
            </a:r>
            <a:r>
              <a:rPr lang="en-US" altLang="zh-TW" sz="1200" b="0" i="0" dirty="0">
                <a:solidFill>
                  <a:srgbClr val="2D3737"/>
                </a:solidFill>
                <a:effectLst/>
                <a:latin typeface="Meiryo UI" panose="020B0604030504040204" pitchFamily="50" charset="-128"/>
                <a:ea typeface="Meiryo UI" panose="020B0604030504040204" pitchFamily="50" charset="-128"/>
              </a:rPr>
              <a:t>》 - YouTube</a:t>
            </a:r>
            <a:endParaRPr lang="zh-TW" altLang="en-US" sz="1200" b="0" i="0" dirty="0">
              <a:solidFill>
                <a:srgbClr val="2D3737"/>
              </a:solidFill>
              <a:effectLst/>
              <a:latin typeface="Meiryo UI" panose="020B0604030504040204" pitchFamily="50" charset="-128"/>
              <a:ea typeface="Meiryo UI" panose="020B0604030504040204" pitchFamily="50" charset="-128"/>
            </a:endParaRPr>
          </a:p>
        </p:txBody>
      </p:sp>
      <p:grpSp>
        <p:nvGrpSpPr>
          <p:cNvPr id="2" name="Group 1">
            <a:extLst>
              <a:ext uri="{FF2B5EF4-FFF2-40B4-BE49-F238E27FC236}">
                <a16:creationId xmlns:a16="http://schemas.microsoft.com/office/drawing/2014/main" id="{CE99B611-87FB-B8A8-E31A-E552526F6DD3}"/>
              </a:ext>
            </a:extLst>
          </p:cNvPr>
          <p:cNvGrpSpPr/>
          <p:nvPr/>
        </p:nvGrpSpPr>
        <p:grpSpPr>
          <a:xfrm>
            <a:off x="6167838" y="3676192"/>
            <a:ext cx="5834128" cy="2104879"/>
            <a:chOff x="6297612" y="4163621"/>
            <a:chExt cx="4935358" cy="1817104"/>
          </a:xfrm>
        </p:grpSpPr>
        <p:grpSp>
          <p:nvGrpSpPr>
            <p:cNvPr id="45" name="Group 16">
              <a:extLst>
                <a:ext uri="{FF2B5EF4-FFF2-40B4-BE49-F238E27FC236}">
                  <a16:creationId xmlns:a16="http://schemas.microsoft.com/office/drawing/2014/main" id="{D2A6D9F1-75C4-A287-396F-16327B422AD5}"/>
                </a:ext>
              </a:extLst>
            </p:cNvPr>
            <p:cNvGrpSpPr>
              <a:grpSpLocks noChangeAspect="1"/>
            </p:cNvGrpSpPr>
            <p:nvPr/>
          </p:nvGrpSpPr>
          <p:grpSpPr bwMode="auto">
            <a:xfrm>
              <a:off x="6297612" y="4264637"/>
              <a:ext cx="4376738" cy="1716088"/>
              <a:chOff x="3967" y="2722"/>
              <a:chExt cx="2757" cy="1081"/>
            </a:xfrm>
          </p:grpSpPr>
          <p:sp>
            <p:nvSpPr>
              <p:cNvPr id="47" name="Oval 17">
                <a:extLst>
                  <a:ext uri="{FF2B5EF4-FFF2-40B4-BE49-F238E27FC236}">
                    <a16:creationId xmlns:a16="http://schemas.microsoft.com/office/drawing/2014/main" id="{746CAD92-2750-7669-91B7-40E0F9726B87}"/>
                  </a:ext>
                </a:extLst>
              </p:cNvPr>
              <p:cNvSpPr>
                <a:spLocks noChangeArrowheads="1"/>
              </p:cNvSpPr>
              <p:nvPr/>
            </p:nvSpPr>
            <p:spPr bwMode="auto">
              <a:xfrm>
                <a:off x="4017" y="3166"/>
                <a:ext cx="622" cy="624"/>
              </a:xfrm>
              <a:prstGeom prst="ellipse">
                <a:avLst/>
              </a:pr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ctr" anchorCtr="0" compatLnSpc="1">
                <a:prstTxWarp prst="textNoShape">
                  <a:avLst/>
                </a:prstTxWarp>
              </a:bodyPr>
              <a:lstStyle/>
              <a:p>
                <a:pPr algn="ctr"/>
                <a:r>
                  <a:rPr lang="ja-JP" altLang="en-US" sz="700" b="1">
                    <a:solidFill>
                      <a:schemeClr val="bg1"/>
                    </a:solidFill>
                    <a:latin typeface="メイリオ" panose="020B0604030504040204" pitchFamily="50" charset="-128"/>
                    <a:ea typeface="メイリオ" panose="020B0604030504040204" pitchFamily="50" charset="-128"/>
                  </a:rPr>
                  <a:t>ひまん</a:t>
                </a:r>
                <a:endParaRPr lang="en-US" altLang="ja-JP" sz="700" b="1">
                  <a:solidFill>
                    <a:schemeClr val="bg1"/>
                  </a:solidFill>
                  <a:latin typeface="メイリオ" panose="020B0604030504040204" pitchFamily="50" charset="-128"/>
                  <a:ea typeface="メイリオ" panose="020B0604030504040204" pitchFamily="50" charset="-128"/>
                </a:endParaRPr>
              </a:p>
              <a:p>
                <a:pPr algn="ctr"/>
                <a:r>
                  <a:rPr lang="ja-JP" altLang="en-US" b="1">
                    <a:solidFill>
                      <a:schemeClr val="bg1"/>
                    </a:solidFill>
                    <a:latin typeface="メイリオ" panose="020B0604030504040204" pitchFamily="50" charset="-128"/>
                    <a:ea typeface="メイリオ" panose="020B0604030504040204" pitchFamily="50" charset="-128"/>
                  </a:rPr>
                  <a:t>肥 満</a:t>
                </a:r>
              </a:p>
            </p:txBody>
          </p:sp>
          <p:sp>
            <p:nvSpPr>
              <p:cNvPr id="48" name="Oval 18">
                <a:extLst>
                  <a:ext uri="{FF2B5EF4-FFF2-40B4-BE49-F238E27FC236}">
                    <a16:creationId xmlns:a16="http://schemas.microsoft.com/office/drawing/2014/main" id="{7E20A65E-E31F-03A1-56C6-0E8454C4CA01}"/>
                  </a:ext>
                </a:extLst>
              </p:cNvPr>
              <p:cNvSpPr>
                <a:spLocks noChangeArrowheads="1"/>
              </p:cNvSpPr>
              <p:nvPr/>
            </p:nvSpPr>
            <p:spPr bwMode="auto">
              <a:xfrm>
                <a:off x="4706" y="3166"/>
                <a:ext cx="623" cy="624"/>
              </a:xfrm>
              <a:prstGeom prst="ellipse">
                <a:avLst/>
              </a:pr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ctr" anchorCtr="0" compatLnSpc="1">
                <a:prstTxWarp prst="textNoShape">
                  <a:avLst/>
                </a:prstTxWarp>
              </a:bodyPr>
              <a:lstStyle/>
              <a:p>
                <a:pPr algn="ctr"/>
                <a:r>
                  <a:rPr lang="ja-JP" altLang="en-US" sz="700" b="1">
                    <a:solidFill>
                      <a:schemeClr val="bg1"/>
                    </a:solidFill>
                    <a:latin typeface="メイリオ" panose="020B0604030504040204" pitchFamily="50" charset="-128"/>
                    <a:ea typeface="メイリオ" panose="020B0604030504040204" pitchFamily="50" charset="-128"/>
                  </a:rPr>
                  <a:t>とうにょうびょう</a:t>
                </a:r>
                <a:endParaRPr lang="en-US" altLang="ja-JP" sz="700" b="1">
                  <a:solidFill>
                    <a:schemeClr val="bg1"/>
                  </a:solidFill>
                  <a:latin typeface="メイリオ" panose="020B0604030504040204" pitchFamily="50" charset="-128"/>
                  <a:ea typeface="メイリオ" panose="020B0604030504040204" pitchFamily="50" charset="-128"/>
                </a:endParaRPr>
              </a:p>
              <a:p>
                <a:pPr algn="ctr"/>
                <a:r>
                  <a:rPr lang="ja-JP" altLang="en-US" b="1" spc="200">
                    <a:solidFill>
                      <a:schemeClr val="bg1"/>
                    </a:solidFill>
                    <a:latin typeface="メイリオ" panose="020B0604030504040204" pitchFamily="50" charset="-128"/>
                    <a:ea typeface="メイリオ" panose="020B0604030504040204" pitchFamily="50" charset="-128"/>
                  </a:rPr>
                  <a:t>糖尿</a:t>
                </a:r>
                <a:r>
                  <a:rPr lang="ja-JP" altLang="en-US" b="1">
                    <a:solidFill>
                      <a:schemeClr val="bg1"/>
                    </a:solidFill>
                    <a:latin typeface="メイリオ" panose="020B0604030504040204" pitchFamily="50" charset="-128"/>
                    <a:ea typeface="メイリオ" panose="020B0604030504040204" pitchFamily="50" charset="-128"/>
                  </a:rPr>
                  <a:t>病</a:t>
                </a:r>
              </a:p>
            </p:txBody>
          </p:sp>
          <p:sp>
            <p:nvSpPr>
              <p:cNvPr id="49" name="Oval 19">
                <a:extLst>
                  <a:ext uri="{FF2B5EF4-FFF2-40B4-BE49-F238E27FC236}">
                    <a16:creationId xmlns:a16="http://schemas.microsoft.com/office/drawing/2014/main" id="{AE539F3E-135C-8DBE-DAB9-FA338A0E565D}"/>
                  </a:ext>
                </a:extLst>
              </p:cNvPr>
              <p:cNvSpPr>
                <a:spLocks noChangeArrowheads="1"/>
              </p:cNvSpPr>
              <p:nvPr/>
            </p:nvSpPr>
            <p:spPr bwMode="auto">
              <a:xfrm>
                <a:off x="5396" y="3166"/>
                <a:ext cx="622" cy="624"/>
              </a:xfrm>
              <a:prstGeom prst="ellipse">
                <a:avLst/>
              </a:pr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7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rPr>
                  <a:t>こうけつあつしょう</a:t>
                </a:r>
                <a:endParaRPr kumimoji="0" lang="en-US" altLang="ja-JP" sz="7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b="1" i="0" u="none" strike="noStrike" kern="0" cap="none" spc="20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rPr>
                  <a:t>高血圧症</a:t>
                </a:r>
                <a:endParaRPr kumimoji="0" lang="ja-JP" altLang="en-US" sz="18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50" name="Oval 20">
                <a:extLst>
                  <a:ext uri="{FF2B5EF4-FFF2-40B4-BE49-F238E27FC236}">
                    <a16:creationId xmlns:a16="http://schemas.microsoft.com/office/drawing/2014/main" id="{7E9A37F0-1F52-0CBA-9F66-AE00C522A27E}"/>
                  </a:ext>
                </a:extLst>
              </p:cNvPr>
              <p:cNvSpPr>
                <a:spLocks noChangeArrowheads="1"/>
              </p:cNvSpPr>
              <p:nvPr/>
            </p:nvSpPr>
            <p:spPr bwMode="auto">
              <a:xfrm>
                <a:off x="6085" y="3166"/>
                <a:ext cx="622" cy="624"/>
              </a:xfrm>
              <a:prstGeom prst="ellipse">
                <a:avLst/>
              </a:pr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3600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7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rPr>
                  <a:t>ししついじょうしょう</a:t>
                </a:r>
                <a:endParaRPr kumimoji="0" lang="en-US" altLang="ja-JP" sz="7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1" i="0" u="none" strike="noStrike" kern="0" cap="none"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rPr>
                  <a:t>脂質異常症</a:t>
                </a:r>
                <a:endParaRPr kumimoji="0" lang="ja-JP" altLang="en-US" sz="1800" b="1" i="0" u="none" strike="noStrike" kern="0" cap="none"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51" name="Freeform 21">
                <a:extLst>
                  <a:ext uri="{FF2B5EF4-FFF2-40B4-BE49-F238E27FC236}">
                    <a16:creationId xmlns:a16="http://schemas.microsoft.com/office/drawing/2014/main" id="{CEA2EFD3-9CFA-7B6A-AE3C-564A51F448EC}"/>
                  </a:ext>
                </a:extLst>
              </p:cNvPr>
              <p:cNvSpPr>
                <a:spLocks/>
              </p:cNvSpPr>
              <p:nvPr/>
            </p:nvSpPr>
            <p:spPr bwMode="auto">
              <a:xfrm>
                <a:off x="3967" y="3258"/>
                <a:ext cx="550" cy="545"/>
              </a:xfrm>
              <a:custGeom>
                <a:avLst/>
                <a:gdLst>
                  <a:gd name="T0" fmla="*/ 165 w 263"/>
                  <a:gd name="T1" fmla="*/ 248 h 259"/>
                  <a:gd name="T2" fmla="*/ 59 w 263"/>
                  <a:gd name="T3" fmla="*/ 204 h 259"/>
                  <a:gd name="T4" fmla="*/ 50 w 263"/>
                  <a:gd name="T5" fmla="*/ 0 h 259"/>
                  <a:gd name="T6" fmla="*/ 53 w 263"/>
                  <a:gd name="T7" fmla="*/ 0 h 259"/>
                  <a:gd name="T8" fmla="*/ 53 w 263"/>
                  <a:gd name="T9" fmla="*/ 3 h 259"/>
                  <a:gd name="T10" fmla="*/ 61 w 263"/>
                  <a:gd name="T11" fmla="*/ 202 h 259"/>
                  <a:gd name="T12" fmla="*/ 260 w 263"/>
                  <a:gd name="T13" fmla="*/ 210 h 259"/>
                  <a:gd name="T14" fmla="*/ 262 w 263"/>
                  <a:gd name="T15" fmla="*/ 210 h 259"/>
                  <a:gd name="T16" fmla="*/ 262 w 263"/>
                  <a:gd name="T17" fmla="*/ 212 h 259"/>
                  <a:gd name="T18" fmla="*/ 165 w 263"/>
                  <a:gd name="T19" fmla="*/ 24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59">
                    <a:moveTo>
                      <a:pt x="165" y="248"/>
                    </a:moveTo>
                    <a:cubicBezTo>
                      <a:pt x="126" y="248"/>
                      <a:pt x="88" y="233"/>
                      <a:pt x="59" y="204"/>
                    </a:cubicBezTo>
                    <a:cubicBezTo>
                      <a:pt x="4" y="149"/>
                      <a:pt x="0" y="60"/>
                      <a:pt x="50" y="0"/>
                    </a:cubicBezTo>
                    <a:cubicBezTo>
                      <a:pt x="51" y="0"/>
                      <a:pt x="52" y="0"/>
                      <a:pt x="53" y="0"/>
                    </a:cubicBezTo>
                    <a:cubicBezTo>
                      <a:pt x="53" y="1"/>
                      <a:pt x="54" y="2"/>
                      <a:pt x="53" y="3"/>
                    </a:cubicBezTo>
                    <a:cubicBezTo>
                      <a:pt x="4" y="60"/>
                      <a:pt x="7" y="148"/>
                      <a:pt x="61" y="202"/>
                    </a:cubicBezTo>
                    <a:cubicBezTo>
                      <a:pt x="115" y="255"/>
                      <a:pt x="202" y="259"/>
                      <a:pt x="260" y="210"/>
                    </a:cubicBezTo>
                    <a:cubicBezTo>
                      <a:pt x="261" y="209"/>
                      <a:pt x="262" y="209"/>
                      <a:pt x="262" y="210"/>
                    </a:cubicBezTo>
                    <a:cubicBezTo>
                      <a:pt x="263" y="211"/>
                      <a:pt x="263" y="212"/>
                      <a:pt x="262" y="212"/>
                    </a:cubicBezTo>
                    <a:cubicBezTo>
                      <a:pt x="234" y="236"/>
                      <a:pt x="200" y="248"/>
                      <a:pt x="165" y="248"/>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52" name="Freeform 22">
                <a:extLst>
                  <a:ext uri="{FF2B5EF4-FFF2-40B4-BE49-F238E27FC236}">
                    <a16:creationId xmlns:a16="http://schemas.microsoft.com/office/drawing/2014/main" id="{646DBFBC-0CC9-D0C5-7216-C472B9BB1A76}"/>
                  </a:ext>
                </a:extLst>
              </p:cNvPr>
              <p:cNvSpPr>
                <a:spLocks/>
              </p:cNvSpPr>
              <p:nvPr/>
            </p:nvSpPr>
            <p:spPr bwMode="auto">
              <a:xfrm>
                <a:off x="4107" y="3117"/>
                <a:ext cx="550" cy="553"/>
              </a:xfrm>
              <a:custGeom>
                <a:avLst/>
                <a:gdLst>
                  <a:gd name="T0" fmla="*/ 211 w 263"/>
                  <a:gd name="T1" fmla="*/ 263 h 263"/>
                  <a:gd name="T2" fmla="*/ 210 w 263"/>
                  <a:gd name="T3" fmla="*/ 262 h 263"/>
                  <a:gd name="T4" fmla="*/ 210 w 263"/>
                  <a:gd name="T5" fmla="*/ 260 h 263"/>
                  <a:gd name="T6" fmla="*/ 202 w 263"/>
                  <a:gd name="T7" fmla="*/ 61 h 263"/>
                  <a:gd name="T8" fmla="*/ 3 w 263"/>
                  <a:gd name="T9" fmla="*/ 53 h 263"/>
                  <a:gd name="T10" fmla="*/ 0 w 263"/>
                  <a:gd name="T11" fmla="*/ 53 h 263"/>
                  <a:gd name="T12" fmla="*/ 0 w 263"/>
                  <a:gd name="T13" fmla="*/ 50 h 263"/>
                  <a:gd name="T14" fmla="*/ 204 w 263"/>
                  <a:gd name="T15" fmla="*/ 59 h 263"/>
                  <a:gd name="T16" fmla="*/ 212 w 263"/>
                  <a:gd name="T17" fmla="*/ 262 h 263"/>
                  <a:gd name="T18" fmla="*/ 211 w 263"/>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211" y="263"/>
                    </a:moveTo>
                    <a:cubicBezTo>
                      <a:pt x="211" y="263"/>
                      <a:pt x="210" y="263"/>
                      <a:pt x="210" y="262"/>
                    </a:cubicBezTo>
                    <a:cubicBezTo>
                      <a:pt x="209" y="262"/>
                      <a:pt x="209" y="261"/>
                      <a:pt x="210" y="260"/>
                    </a:cubicBezTo>
                    <a:cubicBezTo>
                      <a:pt x="259" y="202"/>
                      <a:pt x="255" y="115"/>
                      <a:pt x="202" y="61"/>
                    </a:cubicBezTo>
                    <a:cubicBezTo>
                      <a:pt x="148" y="7"/>
                      <a:pt x="61" y="4"/>
                      <a:pt x="3" y="53"/>
                    </a:cubicBezTo>
                    <a:cubicBezTo>
                      <a:pt x="2" y="53"/>
                      <a:pt x="1" y="53"/>
                      <a:pt x="0" y="53"/>
                    </a:cubicBezTo>
                    <a:cubicBezTo>
                      <a:pt x="0" y="52"/>
                      <a:pt x="0" y="51"/>
                      <a:pt x="0" y="50"/>
                    </a:cubicBezTo>
                    <a:cubicBezTo>
                      <a:pt x="60" y="0"/>
                      <a:pt x="149" y="3"/>
                      <a:pt x="204" y="59"/>
                    </a:cubicBezTo>
                    <a:cubicBezTo>
                      <a:pt x="259" y="114"/>
                      <a:pt x="263" y="203"/>
                      <a:pt x="212" y="262"/>
                    </a:cubicBezTo>
                    <a:cubicBezTo>
                      <a:pt x="212" y="262"/>
                      <a:pt x="211" y="263"/>
                      <a:pt x="211" y="263"/>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53" name="Freeform 23">
                <a:extLst>
                  <a:ext uri="{FF2B5EF4-FFF2-40B4-BE49-F238E27FC236}">
                    <a16:creationId xmlns:a16="http://schemas.microsoft.com/office/drawing/2014/main" id="{46C9216E-70D5-9F78-BE5C-D40469E19718}"/>
                  </a:ext>
                </a:extLst>
              </p:cNvPr>
              <p:cNvSpPr>
                <a:spLocks/>
              </p:cNvSpPr>
              <p:nvPr/>
            </p:nvSpPr>
            <p:spPr bwMode="auto">
              <a:xfrm>
                <a:off x="4655" y="3258"/>
                <a:ext cx="551" cy="545"/>
              </a:xfrm>
              <a:custGeom>
                <a:avLst/>
                <a:gdLst>
                  <a:gd name="T0" fmla="*/ 165 w 263"/>
                  <a:gd name="T1" fmla="*/ 248 h 259"/>
                  <a:gd name="T2" fmla="*/ 59 w 263"/>
                  <a:gd name="T3" fmla="*/ 204 h 259"/>
                  <a:gd name="T4" fmla="*/ 50 w 263"/>
                  <a:gd name="T5" fmla="*/ 0 h 259"/>
                  <a:gd name="T6" fmla="*/ 53 w 263"/>
                  <a:gd name="T7" fmla="*/ 0 h 259"/>
                  <a:gd name="T8" fmla="*/ 53 w 263"/>
                  <a:gd name="T9" fmla="*/ 3 h 259"/>
                  <a:gd name="T10" fmla="*/ 61 w 263"/>
                  <a:gd name="T11" fmla="*/ 202 h 259"/>
                  <a:gd name="T12" fmla="*/ 260 w 263"/>
                  <a:gd name="T13" fmla="*/ 210 h 259"/>
                  <a:gd name="T14" fmla="*/ 263 w 263"/>
                  <a:gd name="T15" fmla="*/ 210 h 259"/>
                  <a:gd name="T16" fmla="*/ 262 w 263"/>
                  <a:gd name="T17" fmla="*/ 212 h 259"/>
                  <a:gd name="T18" fmla="*/ 165 w 263"/>
                  <a:gd name="T19" fmla="*/ 24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59">
                    <a:moveTo>
                      <a:pt x="165" y="248"/>
                    </a:moveTo>
                    <a:cubicBezTo>
                      <a:pt x="126" y="248"/>
                      <a:pt x="88" y="233"/>
                      <a:pt x="59" y="204"/>
                    </a:cubicBezTo>
                    <a:cubicBezTo>
                      <a:pt x="4" y="149"/>
                      <a:pt x="0" y="60"/>
                      <a:pt x="50" y="0"/>
                    </a:cubicBezTo>
                    <a:cubicBezTo>
                      <a:pt x="51" y="0"/>
                      <a:pt x="52" y="0"/>
                      <a:pt x="53" y="0"/>
                    </a:cubicBezTo>
                    <a:cubicBezTo>
                      <a:pt x="54" y="1"/>
                      <a:pt x="54" y="2"/>
                      <a:pt x="53" y="3"/>
                    </a:cubicBezTo>
                    <a:cubicBezTo>
                      <a:pt x="4" y="60"/>
                      <a:pt x="7" y="148"/>
                      <a:pt x="61" y="202"/>
                    </a:cubicBezTo>
                    <a:cubicBezTo>
                      <a:pt x="115" y="255"/>
                      <a:pt x="202" y="259"/>
                      <a:pt x="260" y="210"/>
                    </a:cubicBezTo>
                    <a:cubicBezTo>
                      <a:pt x="261" y="209"/>
                      <a:pt x="262" y="209"/>
                      <a:pt x="263" y="210"/>
                    </a:cubicBezTo>
                    <a:cubicBezTo>
                      <a:pt x="263" y="211"/>
                      <a:pt x="263" y="212"/>
                      <a:pt x="262" y="212"/>
                    </a:cubicBezTo>
                    <a:cubicBezTo>
                      <a:pt x="234" y="236"/>
                      <a:pt x="200" y="248"/>
                      <a:pt x="165" y="248"/>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54" name="Freeform 24">
                <a:extLst>
                  <a:ext uri="{FF2B5EF4-FFF2-40B4-BE49-F238E27FC236}">
                    <a16:creationId xmlns:a16="http://schemas.microsoft.com/office/drawing/2014/main" id="{DD05F0EB-0D6F-F8A2-D116-898F990CB151}"/>
                  </a:ext>
                </a:extLst>
              </p:cNvPr>
              <p:cNvSpPr>
                <a:spLocks/>
              </p:cNvSpPr>
              <p:nvPr/>
            </p:nvSpPr>
            <p:spPr bwMode="auto">
              <a:xfrm>
                <a:off x="4796" y="3117"/>
                <a:ext cx="550" cy="553"/>
              </a:xfrm>
              <a:custGeom>
                <a:avLst/>
                <a:gdLst>
                  <a:gd name="T0" fmla="*/ 211 w 263"/>
                  <a:gd name="T1" fmla="*/ 263 h 263"/>
                  <a:gd name="T2" fmla="*/ 210 w 263"/>
                  <a:gd name="T3" fmla="*/ 262 h 263"/>
                  <a:gd name="T4" fmla="*/ 210 w 263"/>
                  <a:gd name="T5" fmla="*/ 260 h 263"/>
                  <a:gd name="T6" fmla="*/ 202 w 263"/>
                  <a:gd name="T7" fmla="*/ 61 h 263"/>
                  <a:gd name="T8" fmla="*/ 3 w 263"/>
                  <a:gd name="T9" fmla="*/ 53 h 263"/>
                  <a:gd name="T10" fmla="*/ 0 w 263"/>
                  <a:gd name="T11" fmla="*/ 53 h 263"/>
                  <a:gd name="T12" fmla="*/ 1 w 263"/>
                  <a:gd name="T13" fmla="*/ 50 h 263"/>
                  <a:gd name="T14" fmla="*/ 204 w 263"/>
                  <a:gd name="T15" fmla="*/ 59 h 263"/>
                  <a:gd name="T16" fmla="*/ 212 w 263"/>
                  <a:gd name="T17" fmla="*/ 262 h 263"/>
                  <a:gd name="T18" fmla="*/ 211 w 263"/>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211" y="263"/>
                    </a:moveTo>
                    <a:cubicBezTo>
                      <a:pt x="211" y="263"/>
                      <a:pt x="210" y="263"/>
                      <a:pt x="210" y="262"/>
                    </a:cubicBezTo>
                    <a:cubicBezTo>
                      <a:pt x="209" y="262"/>
                      <a:pt x="209" y="261"/>
                      <a:pt x="210" y="260"/>
                    </a:cubicBezTo>
                    <a:cubicBezTo>
                      <a:pt x="259" y="202"/>
                      <a:pt x="256" y="115"/>
                      <a:pt x="202" y="61"/>
                    </a:cubicBezTo>
                    <a:cubicBezTo>
                      <a:pt x="148" y="7"/>
                      <a:pt x="61" y="4"/>
                      <a:pt x="3" y="53"/>
                    </a:cubicBezTo>
                    <a:cubicBezTo>
                      <a:pt x="2" y="53"/>
                      <a:pt x="1" y="53"/>
                      <a:pt x="0" y="53"/>
                    </a:cubicBezTo>
                    <a:cubicBezTo>
                      <a:pt x="0" y="52"/>
                      <a:pt x="0" y="51"/>
                      <a:pt x="1" y="50"/>
                    </a:cubicBezTo>
                    <a:cubicBezTo>
                      <a:pt x="60" y="0"/>
                      <a:pt x="149" y="3"/>
                      <a:pt x="204" y="59"/>
                    </a:cubicBezTo>
                    <a:cubicBezTo>
                      <a:pt x="259" y="114"/>
                      <a:pt x="263" y="203"/>
                      <a:pt x="212" y="262"/>
                    </a:cubicBezTo>
                    <a:cubicBezTo>
                      <a:pt x="212" y="262"/>
                      <a:pt x="212" y="263"/>
                      <a:pt x="211" y="263"/>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55" name="Freeform 25">
                <a:extLst>
                  <a:ext uri="{FF2B5EF4-FFF2-40B4-BE49-F238E27FC236}">
                    <a16:creationId xmlns:a16="http://schemas.microsoft.com/office/drawing/2014/main" id="{663A1C41-92BD-B9CB-6A6E-EB6C1DECDE57}"/>
                  </a:ext>
                </a:extLst>
              </p:cNvPr>
              <p:cNvSpPr>
                <a:spLocks/>
              </p:cNvSpPr>
              <p:nvPr/>
            </p:nvSpPr>
            <p:spPr bwMode="auto">
              <a:xfrm>
                <a:off x="5344" y="3258"/>
                <a:ext cx="551" cy="545"/>
              </a:xfrm>
              <a:custGeom>
                <a:avLst/>
                <a:gdLst>
                  <a:gd name="T0" fmla="*/ 165 w 263"/>
                  <a:gd name="T1" fmla="*/ 248 h 259"/>
                  <a:gd name="T2" fmla="*/ 59 w 263"/>
                  <a:gd name="T3" fmla="*/ 204 h 259"/>
                  <a:gd name="T4" fmla="*/ 51 w 263"/>
                  <a:gd name="T5" fmla="*/ 0 h 259"/>
                  <a:gd name="T6" fmla="*/ 53 w 263"/>
                  <a:gd name="T7" fmla="*/ 0 h 259"/>
                  <a:gd name="T8" fmla="*/ 53 w 263"/>
                  <a:gd name="T9" fmla="*/ 3 h 259"/>
                  <a:gd name="T10" fmla="*/ 61 w 263"/>
                  <a:gd name="T11" fmla="*/ 202 h 259"/>
                  <a:gd name="T12" fmla="*/ 260 w 263"/>
                  <a:gd name="T13" fmla="*/ 210 h 259"/>
                  <a:gd name="T14" fmla="*/ 263 w 263"/>
                  <a:gd name="T15" fmla="*/ 210 h 259"/>
                  <a:gd name="T16" fmla="*/ 262 w 263"/>
                  <a:gd name="T17" fmla="*/ 212 h 259"/>
                  <a:gd name="T18" fmla="*/ 165 w 263"/>
                  <a:gd name="T19" fmla="*/ 24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59">
                    <a:moveTo>
                      <a:pt x="165" y="248"/>
                    </a:moveTo>
                    <a:cubicBezTo>
                      <a:pt x="127" y="248"/>
                      <a:pt x="88" y="233"/>
                      <a:pt x="59" y="204"/>
                    </a:cubicBezTo>
                    <a:cubicBezTo>
                      <a:pt x="4" y="149"/>
                      <a:pt x="0" y="60"/>
                      <a:pt x="51" y="0"/>
                    </a:cubicBezTo>
                    <a:cubicBezTo>
                      <a:pt x="51" y="0"/>
                      <a:pt x="52" y="0"/>
                      <a:pt x="53" y="0"/>
                    </a:cubicBezTo>
                    <a:cubicBezTo>
                      <a:pt x="54" y="1"/>
                      <a:pt x="54" y="2"/>
                      <a:pt x="53" y="3"/>
                    </a:cubicBezTo>
                    <a:cubicBezTo>
                      <a:pt x="4" y="60"/>
                      <a:pt x="8" y="148"/>
                      <a:pt x="61" y="202"/>
                    </a:cubicBezTo>
                    <a:cubicBezTo>
                      <a:pt x="115" y="255"/>
                      <a:pt x="202" y="259"/>
                      <a:pt x="260" y="210"/>
                    </a:cubicBezTo>
                    <a:cubicBezTo>
                      <a:pt x="261" y="209"/>
                      <a:pt x="262" y="209"/>
                      <a:pt x="263" y="210"/>
                    </a:cubicBezTo>
                    <a:cubicBezTo>
                      <a:pt x="263" y="211"/>
                      <a:pt x="263" y="212"/>
                      <a:pt x="262" y="212"/>
                    </a:cubicBezTo>
                    <a:cubicBezTo>
                      <a:pt x="235" y="236"/>
                      <a:pt x="200" y="248"/>
                      <a:pt x="165" y="248"/>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56" name="Freeform 26">
                <a:extLst>
                  <a:ext uri="{FF2B5EF4-FFF2-40B4-BE49-F238E27FC236}">
                    <a16:creationId xmlns:a16="http://schemas.microsoft.com/office/drawing/2014/main" id="{F6BDE460-843F-37F0-A9DB-085743F9D8FC}"/>
                  </a:ext>
                </a:extLst>
              </p:cNvPr>
              <p:cNvSpPr>
                <a:spLocks/>
              </p:cNvSpPr>
              <p:nvPr/>
            </p:nvSpPr>
            <p:spPr bwMode="auto">
              <a:xfrm>
                <a:off x="5484" y="3117"/>
                <a:ext cx="551" cy="553"/>
              </a:xfrm>
              <a:custGeom>
                <a:avLst/>
                <a:gdLst>
                  <a:gd name="T0" fmla="*/ 211 w 263"/>
                  <a:gd name="T1" fmla="*/ 263 h 263"/>
                  <a:gd name="T2" fmla="*/ 210 w 263"/>
                  <a:gd name="T3" fmla="*/ 262 h 263"/>
                  <a:gd name="T4" fmla="*/ 210 w 263"/>
                  <a:gd name="T5" fmla="*/ 260 h 263"/>
                  <a:gd name="T6" fmla="*/ 202 w 263"/>
                  <a:gd name="T7" fmla="*/ 61 h 263"/>
                  <a:gd name="T8" fmla="*/ 3 w 263"/>
                  <a:gd name="T9" fmla="*/ 53 h 263"/>
                  <a:gd name="T10" fmla="*/ 1 w 263"/>
                  <a:gd name="T11" fmla="*/ 53 h 263"/>
                  <a:gd name="T12" fmla="*/ 1 w 263"/>
                  <a:gd name="T13" fmla="*/ 50 h 263"/>
                  <a:gd name="T14" fmla="*/ 204 w 263"/>
                  <a:gd name="T15" fmla="*/ 59 h 263"/>
                  <a:gd name="T16" fmla="*/ 213 w 263"/>
                  <a:gd name="T17" fmla="*/ 262 h 263"/>
                  <a:gd name="T18" fmla="*/ 211 w 263"/>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211" y="263"/>
                    </a:moveTo>
                    <a:cubicBezTo>
                      <a:pt x="211" y="263"/>
                      <a:pt x="211" y="263"/>
                      <a:pt x="210" y="262"/>
                    </a:cubicBezTo>
                    <a:cubicBezTo>
                      <a:pt x="209" y="262"/>
                      <a:pt x="209" y="261"/>
                      <a:pt x="210" y="260"/>
                    </a:cubicBezTo>
                    <a:cubicBezTo>
                      <a:pt x="259" y="202"/>
                      <a:pt x="256" y="115"/>
                      <a:pt x="202" y="61"/>
                    </a:cubicBezTo>
                    <a:cubicBezTo>
                      <a:pt x="148" y="7"/>
                      <a:pt x="61" y="4"/>
                      <a:pt x="3" y="53"/>
                    </a:cubicBezTo>
                    <a:cubicBezTo>
                      <a:pt x="2" y="53"/>
                      <a:pt x="1" y="53"/>
                      <a:pt x="1" y="53"/>
                    </a:cubicBezTo>
                    <a:cubicBezTo>
                      <a:pt x="0" y="52"/>
                      <a:pt x="0" y="51"/>
                      <a:pt x="1" y="50"/>
                    </a:cubicBezTo>
                    <a:cubicBezTo>
                      <a:pt x="60" y="0"/>
                      <a:pt x="149" y="4"/>
                      <a:pt x="204" y="59"/>
                    </a:cubicBezTo>
                    <a:cubicBezTo>
                      <a:pt x="259" y="114"/>
                      <a:pt x="263" y="203"/>
                      <a:pt x="213" y="262"/>
                    </a:cubicBezTo>
                    <a:cubicBezTo>
                      <a:pt x="212" y="262"/>
                      <a:pt x="212" y="263"/>
                      <a:pt x="211" y="263"/>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57" name="Freeform 27">
                <a:extLst>
                  <a:ext uri="{FF2B5EF4-FFF2-40B4-BE49-F238E27FC236}">
                    <a16:creationId xmlns:a16="http://schemas.microsoft.com/office/drawing/2014/main" id="{4BCF0EE8-6160-DC2F-B9B9-E2E7321D7541}"/>
                  </a:ext>
                </a:extLst>
              </p:cNvPr>
              <p:cNvSpPr>
                <a:spLocks/>
              </p:cNvSpPr>
              <p:nvPr/>
            </p:nvSpPr>
            <p:spPr bwMode="auto">
              <a:xfrm>
                <a:off x="6033" y="3258"/>
                <a:ext cx="550" cy="545"/>
              </a:xfrm>
              <a:custGeom>
                <a:avLst/>
                <a:gdLst>
                  <a:gd name="T0" fmla="*/ 165 w 263"/>
                  <a:gd name="T1" fmla="*/ 248 h 259"/>
                  <a:gd name="T2" fmla="*/ 59 w 263"/>
                  <a:gd name="T3" fmla="*/ 204 h 259"/>
                  <a:gd name="T4" fmla="*/ 51 w 263"/>
                  <a:gd name="T5" fmla="*/ 0 h 259"/>
                  <a:gd name="T6" fmla="*/ 53 w 263"/>
                  <a:gd name="T7" fmla="*/ 0 h 259"/>
                  <a:gd name="T8" fmla="*/ 53 w 263"/>
                  <a:gd name="T9" fmla="*/ 3 h 259"/>
                  <a:gd name="T10" fmla="*/ 61 w 263"/>
                  <a:gd name="T11" fmla="*/ 202 h 259"/>
                  <a:gd name="T12" fmla="*/ 260 w 263"/>
                  <a:gd name="T13" fmla="*/ 210 h 259"/>
                  <a:gd name="T14" fmla="*/ 263 w 263"/>
                  <a:gd name="T15" fmla="*/ 210 h 259"/>
                  <a:gd name="T16" fmla="*/ 263 w 263"/>
                  <a:gd name="T17" fmla="*/ 212 h 259"/>
                  <a:gd name="T18" fmla="*/ 165 w 263"/>
                  <a:gd name="T19" fmla="*/ 24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59">
                    <a:moveTo>
                      <a:pt x="165" y="248"/>
                    </a:moveTo>
                    <a:cubicBezTo>
                      <a:pt x="127" y="248"/>
                      <a:pt x="88" y="233"/>
                      <a:pt x="59" y="204"/>
                    </a:cubicBezTo>
                    <a:cubicBezTo>
                      <a:pt x="4" y="149"/>
                      <a:pt x="0" y="60"/>
                      <a:pt x="51" y="0"/>
                    </a:cubicBezTo>
                    <a:cubicBezTo>
                      <a:pt x="51" y="0"/>
                      <a:pt x="52" y="0"/>
                      <a:pt x="53" y="0"/>
                    </a:cubicBezTo>
                    <a:cubicBezTo>
                      <a:pt x="54" y="1"/>
                      <a:pt x="54" y="2"/>
                      <a:pt x="53" y="3"/>
                    </a:cubicBezTo>
                    <a:cubicBezTo>
                      <a:pt x="4" y="60"/>
                      <a:pt x="8" y="148"/>
                      <a:pt x="61" y="202"/>
                    </a:cubicBezTo>
                    <a:cubicBezTo>
                      <a:pt x="115" y="255"/>
                      <a:pt x="203" y="259"/>
                      <a:pt x="260" y="210"/>
                    </a:cubicBezTo>
                    <a:cubicBezTo>
                      <a:pt x="261" y="209"/>
                      <a:pt x="262" y="209"/>
                      <a:pt x="263" y="210"/>
                    </a:cubicBezTo>
                    <a:cubicBezTo>
                      <a:pt x="263" y="211"/>
                      <a:pt x="263" y="212"/>
                      <a:pt x="263" y="212"/>
                    </a:cubicBezTo>
                    <a:cubicBezTo>
                      <a:pt x="235" y="236"/>
                      <a:pt x="200" y="248"/>
                      <a:pt x="165" y="248"/>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58" name="Freeform 28">
                <a:extLst>
                  <a:ext uri="{FF2B5EF4-FFF2-40B4-BE49-F238E27FC236}">
                    <a16:creationId xmlns:a16="http://schemas.microsoft.com/office/drawing/2014/main" id="{FB30C537-3D99-4758-65EC-816B0F3960FB}"/>
                  </a:ext>
                </a:extLst>
              </p:cNvPr>
              <p:cNvSpPr>
                <a:spLocks/>
              </p:cNvSpPr>
              <p:nvPr/>
            </p:nvSpPr>
            <p:spPr bwMode="auto">
              <a:xfrm>
                <a:off x="6173" y="3117"/>
                <a:ext cx="551" cy="553"/>
              </a:xfrm>
              <a:custGeom>
                <a:avLst/>
                <a:gdLst>
                  <a:gd name="T0" fmla="*/ 211 w 263"/>
                  <a:gd name="T1" fmla="*/ 263 h 263"/>
                  <a:gd name="T2" fmla="*/ 210 w 263"/>
                  <a:gd name="T3" fmla="*/ 262 h 263"/>
                  <a:gd name="T4" fmla="*/ 210 w 263"/>
                  <a:gd name="T5" fmla="*/ 260 h 263"/>
                  <a:gd name="T6" fmla="*/ 202 w 263"/>
                  <a:gd name="T7" fmla="*/ 61 h 263"/>
                  <a:gd name="T8" fmla="*/ 3 w 263"/>
                  <a:gd name="T9" fmla="*/ 53 h 263"/>
                  <a:gd name="T10" fmla="*/ 1 w 263"/>
                  <a:gd name="T11" fmla="*/ 53 h 263"/>
                  <a:gd name="T12" fmla="*/ 1 w 263"/>
                  <a:gd name="T13" fmla="*/ 50 h 263"/>
                  <a:gd name="T14" fmla="*/ 205 w 263"/>
                  <a:gd name="T15" fmla="*/ 59 h 263"/>
                  <a:gd name="T16" fmla="*/ 213 w 263"/>
                  <a:gd name="T17" fmla="*/ 262 h 263"/>
                  <a:gd name="T18" fmla="*/ 211 w 263"/>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211" y="263"/>
                    </a:moveTo>
                    <a:cubicBezTo>
                      <a:pt x="211" y="263"/>
                      <a:pt x="211" y="263"/>
                      <a:pt x="210" y="262"/>
                    </a:cubicBezTo>
                    <a:cubicBezTo>
                      <a:pt x="210" y="262"/>
                      <a:pt x="210" y="261"/>
                      <a:pt x="210" y="260"/>
                    </a:cubicBezTo>
                    <a:cubicBezTo>
                      <a:pt x="259" y="202"/>
                      <a:pt x="256" y="115"/>
                      <a:pt x="202" y="61"/>
                    </a:cubicBezTo>
                    <a:cubicBezTo>
                      <a:pt x="148" y="7"/>
                      <a:pt x="61" y="4"/>
                      <a:pt x="3" y="53"/>
                    </a:cubicBezTo>
                    <a:cubicBezTo>
                      <a:pt x="2" y="53"/>
                      <a:pt x="1" y="53"/>
                      <a:pt x="1" y="53"/>
                    </a:cubicBezTo>
                    <a:cubicBezTo>
                      <a:pt x="0" y="52"/>
                      <a:pt x="0" y="51"/>
                      <a:pt x="1" y="50"/>
                    </a:cubicBezTo>
                    <a:cubicBezTo>
                      <a:pt x="60" y="0"/>
                      <a:pt x="150" y="4"/>
                      <a:pt x="205" y="59"/>
                    </a:cubicBezTo>
                    <a:cubicBezTo>
                      <a:pt x="260" y="114"/>
                      <a:pt x="263" y="203"/>
                      <a:pt x="213" y="262"/>
                    </a:cubicBezTo>
                    <a:cubicBezTo>
                      <a:pt x="212" y="262"/>
                      <a:pt x="212" y="263"/>
                      <a:pt x="211" y="263"/>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59" name="Freeform 29">
                <a:extLst>
                  <a:ext uri="{FF2B5EF4-FFF2-40B4-BE49-F238E27FC236}">
                    <a16:creationId xmlns:a16="http://schemas.microsoft.com/office/drawing/2014/main" id="{E9C9F922-FAD8-4931-DC9A-830A1F15174D}"/>
                  </a:ext>
                </a:extLst>
              </p:cNvPr>
              <p:cNvSpPr>
                <a:spLocks noEditPoints="1"/>
              </p:cNvSpPr>
              <p:nvPr/>
            </p:nvSpPr>
            <p:spPr bwMode="auto">
              <a:xfrm>
                <a:off x="4419" y="2722"/>
                <a:ext cx="134" cy="299"/>
              </a:xfrm>
              <a:custGeom>
                <a:avLst/>
                <a:gdLst>
                  <a:gd name="T0" fmla="*/ 58 w 64"/>
                  <a:gd name="T1" fmla="*/ 134 h 142"/>
                  <a:gd name="T2" fmla="*/ 63 w 64"/>
                  <a:gd name="T3" fmla="*/ 136 h 142"/>
                  <a:gd name="T4" fmla="*/ 61 w 64"/>
                  <a:gd name="T5" fmla="*/ 141 h 142"/>
                  <a:gd name="T6" fmla="*/ 59 w 64"/>
                  <a:gd name="T7" fmla="*/ 142 h 142"/>
                  <a:gd name="T8" fmla="*/ 56 w 64"/>
                  <a:gd name="T9" fmla="*/ 139 h 142"/>
                  <a:gd name="T10" fmla="*/ 52 w 64"/>
                  <a:gd name="T11" fmla="*/ 119 h 142"/>
                  <a:gd name="T12" fmla="*/ 57 w 64"/>
                  <a:gd name="T13" fmla="*/ 121 h 142"/>
                  <a:gd name="T14" fmla="*/ 55 w 64"/>
                  <a:gd name="T15" fmla="*/ 127 h 142"/>
                  <a:gd name="T16" fmla="*/ 53 w 64"/>
                  <a:gd name="T17" fmla="*/ 127 h 142"/>
                  <a:gd name="T18" fmla="*/ 50 w 64"/>
                  <a:gd name="T19" fmla="*/ 124 h 142"/>
                  <a:gd name="T20" fmla="*/ 46 w 64"/>
                  <a:gd name="T21" fmla="*/ 104 h 142"/>
                  <a:gd name="T22" fmla="*/ 51 w 64"/>
                  <a:gd name="T23" fmla="*/ 106 h 142"/>
                  <a:gd name="T24" fmla="*/ 49 w 64"/>
                  <a:gd name="T25" fmla="*/ 112 h 142"/>
                  <a:gd name="T26" fmla="*/ 47 w 64"/>
                  <a:gd name="T27" fmla="*/ 112 h 142"/>
                  <a:gd name="T28" fmla="*/ 44 w 64"/>
                  <a:gd name="T29" fmla="*/ 110 h 142"/>
                  <a:gd name="T30" fmla="*/ 40 w 64"/>
                  <a:gd name="T31" fmla="*/ 89 h 142"/>
                  <a:gd name="T32" fmla="*/ 45 w 64"/>
                  <a:gd name="T33" fmla="*/ 92 h 142"/>
                  <a:gd name="T34" fmla="*/ 43 w 64"/>
                  <a:gd name="T35" fmla="*/ 97 h 142"/>
                  <a:gd name="T36" fmla="*/ 41 w 64"/>
                  <a:gd name="T37" fmla="*/ 97 h 142"/>
                  <a:gd name="T38" fmla="*/ 37 w 64"/>
                  <a:gd name="T39" fmla="*/ 95 h 142"/>
                  <a:gd name="T40" fmla="*/ 33 w 64"/>
                  <a:gd name="T41" fmla="*/ 75 h 142"/>
                  <a:gd name="T42" fmla="*/ 39 w 64"/>
                  <a:gd name="T43" fmla="*/ 77 h 142"/>
                  <a:gd name="T44" fmla="*/ 37 w 64"/>
                  <a:gd name="T45" fmla="*/ 82 h 142"/>
                  <a:gd name="T46" fmla="*/ 35 w 64"/>
                  <a:gd name="T47" fmla="*/ 82 h 142"/>
                  <a:gd name="T48" fmla="*/ 31 w 64"/>
                  <a:gd name="T49" fmla="*/ 80 h 142"/>
                  <a:gd name="T50" fmla="*/ 27 w 64"/>
                  <a:gd name="T51" fmla="*/ 60 h 142"/>
                  <a:gd name="T52" fmla="*/ 33 w 64"/>
                  <a:gd name="T53" fmla="*/ 62 h 142"/>
                  <a:gd name="T54" fmla="*/ 30 w 64"/>
                  <a:gd name="T55" fmla="*/ 67 h 142"/>
                  <a:gd name="T56" fmla="*/ 29 w 64"/>
                  <a:gd name="T57" fmla="*/ 68 h 142"/>
                  <a:gd name="T58" fmla="*/ 25 w 64"/>
                  <a:gd name="T59" fmla="*/ 65 h 142"/>
                  <a:gd name="T60" fmla="*/ 21 w 64"/>
                  <a:gd name="T61" fmla="*/ 45 h 142"/>
                  <a:gd name="T62" fmla="*/ 26 w 64"/>
                  <a:gd name="T63" fmla="*/ 47 h 142"/>
                  <a:gd name="T64" fmla="*/ 24 w 64"/>
                  <a:gd name="T65" fmla="*/ 52 h 142"/>
                  <a:gd name="T66" fmla="*/ 23 w 64"/>
                  <a:gd name="T67" fmla="*/ 53 h 142"/>
                  <a:gd name="T68" fmla="*/ 19 w 64"/>
                  <a:gd name="T69" fmla="*/ 50 h 142"/>
                  <a:gd name="T70" fmla="*/ 15 w 64"/>
                  <a:gd name="T71" fmla="*/ 30 h 142"/>
                  <a:gd name="T72" fmla="*/ 20 w 64"/>
                  <a:gd name="T73" fmla="*/ 32 h 142"/>
                  <a:gd name="T74" fmla="*/ 18 w 64"/>
                  <a:gd name="T75" fmla="*/ 38 h 142"/>
                  <a:gd name="T76" fmla="*/ 17 w 64"/>
                  <a:gd name="T77" fmla="*/ 38 h 142"/>
                  <a:gd name="T78" fmla="*/ 13 w 64"/>
                  <a:gd name="T79" fmla="*/ 35 h 142"/>
                  <a:gd name="T80" fmla="*/ 9 w 64"/>
                  <a:gd name="T81" fmla="*/ 15 h 142"/>
                  <a:gd name="T82" fmla="*/ 14 w 64"/>
                  <a:gd name="T83" fmla="*/ 17 h 142"/>
                  <a:gd name="T84" fmla="*/ 12 w 64"/>
                  <a:gd name="T85" fmla="*/ 23 h 142"/>
                  <a:gd name="T86" fmla="*/ 11 w 64"/>
                  <a:gd name="T87" fmla="*/ 23 h 142"/>
                  <a:gd name="T88" fmla="*/ 7 w 64"/>
                  <a:gd name="T89" fmla="*/ 21 h 142"/>
                  <a:gd name="T90" fmla="*/ 3 w 64"/>
                  <a:gd name="T91" fmla="*/ 0 h 142"/>
                  <a:gd name="T92" fmla="*/ 8 w 64"/>
                  <a:gd name="T93" fmla="*/ 3 h 142"/>
                  <a:gd name="T94" fmla="*/ 6 w 64"/>
                  <a:gd name="T95" fmla="*/ 8 h 142"/>
                  <a:gd name="T96" fmla="*/ 4 w 64"/>
                  <a:gd name="T97" fmla="*/ 8 h 142"/>
                  <a:gd name="T98" fmla="*/ 1 w 64"/>
                  <a:gd name="T99"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142">
                    <a:moveTo>
                      <a:pt x="56" y="139"/>
                    </a:moveTo>
                    <a:cubicBezTo>
                      <a:pt x="55" y="137"/>
                      <a:pt x="56" y="135"/>
                      <a:pt x="58" y="134"/>
                    </a:cubicBezTo>
                    <a:cubicBezTo>
                      <a:pt x="58" y="134"/>
                      <a:pt x="58" y="134"/>
                      <a:pt x="58" y="134"/>
                    </a:cubicBezTo>
                    <a:cubicBezTo>
                      <a:pt x="60" y="133"/>
                      <a:pt x="62" y="134"/>
                      <a:pt x="63" y="136"/>
                    </a:cubicBezTo>
                    <a:cubicBezTo>
                      <a:pt x="63" y="136"/>
                      <a:pt x="63" y="136"/>
                      <a:pt x="63" y="136"/>
                    </a:cubicBezTo>
                    <a:cubicBezTo>
                      <a:pt x="64" y="138"/>
                      <a:pt x="63" y="140"/>
                      <a:pt x="61" y="141"/>
                    </a:cubicBezTo>
                    <a:cubicBezTo>
                      <a:pt x="61" y="141"/>
                      <a:pt x="61" y="141"/>
                      <a:pt x="61" y="141"/>
                    </a:cubicBezTo>
                    <a:cubicBezTo>
                      <a:pt x="60" y="142"/>
                      <a:pt x="60" y="142"/>
                      <a:pt x="59" y="142"/>
                    </a:cubicBezTo>
                    <a:cubicBezTo>
                      <a:pt x="59" y="142"/>
                      <a:pt x="59" y="142"/>
                      <a:pt x="59" y="142"/>
                    </a:cubicBezTo>
                    <a:cubicBezTo>
                      <a:pt x="58" y="142"/>
                      <a:pt x="56" y="141"/>
                      <a:pt x="56" y="139"/>
                    </a:cubicBezTo>
                    <a:close/>
                    <a:moveTo>
                      <a:pt x="50" y="124"/>
                    </a:moveTo>
                    <a:cubicBezTo>
                      <a:pt x="49" y="122"/>
                      <a:pt x="50" y="120"/>
                      <a:pt x="52" y="119"/>
                    </a:cubicBezTo>
                    <a:cubicBezTo>
                      <a:pt x="52" y="119"/>
                      <a:pt x="52" y="119"/>
                      <a:pt x="52" y="119"/>
                    </a:cubicBezTo>
                    <a:cubicBezTo>
                      <a:pt x="54" y="118"/>
                      <a:pt x="56" y="119"/>
                      <a:pt x="57" y="121"/>
                    </a:cubicBezTo>
                    <a:cubicBezTo>
                      <a:pt x="57" y="121"/>
                      <a:pt x="57" y="121"/>
                      <a:pt x="57" y="121"/>
                    </a:cubicBezTo>
                    <a:cubicBezTo>
                      <a:pt x="58" y="123"/>
                      <a:pt x="57" y="126"/>
                      <a:pt x="55" y="127"/>
                    </a:cubicBezTo>
                    <a:cubicBezTo>
                      <a:pt x="55" y="127"/>
                      <a:pt x="55" y="127"/>
                      <a:pt x="55" y="127"/>
                    </a:cubicBezTo>
                    <a:cubicBezTo>
                      <a:pt x="54" y="127"/>
                      <a:pt x="54" y="127"/>
                      <a:pt x="53" y="127"/>
                    </a:cubicBezTo>
                    <a:cubicBezTo>
                      <a:pt x="53" y="127"/>
                      <a:pt x="53" y="127"/>
                      <a:pt x="53" y="127"/>
                    </a:cubicBezTo>
                    <a:cubicBezTo>
                      <a:pt x="52" y="127"/>
                      <a:pt x="50" y="126"/>
                      <a:pt x="50" y="124"/>
                    </a:cubicBezTo>
                    <a:close/>
                    <a:moveTo>
                      <a:pt x="44" y="110"/>
                    </a:moveTo>
                    <a:cubicBezTo>
                      <a:pt x="43" y="107"/>
                      <a:pt x="44" y="105"/>
                      <a:pt x="46" y="104"/>
                    </a:cubicBezTo>
                    <a:cubicBezTo>
                      <a:pt x="46" y="104"/>
                      <a:pt x="46" y="104"/>
                      <a:pt x="46" y="104"/>
                    </a:cubicBezTo>
                    <a:cubicBezTo>
                      <a:pt x="48" y="103"/>
                      <a:pt x="50" y="104"/>
                      <a:pt x="51" y="106"/>
                    </a:cubicBezTo>
                    <a:cubicBezTo>
                      <a:pt x="51" y="106"/>
                      <a:pt x="51" y="106"/>
                      <a:pt x="51" y="106"/>
                    </a:cubicBezTo>
                    <a:cubicBezTo>
                      <a:pt x="52" y="109"/>
                      <a:pt x="51" y="111"/>
                      <a:pt x="49" y="112"/>
                    </a:cubicBezTo>
                    <a:cubicBezTo>
                      <a:pt x="49" y="112"/>
                      <a:pt x="49" y="112"/>
                      <a:pt x="49" y="112"/>
                    </a:cubicBezTo>
                    <a:cubicBezTo>
                      <a:pt x="48" y="112"/>
                      <a:pt x="48" y="112"/>
                      <a:pt x="47" y="112"/>
                    </a:cubicBezTo>
                    <a:cubicBezTo>
                      <a:pt x="47" y="112"/>
                      <a:pt x="47" y="112"/>
                      <a:pt x="47" y="112"/>
                    </a:cubicBezTo>
                    <a:cubicBezTo>
                      <a:pt x="46" y="112"/>
                      <a:pt x="44" y="111"/>
                      <a:pt x="44" y="110"/>
                    </a:cubicBezTo>
                    <a:close/>
                    <a:moveTo>
                      <a:pt x="37" y="95"/>
                    </a:moveTo>
                    <a:cubicBezTo>
                      <a:pt x="37" y="93"/>
                      <a:pt x="38" y="90"/>
                      <a:pt x="40" y="89"/>
                    </a:cubicBezTo>
                    <a:cubicBezTo>
                      <a:pt x="40" y="89"/>
                      <a:pt x="40" y="89"/>
                      <a:pt x="40" y="89"/>
                    </a:cubicBezTo>
                    <a:cubicBezTo>
                      <a:pt x="42" y="89"/>
                      <a:pt x="44" y="90"/>
                      <a:pt x="45" y="92"/>
                    </a:cubicBezTo>
                    <a:cubicBezTo>
                      <a:pt x="45" y="92"/>
                      <a:pt x="45" y="92"/>
                      <a:pt x="45" y="92"/>
                    </a:cubicBezTo>
                    <a:cubicBezTo>
                      <a:pt x="46" y="94"/>
                      <a:pt x="45" y="96"/>
                      <a:pt x="43" y="97"/>
                    </a:cubicBezTo>
                    <a:cubicBezTo>
                      <a:pt x="43" y="97"/>
                      <a:pt x="43" y="97"/>
                      <a:pt x="43" y="97"/>
                    </a:cubicBezTo>
                    <a:cubicBezTo>
                      <a:pt x="42" y="97"/>
                      <a:pt x="42" y="97"/>
                      <a:pt x="41" y="97"/>
                    </a:cubicBezTo>
                    <a:cubicBezTo>
                      <a:pt x="41" y="97"/>
                      <a:pt x="41" y="97"/>
                      <a:pt x="41" y="97"/>
                    </a:cubicBezTo>
                    <a:cubicBezTo>
                      <a:pt x="40" y="97"/>
                      <a:pt x="38" y="96"/>
                      <a:pt x="37" y="95"/>
                    </a:cubicBezTo>
                    <a:close/>
                    <a:moveTo>
                      <a:pt x="31" y="80"/>
                    </a:moveTo>
                    <a:cubicBezTo>
                      <a:pt x="30" y="78"/>
                      <a:pt x="31" y="75"/>
                      <a:pt x="33" y="75"/>
                    </a:cubicBezTo>
                    <a:cubicBezTo>
                      <a:pt x="33" y="75"/>
                      <a:pt x="33" y="75"/>
                      <a:pt x="33" y="75"/>
                    </a:cubicBezTo>
                    <a:cubicBezTo>
                      <a:pt x="36" y="74"/>
                      <a:pt x="38" y="75"/>
                      <a:pt x="39" y="77"/>
                    </a:cubicBezTo>
                    <a:cubicBezTo>
                      <a:pt x="39" y="77"/>
                      <a:pt x="39" y="77"/>
                      <a:pt x="39" y="77"/>
                    </a:cubicBezTo>
                    <a:cubicBezTo>
                      <a:pt x="40" y="79"/>
                      <a:pt x="39" y="81"/>
                      <a:pt x="37" y="82"/>
                    </a:cubicBezTo>
                    <a:cubicBezTo>
                      <a:pt x="37" y="82"/>
                      <a:pt x="37" y="82"/>
                      <a:pt x="37" y="82"/>
                    </a:cubicBezTo>
                    <a:cubicBezTo>
                      <a:pt x="36" y="82"/>
                      <a:pt x="36" y="82"/>
                      <a:pt x="35" y="82"/>
                    </a:cubicBezTo>
                    <a:cubicBezTo>
                      <a:pt x="35" y="82"/>
                      <a:pt x="35" y="82"/>
                      <a:pt x="35" y="82"/>
                    </a:cubicBezTo>
                    <a:cubicBezTo>
                      <a:pt x="33" y="82"/>
                      <a:pt x="32" y="81"/>
                      <a:pt x="31" y="80"/>
                    </a:cubicBezTo>
                    <a:close/>
                    <a:moveTo>
                      <a:pt x="25" y="65"/>
                    </a:moveTo>
                    <a:cubicBezTo>
                      <a:pt x="24" y="63"/>
                      <a:pt x="25" y="61"/>
                      <a:pt x="27" y="60"/>
                    </a:cubicBezTo>
                    <a:cubicBezTo>
                      <a:pt x="27" y="60"/>
                      <a:pt x="27" y="60"/>
                      <a:pt x="27" y="60"/>
                    </a:cubicBezTo>
                    <a:cubicBezTo>
                      <a:pt x="29" y="59"/>
                      <a:pt x="32" y="60"/>
                      <a:pt x="33" y="62"/>
                    </a:cubicBezTo>
                    <a:cubicBezTo>
                      <a:pt x="33" y="62"/>
                      <a:pt x="33" y="62"/>
                      <a:pt x="33" y="62"/>
                    </a:cubicBezTo>
                    <a:cubicBezTo>
                      <a:pt x="33" y="64"/>
                      <a:pt x="32" y="66"/>
                      <a:pt x="30" y="67"/>
                    </a:cubicBezTo>
                    <a:cubicBezTo>
                      <a:pt x="30" y="67"/>
                      <a:pt x="30" y="67"/>
                      <a:pt x="30" y="67"/>
                    </a:cubicBezTo>
                    <a:cubicBezTo>
                      <a:pt x="30" y="67"/>
                      <a:pt x="29" y="68"/>
                      <a:pt x="29" y="68"/>
                    </a:cubicBezTo>
                    <a:cubicBezTo>
                      <a:pt x="29" y="68"/>
                      <a:pt x="29" y="68"/>
                      <a:pt x="29" y="68"/>
                    </a:cubicBezTo>
                    <a:cubicBezTo>
                      <a:pt x="27" y="68"/>
                      <a:pt x="26" y="67"/>
                      <a:pt x="25" y="65"/>
                    </a:cubicBezTo>
                    <a:close/>
                    <a:moveTo>
                      <a:pt x="19" y="50"/>
                    </a:moveTo>
                    <a:cubicBezTo>
                      <a:pt x="18" y="48"/>
                      <a:pt x="19" y="46"/>
                      <a:pt x="21" y="45"/>
                    </a:cubicBezTo>
                    <a:cubicBezTo>
                      <a:pt x="21" y="45"/>
                      <a:pt x="21" y="45"/>
                      <a:pt x="21" y="45"/>
                    </a:cubicBezTo>
                    <a:cubicBezTo>
                      <a:pt x="23" y="44"/>
                      <a:pt x="26" y="45"/>
                      <a:pt x="26" y="47"/>
                    </a:cubicBezTo>
                    <a:cubicBezTo>
                      <a:pt x="26" y="47"/>
                      <a:pt x="26" y="47"/>
                      <a:pt x="26" y="47"/>
                    </a:cubicBezTo>
                    <a:cubicBezTo>
                      <a:pt x="27" y="49"/>
                      <a:pt x="26" y="52"/>
                      <a:pt x="24" y="52"/>
                    </a:cubicBezTo>
                    <a:cubicBezTo>
                      <a:pt x="24" y="52"/>
                      <a:pt x="24" y="52"/>
                      <a:pt x="24" y="52"/>
                    </a:cubicBezTo>
                    <a:cubicBezTo>
                      <a:pt x="24" y="53"/>
                      <a:pt x="23" y="53"/>
                      <a:pt x="23" y="53"/>
                    </a:cubicBezTo>
                    <a:cubicBezTo>
                      <a:pt x="23" y="53"/>
                      <a:pt x="23" y="53"/>
                      <a:pt x="23" y="53"/>
                    </a:cubicBezTo>
                    <a:cubicBezTo>
                      <a:pt x="21" y="53"/>
                      <a:pt x="20" y="52"/>
                      <a:pt x="19" y="50"/>
                    </a:cubicBezTo>
                    <a:close/>
                    <a:moveTo>
                      <a:pt x="13" y="35"/>
                    </a:moveTo>
                    <a:cubicBezTo>
                      <a:pt x="12" y="33"/>
                      <a:pt x="13" y="31"/>
                      <a:pt x="15" y="30"/>
                    </a:cubicBezTo>
                    <a:cubicBezTo>
                      <a:pt x="15" y="30"/>
                      <a:pt x="15" y="30"/>
                      <a:pt x="15" y="30"/>
                    </a:cubicBezTo>
                    <a:cubicBezTo>
                      <a:pt x="17" y="29"/>
                      <a:pt x="20" y="30"/>
                      <a:pt x="20" y="32"/>
                    </a:cubicBezTo>
                    <a:cubicBezTo>
                      <a:pt x="20" y="32"/>
                      <a:pt x="20" y="32"/>
                      <a:pt x="20" y="32"/>
                    </a:cubicBezTo>
                    <a:cubicBezTo>
                      <a:pt x="21" y="34"/>
                      <a:pt x="20" y="37"/>
                      <a:pt x="18" y="38"/>
                    </a:cubicBezTo>
                    <a:cubicBezTo>
                      <a:pt x="18" y="38"/>
                      <a:pt x="18" y="38"/>
                      <a:pt x="18" y="38"/>
                    </a:cubicBezTo>
                    <a:cubicBezTo>
                      <a:pt x="18" y="38"/>
                      <a:pt x="17" y="38"/>
                      <a:pt x="17" y="38"/>
                    </a:cubicBezTo>
                    <a:cubicBezTo>
                      <a:pt x="17" y="38"/>
                      <a:pt x="17" y="38"/>
                      <a:pt x="17" y="38"/>
                    </a:cubicBezTo>
                    <a:cubicBezTo>
                      <a:pt x="15" y="38"/>
                      <a:pt x="14" y="37"/>
                      <a:pt x="13" y="35"/>
                    </a:cubicBezTo>
                    <a:close/>
                    <a:moveTo>
                      <a:pt x="7" y="21"/>
                    </a:moveTo>
                    <a:cubicBezTo>
                      <a:pt x="6" y="19"/>
                      <a:pt x="7" y="16"/>
                      <a:pt x="9" y="15"/>
                    </a:cubicBezTo>
                    <a:cubicBezTo>
                      <a:pt x="9" y="15"/>
                      <a:pt x="9" y="15"/>
                      <a:pt x="9" y="15"/>
                    </a:cubicBezTo>
                    <a:cubicBezTo>
                      <a:pt x="11" y="14"/>
                      <a:pt x="13" y="15"/>
                      <a:pt x="14" y="17"/>
                    </a:cubicBezTo>
                    <a:cubicBezTo>
                      <a:pt x="14" y="17"/>
                      <a:pt x="14" y="17"/>
                      <a:pt x="14" y="17"/>
                    </a:cubicBezTo>
                    <a:cubicBezTo>
                      <a:pt x="15" y="20"/>
                      <a:pt x="14" y="22"/>
                      <a:pt x="12" y="23"/>
                    </a:cubicBezTo>
                    <a:cubicBezTo>
                      <a:pt x="12" y="23"/>
                      <a:pt x="12" y="23"/>
                      <a:pt x="12" y="23"/>
                    </a:cubicBezTo>
                    <a:cubicBezTo>
                      <a:pt x="12" y="23"/>
                      <a:pt x="11" y="23"/>
                      <a:pt x="11" y="23"/>
                    </a:cubicBezTo>
                    <a:cubicBezTo>
                      <a:pt x="11" y="23"/>
                      <a:pt x="11" y="23"/>
                      <a:pt x="11" y="23"/>
                    </a:cubicBezTo>
                    <a:cubicBezTo>
                      <a:pt x="9" y="23"/>
                      <a:pt x="8" y="22"/>
                      <a:pt x="7" y="21"/>
                    </a:cubicBezTo>
                    <a:close/>
                    <a:moveTo>
                      <a:pt x="1" y="6"/>
                    </a:moveTo>
                    <a:cubicBezTo>
                      <a:pt x="0" y="4"/>
                      <a:pt x="1" y="1"/>
                      <a:pt x="3" y="0"/>
                    </a:cubicBezTo>
                    <a:cubicBezTo>
                      <a:pt x="3" y="0"/>
                      <a:pt x="3" y="0"/>
                      <a:pt x="3" y="0"/>
                    </a:cubicBezTo>
                    <a:cubicBezTo>
                      <a:pt x="5" y="0"/>
                      <a:pt x="7" y="1"/>
                      <a:pt x="8" y="3"/>
                    </a:cubicBezTo>
                    <a:cubicBezTo>
                      <a:pt x="8" y="3"/>
                      <a:pt x="8" y="3"/>
                      <a:pt x="8" y="3"/>
                    </a:cubicBezTo>
                    <a:cubicBezTo>
                      <a:pt x="9" y="5"/>
                      <a:pt x="8" y="7"/>
                      <a:pt x="6" y="8"/>
                    </a:cubicBezTo>
                    <a:cubicBezTo>
                      <a:pt x="6" y="8"/>
                      <a:pt x="6" y="8"/>
                      <a:pt x="6" y="8"/>
                    </a:cubicBezTo>
                    <a:cubicBezTo>
                      <a:pt x="6" y="8"/>
                      <a:pt x="5" y="8"/>
                      <a:pt x="4" y="8"/>
                    </a:cubicBezTo>
                    <a:cubicBezTo>
                      <a:pt x="4" y="8"/>
                      <a:pt x="4" y="8"/>
                      <a:pt x="4" y="8"/>
                    </a:cubicBezTo>
                    <a:cubicBezTo>
                      <a:pt x="3" y="8"/>
                      <a:pt x="1" y="7"/>
                      <a:pt x="1" y="6"/>
                    </a:cubicBezTo>
                    <a:close/>
                  </a:path>
                </a:pathLst>
              </a:cu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60" name="Freeform 30">
                <a:extLst>
                  <a:ext uri="{FF2B5EF4-FFF2-40B4-BE49-F238E27FC236}">
                    <a16:creationId xmlns:a16="http://schemas.microsoft.com/office/drawing/2014/main" id="{676F0F6A-ECBD-CFCF-EBEE-B913AC463271}"/>
                  </a:ext>
                </a:extLst>
              </p:cNvPr>
              <p:cNvSpPr>
                <a:spLocks noEditPoints="1"/>
              </p:cNvSpPr>
              <p:nvPr/>
            </p:nvSpPr>
            <p:spPr bwMode="auto">
              <a:xfrm>
                <a:off x="4308" y="2722"/>
                <a:ext cx="136" cy="299"/>
              </a:xfrm>
              <a:custGeom>
                <a:avLst/>
                <a:gdLst>
                  <a:gd name="T0" fmla="*/ 58 w 65"/>
                  <a:gd name="T1" fmla="*/ 134 h 142"/>
                  <a:gd name="T2" fmla="*/ 64 w 65"/>
                  <a:gd name="T3" fmla="*/ 136 h 142"/>
                  <a:gd name="T4" fmla="*/ 61 w 65"/>
                  <a:gd name="T5" fmla="*/ 141 h 142"/>
                  <a:gd name="T6" fmla="*/ 60 w 65"/>
                  <a:gd name="T7" fmla="*/ 142 h 142"/>
                  <a:gd name="T8" fmla="*/ 56 w 65"/>
                  <a:gd name="T9" fmla="*/ 139 h 142"/>
                  <a:gd name="T10" fmla="*/ 52 w 65"/>
                  <a:gd name="T11" fmla="*/ 119 h 142"/>
                  <a:gd name="T12" fmla="*/ 58 w 65"/>
                  <a:gd name="T13" fmla="*/ 121 h 142"/>
                  <a:gd name="T14" fmla="*/ 55 w 65"/>
                  <a:gd name="T15" fmla="*/ 127 h 142"/>
                  <a:gd name="T16" fmla="*/ 54 w 65"/>
                  <a:gd name="T17" fmla="*/ 127 h 142"/>
                  <a:gd name="T18" fmla="*/ 50 w 65"/>
                  <a:gd name="T19" fmla="*/ 124 h 142"/>
                  <a:gd name="T20" fmla="*/ 46 w 65"/>
                  <a:gd name="T21" fmla="*/ 104 h 142"/>
                  <a:gd name="T22" fmla="*/ 51 w 65"/>
                  <a:gd name="T23" fmla="*/ 106 h 142"/>
                  <a:gd name="T24" fmla="*/ 49 w 65"/>
                  <a:gd name="T25" fmla="*/ 112 h 142"/>
                  <a:gd name="T26" fmla="*/ 48 w 65"/>
                  <a:gd name="T27" fmla="*/ 112 h 142"/>
                  <a:gd name="T28" fmla="*/ 44 w 65"/>
                  <a:gd name="T29" fmla="*/ 110 h 142"/>
                  <a:gd name="T30" fmla="*/ 40 w 65"/>
                  <a:gd name="T31" fmla="*/ 89 h 142"/>
                  <a:gd name="T32" fmla="*/ 45 w 65"/>
                  <a:gd name="T33" fmla="*/ 92 h 142"/>
                  <a:gd name="T34" fmla="*/ 43 w 65"/>
                  <a:gd name="T35" fmla="*/ 97 h 142"/>
                  <a:gd name="T36" fmla="*/ 42 w 65"/>
                  <a:gd name="T37" fmla="*/ 97 h 142"/>
                  <a:gd name="T38" fmla="*/ 38 w 65"/>
                  <a:gd name="T39" fmla="*/ 95 h 142"/>
                  <a:gd name="T40" fmla="*/ 34 w 65"/>
                  <a:gd name="T41" fmla="*/ 75 h 142"/>
                  <a:gd name="T42" fmla="*/ 39 w 65"/>
                  <a:gd name="T43" fmla="*/ 77 h 142"/>
                  <a:gd name="T44" fmla="*/ 37 w 65"/>
                  <a:gd name="T45" fmla="*/ 82 h 142"/>
                  <a:gd name="T46" fmla="*/ 36 w 65"/>
                  <a:gd name="T47" fmla="*/ 82 h 142"/>
                  <a:gd name="T48" fmla="*/ 32 w 65"/>
                  <a:gd name="T49" fmla="*/ 80 h 142"/>
                  <a:gd name="T50" fmla="*/ 28 w 65"/>
                  <a:gd name="T51" fmla="*/ 60 h 142"/>
                  <a:gd name="T52" fmla="*/ 33 w 65"/>
                  <a:gd name="T53" fmla="*/ 62 h 142"/>
                  <a:gd name="T54" fmla="*/ 31 w 65"/>
                  <a:gd name="T55" fmla="*/ 67 h 142"/>
                  <a:gd name="T56" fmla="*/ 29 w 65"/>
                  <a:gd name="T57" fmla="*/ 68 h 142"/>
                  <a:gd name="T58" fmla="*/ 26 w 65"/>
                  <a:gd name="T59" fmla="*/ 65 h 142"/>
                  <a:gd name="T60" fmla="*/ 22 w 65"/>
                  <a:gd name="T61" fmla="*/ 45 h 142"/>
                  <a:gd name="T62" fmla="*/ 27 w 65"/>
                  <a:gd name="T63" fmla="*/ 47 h 142"/>
                  <a:gd name="T64" fmla="*/ 25 w 65"/>
                  <a:gd name="T65" fmla="*/ 52 h 142"/>
                  <a:gd name="T66" fmla="*/ 23 w 65"/>
                  <a:gd name="T67" fmla="*/ 53 h 142"/>
                  <a:gd name="T68" fmla="*/ 20 w 65"/>
                  <a:gd name="T69" fmla="*/ 50 h 142"/>
                  <a:gd name="T70" fmla="*/ 16 w 65"/>
                  <a:gd name="T71" fmla="*/ 30 h 142"/>
                  <a:gd name="T72" fmla="*/ 21 w 65"/>
                  <a:gd name="T73" fmla="*/ 32 h 142"/>
                  <a:gd name="T74" fmla="*/ 19 w 65"/>
                  <a:gd name="T75" fmla="*/ 38 h 142"/>
                  <a:gd name="T76" fmla="*/ 17 w 65"/>
                  <a:gd name="T77" fmla="*/ 38 h 142"/>
                  <a:gd name="T78" fmla="*/ 14 w 65"/>
                  <a:gd name="T79" fmla="*/ 35 h 142"/>
                  <a:gd name="T80" fmla="*/ 10 w 65"/>
                  <a:gd name="T81" fmla="*/ 15 h 142"/>
                  <a:gd name="T82" fmla="*/ 15 w 65"/>
                  <a:gd name="T83" fmla="*/ 17 h 142"/>
                  <a:gd name="T84" fmla="*/ 13 w 65"/>
                  <a:gd name="T85" fmla="*/ 23 h 142"/>
                  <a:gd name="T86" fmla="*/ 11 w 65"/>
                  <a:gd name="T87" fmla="*/ 23 h 142"/>
                  <a:gd name="T88" fmla="*/ 7 w 65"/>
                  <a:gd name="T89" fmla="*/ 21 h 142"/>
                  <a:gd name="T90" fmla="*/ 4 w 65"/>
                  <a:gd name="T91" fmla="*/ 0 h 142"/>
                  <a:gd name="T92" fmla="*/ 9 w 65"/>
                  <a:gd name="T93" fmla="*/ 3 h 142"/>
                  <a:gd name="T94" fmla="*/ 7 w 65"/>
                  <a:gd name="T95" fmla="*/ 8 h 142"/>
                  <a:gd name="T96" fmla="*/ 5 w 65"/>
                  <a:gd name="T97" fmla="*/ 8 h 142"/>
                  <a:gd name="T98" fmla="*/ 1 w 65"/>
                  <a:gd name="T99"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 h="142">
                    <a:moveTo>
                      <a:pt x="56" y="139"/>
                    </a:moveTo>
                    <a:cubicBezTo>
                      <a:pt x="55" y="137"/>
                      <a:pt x="56" y="135"/>
                      <a:pt x="58" y="134"/>
                    </a:cubicBezTo>
                    <a:cubicBezTo>
                      <a:pt x="58" y="134"/>
                      <a:pt x="58" y="134"/>
                      <a:pt x="58" y="134"/>
                    </a:cubicBezTo>
                    <a:cubicBezTo>
                      <a:pt x="60" y="133"/>
                      <a:pt x="63" y="134"/>
                      <a:pt x="64" y="136"/>
                    </a:cubicBezTo>
                    <a:cubicBezTo>
                      <a:pt x="64" y="136"/>
                      <a:pt x="64" y="136"/>
                      <a:pt x="64" y="136"/>
                    </a:cubicBezTo>
                    <a:cubicBezTo>
                      <a:pt x="65" y="138"/>
                      <a:pt x="64" y="140"/>
                      <a:pt x="61" y="141"/>
                    </a:cubicBezTo>
                    <a:cubicBezTo>
                      <a:pt x="61" y="141"/>
                      <a:pt x="61" y="141"/>
                      <a:pt x="61" y="141"/>
                    </a:cubicBezTo>
                    <a:cubicBezTo>
                      <a:pt x="61" y="142"/>
                      <a:pt x="60" y="142"/>
                      <a:pt x="60" y="142"/>
                    </a:cubicBezTo>
                    <a:cubicBezTo>
                      <a:pt x="60" y="142"/>
                      <a:pt x="60" y="142"/>
                      <a:pt x="60" y="142"/>
                    </a:cubicBezTo>
                    <a:cubicBezTo>
                      <a:pt x="58" y="142"/>
                      <a:pt x="57" y="141"/>
                      <a:pt x="56" y="139"/>
                    </a:cubicBezTo>
                    <a:close/>
                    <a:moveTo>
                      <a:pt x="50" y="124"/>
                    </a:moveTo>
                    <a:cubicBezTo>
                      <a:pt x="49" y="122"/>
                      <a:pt x="50" y="120"/>
                      <a:pt x="52" y="119"/>
                    </a:cubicBezTo>
                    <a:cubicBezTo>
                      <a:pt x="52" y="119"/>
                      <a:pt x="52" y="119"/>
                      <a:pt x="52" y="119"/>
                    </a:cubicBezTo>
                    <a:cubicBezTo>
                      <a:pt x="54" y="118"/>
                      <a:pt x="57" y="119"/>
                      <a:pt x="58" y="121"/>
                    </a:cubicBezTo>
                    <a:cubicBezTo>
                      <a:pt x="58" y="121"/>
                      <a:pt x="58" y="121"/>
                      <a:pt x="58" y="121"/>
                    </a:cubicBezTo>
                    <a:cubicBezTo>
                      <a:pt x="58" y="123"/>
                      <a:pt x="57" y="126"/>
                      <a:pt x="55" y="127"/>
                    </a:cubicBezTo>
                    <a:cubicBezTo>
                      <a:pt x="55" y="127"/>
                      <a:pt x="55" y="127"/>
                      <a:pt x="55" y="127"/>
                    </a:cubicBezTo>
                    <a:cubicBezTo>
                      <a:pt x="55" y="127"/>
                      <a:pt x="54" y="127"/>
                      <a:pt x="54" y="127"/>
                    </a:cubicBezTo>
                    <a:cubicBezTo>
                      <a:pt x="54" y="127"/>
                      <a:pt x="54" y="127"/>
                      <a:pt x="54" y="127"/>
                    </a:cubicBezTo>
                    <a:cubicBezTo>
                      <a:pt x="52" y="127"/>
                      <a:pt x="51" y="126"/>
                      <a:pt x="50" y="124"/>
                    </a:cubicBezTo>
                    <a:close/>
                    <a:moveTo>
                      <a:pt x="44" y="110"/>
                    </a:moveTo>
                    <a:cubicBezTo>
                      <a:pt x="43" y="107"/>
                      <a:pt x="44" y="105"/>
                      <a:pt x="46" y="104"/>
                    </a:cubicBezTo>
                    <a:cubicBezTo>
                      <a:pt x="46" y="104"/>
                      <a:pt x="46" y="104"/>
                      <a:pt x="46" y="104"/>
                    </a:cubicBezTo>
                    <a:cubicBezTo>
                      <a:pt x="48" y="103"/>
                      <a:pt x="51" y="104"/>
                      <a:pt x="51" y="106"/>
                    </a:cubicBezTo>
                    <a:cubicBezTo>
                      <a:pt x="51" y="106"/>
                      <a:pt x="51" y="106"/>
                      <a:pt x="51" y="106"/>
                    </a:cubicBezTo>
                    <a:cubicBezTo>
                      <a:pt x="52" y="109"/>
                      <a:pt x="51" y="111"/>
                      <a:pt x="49" y="112"/>
                    </a:cubicBezTo>
                    <a:cubicBezTo>
                      <a:pt x="49" y="112"/>
                      <a:pt x="49" y="112"/>
                      <a:pt x="49" y="112"/>
                    </a:cubicBezTo>
                    <a:cubicBezTo>
                      <a:pt x="49" y="112"/>
                      <a:pt x="48" y="112"/>
                      <a:pt x="48" y="112"/>
                    </a:cubicBezTo>
                    <a:cubicBezTo>
                      <a:pt x="48" y="112"/>
                      <a:pt x="48" y="112"/>
                      <a:pt x="48" y="112"/>
                    </a:cubicBezTo>
                    <a:cubicBezTo>
                      <a:pt x="46" y="112"/>
                      <a:pt x="45" y="111"/>
                      <a:pt x="44" y="110"/>
                    </a:cubicBezTo>
                    <a:close/>
                    <a:moveTo>
                      <a:pt x="38" y="95"/>
                    </a:moveTo>
                    <a:cubicBezTo>
                      <a:pt x="37" y="93"/>
                      <a:pt x="38" y="90"/>
                      <a:pt x="40" y="89"/>
                    </a:cubicBezTo>
                    <a:cubicBezTo>
                      <a:pt x="40" y="89"/>
                      <a:pt x="40" y="89"/>
                      <a:pt x="40" y="89"/>
                    </a:cubicBezTo>
                    <a:cubicBezTo>
                      <a:pt x="42" y="89"/>
                      <a:pt x="45" y="90"/>
                      <a:pt x="45" y="92"/>
                    </a:cubicBezTo>
                    <a:cubicBezTo>
                      <a:pt x="45" y="92"/>
                      <a:pt x="45" y="92"/>
                      <a:pt x="45" y="92"/>
                    </a:cubicBezTo>
                    <a:cubicBezTo>
                      <a:pt x="46" y="94"/>
                      <a:pt x="45" y="96"/>
                      <a:pt x="43" y="97"/>
                    </a:cubicBezTo>
                    <a:cubicBezTo>
                      <a:pt x="43" y="97"/>
                      <a:pt x="43" y="97"/>
                      <a:pt x="43" y="97"/>
                    </a:cubicBezTo>
                    <a:cubicBezTo>
                      <a:pt x="43" y="97"/>
                      <a:pt x="42" y="97"/>
                      <a:pt x="42" y="97"/>
                    </a:cubicBezTo>
                    <a:cubicBezTo>
                      <a:pt x="42" y="97"/>
                      <a:pt x="42" y="97"/>
                      <a:pt x="42" y="97"/>
                    </a:cubicBezTo>
                    <a:cubicBezTo>
                      <a:pt x="40" y="97"/>
                      <a:pt x="39" y="96"/>
                      <a:pt x="38" y="95"/>
                    </a:cubicBezTo>
                    <a:close/>
                    <a:moveTo>
                      <a:pt x="32" y="80"/>
                    </a:moveTo>
                    <a:cubicBezTo>
                      <a:pt x="31" y="78"/>
                      <a:pt x="32" y="75"/>
                      <a:pt x="34" y="75"/>
                    </a:cubicBezTo>
                    <a:cubicBezTo>
                      <a:pt x="34" y="75"/>
                      <a:pt x="34" y="75"/>
                      <a:pt x="34" y="75"/>
                    </a:cubicBezTo>
                    <a:cubicBezTo>
                      <a:pt x="36" y="74"/>
                      <a:pt x="38" y="75"/>
                      <a:pt x="39" y="77"/>
                    </a:cubicBezTo>
                    <a:cubicBezTo>
                      <a:pt x="39" y="77"/>
                      <a:pt x="39" y="77"/>
                      <a:pt x="39" y="77"/>
                    </a:cubicBezTo>
                    <a:cubicBezTo>
                      <a:pt x="40" y="79"/>
                      <a:pt x="39" y="81"/>
                      <a:pt x="37" y="82"/>
                    </a:cubicBezTo>
                    <a:cubicBezTo>
                      <a:pt x="37" y="82"/>
                      <a:pt x="37" y="82"/>
                      <a:pt x="37" y="82"/>
                    </a:cubicBezTo>
                    <a:cubicBezTo>
                      <a:pt x="37" y="82"/>
                      <a:pt x="36" y="82"/>
                      <a:pt x="36" y="82"/>
                    </a:cubicBezTo>
                    <a:cubicBezTo>
                      <a:pt x="36" y="82"/>
                      <a:pt x="36" y="82"/>
                      <a:pt x="36" y="82"/>
                    </a:cubicBezTo>
                    <a:cubicBezTo>
                      <a:pt x="34" y="82"/>
                      <a:pt x="32" y="81"/>
                      <a:pt x="32" y="80"/>
                    </a:cubicBezTo>
                    <a:close/>
                    <a:moveTo>
                      <a:pt x="26" y="65"/>
                    </a:moveTo>
                    <a:cubicBezTo>
                      <a:pt x="25" y="63"/>
                      <a:pt x="26" y="61"/>
                      <a:pt x="28" y="60"/>
                    </a:cubicBezTo>
                    <a:cubicBezTo>
                      <a:pt x="28" y="60"/>
                      <a:pt x="28" y="60"/>
                      <a:pt x="28" y="60"/>
                    </a:cubicBezTo>
                    <a:cubicBezTo>
                      <a:pt x="30" y="59"/>
                      <a:pt x="32" y="60"/>
                      <a:pt x="33" y="62"/>
                    </a:cubicBezTo>
                    <a:cubicBezTo>
                      <a:pt x="33" y="62"/>
                      <a:pt x="33" y="62"/>
                      <a:pt x="33" y="62"/>
                    </a:cubicBezTo>
                    <a:cubicBezTo>
                      <a:pt x="34" y="64"/>
                      <a:pt x="33" y="66"/>
                      <a:pt x="31" y="67"/>
                    </a:cubicBezTo>
                    <a:cubicBezTo>
                      <a:pt x="31" y="67"/>
                      <a:pt x="31" y="67"/>
                      <a:pt x="31" y="67"/>
                    </a:cubicBezTo>
                    <a:cubicBezTo>
                      <a:pt x="30" y="67"/>
                      <a:pt x="30" y="68"/>
                      <a:pt x="29" y="68"/>
                    </a:cubicBezTo>
                    <a:cubicBezTo>
                      <a:pt x="29" y="68"/>
                      <a:pt x="29" y="68"/>
                      <a:pt x="29" y="68"/>
                    </a:cubicBezTo>
                    <a:cubicBezTo>
                      <a:pt x="28" y="68"/>
                      <a:pt x="26" y="67"/>
                      <a:pt x="26" y="65"/>
                    </a:cubicBezTo>
                    <a:close/>
                    <a:moveTo>
                      <a:pt x="20" y="50"/>
                    </a:moveTo>
                    <a:cubicBezTo>
                      <a:pt x="19" y="48"/>
                      <a:pt x="20" y="46"/>
                      <a:pt x="22" y="45"/>
                    </a:cubicBezTo>
                    <a:cubicBezTo>
                      <a:pt x="22" y="45"/>
                      <a:pt x="22" y="45"/>
                      <a:pt x="22" y="45"/>
                    </a:cubicBezTo>
                    <a:cubicBezTo>
                      <a:pt x="24" y="44"/>
                      <a:pt x="26" y="45"/>
                      <a:pt x="27" y="47"/>
                    </a:cubicBezTo>
                    <a:cubicBezTo>
                      <a:pt x="27" y="47"/>
                      <a:pt x="27" y="47"/>
                      <a:pt x="27" y="47"/>
                    </a:cubicBezTo>
                    <a:cubicBezTo>
                      <a:pt x="28" y="49"/>
                      <a:pt x="27" y="52"/>
                      <a:pt x="25" y="52"/>
                    </a:cubicBezTo>
                    <a:cubicBezTo>
                      <a:pt x="25" y="52"/>
                      <a:pt x="25" y="52"/>
                      <a:pt x="25" y="52"/>
                    </a:cubicBezTo>
                    <a:cubicBezTo>
                      <a:pt x="24" y="53"/>
                      <a:pt x="24" y="53"/>
                      <a:pt x="23" y="53"/>
                    </a:cubicBezTo>
                    <a:cubicBezTo>
                      <a:pt x="23" y="53"/>
                      <a:pt x="23" y="53"/>
                      <a:pt x="23" y="53"/>
                    </a:cubicBezTo>
                    <a:cubicBezTo>
                      <a:pt x="22" y="53"/>
                      <a:pt x="20" y="52"/>
                      <a:pt x="20" y="50"/>
                    </a:cubicBezTo>
                    <a:close/>
                    <a:moveTo>
                      <a:pt x="14" y="35"/>
                    </a:moveTo>
                    <a:cubicBezTo>
                      <a:pt x="13" y="33"/>
                      <a:pt x="14" y="31"/>
                      <a:pt x="16" y="30"/>
                    </a:cubicBezTo>
                    <a:cubicBezTo>
                      <a:pt x="16" y="30"/>
                      <a:pt x="16" y="30"/>
                      <a:pt x="16" y="30"/>
                    </a:cubicBezTo>
                    <a:cubicBezTo>
                      <a:pt x="18" y="29"/>
                      <a:pt x="20" y="30"/>
                      <a:pt x="21" y="32"/>
                    </a:cubicBezTo>
                    <a:cubicBezTo>
                      <a:pt x="21" y="32"/>
                      <a:pt x="21" y="32"/>
                      <a:pt x="21" y="32"/>
                    </a:cubicBezTo>
                    <a:cubicBezTo>
                      <a:pt x="22" y="34"/>
                      <a:pt x="21" y="37"/>
                      <a:pt x="19" y="38"/>
                    </a:cubicBezTo>
                    <a:cubicBezTo>
                      <a:pt x="19" y="38"/>
                      <a:pt x="19" y="38"/>
                      <a:pt x="19" y="38"/>
                    </a:cubicBezTo>
                    <a:cubicBezTo>
                      <a:pt x="18" y="38"/>
                      <a:pt x="18" y="38"/>
                      <a:pt x="17" y="38"/>
                    </a:cubicBezTo>
                    <a:cubicBezTo>
                      <a:pt x="17" y="38"/>
                      <a:pt x="17" y="38"/>
                      <a:pt x="17" y="38"/>
                    </a:cubicBezTo>
                    <a:cubicBezTo>
                      <a:pt x="16" y="38"/>
                      <a:pt x="14" y="37"/>
                      <a:pt x="14" y="35"/>
                    </a:cubicBezTo>
                    <a:close/>
                    <a:moveTo>
                      <a:pt x="7" y="21"/>
                    </a:moveTo>
                    <a:cubicBezTo>
                      <a:pt x="7" y="19"/>
                      <a:pt x="8" y="16"/>
                      <a:pt x="10" y="15"/>
                    </a:cubicBezTo>
                    <a:cubicBezTo>
                      <a:pt x="10" y="15"/>
                      <a:pt x="10" y="15"/>
                      <a:pt x="10" y="15"/>
                    </a:cubicBezTo>
                    <a:cubicBezTo>
                      <a:pt x="12" y="14"/>
                      <a:pt x="14" y="15"/>
                      <a:pt x="15" y="17"/>
                    </a:cubicBezTo>
                    <a:cubicBezTo>
                      <a:pt x="15" y="17"/>
                      <a:pt x="15" y="17"/>
                      <a:pt x="15" y="17"/>
                    </a:cubicBezTo>
                    <a:cubicBezTo>
                      <a:pt x="16" y="20"/>
                      <a:pt x="15" y="22"/>
                      <a:pt x="13" y="23"/>
                    </a:cubicBezTo>
                    <a:cubicBezTo>
                      <a:pt x="13" y="23"/>
                      <a:pt x="13" y="23"/>
                      <a:pt x="13" y="23"/>
                    </a:cubicBezTo>
                    <a:cubicBezTo>
                      <a:pt x="12" y="23"/>
                      <a:pt x="12" y="23"/>
                      <a:pt x="11" y="23"/>
                    </a:cubicBezTo>
                    <a:cubicBezTo>
                      <a:pt x="11" y="23"/>
                      <a:pt x="11" y="23"/>
                      <a:pt x="11" y="23"/>
                    </a:cubicBezTo>
                    <a:cubicBezTo>
                      <a:pt x="10" y="23"/>
                      <a:pt x="8" y="22"/>
                      <a:pt x="7" y="21"/>
                    </a:cubicBezTo>
                    <a:close/>
                    <a:moveTo>
                      <a:pt x="1" y="6"/>
                    </a:moveTo>
                    <a:cubicBezTo>
                      <a:pt x="0" y="4"/>
                      <a:pt x="1" y="1"/>
                      <a:pt x="4" y="0"/>
                    </a:cubicBezTo>
                    <a:cubicBezTo>
                      <a:pt x="4" y="0"/>
                      <a:pt x="4" y="0"/>
                      <a:pt x="4" y="0"/>
                    </a:cubicBezTo>
                    <a:cubicBezTo>
                      <a:pt x="6" y="0"/>
                      <a:pt x="8" y="1"/>
                      <a:pt x="9" y="3"/>
                    </a:cubicBezTo>
                    <a:cubicBezTo>
                      <a:pt x="9" y="3"/>
                      <a:pt x="9" y="3"/>
                      <a:pt x="9" y="3"/>
                    </a:cubicBezTo>
                    <a:cubicBezTo>
                      <a:pt x="10" y="5"/>
                      <a:pt x="9" y="7"/>
                      <a:pt x="7" y="8"/>
                    </a:cubicBezTo>
                    <a:cubicBezTo>
                      <a:pt x="7" y="8"/>
                      <a:pt x="7" y="8"/>
                      <a:pt x="7" y="8"/>
                    </a:cubicBezTo>
                    <a:cubicBezTo>
                      <a:pt x="6" y="8"/>
                      <a:pt x="6" y="8"/>
                      <a:pt x="5" y="8"/>
                    </a:cubicBezTo>
                    <a:cubicBezTo>
                      <a:pt x="5" y="8"/>
                      <a:pt x="5" y="8"/>
                      <a:pt x="5" y="8"/>
                    </a:cubicBezTo>
                    <a:cubicBezTo>
                      <a:pt x="3" y="8"/>
                      <a:pt x="2" y="7"/>
                      <a:pt x="1" y="6"/>
                    </a:cubicBezTo>
                    <a:close/>
                  </a:path>
                </a:pathLst>
              </a:cu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61" name="Freeform 31">
                <a:extLst>
                  <a:ext uri="{FF2B5EF4-FFF2-40B4-BE49-F238E27FC236}">
                    <a16:creationId xmlns:a16="http://schemas.microsoft.com/office/drawing/2014/main" id="{EAE9FAC2-6F7D-3710-B1B7-B1BD80255F52}"/>
                  </a:ext>
                </a:extLst>
              </p:cNvPr>
              <p:cNvSpPr>
                <a:spLocks noEditPoints="1"/>
              </p:cNvSpPr>
              <p:nvPr/>
            </p:nvSpPr>
            <p:spPr bwMode="auto">
              <a:xfrm>
                <a:off x="6349" y="2722"/>
                <a:ext cx="134" cy="299"/>
              </a:xfrm>
              <a:custGeom>
                <a:avLst/>
                <a:gdLst>
                  <a:gd name="T0" fmla="*/ 1 w 64"/>
                  <a:gd name="T1" fmla="*/ 136 h 142"/>
                  <a:gd name="T2" fmla="*/ 6 w 64"/>
                  <a:gd name="T3" fmla="*/ 134 h 142"/>
                  <a:gd name="T4" fmla="*/ 8 w 64"/>
                  <a:gd name="T5" fmla="*/ 139 h 142"/>
                  <a:gd name="T6" fmla="*/ 4 w 64"/>
                  <a:gd name="T7" fmla="*/ 142 h 142"/>
                  <a:gd name="T8" fmla="*/ 3 w 64"/>
                  <a:gd name="T9" fmla="*/ 141 h 142"/>
                  <a:gd name="T10" fmla="*/ 7 w 64"/>
                  <a:gd name="T11" fmla="*/ 121 h 142"/>
                  <a:gd name="T12" fmla="*/ 12 w 64"/>
                  <a:gd name="T13" fmla="*/ 119 h 142"/>
                  <a:gd name="T14" fmla="*/ 14 w 64"/>
                  <a:gd name="T15" fmla="*/ 124 h 142"/>
                  <a:gd name="T16" fmla="*/ 11 w 64"/>
                  <a:gd name="T17" fmla="*/ 127 h 142"/>
                  <a:gd name="T18" fmla="*/ 9 w 64"/>
                  <a:gd name="T19" fmla="*/ 127 h 142"/>
                  <a:gd name="T20" fmla="*/ 13 w 64"/>
                  <a:gd name="T21" fmla="*/ 106 h 142"/>
                  <a:gd name="T22" fmla="*/ 18 w 64"/>
                  <a:gd name="T23" fmla="*/ 104 h 142"/>
                  <a:gd name="T24" fmla="*/ 20 w 64"/>
                  <a:gd name="T25" fmla="*/ 110 h 142"/>
                  <a:gd name="T26" fmla="*/ 17 w 64"/>
                  <a:gd name="T27" fmla="*/ 112 h 142"/>
                  <a:gd name="T28" fmla="*/ 15 w 64"/>
                  <a:gd name="T29" fmla="*/ 112 h 142"/>
                  <a:gd name="T30" fmla="*/ 19 w 64"/>
                  <a:gd name="T31" fmla="*/ 92 h 142"/>
                  <a:gd name="T32" fmla="*/ 24 w 64"/>
                  <a:gd name="T33" fmla="*/ 89 h 142"/>
                  <a:gd name="T34" fmla="*/ 26 w 64"/>
                  <a:gd name="T35" fmla="*/ 95 h 142"/>
                  <a:gd name="T36" fmla="*/ 23 w 64"/>
                  <a:gd name="T37" fmla="*/ 97 h 142"/>
                  <a:gd name="T38" fmla="*/ 21 w 64"/>
                  <a:gd name="T39" fmla="*/ 97 h 142"/>
                  <a:gd name="T40" fmla="*/ 25 w 64"/>
                  <a:gd name="T41" fmla="*/ 77 h 142"/>
                  <a:gd name="T42" fmla="*/ 30 w 64"/>
                  <a:gd name="T43" fmla="*/ 75 h 142"/>
                  <a:gd name="T44" fmla="*/ 33 w 64"/>
                  <a:gd name="T45" fmla="*/ 80 h 142"/>
                  <a:gd name="T46" fmla="*/ 29 w 64"/>
                  <a:gd name="T47" fmla="*/ 82 h 142"/>
                  <a:gd name="T48" fmla="*/ 27 w 64"/>
                  <a:gd name="T49" fmla="*/ 82 h 142"/>
                  <a:gd name="T50" fmla="*/ 31 w 64"/>
                  <a:gd name="T51" fmla="*/ 62 h 142"/>
                  <a:gd name="T52" fmla="*/ 37 w 64"/>
                  <a:gd name="T53" fmla="*/ 60 h 142"/>
                  <a:gd name="T54" fmla="*/ 39 w 64"/>
                  <a:gd name="T55" fmla="*/ 65 h 142"/>
                  <a:gd name="T56" fmla="*/ 35 w 64"/>
                  <a:gd name="T57" fmla="*/ 68 h 142"/>
                  <a:gd name="T58" fmla="*/ 33 w 64"/>
                  <a:gd name="T59" fmla="*/ 67 h 142"/>
                  <a:gd name="T60" fmla="*/ 37 w 64"/>
                  <a:gd name="T61" fmla="*/ 47 h 142"/>
                  <a:gd name="T62" fmla="*/ 43 w 64"/>
                  <a:gd name="T63" fmla="*/ 45 h 142"/>
                  <a:gd name="T64" fmla="*/ 45 w 64"/>
                  <a:gd name="T65" fmla="*/ 50 h 142"/>
                  <a:gd name="T66" fmla="*/ 41 w 64"/>
                  <a:gd name="T67" fmla="*/ 53 h 142"/>
                  <a:gd name="T68" fmla="*/ 40 w 64"/>
                  <a:gd name="T69" fmla="*/ 52 h 142"/>
                  <a:gd name="T70" fmla="*/ 43 w 64"/>
                  <a:gd name="T71" fmla="*/ 32 h 142"/>
                  <a:gd name="T72" fmla="*/ 49 w 64"/>
                  <a:gd name="T73" fmla="*/ 30 h 142"/>
                  <a:gd name="T74" fmla="*/ 51 w 64"/>
                  <a:gd name="T75" fmla="*/ 35 h 142"/>
                  <a:gd name="T76" fmla="*/ 47 w 64"/>
                  <a:gd name="T77" fmla="*/ 38 h 142"/>
                  <a:gd name="T78" fmla="*/ 46 w 64"/>
                  <a:gd name="T79" fmla="*/ 38 h 142"/>
                  <a:gd name="T80" fmla="*/ 50 w 64"/>
                  <a:gd name="T81" fmla="*/ 17 h 142"/>
                  <a:gd name="T82" fmla="*/ 55 w 64"/>
                  <a:gd name="T83" fmla="*/ 15 h 142"/>
                  <a:gd name="T84" fmla="*/ 57 w 64"/>
                  <a:gd name="T85" fmla="*/ 21 h 142"/>
                  <a:gd name="T86" fmla="*/ 53 w 64"/>
                  <a:gd name="T87" fmla="*/ 23 h 142"/>
                  <a:gd name="T88" fmla="*/ 52 w 64"/>
                  <a:gd name="T89" fmla="*/ 23 h 142"/>
                  <a:gd name="T90" fmla="*/ 56 w 64"/>
                  <a:gd name="T91" fmla="*/ 3 h 142"/>
                  <a:gd name="T92" fmla="*/ 61 w 64"/>
                  <a:gd name="T93" fmla="*/ 0 h 142"/>
                  <a:gd name="T94" fmla="*/ 63 w 64"/>
                  <a:gd name="T95" fmla="*/ 6 h 142"/>
                  <a:gd name="T96" fmla="*/ 59 w 64"/>
                  <a:gd name="T97" fmla="*/ 8 h 142"/>
                  <a:gd name="T98" fmla="*/ 58 w 64"/>
                  <a:gd name="T99"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142">
                    <a:moveTo>
                      <a:pt x="3" y="141"/>
                    </a:moveTo>
                    <a:cubicBezTo>
                      <a:pt x="1" y="140"/>
                      <a:pt x="0" y="138"/>
                      <a:pt x="1" y="136"/>
                    </a:cubicBezTo>
                    <a:cubicBezTo>
                      <a:pt x="1" y="136"/>
                      <a:pt x="1" y="136"/>
                      <a:pt x="1" y="136"/>
                    </a:cubicBezTo>
                    <a:cubicBezTo>
                      <a:pt x="2" y="134"/>
                      <a:pt x="4" y="133"/>
                      <a:pt x="6" y="134"/>
                    </a:cubicBezTo>
                    <a:cubicBezTo>
                      <a:pt x="6" y="134"/>
                      <a:pt x="6" y="134"/>
                      <a:pt x="6" y="134"/>
                    </a:cubicBezTo>
                    <a:cubicBezTo>
                      <a:pt x="8" y="135"/>
                      <a:pt x="9" y="137"/>
                      <a:pt x="8" y="139"/>
                    </a:cubicBezTo>
                    <a:cubicBezTo>
                      <a:pt x="8" y="139"/>
                      <a:pt x="8" y="139"/>
                      <a:pt x="8" y="139"/>
                    </a:cubicBezTo>
                    <a:cubicBezTo>
                      <a:pt x="8" y="141"/>
                      <a:pt x="6" y="142"/>
                      <a:pt x="4" y="142"/>
                    </a:cubicBezTo>
                    <a:cubicBezTo>
                      <a:pt x="4" y="142"/>
                      <a:pt x="4" y="142"/>
                      <a:pt x="4" y="142"/>
                    </a:cubicBezTo>
                    <a:cubicBezTo>
                      <a:pt x="4" y="142"/>
                      <a:pt x="3" y="142"/>
                      <a:pt x="3" y="141"/>
                    </a:cubicBezTo>
                    <a:close/>
                    <a:moveTo>
                      <a:pt x="9" y="127"/>
                    </a:moveTo>
                    <a:cubicBezTo>
                      <a:pt x="7" y="126"/>
                      <a:pt x="6" y="123"/>
                      <a:pt x="7" y="121"/>
                    </a:cubicBezTo>
                    <a:cubicBezTo>
                      <a:pt x="7" y="121"/>
                      <a:pt x="7" y="121"/>
                      <a:pt x="7" y="121"/>
                    </a:cubicBezTo>
                    <a:cubicBezTo>
                      <a:pt x="8" y="119"/>
                      <a:pt x="10" y="118"/>
                      <a:pt x="12" y="119"/>
                    </a:cubicBezTo>
                    <a:cubicBezTo>
                      <a:pt x="12" y="119"/>
                      <a:pt x="12" y="119"/>
                      <a:pt x="12" y="119"/>
                    </a:cubicBezTo>
                    <a:cubicBezTo>
                      <a:pt x="14" y="120"/>
                      <a:pt x="15" y="122"/>
                      <a:pt x="14" y="124"/>
                    </a:cubicBezTo>
                    <a:cubicBezTo>
                      <a:pt x="14" y="124"/>
                      <a:pt x="14" y="124"/>
                      <a:pt x="14" y="124"/>
                    </a:cubicBezTo>
                    <a:cubicBezTo>
                      <a:pt x="14" y="126"/>
                      <a:pt x="12" y="127"/>
                      <a:pt x="11" y="127"/>
                    </a:cubicBezTo>
                    <a:cubicBezTo>
                      <a:pt x="11" y="127"/>
                      <a:pt x="11" y="127"/>
                      <a:pt x="11" y="127"/>
                    </a:cubicBezTo>
                    <a:cubicBezTo>
                      <a:pt x="10" y="127"/>
                      <a:pt x="10" y="127"/>
                      <a:pt x="9" y="127"/>
                    </a:cubicBezTo>
                    <a:close/>
                    <a:moveTo>
                      <a:pt x="15" y="112"/>
                    </a:moveTo>
                    <a:cubicBezTo>
                      <a:pt x="13" y="111"/>
                      <a:pt x="12" y="108"/>
                      <a:pt x="13" y="106"/>
                    </a:cubicBezTo>
                    <a:cubicBezTo>
                      <a:pt x="13" y="106"/>
                      <a:pt x="13" y="106"/>
                      <a:pt x="13" y="106"/>
                    </a:cubicBezTo>
                    <a:cubicBezTo>
                      <a:pt x="14" y="104"/>
                      <a:pt x="16" y="103"/>
                      <a:pt x="18" y="104"/>
                    </a:cubicBezTo>
                    <a:cubicBezTo>
                      <a:pt x="18" y="104"/>
                      <a:pt x="18" y="104"/>
                      <a:pt x="18" y="104"/>
                    </a:cubicBezTo>
                    <a:cubicBezTo>
                      <a:pt x="20" y="105"/>
                      <a:pt x="21" y="107"/>
                      <a:pt x="20" y="110"/>
                    </a:cubicBezTo>
                    <a:cubicBezTo>
                      <a:pt x="20" y="110"/>
                      <a:pt x="20" y="110"/>
                      <a:pt x="20" y="110"/>
                    </a:cubicBezTo>
                    <a:cubicBezTo>
                      <a:pt x="20" y="111"/>
                      <a:pt x="18" y="112"/>
                      <a:pt x="17" y="112"/>
                    </a:cubicBezTo>
                    <a:cubicBezTo>
                      <a:pt x="17" y="112"/>
                      <a:pt x="17" y="112"/>
                      <a:pt x="17" y="112"/>
                    </a:cubicBezTo>
                    <a:cubicBezTo>
                      <a:pt x="16" y="112"/>
                      <a:pt x="16" y="112"/>
                      <a:pt x="15" y="112"/>
                    </a:cubicBezTo>
                    <a:close/>
                    <a:moveTo>
                      <a:pt x="21" y="97"/>
                    </a:moveTo>
                    <a:cubicBezTo>
                      <a:pt x="19" y="96"/>
                      <a:pt x="18" y="94"/>
                      <a:pt x="19" y="92"/>
                    </a:cubicBezTo>
                    <a:cubicBezTo>
                      <a:pt x="19" y="92"/>
                      <a:pt x="19" y="92"/>
                      <a:pt x="19" y="92"/>
                    </a:cubicBezTo>
                    <a:cubicBezTo>
                      <a:pt x="20" y="90"/>
                      <a:pt x="22" y="89"/>
                      <a:pt x="24" y="89"/>
                    </a:cubicBezTo>
                    <a:cubicBezTo>
                      <a:pt x="24" y="89"/>
                      <a:pt x="24" y="89"/>
                      <a:pt x="24" y="89"/>
                    </a:cubicBezTo>
                    <a:cubicBezTo>
                      <a:pt x="26" y="90"/>
                      <a:pt x="27" y="93"/>
                      <a:pt x="26" y="95"/>
                    </a:cubicBezTo>
                    <a:cubicBezTo>
                      <a:pt x="26" y="95"/>
                      <a:pt x="26" y="95"/>
                      <a:pt x="26" y="95"/>
                    </a:cubicBezTo>
                    <a:cubicBezTo>
                      <a:pt x="26" y="96"/>
                      <a:pt x="24" y="97"/>
                      <a:pt x="23" y="97"/>
                    </a:cubicBezTo>
                    <a:cubicBezTo>
                      <a:pt x="23" y="97"/>
                      <a:pt x="23" y="97"/>
                      <a:pt x="23" y="97"/>
                    </a:cubicBezTo>
                    <a:cubicBezTo>
                      <a:pt x="22" y="97"/>
                      <a:pt x="22" y="97"/>
                      <a:pt x="21" y="97"/>
                    </a:cubicBezTo>
                    <a:close/>
                    <a:moveTo>
                      <a:pt x="27" y="82"/>
                    </a:moveTo>
                    <a:cubicBezTo>
                      <a:pt x="25" y="81"/>
                      <a:pt x="24" y="79"/>
                      <a:pt x="25" y="77"/>
                    </a:cubicBezTo>
                    <a:cubicBezTo>
                      <a:pt x="25" y="77"/>
                      <a:pt x="25" y="77"/>
                      <a:pt x="25" y="77"/>
                    </a:cubicBezTo>
                    <a:cubicBezTo>
                      <a:pt x="26" y="75"/>
                      <a:pt x="28" y="74"/>
                      <a:pt x="30" y="75"/>
                    </a:cubicBezTo>
                    <a:cubicBezTo>
                      <a:pt x="30" y="75"/>
                      <a:pt x="30" y="75"/>
                      <a:pt x="30" y="75"/>
                    </a:cubicBezTo>
                    <a:cubicBezTo>
                      <a:pt x="32" y="75"/>
                      <a:pt x="33" y="78"/>
                      <a:pt x="33" y="80"/>
                    </a:cubicBezTo>
                    <a:cubicBezTo>
                      <a:pt x="33" y="80"/>
                      <a:pt x="33" y="80"/>
                      <a:pt x="33" y="80"/>
                    </a:cubicBezTo>
                    <a:cubicBezTo>
                      <a:pt x="32" y="81"/>
                      <a:pt x="30" y="82"/>
                      <a:pt x="29" y="82"/>
                    </a:cubicBezTo>
                    <a:cubicBezTo>
                      <a:pt x="29" y="82"/>
                      <a:pt x="29" y="82"/>
                      <a:pt x="29" y="82"/>
                    </a:cubicBezTo>
                    <a:cubicBezTo>
                      <a:pt x="28" y="82"/>
                      <a:pt x="28" y="82"/>
                      <a:pt x="27" y="82"/>
                    </a:cubicBezTo>
                    <a:close/>
                    <a:moveTo>
                      <a:pt x="33" y="67"/>
                    </a:moveTo>
                    <a:cubicBezTo>
                      <a:pt x="31" y="66"/>
                      <a:pt x="30" y="64"/>
                      <a:pt x="31" y="62"/>
                    </a:cubicBezTo>
                    <a:cubicBezTo>
                      <a:pt x="31" y="62"/>
                      <a:pt x="31" y="62"/>
                      <a:pt x="31" y="62"/>
                    </a:cubicBezTo>
                    <a:cubicBezTo>
                      <a:pt x="32" y="60"/>
                      <a:pt x="34" y="59"/>
                      <a:pt x="37" y="60"/>
                    </a:cubicBezTo>
                    <a:cubicBezTo>
                      <a:pt x="37" y="60"/>
                      <a:pt x="37" y="60"/>
                      <a:pt x="37" y="60"/>
                    </a:cubicBezTo>
                    <a:cubicBezTo>
                      <a:pt x="39" y="61"/>
                      <a:pt x="40" y="63"/>
                      <a:pt x="39" y="65"/>
                    </a:cubicBezTo>
                    <a:cubicBezTo>
                      <a:pt x="39" y="65"/>
                      <a:pt x="39" y="65"/>
                      <a:pt x="39" y="65"/>
                    </a:cubicBezTo>
                    <a:cubicBezTo>
                      <a:pt x="38" y="67"/>
                      <a:pt x="37" y="68"/>
                      <a:pt x="35" y="68"/>
                    </a:cubicBezTo>
                    <a:cubicBezTo>
                      <a:pt x="35" y="68"/>
                      <a:pt x="35" y="68"/>
                      <a:pt x="35" y="68"/>
                    </a:cubicBezTo>
                    <a:cubicBezTo>
                      <a:pt x="34" y="68"/>
                      <a:pt x="34" y="67"/>
                      <a:pt x="33" y="67"/>
                    </a:cubicBezTo>
                    <a:close/>
                    <a:moveTo>
                      <a:pt x="40" y="52"/>
                    </a:moveTo>
                    <a:cubicBezTo>
                      <a:pt x="38" y="52"/>
                      <a:pt x="37" y="49"/>
                      <a:pt x="37" y="47"/>
                    </a:cubicBezTo>
                    <a:cubicBezTo>
                      <a:pt x="37" y="47"/>
                      <a:pt x="37" y="47"/>
                      <a:pt x="37" y="47"/>
                    </a:cubicBezTo>
                    <a:cubicBezTo>
                      <a:pt x="38" y="45"/>
                      <a:pt x="41" y="44"/>
                      <a:pt x="43" y="45"/>
                    </a:cubicBezTo>
                    <a:cubicBezTo>
                      <a:pt x="43" y="45"/>
                      <a:pt x="43" y="45"/>
                      <a:pt x="43" y="45"/>
                    </a:cubicBezTo>
                    <a:cubicBezTo>
                      <a:pt x="45" y="46"/>
                      <a:pt x="46" y="48"/>
                      <a:pt x="45" y="50"/>
                    </a:cubicBezTo>
                    <a:cubicBezTo>
                      <a:pt x="45" y="50"/>
                      <a:pt x="45" y="50"/>
                      <a:pt x="45" y="50"/>
                    </a:cubicBezTo>
                    <a:cubicBezTo>
                      <a:pt x="44" y="52"/>
                      <a:pt x="43" y="53"/>
                      <a:pt x="41" y="53"/>
                    </a:cubicBezTo>
                    <a:cubicBezTo>
                      <a:pt x="41" y="53"/>
                      <a:pt x="41" y="53"/>
                      <a:pt x="41" y="53"/>
                    </a:cubicBezTo>
                    <a:cubicBezTo>
                      <a:pt x="41" y="53"/>
                      <a:pt x="40" y="53"/>
                      <a:pt x="40" y="52"/>
                    </a:cubicBezTo>
                    <a:close/>
                    <a:moveTo>
                      <a:pt x="46" y="38"/>
                    </a:moveTo>
                    <a:cubicBezTo>
                      <a:pt x="44" y="37"/>
                      <a:pt x="43" y="34"/>
                      <a:pt x="43" y="32"/>
                    </a:cubicBezTo>
                    <a:cubicBezTo>
                      <a:pt x="43" y="32"/>
                      <a:pt x="43" y="32"/>
                      <a:pt x="43" y="32"/>
                    </a:cubicBezTo>
                    <a:cubicBezTo>
                      <a:pt x="44" y="30"/>
                      <a:pt x="47" y="29"/>
                      <a:pt x="49" y="30"/>
                    </a:cubicBezTo>
                    <a:cubicBezTo>
                      <a:pt x="49" y="30"/>
                      <a:pt x="49" y="30"/>
                      <a:pt x="49" y="30"/>
                    </a:cubicBezTo>
                    <a:cubicBezTo>
                      <a:pt x="51" y="31"/>
                      <a:pt x="52" y="33"/>
                      <a:pt x="51" y="35"/>
                    </a:cubicBezTo>
                    <a:cubicBezTo>
                      <a:pt x="51" y="35"/>
                      <a:pt x="51" y="35"/>
                      <a:pt x="51" y="35"/>
                    </a:cubicBezTo>
                    <a:cubicBezTo>
                      <a:pt x="50" y="37"/>
                      <a:pt x="49" y="38"/>
                      <a:pt x="47" y="38"/>
                    </a:cubicBezTo>
                    <a:cubicBezTo>
                      <a:pt x="47" y="38"/>
                      <a:pt x="47" y="38"/>
                      <a:pt x="47" y="38"/>
                    </a:cubicBezTo>
                    <a:cubicBezTo>
                      <a:pt x="47" y="38"/>
                      <a:pt x="46" y="38"/>
                      <a:pt x="46" y="38"/>
                    </a:cubicBezTo>
                    <a:close/>
                    <a:moveTo>
                      <a:pt x="52" y="23"/>
                    </a:moveTo>
                    <a:cubicBezTo>
                      <a:pt x="50" y="22"/>
                      <a:pt x="49" y="20"/>
                      <a:pt x="50" y="17"/>
                    </a:cubicBezTo>
                    <a:cubicBezTo>
                      <a:pt x="50" y="17"/>
                      <a:pt x="50" y="17"/>
                      <a:pt x="50" y="17"/>
                    </a:cubicBezTo>
                    <a:cubicBezTo>
                      <a:pt x="50" y="15"/>
                      <a:pt x="53" y="14"/>
                      <a:pt x="55" y="15"/>
                    </a:cubicBezTo>
                    <a:cubicBezTo>
                      <a:pt x="55" y="15"/>
                      <a:pt x="55" y="15"/>
                      <a:pt x="55" y="15"/>
                    </a:cubicBezTo>
                    <a:cubicBezTo>
                      <a:pt x="57" y="16"/>
                      <a:pt x="58" y="19"/>
                      <a:pt x="57" y="21"/>
                    </a:cubicBezTo>
                    <a:cubicBezTo>
                      <a:pt x="57" y="21"/>
                      <a:pt x="57" y="21"/>
                      <a:pt x="57" y="21"/>
                    </a:cubicBezTo>
                    <a:cubicBezTo>
                      <a:pt x="56" y="22"/>
                      <a:pt x="55" y="23"/>
                      <a:pt x="53" y="23"/>
                    </a:cubicBezTo>
                    <a:cubicBezTo>
                      <a:pt x="53" y="23"/>
                      <a:pt x="53" y="23"/>
                      <a:pt x="53" y="23"/>
                    </a:cubicBezTo>
                    <a:cubicBezTo>
                      <a:pt x="53" y="23"/>
                      <a:pt x="52" y="23"/>
                      <a:pt x="52" y="23"/>
                    </a:cubicBezTo>
                    <a:close/>
                    <a:moveTo>
                      <a:pt x="58" y="8"/>
                    </a:moveTo>
                    <a:cubicBezTo>
                      <a:pt x="56" y="7"/>
                      <a:pt x="55" y="5"/>
                      <a:pt x="56" y="3"/>
                    </a:cubicBezTo>
                    <a:cubicBezTo>
                      <a:pt x="56" y="3"/>
                      <a:pt x="56" y="3"/>
                      <a:pt x="56" y="3"/>
                    </a:cubicBezTo>
                    <a:cubicBezTo>
                      <a:pt x="57" y="1"/>
                      <a:pt x="59" y="0"/>
                      <a:pt x="61" y="0"/>
                    </a:cubicBezTo>
                    <a:cubicBezTo>
                      <a:pt x="61" y="0"/>
                      <a:pt x="61" y="0"/>
                      <a:pt x="61" y="0"/>
                    </a:cubicBezTo>
                    <a:cubicBezTo>
                      <a:pt x="63" y="1"/>
                      <a:pt x="64" y="4"/>
                      <a:pt x="63" y="6"/>
                    </a:cubicBezTo>
                    <a:cubicBezTo>
                      <a:pt x="63" y="6"/>
                      <a:pt x="63" y="6"/>
                      <a:pt x="63" y="6"/>
                    </a:cubicBezTo>
                    <a:cubicBezTo>
                      <a:pt x="62" y="7"/>
                      <a:pt x="61" y="8"/>
                      <a:pt x="59" y="8"/>
                    </a:cubicBezTo>
                    <a:cubicBezTo>
                      <a:pt x="59" y="8"/>
                      <a:pt x="59" y="8"/>
                      <a:pt x="59" y="8"/>
                    </a:cubicBezTo>
                    <a:cubicBezTo>
                      <a:pt x="59" y="8"/>
                      <a:pt x="58" y="8"/>
                      <a:pt x="58" y="8"/>
                    </a:cubicBezTo>
                    <a:close/>
                  </a:path>
                </a:pathLst>
              </a:cu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62" name="Freeform 32">
                <a:extLst>
                  <a:ext uri="{FF2B5EF4-FFF2-40B4-BE49-F238E27FC236}">
                    <a16:creationId xmlns:a16="http://schemas.microsoft.com/office/drawing/2014/main" id="{95763BC0-A71D-4A5C-A013-DA830826AF45}"/>
                  </a:ext>
                </a:extLst>
              </p:cNvPr>
              <p:cNvSpPr>
                <a:spLocks noEditPoints="1"/>
              </p:cNvSpPr>
              <p:nvPr/>
            </p:nvSpPr>
            <p:spPr bwMode="auto">
              <a:xfrm>
                <a:off x="6458" y="2722"/>
                <a:ext cx="134" cy="299"/>
              </a:xfrm>
              <a:custGeom>
                <a:avLst/>
                <a:gdLst>
                  <a:gd name="T0" fmla="*/ 1 w 64"/>
                  <a:gd name="T1" fmla="*/ 136 h 142"/>
                  <a:gd name="T2" fmla="*/ 6 w 64"/>
                  <a:gd name="T3" fmla="*/ 134 h 142"/>
                  <a:gd name="T4" fmla="*/ 9 w 64"/>
                  <a:gd name="T5" fmla="*/ 139 h 142"/>
                  <a:gd name="T6" fmla="*/ 5 w 64"/>
                  <a:gd name="T7" fmla="*/ 142 h 142"/>
                  <a:gd name="T8" fmla="*/ 3 w 64"/>
                  <a:gd name="T9" fmla="*/ 141 h 142"/>
                  <a:gd name="T10" fmla="*/ 7 w 64"/>
                  <a:gd name="T11" fmla="*/ 121 h 142"/>
                  <a:gd name="T12" fmla="*/ 13 w 64"/>
                  <a:gd name="T13" fmla="*/ 119 h 142"/>
                  <a:gd name="T14" fmla="*/ 15 w 64"/>
                  <a:gd name="T15" fmla="*/ 124 h 142"/>
                  <a:gd name="T16" fmla="*/ 11 w 64"/>
                  <a:gd name="T17" fmla="*/ 127 h 142"/>
                  <a:gd name="T18" fmla="*/ 9 w 64"/>
                  <a:gd name="T19" fmla="*/ 127 h 142"/>
                  <a:gd name="T20" fmla="*/ 13 w 64"/>
                  <a:gd name="T21" fmla="*/ 106 h 142"/>
                  <a:gd name="T22" fmla="*/ 19 w 64"/>
                  <a:gd name="T23" fmla="*/ 104 h 142"/>
                  <a:gd name="T24" fmla="*/ 21 w 64"/>
                  <a:gd name="T25" fmla="*/ 110 h 142"/>
                  <a:gd name="T26" fmla="*/ 17 w 64"/>
                  <a:gd name="T27" fmla="*/ 112 h 142"/>
                  <a:gd name="T28" fmla="*/ 16 w 64"/>
                  <a:gd name="T29" fmla="*/ 112 h 142"/>
                  <a:gd name="T30" fmla="*/ 20 w 64"/>
                  <a:gd name="T31" fmla="*/ 92 h 142"/>
                  <a:gd name="T32" fmla="*/ 25 w 64"/>
                  <a:gd name="T33" fmla="*/ 89 h 142"/>
                  <a:gd name="T34" fmla="*/ 27 w 64"/>
                  <a:gd name="T35" fmla="*/ 95 h 142"/>
                  <a:gd name="T36" fmla="*/ 23 w 64"/>
                  <a:gd name="T37" fmla="*/ 97 h 142"/>
                  <a:gd name="T38" fmla="*/ 22 w 64"/>
                  <a:gd name="T39" fmla="*/ 97 h 142"/>
                  <a:gd name="T40" fmla="*/ 26 w 64"/>
                  <a:gd name="T41" fmla="*/ 77 h 142"/>
                  <a:gd name="T42" fmla="*/ 31 w 64"/>
                  <a:gd name="T43" fmla="*/ 75 h 142"/>
                  <a:gd name="T44" fmla="*/ 33 w 64"/>
                  <a:gd name="T45" fmla="*/ 80 h 142"/>
                  <a:gd name="T46" fmla="*/ 29 w 64"/>
                  <a:gd name="T47" fmla="*/ 82 h 142"/>
                  <a:gd name="T48" fmla="*/ 28 w 64"/>
                  <a:gd name="T49" fmla="*/ 82 h 142"/>
                  <a:gd name="T50" fmla="*/ 32 w 64"/>
                  <a:gd name="T51" fmla="*/ 62 h 142"/>
                  <a:gd name="T52" fmla="*/ 37 w 64"/>
                  <a:gd name="T53" fmla="*/ 60 h 142"/>
                  <a:gd name="T54" fmla="*/ 39 w 64"/>
                  <a:gd name="T55" fmla="*/ 65 h 142"/>
                  <a:gd name="T56" fmla="*/ 35 w 64"/>
                  <a:gd name="T57" fmla="*/ 68 h 142"/>
                  <a:gd name="T58" fmla="*/ 34 w 64"/>
                  <a:gd name="T59" fmla="*/ 67 h 142"/>
                  <a:gd name="T60" fmla="*/ 38 w 64"/>
                  <a:gd name="T61" fmla="*/ 47 h 142"/>
                  <a:gd name="T62" fmla="*/ 43 w 64"/>
                  <a:gd name="T63" fmla="*/ 45 h 142"/>
                  <a:gd name="T64" fmla="*/ 45 w 64"/>
                  <a:gd name="T65" fmla="*/ 50 h 142"/>
                  <a:gd name="T66" fmla="*/ 42 w 64"/>
                  <a:gd name="T67" fmla="*/ 53 h 142"/>
                  <a:gd name="T68" fmla="*/ 40 w 64"/>
                  <a:gd name="T69" fmla="*/ 52 h 142"/>
                  <a:gd name="T70" fmla="*/ 44 w 64"/>
                  <a:gd name="T71" fmla="*/ 32 h 142"/>
                  <a:gd name="T72" fmla="*/ 49 w 64"/>
                  <a:gd name="T73" fmla="*/ 30 h 142"/>
                  <a:gd name="T74" fmla="*/ 51 w 64"/>
                  <a:gd name="T75" fmla="*/ 35 h 142"/>
                  <a:gd name="T76" fmla="*/ 48 w 64"/>
                  <a:gd name="T77" fmla="*/ 38 h 142"/>
                  <a:gd name="T78" fmla="*/ 46 w 64"/>
                  <a:gd name="T79" fmla="*/ 38 h 142"/>
                  <a:gd name="T80" fmla="*/ 50 w 64"/>
                  <a:gd name="T81" fmla="*/ 17 h 142"/>
                  <a:gd name="T82" fmla="*/ 55 w 64"/>
                  <a:gd name="T83" fmla="*/ 15 h 142"/>
                  <a:gd name="T84" fmla="*/ 57 w 64"/>
                  <a:gd name="T85" fmla="*/ 21 h 142"/>
                  <a:gd name="T86" fmla="*/ 54 w 64"/>
                  <a:gd name="T87" fmla="*/ 23 h 142"/>
                  <a:gd name="T88" fmla="*/ 52 w 64"/>
                  <a:gd name="T89" fmla="*/ 23 h 142"/>
                  <a:gd name="T90" fmla="*/ 56 w 64"/>
                  <a:gd name="T91" fmla="*/ 3 h 142"/>
                  <a:gd name="T92" fmla="*/ 61 w 64"/>
                  <a:gd name="T93" fmla="*/ 0 h 142"/>
                  <a:gd name="T94" fmla="*/ 64 w 64"/>
                  <a:gd name="T95" fmla="*/ 6 h 142"/>
                  <a:gd name="T96" fmla="*/ 60 w 64"/>
                  <a:gd name="T97" fmla="*/ 8 h 142"/>
                  <a:gd name="T98" fmla="*/ 58 w 64"/>
                  <a:gd name="T99"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142">
                    <a:moveTo>
                      <a:pt x="3" y="141"/>
                    </a:moveTo>
                    <a:cubicBezTo>
                      <a:pt x="1" y="140"/>
                      <a:pt x="0" y="138"/>
                      <a:pt x="1" y="136"/>
                    </a:cubicBezTo>
                    <a:cubicBezTo>
                      <a:pt x="1" y="136"/>
                      <a:pt x="1" y="136"/>
                      <a:pt x="1" y="136"/>
                    </a:cubicBezTo>
                    <a:cubicBezTo>
                      <a:pt x="2" y="134"/>
                      <a:pt x="4" y="133"/>
                      <a:pt x="6" y="134"/>
                    </a:cubicBezTo>
                    <a:cubicBezTo>
                      <a:pt x="6" y="134"/>
                      <a:pt x="6" y="134"/>
                      <a:pt x="6" y="134"/>
                    </a:cubicBezTo>
                    <a:cubicBezTo>
                      <a:pt x="8" y="135"/>
                      <a:pt x="9" y="137"/>
                      <a:pt x="9" y="139"/>
                    </a:cubicBezTo>
                    <a:cubicBezTo>
                      <a:pt x="9" y="139"/>
                      <a:pt x="9" y="139"/>
                      <a:pt x="9" y="139"/>
                    </a:cubicBezTo>
                    <a:cubicBezTo>
                      <a:pt x="8" y="141"/>
                      <a:pt x="6" y="142"/>
                      <a:pt x="5" y="142"/>
                    </a:cubicBezTo>
                    <a:cubicBezTo>
                      <a:pt x="5" y="142"/>
                      <a:pt x="5" y="142"/>
                      <a:pt x="5" y="142"/>
                    </a:cubicBezTo>
                    <a:cubicBezTo>
                      <a:pt x="4" y="142"/>
                      <a:pt x="4" y="142"/>
                      <a:pt x="3" y="141"/>
                    </a:cubicBezTo>
                    <a:close/>
                    <a:moveTo>
                      <a:pt x="9" y="127"/>
                    </a:moveTo>
                    <a:cubicBezTo>
                      <a:pt x="7" y="126"/>
                      <a:pt x="6" y="123"/>
                      <a:pt x="7" y="121"/>
                    </a:cubicBezTo>
                    <a:cubicBezTo>
                      <a:pt x="7" y="121"/>
                      <a:pt x="7" y="121"/>
                      <a:pt x="7" y="121"/>
                    </a:cubicBezTo>
                    <a:cubicBezTo>
                      <a:pt x="8" y="119"/>
                      <a:pt x="10" y="118"/>
                      <a:pt x="13" y="119"/>
                    </a:cubicBezTo>
                    <a:cubicBezTo>
                      <a:pt x="13" y="119"/>
                      <a:pt x="13" y="119"/>
                      <a:pt x="13" y="119"/>
                    </a:cubicBezTo>
                    <a:cubicBezTo>
                      <a:pt x="15" y="120"/>
                      <a:pt x="16" y="122"/>
                      <a:pt x="15" y="124"/>
                    </a:cubicBezTo>
                    <a:cubicBezTo>
                      <a:pt x="15" y="124"/>
                      <a:pt x="15" y="124"/>
                      <a:pt x="15" y="124"/>
                    </a:cubicBezTo>
                    <a:cubicBezTo>
                      <a:pt x="14" y="126"/>
                      <a:pt x="13" y="127"/>
                      <a:pt x="11" y="127"/>
                    </a:cubicBezTo>
                    <a:cubicBezTo>
                      <a:pt x="11" y="127"/>
                      <a:pt x="11" y="127"/>
                      <a:pt x="11" y="127"/>
                    </a:cubicBezTo>
                    <a:cubicBezTo>
                      <a:pt x="10" y="127"/>
                      <a:pt x="10" y="127"/>
                      <a:pt x="9" y="127"/>
                    </a:cubicBezTo>
                    <a:close/>
                    <a:moveTo>
                      <a:pt x="16" y="112"/>
                    </a:moveTo>
                    <a:cubicBezTo>
                      <a:pt x="14" y="111"/>
                      <a:pt x="13" y="109"/>
                      <a:pt x="13" y="106"/>
                    </a:cubicBezTo>
                    <a:cubicBezTo>
                      <a:pt x="13" y="106"/>
                      <a:pt x="13" y="106"/>
                      <a:pt x="13" y="106"/>
                    </a:cubicBezTo>
                    <a:cubicBezTo>
                      <a:pt x="14" y="104"/>
                      <a:pt x="17" y="103"/>
                      <a:pt x="19" y="104"/>
                    </a:cubicBezTo>
                    <a:cubicBezTo>
                      <a:pt x="19" y="104"/>
                      <a:pt x="19" y="104"/>
                      <a:pt x="19" y="104"/>
                    </a:cubicBezTo>
                    <a:cubicBezTo>
                      <a:pt x="21" y="105"/>
                      <a:pt x="22" y="107"/>
                      <a:pt x="21" y="110"/>
                    </a:cubicBezTo>
                    <a:cubicBezTo>
                      <a:pt x="21" y="110"/>
                      <a:pt x="21" y="110"/>
                      <a:pt x="21" y="110"/>
                    </a:cubicBezTo>
                    <a:cubicBezTo>
                      <a:pt x="20" y="111"/>
                      <a:pt x="19" y="112"/>
                      <a:pt x="17" y="112"/>
                    </a:cubicBezTo>
                    <a:cubicBezTo>
                      <a:pt x="17" y="112"/>
                      <a:pt x="17" y="112"/>
                      <a:pt x="17" y="112"/>
                    </a:cubicBezTo>
                    <a:cubicBezTo>
                      <a:pt x="17" y="112"/>
                      <a:pt x="16" y="112"/>
                      <a:pt x="16" y="112"/>
                    </a:cubicBezTo>
                    <a:close/>
                    <a:moveTo>
                      <a:pt x="22" y="97"/>
                    </a:moveTo>
                    <a:cubicBezTo>
                      <a:pt x="20" y="96"/>
                      <a:pt x="19" y="94"/>
                      <a:pt x="20" y="92"/>
                    </a:cubicBezTo>
                    <a:cubicBezTo>
                      <a:pt x="20" y="92"/>
                      <a:pt x="20" y="92"/>
                      <a:pt x="20" y="92"/>
                    </a:cubicBezTo>
                    <a:cubicBezTo>
                      <a:pt x="20" y="90"/>
                      <a:pt x="23" y="89"/>
                      <a:pt x="25" y="89"/>
                    </a:cubicBezTo>
                    <a:cubicBezTo>
                      <a:pt x="25" y="89"/>
                      <a:pt x="25" y="89"/>
                      <a:pt x="25" y="89"/>
                    </a:cubicBezTo>
                    <a:cubicBezTo>
                      <a:pt x="27" y="90"/>
                      <a:pt x="28" y="93"/>
                      <a:pt x="27" y="95"/>
                    </a:cubicBezTo>
                    <a:cubicBezTo>
                      <a:pt x="27" y="95"/>
                      <a:pt x="27" y="95"/>
                      <a:pt x="27" y="95"/>
                    </a:cubicBezTo>
                    <a:cubicBezTo>
                      <a:pt x="26" y="96"/>
                      <a:pt x="25" y="97"/>
                      <a:pt x="23" y="97"/>
                    </a:cubicBezTo>
                    <a:cubicBezTo>
                      <a:pt x="23" y="97"/>
                      <a:pt x="23" y="97"/>
                      <a:pt x="23" y="97"/>
                    </a:cubicBezTo>
                    <a:cubicBezTo>
                      <a:pt x="23" y="97"/>
                      <a:pt x="22" y="97"/>
                      <a:pt x="22" y="97"/>
                    </a:cubicBezTo>
                    <a:close/>
                    <a:moveTo>
                      <a:pt x="28" y="82"/>
                    </a:moveTo>
                    <a:cubicBezTo>
                      <a:pt x="26" y="81"/>
                      <a:pt x="25" y="79"/>
                      <a:pt x="26" y="77"/>
                    </a:cubicBezTo>
                    <a:cubicBezTo>
                      <a:pt x="26" y="77"/>
                      <a:pt x="26" y="77"/>
                      <a:pt x="26" y="77"/>
                    </a:cubicBezTo>
                    <a:cubicBezTo>
                      <a:pt x="26" y="75"/>
                      <a:pt x="29" y="74"/>
                      <a:pt x="31" y="75"/>
                    </a:cubicBezTo>
                    <a:cubicBezTo>
                      <a:pt x="31" y="75"/>
                      <a:pt x="31" y="75"/>
                      <a:pt x="31" y="75"/>
                    </a:cubicBezTo>
                    <a:cubicBezTo>
                      <a:pt x="33" y="75"/>
                      <a:pt x="34" y="78"/>
                      <a:pt x="33" y="80"/>
                    </a:cubicBezTo>
                    <a:cubicBezTo>
                      <a:pt x="33" y="80"/>
                      <a:pt x="33" y="80"/>
                      <a:pt x="33" y="80"/>
                    </a:cubicBezTo>
                    <a:cubicBezTo>
                      <a:pt x="32" y="81"/>
                      <a:pt x="31" y="82"/>
                      <a:pt x="29" y="82"/>
                    </a:cubicBezTo>
                    <a:cubicBezTo>
                      <a:pt x="29" y="82"/>
                      <a:pt x="29" y="82"/>
                      <a:pt x="29" y="82"/>
                    </a:cubicBezTo>
                    <a:cubicBezTo>
                      <a:pt x="29" y="82"/>
                      <a:pt x="28" y="82"/>
                      <a:pt x="28" y="82"/>
                    </a:cubicBezTo>
                    <a:close/>
                    <a:moveTo>
                      <a:pt x="34" y="67"/>
                    </a:moveTo>
                    <a:cubicBezTo>
                      <a:pt x="32" y="66"/>
                      <a:pt x="31" y="64"/>
                      <a:pt x="32" y="62"/>
                    </a:cubicBezTo>
                    <a:cubicBezTo>
                      <a:pt x="32" y="62"/>
                      <a:pt x="32" y="62"/>
                      <a:pt x="32" y="62"/>
                    </a:cubicBezTo>
                    <a:cubicBezTo>
                      <a:pt x="33" y="60"/>
                      <a:pt x="35" y="59"/>
                      <a:pt x="37" y="60"/>
                    </a:cubicBezTo>
                    <a:cubicBezTo>
                      <a:pt x="37" y="60"/>
                      <a:pt x="37" y="60"/>
                      <a:pt x="37" y="60"/>
                    </a:cubicBezTo>
                    <a:cubicBezTo>
                      <a:pt x="39" y="61"/>
                      <a:pt x="40" y="63"/>
                      <a:pt x="39" y="65"/>
                    </a:cubicBezTo>
                    <a:cubicBezTo>
                      <a:pt x="39" y="65"/>
                      <a:pt x="39" y="65"/>
                      <a:pt x="39" y="65"/>
                    </a:cubicBezTo>
                    <a:cubicBezTo>
                      <a:pt x="38" y="67"/>
                      <a:pt x="37" y="68"/>
                      <a:pt x="35" y="68"/>
                    </a:cubicBezTo>
                    <a:cubicBezTo>
                      <a:pt x="35" y="68"/>
                      <a:pt x="35" y="68"/>
                      <a:pt x="35" y="68"/>
                    </a:cubicBezTo>
                    <a:cubicBezTo>
                      <a:pt x="35" y="68"/>
                      <a:pt x="34" y="67"/>
                      <a:pt x="34" y="67"/>
                    </a:cubicBezTo>
                    <a:close/>
                    <a:moveTo>
                      <a:pt x="40" y="52"/>
                    </a:moveTo>
                    <a:cubicBezTo>
                      <a:pt x="38" y="52"/>
                      <a:pt x="37" y="49"/>
                      <a:pt x="38" y="47"/>
                    </a:cubicBezTo>
                    <a:cubicBezTo>
                      <a:pt x="38" y="47"/>
                      <a:pt x="38" y="47"/>
                      <a:pt x="38" y="47"/>
                    </a:cubicBezTo>
                    <a:cubicBezTo>
                      <a:pt x="39" y="45"/>
                      <a:pt x="41" y="44"/>
                      <a:pt x="43" y="45"/>
                    </a:cubicBezTo>
                    <a:cubicBezTo>
                      <a:pt x="43" y="45"/>
                      <a:pt x="43" y="45"/>
                      <a:pt x="43" y="45"/>
                    </a:cubicBezTo>
                    <a:cubicBezTo>
                      <a:pt x="45" y="46"/>
                      <a:pt x="46" y="48"/>
                      <a:pt x="45" y="50"/>
                    </a:cubicBezTo>
                    <a:cubicBezTo>
                      <a:pt x="45" y="50"/>
                      <a:pt x="45" y="50"/>
                      <a:pt x="45" y="50"/>
                    </a:cubicBezTo>
                    <a:cubicBezTo>
                      <a:pt x="45" y="52"/>
                      <a:pt x="43" y="53"/>
                      <a:pt x="42" y="53"/>
                    </a:cubicBezTo>
                    <a:cubicBezTo>
                      <a:pt x="42" y="53"/>
                      <a:pt x="42" y="53"/>
                      <a:pt x="42" y="53"/>
                    </a:cubicBezTo>
                    <a:cubicBezTo>
                      <a:pt x="41" y="53"/>
                      <a:pt x="41" y="53"/>
                      <a:pt x="40" y="52"/>
                    </a:cubicBezTo>
                    <a:close/>
                    <a:moveTo>
                      <a:pt x="46" y="38"/>
                    </a:moveTo>
                    <a:cubicBezTo>
                      <a:pt x="44" y="37"/>
                      <a:pt x="43" y="34"/>
                      <a:pt x="44" y="32"/>
                    </a:cubicBezTo>
                    <a:cubicBezTo>
                      <a:pt x="44" y="32"/>
                      <a:pt x="44" y="32"/>
                      <a:pt x="44" y="32"/>
                    </a:cubicBezTo>
                    <a:cubicBezTo>
                      <a:pt x="45" y="30"/>
                      <a:pt x="47" y="29"/>
                      <a:pt x="49" y="30"/>
                    </a:cubicBezTo>
                    <a:cubicBezTo>
                      <a:pt x="49" y="30"/>
                      <a:pt x="49" y="30"/>
                      <a:pt x="49" y="30"/>
                    </a:cubicBezTo>
                    <a:cubicBezTo>
                      <a:pt x="51" y="31"/>
                      <a:pt x="52" y="33"/>
                      <a:pt x="51" y="35"/>
                    </a:cubicBezTo>
                    <a:cubicBezTo>
                      <a:pt x="51" y="35"/>
                      <a:pt x="51" y="35"/>
                      <a:pt x="51" y="35"/>
                    </a:cubicBezTo>
                    <a:cubicBezTo>
                      <a:pt x="51" y="37"/>
                      <a:pt x="49" y="38"/>
                      <a:pt x="48" y="38"/>
                    </a:cubicBezTo>
                    <a:cubicBezTo>
                      <a:pt x="48" y="38"/>
                      <a:pt x="48" y="38"/>
                      <a:pt x="48" y="38"/>
                    </a:cubicBezTo>
                    <a:cubicBezTo>
                      <a:pt x="47" y="38"/>
                      <a:pt x="47" y="38"/>
                      <a:pt x="46" y="38"/>
                    </a:cubicBezTo>
                    <a:close/>
                    <a:moveTo>
                      <a:pt x="52" y="23"/>
                    </a:moveTo>
                    <a:cubicBezTo>
                      <a:pt x="50" y="22"/>
                      <a:pt x="49" y="20"/>
                      <a:pt x="50" y="17"/>
                    </a:cubicBezTo>
                    <a:cubicBezTo>
                      <a:pt x="50" y="17"/>
                      <a:pt x="50" y="17"/>
                      <a:pt x="50" y="17"/>
                    </a:cubicBezTo>
                    <a:cubicBezTo>
                      <a:pt x="51" y="15"/>
                      <a:pt x="53" y="14"/>
                      <a:pt x="55" y="15"/>
                    </a:cubicBezTo>
                    <a:cubicBezTo>
                      <a:pt x="55" y="15"/>
                      <a:pt x="55" y="15"/>
                      <a:pt x="55" y="15"/>
                    </a:cubicBezTo>
                    <a:cubicBezTo>
                      <a:pt x="57" y="16"/>
                      <a:pt x="58" y="18"/>
                      <a:pt x="57" y="21"/>
                    </a:cubicBezTo>
                    <a:cubicBezTo>
                      <a:pt x="57" y="21"/>
                      <a:pt x="57" y="21"/>
                      <a:pt x="57" y="21"/>
                    </a:cubicBezTo>
                    <a:cubicBezTo>
                      <a:pt x="57" y="22"/>
                      <a:pt x="55" y="23"/>
                      <a:pt x="54" y="23"/>
                    </a:cubicBezTo>
                    <a:cubicBezTo>
                      <a:pt x="54" y="23"/>
                      <a:pt x="54" y="23"/>
                      <a:pt x="54" y="23"/>
                    </a:cubicBezTo>
                    <a:cubicBezTo>
                      <a:pt x="53" y="23"/>
                      <a:pt x="53" y="23"/>
                      <a:pt x="52" y="23"/>
                    </a:cubicBezTo>
                    <a:close/>
                    <a:moveTo>
                      <a:pt x="58" y="8"/>
                    </a:moveTo>
                    <a:cubicBezTo>
                      <a:pt x="56" y="7"/>
                      <a:pt x="55" y="5"/>
                      <a:pt x="56" y="3"/>
                    </a:cubicBezTo>
                    <a:cubicBezTo>
                      <a:pt x="56" y="3"/>
                      <a:pt x="56" y="3"/>
                      <a:pt x="56" y="3"/>
                    </a:cubicBezTo>
                    <a:cubicBezTo>
                      <a:pt x="57" y="1"/>
                      <a:pt x="59" y="0"/>
                      <a:pt x="61" y="0"/>
                    </a:cubicBezTo>
                    <a:cubicBezTo>
                      <a:pt x="61" y="0"/>
                      <a:pt x="61" y="0"/>
                      <a:pt x="61" y="0"/>
                    </a:cubicBezTo>
                    <a:cubicBezTo>
                      <a:pt x="63" y="1"/>
                      <a:pt x="64" y="4"/>
                      <a:pt x="64" y="6"/>
                    </a:cubicBezTo>
                    <a:cubicBezTo>
                      <a:pt x="64" y="6"/>
                      <a:pt x="64" y="6"/>
                      <a:pt x="64" y="6"/>
                    </a:cubicBezTo>
                    <a:cubicBezTo>
                      <a:pt x="63" y="7"/>
                      <a:pt x="61" y="8"/>
                      <a:pt x="60" y="8"/>
                    </a:cubicBezTo>
                    <a:cubicBezTo>
                      <a:pt x="60" y="8"/>
                      <a:pt x="60" y="8"/>
                      <a:pt x="60" y="8"/>
                    </a:cubicBezTo>
                    <a:cubicBezTo>
                      <a:pt x="59" y="8"/>
                      <a:pt x="59" y="8"/>
                      <a:pt x="58" y="8"/>
                    </a:cubicBezTo>
                    <a:close/>
                  </a:path>
                </a:pathLst>
              </a:cu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grpSp>
        <p:sp>
          <p:nvSpPr>
            <p:cNvPr id="70" name="Google Shape;661;p36">
              <a:extLst>
                <a:ext uri="{FF2B5EF4-FFF2-40B4-BE49-F238E27FC236}">
                  <a16:creationId xmlns:a16="http://schemas.microsoft.com/office/drawing/2014/main" id="{AFE5D75D-1791-00F9-E4B9-AF386425D665}"/>
                </a:ext>
              </a:extLst>
            </p:cNvPr>
            <p:cNvSpPr txBox="1"/>
            <p:nvPr/>
          </p:nvSpPr>
          <p:spPr>
            <a:xfrm>
              <a:off x="10689262" y="5224764"/>
              <a:ext cx="543708" cy="415458"/>
            </a:xfrm>
            <a:prstGeom prst="rect">
              <a:avLst/>
            </a:prstGeom>
            <a:noFill/>
            <a:ln>
              <a:noFill/>
            </a:ln>
          </p:spPr>
          <p:txBody>
            <a:bodyPr spcFirstLastPara="1" wrap="none" lIns="91425" tIns="45700" rIns="91425" bIns="45700" anchor="t" anchorCtr="0">
              <a:spAutoFit/>
            </a:bodyPr>
            <a:lstStyle/>
            <a:p>
              <a:pPr algn="just">
                <a:lnSpc>
                  <a:spcPct val="150000"/>
                </a:lnSpc>
              </a:pPr>
              <a:r>
                <a:rPr lang="ja-JP" altLang="en-US" b="1" kern="100" dirty="0">
                  <a:solidFill>
                    <a:srgbClr val="2D3737"/>
                  </a:solidFill>
                  <a:latin typeface="Meiryo" panose="020B0604030504040204" pitchFamily="34" charset="-128"/>
                  <a:ea typeface="Meiryo" panose="020B0604030504040204" pitchFamily="34" charset="-128"/>
                  <a:cs typeface="Times New Roman" panose="02020603050405020304" pitchFamily="18" charset="0"/>
                </a:rPr>
                <a:t>など</a:t>
              </a:r>
            </a:p>
          </p:txBody>
        </p:sp>
        <p:grpSp>
          <p:nvGrpSpPr>
            <p:cNvPr id="71" name="グループ化 70">
              <a:extLst>
                <a:ext uri="{FF2B5EF4-FFF2-40B4-BE49-F238E27FC236}">
                  <a16:creationId xmlns:a16="http://schemas.microsoft.com/office/drawing/2014/main" id="{1F079799-1E77-191F-AF58-AFA4C3E58AD0}"/>
                </a:ext>
              </a:extLst>
            </p:cNvPr>
            <p:cNvGrpSpPr/>
            <p:nvPr/>
          </p:nvGrpSpPr>
          <p:grpSpPr>
            <a:xfrm>
              <a:off x="7282318" y="4163621"/>
              <a:ext cx="2694725" cy="677496"/>
              <a:chOff x="769484" y="1874083"/>
              <a:chExt cx="2694725" cy="677496"/>
            </a:xfrm>
          </p:grpSpPr>
          <p:sp>
            <p:nvSpPr>
              <p:cNvPr id="72" name="Google Shape;661;p36">
                <a:extLst>
                  <a:ext uri="{FF2B5EF4-FFF2-40B4-BE49-F238E27FC236}">
                    <a16:creationId xmlns:a16="http://schemas.microsoft.com/office/drawing/2014/main" id="{9DEAA46A-B0CD-16AD-6D5A-B105ACF458B7}"/>
                  </a:ext>
                </a:extLst>
              </p:cNvPr>
              <p:cNvSpPr txBox="1"/>
              <p:nvPr/>
            </p:nvSpPr>
            <p:spPr>
              <a:xfrm>
                <a:off x="769484" y="1874083"/>
                <a:ext cx="2694725" cy="677496"/>
              </a:xfrm>
              <a:prstGeom prst="rect">
                <a:avLst/>
              </a:prstGeom>
              <a:noFill/>
              <a:ln>
                <a:noFill/>
              </a:ln>
            </p:spPr>
            <p:txBody>
              <a:bodyPr spcFirstLastPara="1" wrap="none" lIns="91425" tIns="45700" rIns="91425" bIns="45700" anchor="t" anchorCtr="0">
                <a:spAutoFit/>
              </a:bodyPr>
              <a:lstStyle/>
              <a:p>
                <a:pPr>
                  <a:lnSpc>
                    <a:spcPct val="150000"/>
                  </a:lnSpc>
                </a:pPr>
                <a:r>
                  <a:rPr lang="ja-JP" altLang="en-US" sz="12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健診では</a:t>
                </a:r>
                <a:r>
                  <a:rPr lang="ja-JP" altLang="en-US" sz="1800" b="1" kern="100" dirty="0">
                    <a:solidFill>
                      <a:srgbClr val="E95471"/>
                    </a:solidFill>
                    <a:latin typeface="メイリオ" panose="020B0604030504040204" pitchFamily="50" charset="-128"/>
                    <a:ea typeface="メイリオ" panose="020B0604030504040204" pitchFamily="50" charset="-128"/>
                    <a:cs typeface="Times New Roman" panose="02020603050405020304" pitchFamily="18" charset="0"/>
                  </a:rPr>
                  <a:t>生活習慣病</a:t>
                </a:r>
                <a:r>
                  <a:rPr lang="ja-JP" altLang="en-US" sz="12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をはじめとする、</a:t>
                </a:r>
                <a:endParaRPr lang="en-US" altLang="ja-JP" sz="12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lang="ja-JP" altLang="en-US" sz="12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ご自身の健康状態を調べることができます</a:t>
                </a:r>
                <a:endParaRPr lang="ja-JP" altLang="ja-JP" sz="12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3" name="Google Shape;661;p36">
                <a:extLst>
                  <a:ext uri="{FF2B5EF4-FFF2-40B4-BE49-F238E27FC236}">
                    <a16:creationId xmlns:a16="http://schemas.microsoft.com/office/drawing/2014/main" id="{B2FBD5B8-D144-8FA1-2183-F358DEDB43A2}"/>
                  </a:ext>
                </a:extLst>
              </p:cNvPr>
              <p:cNvSpPr txBox="1"/>
              <p:nvPr/>
            </p:nvSpPr>
            <p:spPr>
              <a:xfrm>
                <a:off x="778658" y="1920602"/>
                <a:ext cx="498824" cy="184626"/>
              </a:xfrm>
              <a:prstGeom prst="rect">
                <a:avLst/>
              </a:prstGeom>
              <a:noFill/>
              <a:ln>
                <a:noFill/>
              </a:ln>
            </p:spPr>
            <p:txBody>
              <a:bodyPr spcFirstLastPara="1" wrap="none" lIns="91425" tIns="45700" rIns="91425" bIns="45700" anchor="t" anchorCtr="0">
                <a:spAutoFit/>
              </a:bodyPr>
              <a:lstStyle/>
              <a:p>
                <a:pPr>
                  <a:tabLst>
                    <a:tab pos="311150" algn="ctr"/>
                    <a:tab pos="1266825" algn="ctr"/>
                    <a:tab pos="1824038" algn="ctr"/>
                    <a:tab pos="2743200" algn="ctr"/>
                  </a:tabLst>
                </a:pPr>
                <a:r>
                  <a:rPr lang="ja-JP" altLang="en-US" sz="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けんしん</a:t>
                </a:r>
                <a:r>
                  <a:rPr lang="en-US" altLang="ja-JP" sz="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5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4" name="Google Shape;661;p36">
                <a:extLst>
                  <a:ext uri="{FF2B5EF4-FFF2-40B4-BE49-F238E27FC236}">
                    <a16:creationId xmlns:a16="http://schemas.microsoft.com/office/drawing/2014/main" id="{89576A9C-9B9C-1ECE-2285-91E635B22488}"/>
                  </a:ext>
                </a:extLst>
              </p:cNvPr>
              <p:cNvSpPr txBox="1"/>
              <p:nvPr/>
            </p:nvSpPr>
            <p:spPr>
              <a:xfrm>
                <a:off x="1369104" y="1877294"/>
                <a:ext cx="937279" cy="159384"/>
              </a:xfrm>
              <a:prstGeom prst="rect">
                <a:avLst/>
              </a:prstGeom>
              <a:noFill/>
              <a:ln>
                <a:noFill/>
              </a:ln>
            </p:spPr>
            <p:txBody>
              <a:bodyPr spcFirstLastPara="1" wrap="none" lIns="91425" tIns="45700" rIns="91425" bIns="45700" anchor="t" anchorCtr="0">
                <a:spAutoFit/>
              </a:bodyPr>
              <a:lstStyle/>
              <a:p>
                <a:pPr algn="ctr">
                  <a:tabLst>
                    <a:tab pos="311150" algn="ctr"/>
                    <a:tab pos="1266825" algn="ctr"/>
                    <a:tab pos="1714500" algn="ctr"/>
                    <a:tab pos="2628900" algn="ctr"/>
                  </a:tabLst>
                </a:pPr>
                <a:r>
                  <a:rPr lang="ja-JP" altLang="en-US" sz="600" b="1" kern="100" dirty="0">
                    <a:solidFill>
                      <a:srgbClr val="E95471"/>
                    </a:solidFill>
                    <a:latin typeface="メイリオ" panose="020B0604030504040204" pitchFamily="50" charset="-128"/>
                    <a:ea typeface="メイリオ" panose="020B0604030504040204" pitchFamily="50" charset="-128"/>
                    <a:cs typeface="Times New Roman" panose="02020603050405020304" pitchFamily="18" charset="0"/>
                  </a:rPr>
                  <a:t>せいかつしゅうかんびょう</a:t>
                </a:r>
                <a:endParaRPr lang="ja-JP" altLang="ja-JP" sz="1050" b="1" kern="100" dirty="0">
                  <a:solidFill>
                    <a:srgbClr val="E9547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5" name="Google Shape;661;p36">
                <a:extLst>
                  <a:ext uri="{FF2B5EF4-FFF2-40B4-BE49-F238E27FC236}">
                    <a16:creationId xmlns:a16="http://schemas.microsoft.com/office/drawing/2014/main" id="{78AED151-0E9B-058F-507E-07E906DAC219}"/>
                  </a:ext>
                </a:extLst>
              </p:cNvPr>
              <p:cNvSpPr txBox="1"/>
              <p:nvPr/>
            </p:nvSpPr>
            <p:spPr>
              <a:xfrm>
                <a:off x="813977" y="2202995"/>
                <a:ext cx="2088242" cy="159384"/>
              </a:xfrm>
              <a:prstGeom prst="rect">
                <a:avLst/>
              </a:prstGeom>
              <a:noFill/>
              <a:ln>
                <a:noFill/>
              </a:ln>
            </p:spPr>
            <p:txBody>
              <a:bodyPr spcFirstLastPara="1" wrap="square" lIns="91425" tIns="45700" rIns="91425" bIns="45700" anchor="t" anchorCtr="0">
                <a:spAutoFit/>
              </a:bodyPr>
              <a:lstStyle/>
              <a:p>
                <a:pPr>
                  <a:tabLst>
                    <a:tab pos="260350" algn="ctr"/>
                    <a:tab pos="850900" algn="ctr"/>
                    <a:tab pos="1400175" algn="ctr"/>
                    <a:tab pos="2743200" algn="ctr"/>
                  </a:tabLst>
                </a:pPr>
                <a:r>
                  <a:rPr lang="en-US" altLang="ja-JP" sz="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じしん</a:t>
                </a:r>
                <a:r>
                  <a:rPr lang="en-US" altLang="ja-JP" sz="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けんこうじょうたい</a:t>
                </a:r>
                <a:r>
                  <a:rPr lang="en-US" altLang="ja-JP" sz="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6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しら</a:t>
                </a:r>
                <a:endParaRPr lang="ja-JP" altLang="ja-JP" sz="105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grpSp>
      </p:grpSp>
      <p:sp>
        <p:nvSpPr>
          <p:cNvPr id="63" name="Freeform 5">
            <a:extLst>
              <a:ext uri="{FF2B5EF4-FFF2-40B4-BE49-F238E27FC236}">
                <a16:creationId xmlns:a16="http://schemas.microsoft.com/office/drawing/2014/main" id="{2AFA69A2-5843-5538-7B6B-79725F436DBF}"/>
              </a:ext>
            </a:extLst>
          </p:cNvPr>
          <p:cNvSpPr>
            <a:spLocks/>
          </p:cNvSpPr>
          <p:nvPr/>
        </p:nvSpPr>
        <p:spPr bwMode="auto">
          <a:xfrm>
            <a:off x="2898902" y="497584"/>
            <a:ext cx="6633690" cy="686659"/>
          </a:xfrm>
          <a:custGeom>
            <a:avLst/>
            <a:gdLst>
              <a:gd name="T0" fmla="*/ 1854 w 1870"/>
              <a:gd name="T1" fmla="*/ 324 h 324"/>
              <a:gd name="T2" fmla="*/ 16 w 1870"/>
              <a:gd name="T3" fmla="*/ 324 h 324"/>
              <a:gd name="T4" fmla="*/ 0 w 1870"/>
              <a:gd name="T5" fmla="*/ 308 h 324"/>
              <a:gd name="T6" fmla="*/ 0 w 1870"/>
              <a:gd name="T7" fmla="*/ 17 h 324"/>
              <a:gd name="T8" fmla="*/ 16 w 1870"/>
              <a:gd name="T9" fmla="*/ 0 h 324"/>
              <a:gd name="T10" fmla="*/ 1854 w 1870"/>
              <a:gd name="T11" fmla="*/ 0 h 324"/>
              <a:gd name="T12" fmla="*/ 1870 w 1870"/>
              <a:gd name="T13" fmla="*/ 17 h 324"/>
              <a:gd name="T14" fmla="*/ 1870 w 1870"/>
              <a:gd name="T15" fmla="*/ 308 h 324"/>
              <a:gd name="T16" fmla="*/ 1854 w 1870"/>
              <a:gd name="T1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0" h="324">
                <a:moveTo>
                  <a:pt x="1854" y="324"/>
                </a:moveTo>
                <a:cubicBezTo>
                  <a:pt x="16" y="324"/>
                  <a:pt x="16" y="324"/>
                  <a:pt x="16" y="324"/>
                </a:cubicBezTo>
                <a:cubicBezTo>
                  <a:pt x="7" y="324"/>
                  <a:pt x="0" y="317"/>
                  <a:pt x="0" y="308"/>
                </a:cubicBezTo>
                <a:cubicBezTo>
                  <a:pt x="0" y="17"/>
                  <a:pt x="0" y="17"/>
                  <a:pt x="0" y="17"/>
                </a:cubicBezTo>
                <a:cubicBezTo>
                  <a:pt x="0" y="8"/>
                  <a:pt x="7" y="0"/>
                  <a:pt x="16" y="0"/>
                </a:cubicBezTo>
                <a:cubicBezTo>
                  <a:pt x="1854" y="0"/>
                  <a:pt x="1854" y="0"/>
                  <a:pt x="1854" y="0"/>
                </a:cubicBezTo>
                <a:cubicBezTo>
                  <a:pt x="1863" y="0"/>
                  <a:pt x="1870" y="8"/>
                  <a:pt x="1870" y="17"/>
                </a:cubicBezTo>
                <a:cubicBezTo>
                  <a:pt x="1870" y="308"/>
                  <a:pt x="1870" y="308"/>
                  <a:pt x="1870" y="308"/>
                </a:cubicBezTo>
                <a:cubicBezTo>
                  <a:pt x="1870" y="317"/>
                  <a:pt x="1863" y="324"/>
                  <a:pt x="1854" y="324"/>
                </a:cubicBezTo>
                <a:close/>
              </a:path>
            </a:pathLst>
          </a:custGeom>
          <a:blipFill dpi="0" rotWithShape="1">
            <a:blip r:embed="rId3"/>
            <a:srcRect/>
            <a:tile tx="0" ty="0" sx="100000" sy="100000" flip="none" algn="tl"/>
          </a:blip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a:extLst>
              <a:ext uri="{FF2B5EF4-FFF2-40B4-BE49-F238E27FC236}">
                <a16:creationId xmlns:a16="http://schemas.microsoft.com/office/drawing/2014/main" id="{FD69DECB-630E-5A50-0FAF-99D350539639}"/>
              </a:ext>
            </a:extLst>
          </p:cNvPr>
          <p:cNvGrpSpPr/>
          <p:nvPr/>
        </p:nvGrpSpPr>
        <p:grpSpPr>
          <a:xfrm>
            <a:off x="2729905" y="444359"/>
            <a:ext cx="6732190" cy="681103"/>
            <a:chOff x="5269770" y="458788"/>
            <a:chExt cx="6188958" cy="584200"/>
          </a:xfrm>
        </p:grpSpPr>
        <p:sp>
          <p:nvSpPr>
            <p:cNvPr id="67" name="Freeform 12">
              <a:extLst>
                <a:ext uri="{FF2B5EF4-FFF2-40B4-BE49-F238E27FC236}">
                  <a16:creationId xmlns:a16="http://schemas.microsoft.com/office/drawing/2014/main" id="{9CA5F432-706B-5EBB-4ED3-5826100233BD}"/>
                </a:ext>
              </a:extLst>
            </p:cNvPr>
            <p:cNvSpPr>
              <a:spLocks/>
            </p:cNvSpPr>
            <p:nvPr/>
          </p:nvSpPr>
          <p:spPr bwMode="auto">
            <a:xfrm>
              <a:off x="5651500" y="458788"/>
              <a:ext cx="5807228" cy="584200"/>
            </a:xfrm>
            <a:custGeom>
              <a:avLst/>
              <a:gdLst>
                <a:gd name="T0" fmla="*/ 1668 w 1744"/>
                <a:gd name="T1" fmla="*/ 173 h 173"/>
                <a:gd name="T2" fmla="*/ 1728 w 1744"/>
                <a:gd name="T3" fmla="*/ 173 h 173"/>
                <a:gd name="T4" fmla="*/ 1744 w 1744"/>
                <a:gd name="T5" fmla="*/ 157 h 173"/>
                <a:gd name="T6" fmla="*/ 1744 w 1744"/>
                <a:gd name="T7" fmla="*/ 16 h 173"/>
                <a:gd name="T8" fmla="*/ 1728 w 1744"/>
                <a:gd name="T9" fmla="*/ 0 h 173"/>
                <a:gd name="T10" fmla="*/ 0 w 1744"/>
                <a:gd name="T11" fmla="*/ 0 h 173"/>
                <a:gd name="connsiteX0" fmla="*/ 9564 w 10011"/>
                <a:gd name="connsiteY0" fmla="*/ 10000 h 10112"/>
                <a:gd name="connsiteX1" fmla="*/ 9846 w 10011"/>
                <a:gd name="connsiteY1" fmla="*/ 10000 h 10112"/>
                <a:gd name="connsiteX2" fmla="*/ 10000 w 10011"/>
                <a:gd name="connsiteY2" fmla="*/ 9075 h 10112"/>
                <a:gd name="connsiteX3" fmla="*/ 10000 w 10011"/>
                <a:gd name="connsiteY3" fmla="*/ 925 h 10112"/>
                <a:gd name="connsiteX4" fmla="*/ 9908 w 10011"/>
                <a:gd name="connsiteY4" fmla="*/ 0 h 10112"/>
                <a:gd name="connsiteX5" fmla="*/ 0 w 10011"/>
                <a:gd name="connsiteY5" fmla="*/ 0 h 10112"/>
                <a:gd name="connsiteX0" fmla="*/ 9564 w 10000"/>
                <a:gd name="connsiteY0" fmla="*/ 10000 h 10000"/>
                <a:gd name="connsiteX1" fmla="*/ 9846 w 10000"/>
                <a:gd name="connsiteY1" fmla="*/ 10000 h 10000"/>
                <a:gd name="connsiteX2" fmla="*/ 10000 w 10000"/>
                <a:gd name="connsiteY2" fmla="*/ 9075 h 10000"/>
                <a:gd name="connsiteX3" fmla="*/ 10000 w 10000"/>
                <a:gd name="connsiteY3" fmla="*/ 925 h 10000"/>
                <a:gd name="connsiteX4" fmla="*/ 9908 w 10000"/>
                <a:gd name="connsiteY4" fmla="*/ 0 h 10000"/>
                <a:gd name="connsiteX5" fmla="*/ 0 w 10000"/>
                <a:gd name="connsiteY5" fmla="*/ 0 h 10000"/>
                <a:gd name="connsiteX0" fmla="*/ 9564 w 10012"/>
                <a:gd name="connsiteY0" fmla="*/ 10112 h 10112"/>
                <a:gd name="connsiteX1" fmla="*/ 9846 w 10012"/>
                <a:gd name="connsiteY1" fmla="*/ 10112 h 10112"/>
                <a:gd name="connsiteX2" fmla="*/ 10000 w 10012"/>
                <a:gd name="connsiteY2" fmla="*/ 9187 h 10112"/>
                <a:gd name="connsiteX3" fmla="*/ 10000 w 10012"/>
                <a:gd name="connsiteY3" fmla="*/ 1037 h 10112"/>
                <a:gd name="connsiteX4" fmla="*/ 9840 w 10012"/>
                <a:gd name="connsiteY4" fmla="*/ 112 h 10112"/>
                <a:gd name="connsiteX5" fmla="*/ 0 w 10012"/>
                <a:gd name="connsiteY5" fmla="*/ 112 h 10112"/>
                <a:gd name="connsiteX0" fmla="*/ 9564 w 10003"/>
                <a:gd name="connsiteY0" fmla="*/ 10000 h 10000"/>
                <a:gd name="connsiteX1" fmla="*/ 9846 w 10003"/>
                <a:gd name="connsiteY1" fmla="*/ 10000 h 10000"/>
                <a:gd name="connsiteX2" fmla="*/ 10000 w 10003"/>
                <a:gd name="connsiteY2" fmla="*/ 9075 h 10000"/>
                <a:gd name="connsiteX3" fmla="*/ 10000 w 10003"/>
                <a:gd name="connsiteY3" fmla="*/ 925 h 10000"/>
                <a:gd name="connsiteX4" fmla="*/ 9840 w 10003"/>
                <a:gd name="connsiteY4" fmla="*/ 0 h 10000"/>
                <a:gd name="connsiteX5" fmla="*/ 0 w 10003"/>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3" h="10000">
                  <a:moveTo>
                    <a:pt x="9564" y="10000"/>
                  </a:moveTo>
                  <a:lnTo>
                    <a:pt x="9846" y="10000"/>
                  </a:lnTo>
                  <a:cubicBezTo>
                    <a:pt x="9892" y="10000"/>
                    <a:pt x="9999" y="9851"/>
                    <a:pt x="10000" y="9075"/>
                  </a:cubicBezTo>
                  <a:cubicBezTo>
                    <a:pt x="10001" y="8299"/>
                    <a:pt x="10008" y="1802"/>
                    <a:pt x="10000" y="925"/>
                  </a:cubicBezTo>
                  <a:cubicBezTo>
                    <a:pt x="9992" y="48"/>
                    <a:pt x="9886" y="0"/>
                    <a:pt x="9840" y="0"/>
                  </a:cubicBezTo>
                  <a:lnTo>
                    <a:pt x="0" y="0"/>
                  </a:lnTo>
                </a:path>
              </a:pathLst>
            </a:custGeom>
            <a:noFill/>
            <a:ln w="12700" cap="rnd">
              <a:solidFill>
                <a:srgbClr val="2D373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3">
              <a:extLst>
                <a:ext uri="{FF2B5EF4-FFF2-40B4-BE49-F238E27FC236}">
                  <a16:creationId xmlns:a16="http://schemas.microsoft.com/office/drawing/2014/main" id="{CE95CFC5-3BDF-5D36-A375-2C7B3B146B8D}"/>
                </a:ext>
              </a:extLst>
            </p:cNvPr>
            <p:cNvSpPr>
              <a:spLocks/>
            </p:cNvSpPr>
            <p:nvPr/>
          </p:nvSpPr>
          <p:spPr bwMode="auto">
            <a:xfrm>
              <a:off x="5269770" y="458788"/>
              <a:ext cx="5801456" cy="584200"/>
            </a:xfrm>
            <a:custGeom>
              <a:avLst/>
              <a:gdLst>
                <a:gd name="T0" fmla="*/ 74 w 1742"/>
                <a:gd name="T1" fmla="*/ 0 h 173"/>
                <a:gd name="T2" fmla="*/ 16 w 1742"/>
                <a:gd name="T3" fmla="*/ 0 h 173"/>
                <a:gd name="T4" fmla="*/ 0 w 1742"/>
                <a:gd name="T5" fmla="*/ 16 h 173"/>
                <a:gd name="T6" fmla="*/ 0 w 1742"/>
                <a:gd name="T7" fmla="*/ 157 h 173"/>
                <a:gd name="T8" fmla="*/ 16 w 1742"/>
                <a:gd name="T9" fmla="*/ 173 h 173"/>
                <a:gd name="T10" fmla="*/ 1742 w 1742"/>
                <a:gd name="T11" fmla="*/ 173 h 173"/>
                <a:gd name="connsiteX0" fmla="*/ 436 w 10011"/>
                <a:gd name="connsiteY0" fmla="*/ 112 h 10112"/>
                <a:gd name="connsiteX1" fmla="*/ 159 w 10011"/>
                <a:gd name="connsiteY1" fmla="*/ 112 h 10112"/>
                <a:gd name="connsiteX2" fmla="*/ 11 w 10011"/>
                <a:gd name="connsiteY2" fmla="*/ 1037 h 10112"/>
                <a:gd name="connsiteX3" fmla="*/ 11 w 10011"/>
                <a:gd name="connsiteY3" fmla="*/ 9187 h 10112"/>
                <a:gd name="connsiteX4" fmla="*/ 103 w 10011"/>
                <a:gd name="connsiteY4" fmla="*/ 10112 h 10112"/>
                <a:gd name="connsiteX5" fmla="*/ 10011 w 10011"/>
                <a:gd name="connsiteY5" fmla="*/ 10112 h 10112"/>
                <a:gd name="connsiteX0" fmla="*/ 425 w 10000"/>
                <a:gd name="connsiteY0" fmla="*/ 0 h 10000"/>
                <a:gd name="connsiteX1" fmla="*/ 148 w 10000"/>
                <a:gd name="connsiteY1" fmla="*/ 0 h 10000"/>
                <a:gd name="connsiteX2" fmla="*/ 0 w 10000"/>
                <a:gd name="connsiteY2" fmla="*/ 925 h 10000"/>
                <a:gd name="connsiteX3" fmla="*/ 0 w 10000"/>
                <a:gd name="connsiteY3" fmla="*/ 9075 h 10000"/>
                <a:gd name="connsiteX4" fmla="*/ 92 w 10000"/>
                <a:gd name="connsiteY4" fmla="*/ 10000 h 10000"/>
                <a:gd name="connsiteX5" fmla="*/ 10000 w 10000"/>
                <a:gd name="connsiteY5" fmla="*/ 10000 h 10000"/>
                <a:gd name="connsiteX0" fmla="*/ 441 w 10016"/>
                <a:gd name="connsiteY0" fmla="*/ 0 h 10091"/>
                <a:gd name="connsiteX1" fmla="*/ 164 w 10016"/>
                <a:gd name="connsiteY1" fmla="*/ 0 h 10091"/>
                <a:gd name="connsiteX2" fmla="*/ 16 w 10016"/>
                <a:gd name="connsiteY2" fmla="*/ 925 h 10091"/>
                <a:gd name="connsiteX3" fmla="*/ 16 w 10016"/>
                <a:gd name="connsiteY3" fmla="*/ 9075 h 10091"/>
                <a:gd name="connsiteX4" fmla="*/ 232 w 10016"/>
                <a:gd name="connsiteY4" fmla="*/ 9967 h 10091"/>
                <a:gd name="connsiteX5" fmla="*/ 10016 w 10016"/>
                <a:gd name="connsiteY5" fmla="*/ 10000 h 10091"/>
                <a:gd name="connsiteX0" fmla="*/ 432 w 10007"/>
                <a:gd name="connsiteY0" fmla="*/ 0 h 10000"/>
                <a:gd name="connsiteX1" fmla="*/ 155 w 10007"/>
                <a:gd name="connsiteY1" fmla="*/ 0 h 10000"/>
                <a:gd name="connsiteX2" fmla="*/ 7 w 10007"/>
                <a:gd name="connsiteY2" fmla="*/ 925 h 10000"/>
                <a:gd name="connsiteX3" fmla="*/ 7 w 10007"/>
                <a:gd name="connsiteY3" fmla="*/ 9075 h 10000"/>
                <a:gd name="connsiteX4" fmla="*/ 223 w 10007"/>
                <a:gd name="connsiteY4" fmla="*/ 9967 h 10000"/>
                <a:gd name="connsiteX5" fmla="*/ 10007 w 10007"/>
                <a:gd name="connsiteY5" fmla="*/ 10000 h 10000"/>
                <a:gd name="connsiteX0" fmla="*/ 429 w 10004"/>
                <a:gd name="connsiteY0" fmla="*/ 0 h 10000"/>
                <a:gd name="connsiteX1" fmla="*/ 152 w 10004"/>
                <a:gd name="connsiteY1" fmla="*/ 0 h 10000"/>
                <a:gd name="connsiteX2" fmla="*/ 4 w 10004"/>
                <a:gd name="connsiteY2" fmla="*/ 925 h 10000"/>
                <a:gd name="connsiteX3" fmla="*/ 4 w 10004"/>
                <a:gd name="connsiteY3" fmla="*/ 9075 h 10000"/>
                <a:gd name="connsiteX4" fmla="*/ 220 w 10004"/>
                <a:gd name="connsiteY4" fmla="*/ 9967 h 10000"/>
                <a:gd name="connsiteX5" fmla="*/ 10004 w 10004"/>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4" h="10000">
                  <a:moveTo>
                    <a:pt x="429" y="0"/>
                  </a:moveTo>
                  <a:lnTo>
                    <a:pt x="152" y="0"/>
                  </a:lnTo>
                  <a:cubicBezTo>
                    <a:pt x="100" y="0"/>
                    <a:pt x="4" y="216"/>
                    <a:pt x="4" y="925"/>
                  </a:cubicBezTo>
                  <a:cubicBezTo>
                    <a:pt x="4" y="3642"/>
                    <a:pt x="-4" y="7568"/>
                    <a:pt x="4" y="9075"/>
                  </a:cubicBezTo>
                  <a:cubicBezTo>
                    <a:pt x="9" y="9980"/>
                    <a:pt x="168" y="9967"/>
                    <a:pt x="220" y="9967"/>
                  </a:cubicBezTo>
                  <a:lnTo>
                    <a:pt x="10004" y="10000"/>
                  </a:lnTo>
                </a:path>
              </a:pathLst>
            </a:custGeom>
            <a:noFill/>
            <a:ln w="12700" cap="rnd">
              <a:solidFill>
                <a:srgbClr val="2D373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8" name="グループ化 7">
            <a:extLst>
              <a:ext uri="{FF2B5EF4-FFF2-40B4-BE49-F238E27FC236}">
                <a16:creationId xmlns:a16="http://schemas.microsoft.com/office/drawing/2014/main" id="{1EC01436-BF91-4652-3333-F7A0179D9AF2}"/>
              </a:ext>
            </a:extLst>
          </p:cNvPr>
          <p:cNvGrpSpPr/>
          <p:nvPr/>
        </p:nvGrpSpPr>
        <p:grpSpPr>
          <a:xfrm>
            <a:off x="3539617" y="493736"/>
            <a:ext cx="5104610" cy="619610"/>
            <a:chOff x="3505990" y="493736"/>
            <a:chExt cx="5104610" cy="619610"/>
          </a:xfrm>
        </p:grpSpPr>
        <p:sp>
          <p:nvSpPr>
            <p:cNvPr id="66" name="テキスト ボックス 65">
              <a:extLst>
                <a:ext uri="{FF2B5EF4-FFF2-40B4-BE49-F238E27FC236}">
                  <a16:creationId xmlns:a16="http://schemas.microsoft.com/office/drawing/2014/main" id="{FC978E2E-87F9-6ADC-8FBF-E1869E8B2398}"/>
                </a:ext>
              </a:extLst>
            </p:cNvPr>
            <p:cNvSpPr txBox="1"/>
            <p:nvPr/>
          </p:nvSpPr>
          <p:spPr>
            <a:xfrm>
              <a:off x="4021042" y="651681"/>
              <a:ext cx="4493538" cy="461665"/>
            </a:xfrm>
            <a:prstGeom prst="rect">
              <a:avLst/>
            </a:prstGeom>
            <a:noFill/>
          </p:spPr>
          <p:txBody>
            <a:bodyPr wrap="none" lIns="91440" tIns="45720" rIns="91440" bIns="45720" rtlCol="0" anchor="ctr">
              <a:spAutoFit/>
            </a:bodyPr>
            <a:lstStyle/>
            <a:p>
              <a:pPr algn="ctr">
                <a:tabLst>
                  <a:tab pos="450850" algn="ctr"/>
                  <a:tab pos="1524000" algn="ctr"/>
                </a:tabLst>
              </a:pPr>
              <a:r>
                <a:rPr kumimoji="1" lang="ja-JP" altLang="en-US" sz="2400" b="1" dirty="0">
                  <a:solidFill>
                    <a:srgbClr val="2D3737"/>
                  </a:solidFill>
                  <a:latin typeface="メイリオ"/>
                  <a:ea typeface="メイリオ"/>
                </a:rPr>
                <a:t>小学生や中学生の健診について</a:t>
              </a:r>
            </a:p>
          </p:txBody>
        </p:sp>
        <p:sp>
          <p:nvSpPr>
            <p:cNvPr id="44" name="Google Shape;661;p36">
              <a:extLst>
                <a:ext uri="{FF2B5EF4-FFF2-40B4-BE49-F238E27FC236}">
                  <a16:creationId xmlns:a16="http://schemas.microsoft.com/office/drawing/2014/main" id="{0B721286-C26F-1B95-E430-6E6F22F388E0}"/>
                </a:ext>
              </a:extLst>
            </p:cNvPr>
            <p:cNvSpPr txBox="1"/>
            <p:nvPr/>
          </p:nvSpPr>
          <p:spPr>
            <a:xfrm>
              <a:off x="3944739" y="493736"/>
              <a:ext cx="4665861" cy="261570"/>
            </a:xfrm>
            <a:prstGeom prst="rect">
              <a:avLst/>
            </a:prstGeom>
            <a:noFill/>
            <a:ln>
              <a:noFill/>
            </a:ln>
          </p:spPr>
          <p:txBody>
            <a:bodyPr spcFirstLastPara="1" wrap="square" lIns="91425" tIns="45700" rIns="91425" bIns="45700" anchor="t" anchorCtr="0">
              <a:spAutoFit/>
            </a:bodyPr>
            <a:lstStyle/>
            <a:p>
              <a:pPr>
                <a:tabLst>
                  <a:tab pos="549275" algn="ctr"/>
                  <a:tab pos="1776413" algn="ctr"/>
                  <a:tab pos="2841625" algn="ctr"/>
                  <a:tab pos="4000500" algn="ctr"/>
                </a:tabLst>
              </a:pPr>
              <a:r>
                <a:rPr lang="ja-JP" altLang="en-US"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しょうがくせい	ちゅうがくせい	けんしん</a:t>
              </a:r>
              <a:endParaRPr lang="ja-JP" altLang="ja-JP" sz="20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9" name="図 68">
              <a:extLst>
                <a:ext uri="{FF2B5EF4-FFF2-40B4-BE49-F238E27FC236}">
                  <a16:creationId xmlns:a16="http://schemas.microsoft.com/office/drawing/2014/main" id="{DCC8BA13-28FE-E577-BB25-D1A32290A0A1}"/>
                </a:ext>
              </a:extLst>
            </p:cNvPr>
            <p:cNvPicPr>
              <a:picLocks noChangeAspect="1"/>
            </p:cNvPicPr>
            <p:nvPr/>
          </p:nvPicPr>
          <p:blipFill>
            <a:blip r:embed="rId4"/>
            <a:stretch>
              <a:fillRect/>
            </a:stretch>
          </p:blipFill>
          <p:spPr>
            <a:xfrm>
              <a:off x="3505990" y="569783"/>
              <a:ext cx="416163" cy="345627"/>
            </a:xfrm>
            <a:prstGeom prst="rect">
              <a:avLst/>
            </a:prstGeom>
          </p:spPr>
        </p:pic>
      </p:grpSp>
      <p:grpSp>
        <p:nvGrpSpPr>
          <p:cNvPr id="9" name="グループ化 8">
            <a:extLst>
              <a:ext uri="{FF2B5EF4-FFF2-40B4-BE49-F238E27FC236}">
                <a16:creationId xmlns:a16="http://schemas.microsoft.com/office/drawing/2014/main" id="{746B5F96-CB20-A95E-CE5E-990EAB1FEB4D}"/>
              </a:ext>
            </a:extLst>
          </p:cNvPr>
          <p:cNvGrpSpPr/>
          <p:nvPr/>
        </p:nvGrpSpPr>
        <p:grpSpPr>
          <a:xfrm>
            <a:off x="704848" y="1186983"/>
            <a:ext cx="10782302" cy="5135076"/>
            <a:chOff x="704848" y="1186983"/>
            <a:chExt cx="10782302" cy="5135076"/>
          </a:xfrm>
        </p:grpSpPr>
        <p:sp>
          <p:nvSpPr>
            <p:cNvPr id="32" name="Google Shape;661;p36">
              <a:extLst>
                <a:ext uri="{FF2B5EF4-FFF2-40B4-BE49-F238E27FC236}">
                  <a16:creationId xmlns:a16="http://schemas.microsoft.com/office/drawing/2014/main" id="{AC09BBBE-FED4-A385-B9AC-53E5439344FF}"/>
                </a:ext>
              </a:extLst>
            </p:cNvPr>
            <p:cNvSpPr txBox="1"/>
            <p:nvPr/>
          </p:nvSpPr>
          <p:spPr>
            <a:xfrm>
              <a:off x="704850" y="1186983"/>
              <a:ext cx="10782300" cy="2477561"/>
            </a:xfrm>
            <a:prstGeom prst="rect">
              <a:avLst/>
            </a:prstGeom>
            <a:noFill/>
            <a:ln>
              <a:noFill/>
            </a:ln>
          </p:spPr>
          <p:txBody>
            <a:bodyPr spcFirstLastPara="1" wrap="square" lIns="91425" tIns="45700" rIns="91425" bIns="45700" anchor="t" anchorCtr="0">
              <a:spAutoFit/>
            </a:bodyPr>
            <a:lstStyle/>
            <a:p>
              <a:pPr marL="285750" indent="-285750">
                <a:lnSpc>
                  <a:spcPct val="150000"/>
                </a:lnSpc>
                <a:spcBef>
                  <a:spcPts val="1200"/>
                </a:spcBef>
                <a:buClr>
                  <a:srgbClr val="96EB00"/>
                </a:buClr>
                <a:buFont typeface="Wingdings" panose="05000000000000000000" pitchFamily="2" charset="2"/>
                <a:buChar char="l"/>
              </a:pPr>
              <a:r>
                <a:rPr lang="ja-JP" altLang="en-US" sz="1800" b="1" kern="100" dirty="0">
                  <a:solidFill>
                    <a:srgbClr val="2D3737"/>
                  </a:solidFill>
                  <a:latin typeface="Meiryo"/>
                  <a:ea typeface="Meiryo"/>
                  <a:cs typeface="Times New Roman"/>
                </a:rPr>
                <a:t>小学生や中学生のみなさんの生活は、食べ物の好き嫌いや運動不足などで大きく変わってきています。</a:t>
              </a:r>
              <a:br>
                <a:rPr lang="en-US" altLang="ja-JP" sz="1800" dirty="0"/>
              </a:br>
              <a:r>
                <a:rPr lang="ja-JP" altLang="en-US" sz="1800" b="1" kern="100" dirty="0">
                  <a:solidFill>
                    <a:srgbClr val="2D3737"/>
                  </a:solidFill>
                  <a:latin typeface="Meiryo"/>
                  <a:ea typeface="Meiryo"/>
                  <a:cs typeface="Times New Roman"/>
                </a:rPr>
                <a:t>将来、小さい頃の習慣が原因で、太りすぎや病気になることがあるので正しい知識を身につけることが大切です。</a:t>
              </a:r>
              <a:endParaRPr lang="en-US" altLang="ja-JP" sz="1800" b="1" kern="100" dirty="0">
                <a:solidFill>
                  <a:srgbClr val="2D3737"/>
                </a:solidFill>
                <a:latin typeface="Meiryo"/>
                <a:ea typeface="Meiryo"/>
                <a:cs typeface="Times New Roman"/>
              </a:endParaRPr>
            </a:p>
            <a:p>
              <a:pPr marL="285750" indent="-285750">
                <a:lnSpc>
                  <a:spcPct val="150000"/>
                </a:lnSpc>
                <a:spcBef>
                  <a:spcPts val="1200"/>
                </a:spcBef>
                <a:buClr>
                  <a:srgbClr val="96EB00"/>
                </a:buClr>
                <a:buFont typeface="Wingdings" panose="05000000000000000000" pitchFamily="2" charset="2"/>
                <a:buChar char="l"/>
              </a:pPr>
              <a:r>
                <a:rPr lang="ja-JP" altLang="en-US" sz="1800" b="1" kern="100" dirty="0">
                  <a:solidFill>
                    <a:srgbClr val="2D3737"/>
                  </a:solidFill>
                  <a:latin typeface="Meiryo"/>
                  <a:ea typeface="Meiryo"/>
                  <a:cs typeface="Times New Roman"/>
                </a:rPr>
                <a:t>小学生や中学生は、将来かかるかもしれない病気を正しく知り、その病気にかからないよう気をつけることができる時期です。</a:t>
              </a:r>
              <a:endParaRPr lang="ja-JP" sz="1800" dirty="0"/>
            </a:p>
          </p:txBody>
        </p:sp>
        <p:sp>
          <p:nvSpPr>
            <p:cNvPr id="77" name="Google Shape;661;p36">
              <a:extLst>
                <a:ext uri="{FF2B5EF4-FFF2-40B4-BE49-F238E27FC236}">
                  <a16:creationId xmlns:a16="http://schemas.microsoft.com/office/drawing/2014/main" id="{18FE7D46-6465-C2FA-0FAE-CF9531DF4FDB}"/>
                </a:ext>
              </a:extLst>
            </p:cNvPr>
            <p:cNvSpPr txBox="1"/>
            <p:nvPr/>
          </p:nvSpPr>
          <p:spPr>
            <a:xfrm>
              <a:off x="704850" y="3429000"/>
              <a:ext cx="5269186" cy="2893059"/>
            </a:xfrm>
            <a:prstGeom prst="rect">
              <a:avLst/>
            </a:prstGeom>
            <a:noFill/>
            <a:ln>
              <a:noFill/>
            </a:ln>
          </p:spPr>
          <p:txBody>
            <a:bodyPr spcFirstLastPara="1" wrap="square" lIns="91425" tIns="45700" rIns="91425" bIns="45700" anchor="t" anchorCtr="0">
              <a:spAutoFit/>
            </a:bodyPr>
            <a:lstStyle/>
            <a:p>
              <a:pPr marL="276225">
                <a:lnSpc>
                  <a:spcPct val="150000"/>
                </a:lnSpc>
                <a:spcBef>
                  <a:spcPts val="1200"/>
                </a:spcBef>
              </a:pPr>
              <a:r>
                <a:rPr lang="ja-JP" altLang="en-US" sz="1800" b="1" kern="100" dirty="0">
                  <a:solidFill>
                    <a:srgbClr val="2D3737"/>
                  </a:solidFill>
                  <a:latin typeface="Meiryo"/>
                  <a:ea typeface="Meiryo"/>
                  <a:cs typeface="Times New Roman"/>
                </a:rPr>
                <a:t>さらに病気だけではなく、やせすぎや太りすぎに注意することも必要です。</a:t>
              </a:r>
              <a:endParaRPr lang="ja-JP" sz="1800" dirty="0">
                <a:ea typeface="Meiryo"/>
              </a:endParaRPr>
            </a:p>
            <a:p>
              <a:pPr marL="285750" indent="-285750">
                <a:lnSpc>
                  <a:spcPct val="150000"/>
                </a:lnSpc>
                <a:spcBef>
                  <a:spcPts val="1200"/>
                </a:spcBef>
                <a:buClr>
                  <a:srgbClr val="96EB00"/>
                </a:buClr>
                <a:buFont typeface="Wingdings" panose="05000000000000000000" pitchFamily="2" charset="2"/>
                <a:buChar char="l"/>
              </a:pPr>
              <a:r>
                <a:rPr lang="ja-JP" altLang="en-US" sz="1800" b="1" kern="100" dirty="0">
                  <a:solidFill>
                    <a:srgbClr val="2D3737"/>
                  </a:solidFill>
                  <a:latin typeface="Meiryo"/>
                  <a:ea typeface="Meiryo"/>
                  <a:cs typeface="Times New Roman"/>
                </a:rPr>
                <a:t>きちんと健診</a:t>
              </a:r>
              <a:r>
                <a:rPr lang="en-US" altLang="ja-JP" sz="1800" b="1" kern="100" dirty="0">
                  <a:solidFill>
                    <a:srgbClr val="2D3737"/>
                  </a:solidFill>
                  <a:latin typeface="Meiryo"/>
                  <a:ea typeface="Meiryo"/>
                  <a:cs typeface="Times New Roman"/>
                </a:rPr>
                <a:t>(</a:t>
              </a:r>
              <a:r>
                <a:rPr lang="ja-JP" altLang="en-US" sz="1800" b="1" kern="100" dirty="0">
                  <a:solidFill>
                    <a:srgbClr val="2D3737"/>
                  </a:solidFill>
                  <a:latin typeface="Meiryo"/>
                  <a:ea typeface="Meiryo"/>
                  <a:cs typeface="Times New Roman"/>
                </a:rPr>
                <a:t>小児生活習慣病予防健診</a:t>
              </a:r>
              <a:r>
                <a:rPr lang="en-US" altLang="ja-JP" sz="1800" b="1" kern="100" dirty="0">
                  <a:solidFill>
                    <a:srgbClr val="2D3737"/>
                  </a:solidFill>
                  <a:latin typeface="Meiryo"/>
                  <a:ea typeface="Meiryo"/>
                  <a:cs typeface="Times New Roman"/>
                </a:rPr>
                <a:t>)</a:t>
              </a:r>
              <a:r>
                <a:rPr lang="ja-JP" altLang="en-US" sz="1800" b="1" kern="100" dirty="0">
                  <a:solidFill>
                    <a:srgbClr val="2D3737"/>
                  </a:solidFill>
                  <a:latin typeface="Meiryo"/>
                  <a:ea typeface="Meiryo"/>
                  <a:cs typeface="Times New Roman"/>
                </a:rPr>
                <a:t>をうけ、その健診結果について家族で話し合うことが大切です。まずは家族で生活習慣病が身近な問題であることを知りましょう。</a:t>
              </a:r>
              <a:endParaRPr lang="ja-JP" sz="1800" dirty="0"/>
            </a:p>
          </p:txBody>
        </p:sp>
        <p:sp>
          <p:nvSpPr>
            <p:cNvPr id="78" name="Google Shape;661;p36">
              <a:extLst>
                <a:ext uri="{FF2B5EF4-FFF2-40B4-BE49-F238E27FC236}">
                  <a16:creationId xmlns:a16="http://schemas.microsoft.com/office/drawing/2014/main" id="{8926523E-6901-5E68-764F-69FF9821C0A5}"/>
                </a:ext>
              </a:extLst>
            </p:cNvPr>
            <p:cNvSpPr txBox="1"/>
            <p:nvPr/>
          </p:nvSpPr>
          <p:spPr>
            <a:xfrm>
              <a:off x="704849" y="1321504"/>
              <a:ext cx="10782300" cy="200014"/>
            </a:xfrm>
            <a:prstGeom prst="rect">
              <a:avLst/>
            </a:prstGeom>
            <a:noFill/>
            <a:ln>
              <a:noFill/>
            </a:ln>
          </p:spPr>
          <p:txBody>
            <a:bodyPr spcFirstLastPara="1" wrap="square" lIns="91425" tIns="45700" rIns="91425" bIns="45700" anchor="t" anchorCtr="0">
              <a:spAutoFit/>
            </a:bodyPr>
            <a:lstStyle/>
            <a:p>
              <a:pPr>
                <a:tabLst>
                  <a:tab pos="638175" algn="ctr"/>
                  <a:tab pos="1533525" algn="ctr"/>
                  <a:tab pos="3475038" algn="ctr"/>
                  <a:tab pos="4297363" algn="ctr"/>
                  <a:tab pos="4724400" algn="ctr"/>
                  <a:tab pos="5197475" algn="ctr"/>
                  <a:tab pos="5664200" algn="ctr"/>
                  <a:tab pos="6689725" algn="ctr"/>
                  <a:tab pos="7939088" algn="ctr"/>
                  <a:tab pos="8639175"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しょうがくせい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ちゅうがくせい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せいかつ</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た</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もの</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す</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きら</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うんどうぶそく</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おお	か</a:t>
              </a:r>
              <a:endParaRPr lang="ja-JP"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9" name="Google Shape;661;p36">
              <a:extLst>
                <a:ext uri="{FF2B5EF4-FFF2-40B4-BE49-F238E27FC236}">
                  <a16:creationId xmlns:a16="http://schemas.microsoft.com/office/drawing/2014/main" id="{F81F160B-9C38-3514-83F7-CA9D38EF6E94}"/>
                </a:ext>
              </a:extLst>
            </p:cNvPr>
            <p:cNvSpPr txBox="1"/>
            <p:nvPr/>
          </p:nvSpPr>
          <p:spPr>
            <a:xfrm>
              <a:off x="704849" y="1703225"/>
              <a:ext cx="10782300" cy="215403"/>
            </a:xfrm>
            <a:prstGeom prst="rect">
              <a:avLst/>
            </a:prstGeom>
            <a:noFill/>
            <a:ln>
              <a:noFill/>
            </a:ln>
          </p:spPr>
          <p:txBody>
            <a:bodyPr spcFirstLastPara="1" wrap="square" lIns="91425" tIns="45700" rIns="91425" bIns="45700" anchor="t" anchorCtr="0">
              <a:spAutoFit/>
            </a:bodyPr>
            <a:lstStyle/>
            <a:p>
              <a:pPr>
                <a:tabLst>
                  <a:tab pos="552450" algn="ctr"/>
                  <a:tab pos="1076325" algn="ctr"/>
                  <a:tab pos="1762125" algn="ctr"/>
                  <a:tab pos="2333625" algn="ctr"/>
                  <a:tab pos="3019425" algn="ctr"/>
                  <a:tab pos="3810000" algn="ctr"/>
                  <a:tab pos="5086350" algn="ctr"/>
                  <a:tab pos="7734300" algn="ctr"/>
                  <a:tab pos="8505825" algn="ctr"/>
                  <a:tab pos="9077325"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しょうらい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ちい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ころ</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しゅうかん</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げんいん</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ふと</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びょうき</a:t>
              </a:r>
              <a:r>
                <a:rPr lang="en-US" altLang="ja-JP"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ただ</a:t>
              </a:r>
              <a:r>
                <a:rPr lang="en-US" altLang="ja-JP"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ちしき</a:t>
              </a:r>
              <a:r>
                <a:rPr lang="en-US" altLang="ja-JP"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み</a:t>
              </a:r>
              <a:r>
                <a:rPr lang="en-US" altLang="ja-JP"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0" name="Google Shape;661;p36">
              <a:extLst>
                <a:ext uri="{FF2B5EF4-FFF2-40B4-BE49-F238E27FC236}">
                  <a16:creationId xmlns:a16="http://schemas.microsoft.com/office/drawing/2014/main" id="{CF383E65-8D28-C742-3F28-EF927DA92260}"/>
                </a:ext>
              </a:extLst>
            </p:cNvPr>
            <p:cNvSpPr txBox="1"/>
            <p:nvPr/>
          </p:nvSpPr>
          <p:spPr>
            <a:xfrm>
              <a:off x="704849" y="2132390"/>
              <a:ext cx="1933576" cy="215403"/>
            </a:xfrm>
            <a:prstGeom prst="rect">
              <a:avLst/>
            </a:prstGeom>
            <a:noFill/>
            <a:ln>
              <a:noFill/>
            </a:ln>
          </p:spPr>
          <p:txBody>
            <a:bodyPr spcFirstLastPara="1" wrap="square" lIns="91425" tIns="45700" rIns="91425" bIns="45700" anchor="t" anchorCtr="0">
              <a:spAutoFit/>
            </a:bodyPr>
            <a:lstStyle/>
            <a:p>
              <a:pPr>
                <a:tabLst>
                  <a:tab pos="723900" algn="ctr"/>
                  <a:tab pos="1076325" algn="ctr"/>
                  <a:tab pos="1762125" algn="ctr"/>
                  <a:tab pos="2333625" algn="ctr"/>
                  <a:tab pos="3019425" algn="ctr"/>
                  <a:tab pos="3810000" algn="ctr"/>
                  <a:tab pos="5086350" algn="ctr"/>
                  <a:tab pos="7734300" algn="ctr"/>
                  <a:tab pos="8505825" algn="ctr"/>
                  <a:tab pos="9077325" algn="ctr"/>
                </a:tabLst>
              </a:pPr>
              <a:r>
                <a:rPr lang="en-US" altLang="ja-JP"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8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たいせつ</a:t>
              </a:r>
              <a:endParaRPr lang="ja-JP"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1" name="Google Shape;661;p36">
              <a:extLst>
                <a:ext uri="{FF2B5EF4-FFF2-40B4-BE49-F238E27FC236}">
                  <a16:creationId xmlns:a16="http://schemas.microsoft.com/office/drawing/2014/main" id="{032AA9DD-7DAF-2A85-426F-33906FB1CA8A}"/>
                </a:ext>
              </a:extLst>
            </p:cNvPr>
            <p:cNvSpPr txBox="1"/>
            <p:nvPr/>
          </p:nvSpPr>
          <p:spPr>
            <a:xfrm>
              <a:off x="704848" y="2684338"/>
              <a:ext cx="10782299" cy="200014"/>
            </a:xfrm>
            <a:prstGeom prst="rect">
              <a:avLst/>
            </a:prstGeom>
            <a:noFill/>
            <a:ln>
              <a:noFill/>
            </a:ln>
          </p:spPr>
          <p:txBody>
            <a:bodyPr spcFirstLastPara="1" wrap="square" lIns="91425" tIns="45700" rIns="91425" bIns="45700" anchor="t" anchorCtr="0">
              <a:spAutoFit/>
            </a:bodyPr>
            <a:lstStyle/>
            <a:p>
              <a:pPr>
                <a:tabLst>
                  <a:tab pos="606425" algn="ctr"/>
                  <a:tab pos="1530350" algn="ctr"/>
                  <a:tab pos="2578100" algn="ctr"/>
                  <a:tab pos="5091113" algn="ctr"/>
                  <a:tab pos="5640388" algn="ctr"/>
                  <a:tab pos="6334125" algn="ctr"/>
                  <a:tab pos="7585075" algn="ctr"/>
                  <a:tab pos="9759950"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しょうがくせい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ちゅうがくせい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しょうらい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びょうき</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ただ</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びょうき</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き</a:t>
              </a:r>
              <a:endParaRPr lang="ja-JP"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2" name="Google Shape;661;p36">
              <a:extLst>
                <a:ext uri="{FF2B5EF4-FFF2-40B4-BE49-F238E27FC236}">
                  <a16:creationId xmlns:a16="http://schemas.microsoft.com/office/drawing/2014/main" id="{C5DA021F-7235-30E0-7CAF-D96EEB23860B}"/>
                </a:ext>
              </a:extLst>
            </p:cNvPr>
            <p:cNvSpPr txBox="1"/>
            <p:nvPr/>
          </p:nvSpPr>
          <p:spPr>
            <a:xfrm>
              <a:off x="704849" y="3132160"/>
              <a:ext cx="3409952" cy="200014"/>
            </a:xfrm>
            <a:prstGeom prst="rect">
              <a:avLst/>
            </a:prstGeom>
            <a:noFill/>
            <a:ln>
              <a:noFill/>
            </a:ln>
          </p:spPr>
          <p:txBody>
            <a:bodyPr spcFirstLastPara="1" wrap="square" lIns="91425" tIns="45700" rIns="91425" bIns="45700" anchor="t" anchorCtr="0">
              <a:spAutoFit/>
            </a:bodyPr>
            <a:lstStyle/>
            <a:p>
              <a:pPr>
                <a:tabLst>
                  <a:tab pos="2105025" algn="ctr"/>
                  <a:tab pos="5091113" algn="ctr"/>
                  <a:tab pos="5640388" algn="ctr"/>
                  <a:tab pos="6334125" algn="ctr"/>
                  <a:tab pos="7585075" algn="ctr"/>
                  <a:tab pos="9759950"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じき</a:t>
              </a:r>
              <a:endParaRPr lang="ja-JP"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3" name="Google Shape;661;p36">
              <a:extLst>
                <a:ext uri="{FF2B5EF4-FFF2-40B4-BE49-F238E27FC236}">
                  <a16:creationId xmlns:a16="http://schemas.microsoft.com/office/drawing/2014/main" id="{B6CB48FC-B468-FB80-A4C6-864B8DFC10C6}"/>
                </a:ext>
              </a:extLst>
            </p:cNvPr>
            <p:cNvSpPr txBox="1"/>
            <p:nvPr/>
          </p:nvSpPr>
          <p:spPr>
            <a:xfrm>
              <a:off x="704848" y="3559780"/>
              <a:ext cx="5213351" cy="200014"/>
            </a:xfrm>
            <a:prstGeom prst="rect">
              <a:avLst/>
            </a:prstGeom>
            <a:noFill/>
            <a:ln>
              <a:noFill/>
            </a:ln>
          </p:spPr>
          <p:txBody>
            <a:bodyPr spcFirstLastPara="1" wrap="square" lIns="91425" tIns="45700" rIns="91425" bIns="45700" anchor="t" anchorCtr="0">
              <a:spAutoFit/>
            </a:bodyPr>
            <a:lstStyle/>
            <a:p>
              <a:pPr>
                <a:tabLst>
                  <a:tab pos="1193800" algn="ctr"/>
                  <a:tab pos="4260850" algn="ctr"/>
                  <a:tab pos="5091113" algn="ctr"/>
                  <a:tab pos="5640388" algn="ctr"/>
                  <a:tab pos="6334125" algn="ctr"/>
                  <a:tab pos="7585075" algn="ctr"/>
                  <a:tab pos="9759950"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びょうき</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ふと</a:t>
              </a:r>
              <a:endParaRPr lang="ja-JP"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4" name="Google Shape;661;p36">
              <a:extLst>
                <a:ext uri="{FF2B5EF4-FFF2-40B4-BE49-F238E27FC236}">
                  <a16:creationId xmlns:a16="http://schemas.microsoft.com/office/drawing/2014/main" id="{0C8775A6-A871-7FC1-ACD5-B58C8B4BD3B4}"/>
                </a:ext>
              </a:extLst>
            </p:cNvPr>
            <p:cNvSpPr txBox="1"/>
            <p:nvPr/>
          </p:nvSpPr>
          <p:spPr>
            <a:xfrm>
              <a:off x="704848" y="3983678"/>
              <a:ext cx="5213351" cy="200014"/>
            </a:xfrm>
            <a:prstGeom prst="rect">
              <a:avLst/>
            </a:prstGeom>
            <a:noFill/>
            <a:ln>
              <a:noFill/>
            </a:ln>
          </p:spPr>
          <p:txBody>
            <a:bodyPr spcFirstLastPara="1" wrap="square" lIns="91425" tIns="45700" rIns="91425" bIns="45700" anchor="t" anchorCtr="0">
              <a:spAutoFit/>
            </a:bodyPr>
            <a:lstStyle/>
            <a:p>
              <a:pPr>
                <a:tabLst>
                  <a:tab pos="730250" algn="ctr"/>
                  <a:tab pos="2336800" algn="ctr"/>
                  <a:tab pos="5091113" algn="ctr"/>
                  <a:tab pos="5640388" algn="ctr"/>
                  <a:tab pos="6334125" algn="ctr"/>
                  <a:tab pos="7585075" algn="ctr"/>
                  <a:tab pos="9759950"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ちゅうい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ひつよう</a:t>
              </a:r>
              <a:endParaRPr lang="ja-JP"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5" name="Google Shape;661;p36">
              <a:extLst>
                <a:ext uri="{FF2B5EF4-FFF2-40B4-BE49-F238E27FC236}">
                  <a16:creationId xmlns:a16="http://schemas.microsoft.com/office/drawing/2014/main" id="{A85D4FA3-B986-3F80-C796-C9807D1DDD74}"/>
                </a:ext>
              </a:extLst>
            </p:cNvPr>
            <p:cNvSpPr txBox="1"/>
            <p:nvPr/>
          </p:nvSpPr>
          <p:spPr>
            <a:xfrm>
              <a:off x="704848" y="4519577"/>
              <a:ext cx="5213351" cy="200014"/>
            </a:xfrm>
            <a:prstGeom prst="rect">
              <a:avLst/>
            </a:prstGeom>
            <a:noFill/>
            <a:ln>
              <a:noFill/>
            </a:ln>
          </p:spPr>
          <p:txBody>
            <a:bodyPr spcFirstLastPara="1" wrap="square" lIns="91425" tIns="45700" rIns="91425" bIns="45700" anchor="t" anchorCtr="0">
              <a:spAutoFit/>
            </a:bodyPr>
            <a:lstStyle/>
            <a:p>
              <a:pPr>
                <a:tabLst>
                  <a:tab pos="1409700" algn="ctr"/>
                  <a:tab pos="3016250" algn="ctr"/>
                  <a:tab pos="5091113" algn="ctr"/>
                  <a:tab pos="5640388" algn="ctr"/>
                  <a:tab pos="6334125" algn="ctr"/>
                  <a:tab pos="7585075" algn="ctr"/>
                  <a:tab pos="9759950"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けんしん</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しょうにせいかつしゅうかんびょうよぼうけんしん</a:t>
              </a:r>
              <a:endParaRPr lang="ja-JP"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6" name="Google Shape;661;p36">
              <a:extLst>
                <a:ext uri="{FF2B5EF4-FFF2-40B4-BE49-F238E27FC236}">
                  <a16:creationId xmlns:a16="http://schemas.microsoft.com/office/drawing/2014/main" id="{B5F00BC1-CF06-8E3B-C970-39A81B0ED00A}"/>
                </a:ext>
              </a:extLst>
            </p:cNvPr>
            <p:cNvSpPr txBox="1"/>
            <p:nvPr/>
          </p:nvSpPr>
          <p:spPr>
            <a:xfrm>
              <a:off x="704848" y="4946001"/>
              <a:ext cx="5213351" cy="200014"/>
            </a:xfrm>
            <a:prstGeom prst="rect">
              <a:avLst/>
            </a:prstGeom>
            <a:noFill/>
            <a:ln>
              <a:noFill/>
            </a:ln>
          </p:spPr>
          <p:txBody>
            <a:bodyPr spcFirstLastPara="1" wrap="square" lIns="91425" tIns="45700" rIns="91425" bIns="45700" anchor="t" anchorCtr="0">
              <a:spAutoFit/>
            </a:bodyPr>
            <a:lstStyle/>
            <a:p>
              <a:pPr>
                <a:tabLst>
                  <a:tab pos="1212850" algn="ctr"/>
                  <a:tab pos="2819400" algn="ctr"/>
                  <a:tab pos="3346450" algn="ctr"/>
                  <a:tab pos="3822700" algn="ctr"/>
                  <a:tab pos="5091113" algn="ctr"/>
                  <a:tab pos="5640388" algn="ctr"/>
                  <a:tab pos="6334125" algn="ctr"/>
                  <a:tab pos="7585075" algn="ctr"/>
                  <a:tab pos="9759950"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けんしんけっか</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かぞく</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はな</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あ</a:t>
              </a:r>
              <a:endParaRPr lang="ja-JP" altLang="ja-JP" sz="11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7" name="Google Shape;661;p36">
              <a:extLst>
                <a:ext uri="{FF2B5EF4-FFF2-40B4-BE49-F238E27FC236}">
                  <a16:creationId xmlns:a16="http://schemas.microsoft.com/office/drawing/2014/main" id="{CDF2895A-2874-C2B9-4FEB-DCE2934B6107}"/>
                </a:ext>
              </a:extLst>
            </p:cNvPr>
            <p:cNvSpPr txBox="1"/>
            <p:nvPr/>
          </p:nvSpPr>
          <p:spPr>
            <a:xfrm>
              <a:off x="704848" y="5350441"/>
              <a:ext cx="5213351" cy="200014"/>
            </a:xfrm>
            <a:prstGeom prst="rect">
              <a:avLst/>
            </a:prstGeom>
            <a:noFill/>
            <a:ln>
              <a:noFill/>
            </a:ln>
          </p:spPr>
          <p:txBody>
            <a:bodyPr spcFirstLastPara="1" wrap="square" lIns="91425" tIns="45700" rIns="91425" bIns="45700" anchor="t" anchorCtr="0">
              <a:spAutoFit/>
            </a:bodyPr>
            <a:lstStyle/>
            <a:p>
              <a:pPr>
                <a:tabLst>
                  <a:tab pos="514350" algn="ctr"/>
                  <a:tab pos="2343150" algn="ctr"/>
                  <a:tab pos="3371850" algn="ctr"/>
                  <a:tab pos="4381500" algn="ctr"/>
                  <a:tab pos="5091113" algn="ctr"/>
                  <a:tab pos="5640388" algn="ctr"/>
                  <a:tab pos="6334125" algn="ctr"/>
                  <a:tab pos="7585075" algn="ctr"/>
                  <a:tab pos="9759950"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たいせつ</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かぞく</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せいかつしゅうかんびょう</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みぢか</a:t>
              </a:r>
              <a:endPar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8" name="Google Shape;661;p36">
              <a:extLst>
                <a:ext uri="{FF2B5EF4-FFF2-40B4-BE49-F238E27FC236}">
                  <a16:creationId xmlns:a16="http://schemas.microsoft.com/office/drawing/2014/main" id="{1E882BB7-016F-FD16-2507-410C52BC98FF}"/>
                </a:ext>
              </a:extLst>
            </p:cNvPr>
            <p:cNvSpPr txBox="1"/>
            <p:nvPr/>
          </p:nvSpPr>
          <p:spPr>
            <a:xfrm>
              <a:off x="704848" y="5781071"/>
              <a:ext cx="5213351" cy="200014"/>
            </a:xfrm>
            <a:prstGeom prst="rect">
              <a:avLst/>
            </a:prstGeom>
            <a:noFill/>
            <a:ln>
              <a:noFill/>
            </a:ln>
          </p:spPr>
          <p:txBody>
            <a:bodyPr spcFirstLastPara="1" wrap="square" lIns="91425" tIns="45700" rIns="91425" bIns="45700" anchor="t" anchorCtr="0">
              <a:spAutoFit/>
            </a:bodyPr>
            <a:lstStyle/>
            <a:p>
              <a:pPr>
                <a:tabLst>
                  <a:tab pos="514350" algn="ctr"/>
                  <a:tab pos="2235200" algn="ctr"/>
                  <a:tab pos="3371850" algn="ctr"/>
                  <a:tab pos="4381500" algn="ctr"/>
                  <a:tab pos="5091113" algn="ctr"/>
                  <a:tab pos="5640388" algn="ctr"/>
                  <a:tab pos="6334125" algn="ctr"/>
                  <a:tab pos="7585075" algn="ctr"/>
                  <a:tab pos="9759950" algn="ctr"/>
                </a:tabLst>
              </a:pP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もんだい</a:t>
              </a:r>
              <a:r>
                <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rPr>
                <a:t>し</a:t>
              </a:r>
              <a:endParaRPr lang="en-US" altLang="ja-JP" sz="700" b="1" kern="100" dirty="0">
                <a:solidFill>
                  <a:srgbClr val="2D3737"/>
                </a:solidFill>
                <a:latin typeface="メイリオ" panose="020B0604030504040204" pitchFamily="50" charset="-128"/>
                <a:ea typeface="メイリオ" panose="020B0604030504040204" pitchFamily="50" charset="-128"/>
                <a:cs typeface="Times New Roman" panose="02020603050405020304" pitchFamily="18" charset="0"/>
              </a:endParaRPr>
            </a:p>
          </p:txBody>
        </p:sp>
      </p:grpSp>
    </p:spTree>
    <p:extLst>
      <p:ext uri="{BB962C8B-B14F-4D97-AF65-F5344CB8AC3E}">
        <p14:creationId xmlns:p14="http://schemas.microsoft.com/office/powerpoint/2010/main" val="3443936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87D6F4D-7A3D-FEC9-7F93-4CF2266F2880}"/>
              </a:ext>
            </a:extLst>
          </p:cNvPr>
          <p:cNvPicPr>
            <a:picLocks noChangeAspect="1"/>
          </p:cNvPicPr>
          <p:nvPr/>
        </p:nvPicPr>
        <p:blipFill>
          <a:blip r:embed="rId3"/>
          <a:stretch>
            <a:fillRect/>
          </a:stretch>
        </p:blipFill>
        <p:spPr>
          <a:xfrm>
            <a:off x="3870431" y="3158350"/>
            <a:ext cx="1645920" cy="526428"/>
          </a:xfrm>
          <a:prstGeom prst="rect">
            <a:avLst/>
          </a:prstGeom>
        </p:spPr>
      </p:pic>
      <p:pic>
        <p:nvPicPr>
          <p:cNvPr id="1033" name="Picture 9">
            <a:extLst>
              <a:ext uri="{FF2B5EF4-FFF2-40B4-BE49-F238E27FC236}">
                <a16:creationId xmlns:a16="http://schemas.microsoft.com/office/drawing/2014/main" id="{D63EDF42-DD93-8C41-95B9-97ECCB309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81" y="3118853"/>
            <a:ext cx="2170290" cy="6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40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p:nvPr/>
        </p:nvSpPr>
        <p:spPr>
          <a:xfrm>
            <a:off x="2063872" y="656868"/>
            <a:ext cx="175048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ja-JP" altLang="en-US" sz="4000" b="1" i="0" u="none" strike="noStrike" kern="0" cap="none" spc="0" normalizeH="0" baseline="0" noProof="0">
                <a:ln>
                  <a:noFill/>
                </a:ln>
                <a:solidFill>
                  <a:srgbClr val="2D3737"/>
                </a:solidFill>
                <a:effectLst/>
                <a:uLnTx/>
                <a:uFillTx/>
                <a:latin typeface="Meiryo"/>
                <a:ea typeface="Meiryo"/>
                <a:cs typeface="Meiryo"/>
                <a:sym typeface="Meiryo"/>
              </a:rPr>
              <a:t>まとめ</a:t>
            </a:r>
            <a:endParaRPr kumimoji="0" sz="4000" b="1" i="0" u="none" strike="noStrike" kern="0" cap="none" spc="0" normalizeH="0" baseline="0" noProof="0" dirty="0">
              <a:ln>
                <a:noFill/>
              </a:ln>
              <a:solidFill>
                <a:srgbClr val="000000"/>
              </a:solidFill>
              <a:effectLst/>
              <a:uLnTx/>
              <a:uFillTx/>
              <a:latin typeface="Meiryo"/>
              <a:ea typeface="Meiryo"/>
              <a:cs typeface="Meiryo"/>
              <a:sym typeface="Meiryo"/>
            </a:endParaRPr>
          </a:p>
        </p:txBody>
      </p:sp>
      <p:sp>
        <p:nvSpPr>
          <p:cNvPr id="200" name="Google Shape;200;p10"/>
          <p:cNvSpPr/>
          <p:nvPr/>
        </p:nvSpPr>
        <p:spPr>
          <a:xfrm>
            <a:off x="1496277" y="2481636"/>
            <a:ext cx="9614765" cy="13336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Pts val="3200"/>
              <a:buFont typeface="Arial"/>
              <a:buNone/>
              <a:tabLst/>
              <a:defRPr/>
            </a:pPr>
            <a:r>
              <a:rPr kumimoji="0" lang="ja-JP" altLang="en-US" sz="3200" b="1" i="0" u="none" strike="noStrike" kern="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Arial"/>
                <a:sym typeface="Arial"/>
              </a:rPr>
              <a:t>心臓は、体中に血液をおくりだすポンプの</a:t>
            </a:r>
          </a:p>
          <a:p>
            <a:pPr marL="0" marR="0" lvl="0" indent="0" algn="l" defTabSz="914400" rtl="0" eaLnBrk="1" fontAlgn="auto" latinLnBrk="0" hangingPunct="1">
              <a:lnSpc>
                <a:spcPct val="100000"/>
              </a:lnSpc>
              <a:spcBef>
                <a:spcPts val="0"/>
              </a:spcBef>
              <a:spcAft>
                <a:spcPts val="1000"/>
              </a:spcAft>
              <a:buClr>
                <a:srgbClr val="000000"/>
              </a:buClr>
              <a:buSzPts val="3200"/>
              <a:buFont typeface="Arial"/>
              <a:buNone/>
              <a:tabLst/>
              <a:defRPr/>
            </a:pPr>
            <a:r>
              <a:rPr kumimoji="0" lang="ja-JP" altLang="en-US" sz="3200" b="1" i="0" u="none" strike="noStrike" kern="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Arial"/>
                <a:sym typeface="Arial"/>
              </a:rPr>
              <a:t>はたらきをする大切な場所</a:t>
            </a:r>
            <a:endParaRPr kumimoji="0" lang="ja-JP" altLang="en-US" sz="3200" b="1" i="0" u="none" strike="noStrike" kern="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Arial"/>
              <a:sym typeface="Arial"/>
            </a:endParaRPr>
          </a:p>
        </p:txBody>
      </p:sp>
      <p:sp>
        <p:nvSpPr>
          <p:cNvPr id="201" name="Google Shape;201;p10"/>
          <p:cNvSpPr/>
          <p:nvPr/>
        </p:nvSpPr>
        <p:spPr>
          <a:xfrm>
            <a:off x="1080957" y="2604515"/>
            <a:ext cx="252000" cy="252000"/>
          </a:xfrm>
          <a:prstGeom prst="ellipse">
            <a:avLst/>
          </a:prstGeom>
          <a:solidFill>
            <a:srgbClr val="FF6E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03" name="Google Shape;203;p10"/>
          <p:cNvSpPr/>
          <p:nvPr/>
        </p:nvSpPr>
        <p:spPr>
          <a:xfrm>
            <a:off x="1496277" y="4135606"/>
            <a:ext cx="10287892" cy="19543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Pts val="3200"/>
              <a:buFont typeface="Arial"/>
              <a:buNone/>
              <a:tabLst/>
              <a:defRPr/>
            </a:pPr>
            <a:r>
              <a:rPr kumimoji="0" lang="ja-JP" altLang="en-US" sz="3200" b="1" i="0" u="none" strike="noStrike" kern="0" cap="none" spc="0" normalizeH="0" baseline="0" noProof="0">
                <a:ln>
                  <a:noFill/>
                </a:ln>
                <a:solidFill>
                  <a:srgbClr val="2D3737"/>
                </a:solidFill>
                <a:effectLst/>
                <a:uLnTx/>
                <a:uFillTx/>
                <a:latin typeface="Meiryo" panose="020B0604030504040204" pitchFamily="34" charset="-128"/>
                <a:ea typeface="Meiryo" panose="020B0604030504040204" pitchFamily="34" charset="-128"/>
                <a:cs typeface="Arial"/>
                <a:sym typeface="Arial"/>
              </a:rPr>
              <a:t>心臓が病気にならないようにするには、</a:t>
            </a:r>
            <a:endParaRPr kumimoji="0" lang="en-US" altLang="ja-JP" sz="3200" b="1" i="0" u="none" strike="noStrike" kern="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Arial"/>
              <a:sym typeface="Arial"/>
            </a:endParaRPr>
          </a:p>
          <a:p>
            <a:pPr marL="0" marR="0" lvl="0" indent="0" algn="l" defTabSz="914400" rtl="0" eaLnBrk="1" fontAlgn="auto" latinLnBrk="0" hangingPunct="1">
              <a:lnSpc>
                <a:spcPct val="100000"/>
              </a:lnSpc>
              <a:spcBef>
                <a:spcPts val="0"/>
              </a:spcBef>
              <a:spcAft>
                <a:spcPts val="1000"/>
              </a:spcAft>
              <a:buClr>
                <a:srgbClr val="000000"/>
              </a:buClr>
              <a:buSzPts val="3200"/>
              <a:buFont typeface="Arial"/>
              <a:buNone/>
              <a:tabLst/>
              <a:defRPr/>
            </a:pPr>
            <a:r>
              <a:rPr kumimoji="0" lang="ja-JP" altLang="ja-JP" sz="3200" b="1" i="0" u="none" strike="noStrike" kern="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NotoSansJP-Bold"/>
                <a:sym typeface="Arial"/>
              </a:rPr>
              <a:t>原因となる生活習慣病をきちんと予防・治療すること</a:t>
            </a:r>
            <a:endParaRPr kumimoji="0" lang="en-US" altLang="ja-JP" sz="3200" b="1" i="0" u="none" strike="noStrike" kern="0" cap="none" spc="0" normalizeH="0" baseline="0" noProof="0" dirty="0">
              <a:ln>
                <a:noFill/>
              </a:ln>
              <a:solidFill>
                <a:srgbClr val="2D3737"/>
              </a:solidFill>
              <a:effectLst/>
              <a:uLnTx/>
              <a:uFillTx/>
              <a:latin typeface="メイリオ" panose="020B0604030504040204" pitchFamily="50" charset="-128"/>
              <a:ea typeface="メイリオ" panose="020B0604030504040204" pitchFamily="50" charset="-128"/>
              <a:cs typeface="NotoSansJP-Bold"/>
              <a:sym typeface="Arial"/>
            </a:endParaRPr>
          </a:p>
          <a:p>
            <a:pPr marL="0" marR="0" lvl="0" indent="0" algn="l" defTabSz="914400" rtl="0" eaLnBrk="1" fontAlgn="auto" latinLnBrk="0" hangingPunct="1">
              <a:lnSpc>
                <a:spcPct val="100000"/>
              </a:lnSpc>
              <a:spcBef>
                <a:spcPts val="0"/>
              </a:spcBef>
              <a:spcAft>
                <a:spcPts val="1000"/>
              </a:spcAft>
              <a:buClr>
                <a:srgbClr val="000000"/>
              </a:buClr>
              <a:buSzPts val="3200"/>
              <a:buFont typeface="Arial"/>
              <a:buNone/>
              <a:tabLst/>
              <a:defRPr/>
            </a:pPr>
            <a:r>
              <a:rPr kumimoji="0" lang="ja-JP" altLang="ja-JP" sz="3200" b="1" i="0" u="none" strike="noStrike" kern="0" cap="none" spc="0" normalizeH="0" baseline="0" noProof="0">
                <a:ln>
                  <a:noFill/>
                </a:ln>
                <a:solidFill>
                  <a:srgbClr val="2D3737"/>
                </a:solidFill>
                <a:effectLst/>
                <a:uLnTx/>
                <a:uFillTx/>
                <a:latin typeface="メイリオ" panose="020B0604030504040204" pitchFamily="50" charset="-128"/>
                <a:ea typeface="メイリオ" panose="020B0604030504040204" pitchFamily="50" charset="-128"/>
                <a:cs typeface="NotoSansJP-Bold"/>
                <a:sym typeface="Arial"/>
              </a:rPr>
              <a:t>が大切</a:t>
            </a:r>
            <a:endParaRPr kumimoji="0" lang="ja-JP" altLang="en-US" sz="3200" b="1" i="0" u="none" strike="noStrike" kern="0" cap="none" spc="0" normalizeH="0" baseline="0" noProof="0" dirty="0">
              <a:ln>
                <a:noFill/>
              </a:ln>
              <a:solidFill>
                <a:srgbClr val="2D3737"/>
              </a:solidFill>
              <a:effectLst/>
              <a:uLnTx/>
              <a:uFillTx/>
              <a:latin typeface="Meiryo" panose="020B0604030504040204" pitchFamily="34" charset="-128"/>
              <a:ea typeface="Meiryo" panose="020B0604030504040204" pitchFamily="34" charset="-128"/>
              <a:cs typeface="Arial"/>
              <a:sym typeface="Arial"/>
            </a:endParaRPr>
          </a:p>
        </p:txBody>
      </p:sp>
      <p:sp>
        <p:nvSpPr>
          <p:cNvPr id="205" name="Google Shape;205;p10"/>
          <p:cNvSpPr/>
          <p:nvPr/>
        </p:nvSpPr>
        <p:spPr>
          <a:xfrm>
            <a:off x="1080958" y="4266782"/>
            <a:ext cx="252000" cy="252000"/>
          </a:xfrm>
          <a:prstGeom prst="ellipse">
            <a:avLst/>
          </a:prstGeom>
          <a:solidFill>
            <a:srgbClr val="FF6E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06" name="Google Shape;206;p10"/>
          <p:cNvSpPr/>
          <p:nvPr/>
        </p:nvSpPr>
        <p:spPr>
          <a:xfrm>
            <a:off x="1529700" y="2278999"/>
            <a:ext cx="9365727"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rPr>
              <a:t>し ん ぞ う　　　　</a:t>
            </a: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rPr>
              <a:t>か ら だ じゅう　  け つ え き</a:t>
            </a:r>
            <a:endParaRPr kumimoji="0" sz="1200" b="1" i="0" u="none" strike="noStrike" kern="0" cap="none" spc="0" normalizeH="0" baseline="0" noProof="0" dirty="0">
              <a:ln>
                <a:noFill/>
              </a:ln>
              <a:solidFill>
                <a:srgbClr val="323232"/>
              </a:solidFill>
              <a:effectLst/>
              <a:uLnTx/>
              <a:uFillTx/>
              <a:latin typeface="Meiryo"/>
              <a:ea typeface="Meiryo"/>
              <a:cs typeface="Meiryo"/>
              <a:sym typeface="Meiryo"/>
            </a:endParaRPr>
          </a:p>
        </p:txBody>
      </p:sp>
      <p:sp>
        <p:nvSpPr>
          <p:cNvPr id="208" name="Google Shape;208;p10"/>
          <p:cNvSpPr/>
          <p:nvPr/>
        </p:nvSpPr>
        <p:spPr>
          <a:xfrm>
            <a:off x="1496277" y="3929152"/>
            <a:ext cx="9365727"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ja-JP" sz="1200" b="1" i="0" u="none" strike="noStrike" kern="0" cap="none" spc="0" normalizeH="0" baseline="0" noProof="0">
                <a:ln>
                  <a:noFill/>
                </a:ln>
                <a:solidFill>
                  <a:srgbClr val="323232"/>
                </a:solidFill>
                <a:effectLst/>
                <a:uLnTx/>
                <a:uFillTx/>
                <a:latin typeface="Meiryo"/>
                <a:ea typeface="Meiryo"/>
                <a:cs typeface="Meiryo"/>
                <a:sym typeface="Meiryo"/>
              </a:rPr>
              <a:t>し ん ぞ う　　　</a:t>
            </a: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rPr>
              <a:t>びょうき</a:t>
            </a:r>
            <a:endParaRPr kumimoji="0" sz="1200" b="1" i="0" u="none" strike="noStrike" kern="0" cap="none" spc="0" normalizeH="0" baseline="0" noProof="0" dirty="0">
              <a:ln>
                <a:noFill/>
              </a:ln>
              <a:solidFill>
                <a:srgbClr val="323232"/>
              </a:solidFill>
              <a:effectLst/>
              <a:uLnTx/>
              <a:uFillTx/>
              <a:latin typeface="Meiryo"/>
              <a:ea typeface="Meiryo"/>
              <a:cs typeface="Meiryo"/>
              <a:sym typeface="Meiryo"/>
            </a:endParaRPr>
          </a:p>
        </p:txBody>
      </p:sp>
      <p:sp>
        <p:nvSpPr>
          <p:cNvPr id="210" name="Google Shape;210;p10"/>
          <p:cNvSpPr/>
          <p:nvPr/>
        </p:nvSpPr>
        <p:spPr>
          <a:xfrm>
            <a:off x="1496276" y="2930268"/>
            <a:ext cx="9365727"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rPr>
              <a:t>た い せ つ</a:t>
            </a: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rPr>
              <a:t>ばしょ　　</a:t>
            </a:r>
            <a:endParaRPr kumimoji="0" sz="1200" b="1" i="0" u="none" strike="noStrike" kern="0" cap="none" spc="0" normalizeH="0" baseline="0" noProof="0" dirty="0">
              <a:ln>
                <a:noFill/>
              </a:ln>
              <a:solidFill>
                <a:srgbClr val="323232"/>
              </a:solidFill>
              <a:effectLst/>
              <a:uLnTx/>
              <a:uFillTx/>
              <a:latin typeface="Meiryo"/>
              <a:ea typeface="Meiryo"/>
              <a:cs typeface="Meiryo"/>
              <a:sym typeface="Meiryo"/>
            </a:endParaRPr>
          </a:p>
        </p:txBody>
      </p:sp>
      <p:sp>
        <p:nvSpPr>
          <p:cNvPr id="13" name="Google Shape;208;p10">
            <a:extLst>
              <a:ext uri="{FF2B5EF4-FFF2-40B4-BE49-F238E27FC236}">
                <a16:creationId xmlns:a16="http://schemas.microsoft.com/office/drawing/2014/main" id="{E688416B-20EA-B96C-BAFB-71F2761E29D3}"/>
              </a:ext>
            </a:extLst>
          </p:cNvPr>
          <p:cNvSpPr/>
          <p:nvPr/>
        </p:nvSpPr>
        <p:spPr>
          <a:xfrm>
            <a:off x="1496277" y="4557802"/>
            <a:ext cx="9365727"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rPr>
              <a:t>げ ん い ん　　　　　　　　　せいかつしゅうかんびょう　　　　　　　　　　　　　　</a:t>
            </a: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rPr>
              <a:t>よ ぼ う　　　</a:t>
            </a:r>
            <a:r>
              <a:rPr kumimoji="0" lang="en-US" altLang="ja-JP" sz="1200" b="1" i="0" u="none" strike="noStrike" kern="0" cap="none" spc="0" normalizeH="0" baseline="0" noProof="0" dirty="0">
                <a:ln>
                  <a:noFill/>
                </a:ln>
                <a:solidFill>
                  <a:srgbClr val="323232"/>
                </a:solidFill>
                <a:effectLst/>
                <a:uLnTx/>
                <a:uFillTx/>
                <a:latin typeface="Meiryo"/>
                <a:ea typeface="Meiryo"/>
                <a:cs typeface="Meiryo"/>
                <a:sym typeface="Meiryo"/>
              </a:rPr>
              <a:t>  </a:t>
            </a:r>
            <a:r>
              <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rPr>
              <a:t>ち り ょ う</a:t>
            </a: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ja-JP" altLang="en-US" sz="1200" b="1" i="0" u="none" strike="noStrike" kern="0" cap="none" spc="0" normalizeH="0" baseline="0" noProof="0">
              <a:ln>
                <a:noFill/>
              </a:ln>
              <a:solidFill>
                <a:srgbClr val="323232"/>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1200" b="1" i="0" u="none" strike="noStrike" kern="0" cap="none" spc="0" normalizeH="0" baseline="0" noProof="0" dirty="0">
              <a:ln>
                <a:noFill/>
              </a:ln>
              <a:solidFill>
                <a:srgbClr val="323232"/>
              </a:solidFill>
              <a:effectLst/>
              <a:uLnTx/>
              <a:uFillTx/>
              <a:latin typeface="Meiryo"/>
              <a:ea typeface="Meiryo"/>
              <a:cs typeface="Meiryo"/>
              <a:sym typeface="Meiryo"/>
            </a:endParaRPr>
          </a:p>
        </p:txBody>
      </p:sp>
      <p:sp>
        <p:nvSpPr>
          <p:cNvPr id="14" name="Google Shape;208;p10">
            <a:extLst>
              <a:ext uri="{FF2B5EF4-FFF2-40B4-BE49-F238E27FC236}">
                <a16:creationId xmlns:a16="http://schemas.microsoft.com/office/drawing/2014/main" id="{8272004F-9446-41F9-8A81-322099F6C9D1}"/>
              </a:ext>
            </a:extLst>
          </p:cNvPr>
          <p:cNvSpPr/>
          <p:nvPr/>
        </p:nvSpPr>
        <p:spPr>
          <a:xfrm>
            <a:off x="1943099" y="5200429"/>
            <a:ext cx="1302027"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ja-JP" altLang="en-US" sz="1200" b="1" i="0" u="none" strike="noStrike" kern="0" cap="none" spc="0" normalizeH="0" baseline="0" noProof="0" dirty="0">
                <a:ln>
                  <a:noFill/>
                </a:ln>
                <a:solidFill>
                  <a:srgbClr val="323232"/>
                </a:solidFill>
                <a:effectLst/>
                <a:uLnTx/>
                <a:uFillTx/>
                <a:latin typeface="Meiryo"/>
                <a:ea typeface="Meiryo"/>
                <a:cs typeface="Meiryo"/>
                <a:sym typeface="Meiryo"/>
              </a:rPr>
              <a:t>た い せ つ</a:t>
            </a:r>
            <a:endParaRPr kumimoji="0" sz="1200" b="1" i="0" u="none" strike="noStrike" kern="0" cap="none" spc="0" normalizeH="0" baseline="0" noProof="0" dirty="0">
              <a:ln>
                <a:noFill/>
              </a:ln>
              <a:solidFill>
                <a:srgbClr val="323232"/>
              </a:solidFill>
              <a:effectLst/>
              <a:uLnTx/>
              <a:uFillTx/>
              <a:latin typeface="Meiryo"/>
              <a:ea typeface="Meiryo"/>
              <a:cs typeface="Meiryo"/>
              <a:sym typeface="Meiryo"/>
            </a:endParaRPr>
          </a:p>
        </p:txBody>
      </p:sp>
    </p:spTree>
    <p:extLst>
      <p:ext uri="{BB962C8B-B14F-4D97-AF65-F5344CB8AC3E}">
        <p14:creationId xmlns:p14="http://schemas.microsoft.com/office/powerpoint/2010/main" val="414678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23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四角形&#10;&#10;低い精度で自動的に生成された説明">
            <a:extLst>
              <a:ext uri="{FF2B5EF4-FFF2-40B4-BE49-F238E27FC236}">
                <a16:creationId xmlns:a16="http://schemas.microsoft.com/office/drawing/2014/main" id="{E6B007B0-151C-CB29-E837-214AC1C2F387}"/>
              </a:ext>
            </a:extLst>
          </p:cNvPr>
          <p:cNvPicPr>
            <a:picLocks noChangeAspect="1"/>
          </p:cNvPicPr>
          <p:nvPr/>
        </p:nvPicPr>
        <p:blipFill>
          <a:blip r:embed="rId3"/>
          <a:stretch>
            <a:fillRect/>
          </a:stretch>
        </p:blipFill>
        <p:spPr>
          <a:xfrm>
            <a:off x="2181985" y="2415351"/>
            <a:ext cx="8119088" cy="3703786"/>
          </a:xfrm>
          <a:prstGeom prst="rect">
            <a:avLst/>
          </a:prstGeom>
        </p:spPr>
      </p:pic>
      <p:sp>
        <p:nvSpPr>
          <p:cNvPr id="4" name="Google Shape;144;p7">
            <a:extLst>
              <a:ext uri="{FF2B5EF4-FFF2-40B4-BE49-F238E27FC236}">
                <a16:creationId xmlns:a16="http://schemas.microsoft.com/office/drawing/2014/main" id="{67A40593-3E7A-3513-9D0F-7D219168AB0B}"/>
              </a:ext>
            </a:extLst>
          </p:cNvPr>
          <p:cNvSpPr txBox="1"/>
          <p:nvPr/>
        </p:nvSpPr>
        <p:spPr>
          <a:xfrm>
            <a:off x="4990023" y="1277115"/>
            <a:ext cx="7744947" cy="769401"/>
          </a:xfrm>
          <a:prstGeom prst="rect">
            <a:avLst/>
          </a:prstGeom>
          <a:noFill/>
          <a:ln>
            <a:noFill/>
          </a:ln>
        </p:spPr>
        <p:txBody>
          <a:bodyPr spcFirstLastPara="1" wrap="square" lIns="91425" tIns="45700" rIns="91425" bIns="45700" anchor="t" anchorCtr="0">
            <a:spAutoFit/>
          </a:bodyPr>
          <a:lstStyle/>
          <a:p>
            <a:pPr lvl="0">
              <a:buSzPts val="4000"/>
            </a:pPr>
            <a:r>
              <a:rPr lang="ja-JP" altLang="en-US" sz="4400" b="1">
                <a:solidFill>
                  <a:srgbClr val="323232"/>
                </a:solidFill>
                <a:latin typeface="Meiryo"/>
                <a:ea typeface="Meiryo"/>
                <a:cs typeface="Meiryo"/>
                <a:sym typeface="Meiryo"/>
              </a:rPr>
              <a:t>糖の役割とは？</a:t>
            </a:r>
            <a:endParaRPr sz="4400" b="1" i="0" u="none" strike="noStrike" cap="none">
              <a:solidFill>
                <a:srgbClr val="323232"/>
              </a:solidFill>
              <a:latin typeface="Meiryo"/>
              <a:ea typeface="Meiryo"/>
              <a:cs typeface="Meiryo"/>
              <a:sym typeface="Meiryo"/>
            </a:endParaRPr>
          </a:p>
        </p:txBody>
      </p:sp>
      <p:sp>
        <p:nvSpPr>
          <p:cNvPr id="5" name="Google Shape;145;p7">
            <a:extLst>
              <a:ext uri="{FF2B5EF4-FFF2-40B4-BE49-F238E27FC236}">
                <a16:creationId xmlns:a16="http://schemas.microsoft.com/office/drawing/2014/main" id="{2328FC79-4AD9-43B0-FFC4-B0421CBDDAE0}"/>
              </a:ext>
            </a:extLst>
          </p:cNvPr>
          <p:cNvSpPr txBox="1"/>
          <p:nvPr/>
        </p:nvSpPr>
        <p:spPr>
          <a:xfrm>
            <a:off x="3078536" y="2703302"/>
            <a:ext cx="5048451" cy="646290"/>
          </a:xfrm>
          <a:prstGeom prst="rect">
            <a:avLst/>
          </a:prstGeom>
          <a:noFill/>
          <a:ln>
            <a:noFill/>
          </a:ln>
        </p:spPr>
        <p:txBody>
          <a:bodyPr spcFirstLastPara="1" wrap="square" lIns="91425" tIns="45700" rIns="91425" bIns="45700" anchor="t" anchorCtr="0">
            <a:spAutoFit/>
          </a:bodyPr>
          <a:lstStyle/>
          <a:p>
            <a:pPr lvl="0">
              <a:buSzPts val="3600"/>
            </a:pPr>
            <a:r>
              <a:rPr lang="ja-JP" altLang="en-US" sz="3600" b="1">
                <a:solidFill>
                  <a:srgbClr val="2D3737"/>
                </a:solidFill>
                <a:latin typeface="Meiryo"/>
                <a:ea typeface="Meiryo"/>
                <a:cs typeface="Meiryo"/>
                <a:sym typeface="Meiryo"/>
              </a:rPr>
              <a:t>頭の働きをよくする</a:t>
            </a:r>
          </a:p>
        </p:txBody>
      </p:sp>
      <p:sp>
        <p:nvSpPr>
          <p:cNvPr id="6" name="Google Shape;147;p7">
            <a:extLst>
              <a:ext uri="{FF2B5EF4-FFF2-40B4-BE49-F238E27FC236}">
                <a16:creationId xmlns:a16="http://schemas.microsoft.com/office/drawing/2014/main" id="{BDDD6C8B-EF12-F809-74F3-6888CCA9FAAE}"/>
              </a:ext>
            </a:extLst>
          </p:cNvPr>
          <p:cNvSpPr txBox="1"/>
          <p:nvPr/>
        </p:nvSpPr>
        <p:spPr>
          <a:xfrm>
            <a:off x="5041324" y="1003383"/>
            <a:ext cx="769364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600" b="1" i="0" u="none" strike="noStrike" cap="none">
                <a:solidFill>
                  <a:srgbClr val="2D3737"/>
                </a:solidFill>
                <a:latin typeface="Meiryo"/>
                <a:ea typeface="Meiryo"/>
                <a:cs typeface="Meiryo"/>
                <a:sym typeface="Meiryo"/>
              </a:rPr>
              <a:t>とう　　　　やくわり</a:t>
            </a:r>
            <a:endParaRPr sz="1600" b="1" i="0" u="none" strike="noStrike" cap="none">
              <a:solidFill>
                <a:srgbClr val="000000"/>
              </a:solidFill>
              <a:latin typeface="Meiryo"/>
              <a:ea typeface="Meiryo"/>
              <a:cs typeface="Meiryo"/>
              <a:sym typeface="Meiryo"/>
            </a:endParaRPr>
          </a:p>
        </p:txBody>
      </p:sp>
      <p:sp>
        <p:nvSpPr>
          <p:cNvPr id="7" name="Google Shape;148;p7">
            <a:extLst>
              <a:ext uri="{FF2B5EF4-FFF2-40B4-BE49-F238E27FC236}">
                <a16:creationId xmlns:a16="http://schemas.microsoft.com/office/drawing/2014/main" id="{D6B67619-285D-6C80-FAD0-9B85FC3073B2}"/>
              </a:ext>
            </a:extLst>
          </p:cNvPr>
          <p:cNvSpPr txBox="1"/>
          <p:nvPr/>
        </p:nvSpPr>
        <p:spPr>
          <a:xfrm>
            <a:off x="3078537" y="2523297"/>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dirty="0">
                <a:solidFill>
                  <a:srgbClr val="2D3737"/>
                </a:solidFill>
                <a:latin typeface="Meiryo"/>
                <a:ea typeface="Meiryo"/>
                <a:cs typeface="Meiryo"/>
                <a:sym typeface="Meiryo"/>
              </a:rPr>
              <a:t>あたま　　　はたら</a:t>
            </a:r>
            <a:endParaRPr sz="1200" b="1" i="0" u="none" strike="noStrike" cap="none" dirty="0">
              <a:solidFill>
                <a:srgbClr val="000000"/>
              </a:solidFill>
              <a:latin typeface="Meiryo"/>
              <a:ea typeface="Meiryo"/>
              <a:cs typeface="Meiryo"/>
              <a:sym typeface="Meiryo"/>
            </a:endParaRPr>
          </a:p>
        </p:txBody>
      </p:sp>
      <p:sp>
        <p:nvSpPr>
          <p:cNvPr id="8" name="Google Shape;145;p7">
            <a:extLst>
              <a:ext uri="{FF2B5EF4-FFF2-40B4-BE49-F238E27FC236}">
                <a16:creationId xmlns:a16="http://schemas.microsoft.com/office/drawing/2014/main" id="{4BB94A76-DDD8-A0B6-3CFC-E07F79B7C524}"/>
              </a:ext>
            </a:extLst>
          </p:cNvPr>
          <p:cNvSpPr txBox="1"/>
          <p:nvPr/>
        </p:nvSpPr>
        <p:spPr>
          <a:xfrm>
            <a:off x="3090569" y="4073102"/>
            <a:ext cx="7744947" cy="646290"/>
          </a:xfrm>
          <a:prstGeom prst="rect">
            <a:avLst/>
          </a:prstGeom>
          <a:noFill/>
          <a:ln>
            <a:noFill/>
          </a:ln>
        </p:spPr>
        <p:txBody>
          <a:bodyPr spcFirstLastPara="1" wrap="square" lIns="91425" tIns="45700" rIns="91425" bIns="45700" anchor="t" anchorCtr="0">
            <a:spAutoFit/>
          </a:bodyPr>
          <a:lstStyle/>
          <a:p>
            <a:pPr lvl="0">
              <a:buSzPts val="3600"/>
            </a:pPr>
            <a:r>
              <a:rPr lang="ja-JP" altLang="en-US" sz="3600" b="1">
                <a:solidFill>
                  <a:srgbClr val="2D3737"/>
                </a:solidFill>
                <a:latin typeface="Meiryo"/>
                <a:ea typeface="Meiryo"/>
                <a:cs typeface="Meiryo"/>
                <a:sym typeface="Meiryo"/>
              </a:rPr>
              <a:t>運動するときのエネルギーになる</a:t>
            </a:r>
          </a:p>
        </p:txBody>
      </p:sp>
      <p:sp>
        <p:nvSpPr>
          <p:cNvPr id="9" name="Google Shape;148;p7">
            <a:extLst>
              <a:ext uri="{FF2B5EF4-FFF2-40B4-BE49-F238E27FC236}">
                <a16:creationId xmlns:a16="http://schemas.microsoft.com/office/drawing/2014/main" id="{AF94D520-46DD-E6FD-6CF3-239D6AAC94DE}"/>
              </a:ext>
            </a:extLst>
          </p:cNvPr>
          <p:cNvSpPr txBox="1"/>
          <p:nvPr/>
        </p:nvSpPr>
        <p:spPr>
          <a:xfrm>
            <a:off x="3237774" y="3893097"/>
            <a:ext cx="389931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a:solidFill>
                  <a:srgbClr val="2D3737"/>
                </a:solidFill>
                <a:latin typeface="Meiryo"/>
                <a:ea typeface="Meiryo"/>
                <a:cs typeface="Meiryo"/>
                <a:sym typeface="Meiryo"/>
              </a:rPr>
              <a:t>うんどう</a:t>
            </a:r>
            <a:endParaRPr sz="1200" b="1" i="0" u="none" strike="noStrike" cap="none">
              <a:solidFill>
                <a:srgbClr val="000000"/>
              </a:solidFill>
              <a:latin typeface="Meiryo"/>
              <a:ea typeface="Meiryo"/>
              <a:cs typeface="Meiryo"/>
              <a:sym typeface="Meiryo"/>
            </a:endParaRPr>
          </a:p>
        </p:txBody>
      </p:sp>
      <p:sp>
        <p:nvSpPr>
          <p:cNvPr id="10" name="Google Shape;145;p7">
            <a:extLst>
              <a:ext uri="{FF2B5EF4-FFF2-40B4-BE49-F238E27FC236}">
                <a16:creationId xmlns:a16="http://schemas.microsoft.com/office/drawing/2014/main" id="{E5E7336F-6757-5B29-C31A-D46055CE941F}"/>
              </a:ext>
            </a:extLst>
          </p:cNvPr>
          <p:cNvSpPr txBox="1"/>
          <p:nvPr/>
        </p:nvSpPr>
        <p:spPr>
          <a:xfrm>
            <a:off x="3078537" y="5409928"/>
            <a:ext cx="6931478" cy="646290"/>
          </a:xfrm>
          <a:prstGeom prst="rect">
            <a:avLst/>
          </a:prstGeom>
          <a:noFill/>
          <a:ln>
            <a:noFill/>
          </a:ln>
        </p:spPr>
        <p:txBody>
          <a:bodyPr spcFirstLastPara="1" wrap="square" lIns="91425" tIns="45700" rIns="91425" bIns="45700" anchor="t" anchorCtr="0">
            <a:spAutoFit/>
          </a:bodyPr>
          <a:lstStyle/>
          <a:p>
            <a:pPr lvl="0">
              <a:buSzPts val="3600"/>
            </a:pPr>
            <a:r>
              <a:rPr lang="ja-JP" altLang="en-US" sz="3600" b="1">
                <a:solidFill>
                  <a:srgbClr val="2D3737"/>
                </a:solidFill>
                <a:latin typeface="Meiryo"/>
                <a:ea typeface="Meiryo"/>
                <a:cs typeface="Meiryo"/>
                <a:sym typeface="Meiryo"/>
              </a:rPr>
              <a:t>誰かを好きになる</a:t>
            </a:r>
          </a:p>
        </p:txBody>
      </p:sp>
      <p:sp>
        <p:nvSpPr>
          <p:cNvPr id="11" name="Google Shape;148;p7">
            <a:extLst>
              <a:ext uri="{FF2B5EF4-FFF2-40B4-BE49-F238E27FC236}">
                <a16:creationId xmlns:a16="http://schemas.microsoft.com/office/drawing/2014/main" id="{6244BC34-0977-B617-5B2E-B6E38F781F9A}"/>
              </a:ext>
            </a:extLst>
          </p:cNvPr>
          <p:cNvSpPr txBox="1"/>
          <p:nvPr/>
        </p:nvSpPr>
        <p:spPr>
          <a:xfrm>
            <a:off x="3142704" y="5229923"/>
            <a:ext cx="3489757"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a:solidFill>
                  <a:srgbClr val="2D3737"/>
                </a:solidFill>
                <a:latin typeface="Meiryo"/>
                <a:ea typeface="Meiryo"/>
                <a:cs typeface="Meiryo"/>
                <a:sym typeface="Meiryo"/>
              </a:rPr>
              <a:t>だれ　　　　　　　</a:t>
            </a:r>
            <a:r>
              <a:rPr lang="en-US" altLang="ja-JP" sz="1200" b="1" i="0" u="none" strike="noStrike" cap="none">
                <a:solidFill>
                  <a:srgbClr val="2D3737"/>
                </a:solidFill>
                <a:latin typeface="Meiryo"/>
                <a:ea typeface="Meiryo"/>
                <a:cs typeface="Meiryo"/>
                <a:sym typeface="Meiryo"/>
              </a:rPr>
              <a:t> </a:t>
            </a:r>
            <a:r>
              <a:rPr lang="ja-JP" altLang="en-US" sz="1200" b="1" i="0" u="none" strike="noStrike" cap="none">
                <a:solidFill>
                  <a:srgbClr val="2D3737"/>
                </a:solidFill>
                <a:latin typeface="Meiryo"/>
                <a:ea typeface="Meiryo"/>
                <a:cs typeface="Meiryo"/>
                <a:sym typeface="Meiryo"/>
              </a:rPr>
              <a:t>す</a:t>
            </a:r>
            <a:endParaRPr sz="1200" b="1" i="0" u="none" strike="noStrike" cap="none">
              <a:solidFill>
                <a:srgbClr val="000000"/>
              </a:solidFill>
              <a:latin typeface="Meiryo"/>
              <a:ea typeface="Meiryo"/>
              <a:cs typeface="Meiryo"/>
              <a:sym typeface="Meiryo"/>
            </a:endParaRPr>
          </a:p>
        </p:txBody>
      </p:sp>
      <p:pic>
        <p:nvPicPr>
          <p:cNvPr id="13" name="Google Shape;541;p31" descr="抽象, 挿絵 が含まれている画像&#10;&#10;自動的に生成された説明">
            <a:extLst>
              <a:ext uri="{FF2B5EF4-FFF2-40B4-BE49-F238E27FC236}">
                <a16:creationId xmlns:a16="http://schemas.microsoft.com/office/drawing/2014/main" id="{CF5491E9-C83E-E75D-CD7B-F7F9AA2D2129}"/>
              </a:ext>
            </a:extLst>
          </p:cNvPr>
          <p:cNvPicPr preferRelativeResize="0"/>
          <p:nvPr/>
        </p:nvPicPr>
        <p:blipFill rotWithShape="1">
          <a:blip r:embed="rId4">
            <a:alphaModFix/>
          </a:blip>
          <a:srcRect/>
          <a:stretch/>
        </p:blipFill>
        <p:spPr>
          <a:xfrm>
            <a:off x="3417782" y="718331"/>
            <a:ext cx="1332821" cy="1296003"/>
          </a:xfrm>
          <a:prstGeom prst="rect">
            <a:avLst/>
          </a:prstGeom>
          <a:noFill/>
          <a:ln>
            <a:noFill/>
          </a:ln>
        </p:spPr>
      </p:pic>
    </p:spTree>
    <p:extLst>
      <p:ext uri="{BB962C8B-B14F-4D97-AF65-F5344CB8AC3E}">
        <p14:creationId xmlns:p14="http://schemas.microsoft.com/office/powerpoint/2010/main" val="424030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25;p56">
            <a:extLst>
              <a:ext uri="{FF2B5EF4-FFF2-40B4-BE49-F238E27FC236}">
                <a16:creationId xmlns:a16="http://schemas.microsoft.com/office/drawing/2014/main" id="{2F112759-5363-E6E5-C08D-2EEC6A6763E3}"/>
              </a:ext>
            </a:extLst>
          </p:cNvPr>
          <p:cNvSpPr txBox="1"/>
          <p:nvPr/>
        </p:nvSpPr>
        <p:spPr>
          <a:xfrm>
            <a:off x="5050142" y="1853727"/>
            <a:ext cx="3131331" cy="1200288"/>
          </a:xfrm>
          <a:prstGeom prst="rect">
            <a:avLst/>
          </a:prstGeom>
          <a:noFill/>
          <a:ln>
            <a:noFill/>
          </a:ln>
        </p:spPr>
        <p:txBody>
          <a:bodyPr spcFirstLastPara="1" wrap="square" lIns="91425" tIns="45700" rIns="91425" bIns="45700" anchor="t" anchorCtr="0">
            <a:spAutoFit/>
          </a:bodyPr>
          <a:lstStyle/>
          <a:p>
            <a:pPr lvl="0"/>
            <a:r>
              <a:rPr lang="ja-JP" altLang="en-US" sz="7200" b="1">
                <a:solidFill>
                  <a:srgbClr val="2D3737"/>
                </a:solidFill>
                <a:latin typeface="Meiryo"/>
                <a:ea typeface="Meiryo"/>
                <a:cs typeface="Meiryo"/>
                <a:sym typeface="Meiryo"/>
              </a:rPr>
              <a:t>１と２</a:t>
            </a:r>
            <a:endParaRPr sz="4000" b="1" i="0" u="none" strike="noStrike" cap="none">
              <a:solidFill>
                <a:srgbClr val="000000"/>
              </a:solidFill>
              <a:latin typeface="Meiryo"/>
              <a:ea typeface="Meiryo"/>
              <a:cs typeface="Meiryo"/>
              <a:sym typeface="Meiryo"/>
            </a:endParaRPr>
          </a:p>
        </p:txBody>
      </p:sp>
      <p:grpSp>
        <p:nvGrpSpPr>
          <p:cNvPr id="14" name="グループ化 13">
            <a:extLst>
              <a:ext uri="{FF2B5EF4-FFF2-40B4-BE49-F238E27FC236}">
                <a16:creationId xmlns:a16="http://schemas.microsoft.com/office/drawing/2014/main" id="{47A3789F-0AC5-1D48-BFA0-3B365B8EB6F5}"/>
              </a:ext>
            </a:extLst>
          </p:cNvPr>
          <p:cNvGrpSpPr/>
          <p:nvPr/>
        </p:nvGrpSpPr>
        <p:grpSpPr>
          <a:xfrm>
            <a:off x="2181983" y="3765541"/>
            <a:ext cx="8653533" cy="2342536"/>
            <a:chOff x="2181983" y="4262910"/>
            <a:chExt cx="8653533" cy="2342536"/>
          </a:xfrm>
        </p:grpSpPr>
        <p:pic>
          <p:nvPicPr>
            <p:cNvPr id="13" name="図 12" descr="アイコン&#10;&#10;中程度の精度で自動的に生成された説明">
              <a:extLst>
                <a:ext uri="{FF2B5EF4-FFF2-40B4-BE49-F238E27FC236}">
                  <a16:creationId xmlns:a16="http://schemas.microsoft.com/office/drawing/2014/main" id="{A0750FC3-0DA2-8B6B-F242-EE4D35FED28C}"/>
                </a:ext>
              </a:extLst>
            </p:cNvPr>
            <p:cNvPicPr>
              <a:picLocks noChangeAspect="1"/>
            </p:cNvPicPr>
            <p:nvPr/>
          </p:nvPicPr>
          <p:blipFill>
            <a:blip r:embed="rId3"/>
            <a:stretch>
              <a:fillRect/>
            </a:stretch>
          </p:blipFill>
          <p:spPr>
            <a:xfrm>
              <a:off x="2181983" y="4262910"/>
              <a:ext cx="8119087" cy="2342536"/>
            </a:xfrm>
            <a:prstGeom prst="rect">
              <a:avLst/>
            </a:prstGeom>
          </p:spPr>
        </p:pic>
        <p:sp>
          <p:nvSpPr>
            <p:cNvPr id="5" name="Google Shape;145;p7">
              <a:extLst>
                <a:ext uri="{FF2B5EF4-FFF2-40B4-BE49-F238E27FC236}">
                  <a16:creationId xmlns:a16="http://schemas.microsoft.com/office/drawing/2014/main" id="{B82E9F68-46BA-FDB2-DD7C-E6F85B33DFEE}"/>
                </a:ext>
              </a:extLst>
            </p:cNvPr>
            <p:cNvSpPr txBox="1"/>
            <p:nvPr/>
          </p:nvSpPr>
          <p:spPr>
            <a:xfrm>
              <a:off x="3078536" y="4563999"/>
              <a:ext cx="5048451" cy="646290"/>
            </a:xfrm>
            <a:prstGeom prst="rect">
              <a:avLst/>
            </a:prstGeom>
            <a:noFill/>
            <a:ln>
              <a:noFill/>
            </a:ln>
          </p:spPr>
          <p:txBody>
            <a:bodyPr spcFirstLastPara="1" wrap="square" lIns="91425" tIns="45700" rIns="91425" bIns="45700" anchor="t" anchorCtr="0">
              <a:spAutoFit/>
            </a:bodyPr>
            <a:lstStyle/>
            <a:p>
              <a:pPr lvl="0">
                <a:buSzPts val="3600"/>
              </a:pPr>
              <a:r>
                <a:rPr lang="ja-JP" altLang="en-US" sz="3600" b="1">
                  <a:solidFill>
                    <a:srgbClr val="2D3737"/>
                  </a:solidFill>
                  <a:latin typeface="Meiryo"/>
                  <a:ea typeface="Meiryo"/>
                  <a:cs typeface="Meiryo"/>
                  <a:sym typeface="Meiryo"/>
                </a:rPr>
                <a:t>頭の働きをよくする</a:t>
              </a:r>
            </a:p>
          </p:txBody>
        </p:sp>
        <p:sp>
          <p:nvSpPr>
            <p:cNvPr id="6" name="Google Shape;148;p7">
              <a:extLst>
                <a:ext uri="{FF2B5EF4-FFF2-40B4-BE49-F238E27FC236}">
                  <a16:creationId xmlns:a16="http://schemas.microsoft.com/office/drawing/2014/main" id="{94BBB966-01B2-0D04-3BAB-A7B9BF6CC625}"/>
                </a:ext>
              </a:extLst>
            </p:cNvPr>
            <p:cNvSpPr txBox="1"/>
            <p:nvPr/>
          </p:nvSpPr>
          <p:spPr>
            <a:xfrm>
              <a:off x="3078537" y="4383994"/>
              <a:ext cx="209285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a:solidFill>
                    <a:srgbClr val="2D3737"/>
                  </a:solidFill>
                  <a:latin typeface="Meiryo"/>
                  <a:ea typeface="Meiryo"/>
                  <a:cs typeface="Meiryo"/>
                  <a:sym typeface="Meiryo"/>
                </a:rPr>
                <a:t>あたま　　　はたら</a:t>
              </a:r>
              <a:endParaRPr sz="1200" b="1" i="0" u="none" strike="noStrike" cap="none">
                <a:solidFill>
                  <a:srgbClr val="000000"/>
                </a:solidFill>
                <a:latin typeface="Meiryo"/>
                <a:ea typeface="Meiryo"/>
                <a:cs typeface="Meiryo"/>
                <a:sym typeface="Meiryo"/>
              </a:endParaRPr>
            </a:p>
          </p:txBody>
        </p:sp>
        <p:sp>
          <p:nvSpPr>
            <p:cNvPr id="7" name="Google Shape;145;p7">
              <a:extLst>
                <a:ext uri="{FF2B5EF4-FFF2-40B4-BE49-F238E27FC236}">
                  <a16:creationId xmlns:a16="http://schemas.microsoft.com/office/drawing/2014/main" id="{E24C3E81-1813-F568-A81E-15EF25A2473A}"/>
                </a:ext>
              </a:extLst>
            </p:cNvPr>
            <p:cNvSpPr txBox="1"/>
            <p:nvPr/>
          </p:nvSpPr>
          <p:spPr>
            <a:xfrm>
              <a:off x="3090569" y="5933799"/>
              <a:ext cx="7744947" cy="646290"/>
            </a:xfrm>
            <a:prstGeom prst="rect">
              <a:avLst/>
            </a:prstGeom>
            <a:noFill/>
            <a:ln>
              <a:noFill/>
            </a:ln>
          </p:spPr>
          <p:txBody>
            <a:bodyPr spcFirstLastPara="1" wrap="square" lIns="91425" tIns="45700" rIns="91425" bIns="45700" anchor="t" anchorCtr="0">
              <a:spAutoFit/>
            </a:bodyPr>
            <a:lstStyle/>
            <a:p>
              <a:pPr lvl="0">
                <a:buSzPts val="3600"/>
              </a:pPr>
              <a:r>
                <a:rPr lang="ja-JP" altLang="en-US" sz="3600" b="1">
                  <a:solidFill>
                    <a:srgbClr val="2D3737"/>
                  </a:solidFill>
                  <a:latin typeface="Meiryo"/>
                  <a:ea typeface="Meiryo"/>
                  <a:cs typeface="Meiryo"/>
                  <a:sym typeface="Meiryo"/>
                </a:rPr>
                <a:t>運動するときのエネルギーになる</a:t>
              </a:r>
            </a:p>
          </p:txBody>
        </p:sp>
        <p:sp>
          <p:nvSpPr>
            <p:cNvPr id="8" name="Google Shape;148;p7">
              <a:extLst>
                <a:ext uri="{FF2B5EF4-FFF2-40B4-BE49-F238E27FC236}">
                  <a16:creationId xmlns:a16="http://schemas.microsoft.com/office/drawing/2014/main" id="{34F8210B-10AD-C6B1-44C8-31617FDF660E}"/>
                </a:ext>
              </a:extLst>
            </p:cNvPr>
            <p:cNvSpPr txBox="1"/>
            <p:nvPr/>
          </p:nvSpPr>
          <p:spPr>
            <a:xfrm>
              <a:off x="3237774" y="5753794"/>
              <a:ext cx="389931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altLang="en-US" sz="1200" b="1" i="0" u="none" strike="noStrike" cap="none">
                  <a:solidFill>
                    <a:srgbClr val="2D3737"/>
                  </a:solidFill>
                  <a:latin typeface="Meiryo"/>
                  <a:ea typeface="Meiryo"/>
                  <a:cs typeface="Meiryo"/>
                  <a:sym typeface="Meiryo"/>
                </a:rPr>
                <a:t>うんどう</a:t>
              </a:r>
              <a:endParaRPr sz="1200" b="1" i="0" u="none" strike="noStrike" cap="none">
                <a:solidFill>
                  <a:srgbClr val="000000"/>
                </a:solidFill>
                <a:latin typeface="Meiryo"/>
                <a:ea typeface="Meiryo"/>
                <a:cs typeface="Meiryo"/>
                <a:sym typeface="Meiryo"/>
              </a:endParaRPr>
            </a:p>
          </p:txBody>
        </p:sp>
      </p:grpSp>
      <p:pic>
        <p:nvPicPr>
          <p:cNvPr id="15" name="Google Shape;55;p65" descr="ロゴ&#10;&#10;自動的に生成された説明">
            <a:extLst>
              <a:ext uri="{FF2B5EF4-FFF2-40B4-BE49-F238E27FC236}">
                <a16:creationId xmlns:a16="http://schemas.microsoft.com/office/drawing/2014/main" id="{BEAB1D8F-2B27-2509-4C21-0DCA5034618E}"/>
              </a:ext>
            </a:extLst>
          </p:cNvPr>
          <p:cNvPicPr preferRelativeResize="0"/>
          <p:nvPr/>
        </p:nvPicPr>
        <p:blipFill rotWithShape="1">
          <a:blip r:embed="rId4">
            <a:alphaModFix/>
          </a:blip>
          <a:srcRect/>
          <a:stretch/>
        </p:blipFill>
        <p:spPr>
          <a:xfrm>
            <a:off x="2181983" y="1730261"/>
            <a:ext cx="1080000" cy="1080000"/>
          </a:xfrm>
          <a:prstGeom prst="rect">
            <a:avLst/>
          </a:prstGeom>
          <a:noFill/>
          <a:ln>
            <a:noFill/>
          </a:ln>
        </p:spPr>
      </p:pic>
      <p:pic>
        <p:nvPicPr>
          <p:cNvPr id="16" name="Google Shape;56;p65">
            <a:extLst>
              <a:ext uri="{FF2B5EF4-FFF2-40B4-BE49-F238E27FC236}">
                <a16:creationId xmlns:a16="http://schemas.microsoft.com/office/drawing/2014/main" id="{9D0B9B8F-9EB1-B7D6-D956-72118882641F}"/>
              </a:ext>
            </a:extLst>
          </p:cNvPr>
          <p:cNvPicPr preferRelativeResize="0"/>
          <p:nvPr/>
        </p:nvPicPr>
        <p:blipFill rotWithShape="1">
          <a:blip r:embed="rId5">
            <a:alphaModFix/>
          </a:blip>
          <a:srcRect/>
          <a:stretch/>
        </p:blipFill>
        <p:spPr>
          <a:xfrm>
            <a:off x="2181983" y="3069524"/>
            <a:ext cx="8119086" cy="105575"/>
          </a:xfrm>
          <a:prstGeom prst="rect">
            <a:avLst/>
          </a:prstGeom>
          <a:noFill/>
          <a:ln>
            <a:noFill/>
          </a:ln>
        </p:spPr>
      </p:pic>
    </p:spTree>
    <p:extLst>
      <p:ext uri="{BB962C8B-B14F-4D97-AF65-F5344CB8AC3E}">
        <p14:creationId xmlns:p14="http://schemas.microsoft.com/office/powerpoint/2010/main" val="152193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27;p15">
            <a:extLst>
              <a:ext uri="{FF2B5EF4-FFF2-40B4-BE49-F238E27FC236}">
                <a16:creationId xmlns:a16="http://schemas.microsoft.com/office/drawing/2014/main" id="{36E9414C-A930-A861-5DED-6663FA52D416}"/>
              </a:ext>
            </a:extLst>
          </p:cNvPr>
          <p:cNvSpPr txBox="1"/>
          <p:nvPr/>
        </p:nvSpPr>
        <p:spPr>
          <a:xfrm>
            <a:off x="2063873" y="660397"/>
            <a:ext cx="739363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altLang="en-US" sz="4000" b="1" i="0" u="none" strike="noStrike" cap="none">
                <a:solidFill>
                  <a:srgbClr val="2D3737"/>
                </a:solidFill>
                <a:latin typeface="Meiryo"/>
                <a:ea typeface="Meiryo"/>
                <a:cs typeface="Meiryo"/>
                <a:sym typeface="Meiryo"/>
              </a:rPr>
              <a:t>糖の働き</a:t>
            </a:r>
            <a:endParaRPr sz="4000" b="1" i="0" u="none" strike="noStrike" cap="none">
              <a:solidFill>
                <a:srgbClr val="2D3737"/>
              </a:solidFill>
              <a:latin typeface="Meiryo"/>
              <a:ea typeface="Meiryo"/>
              <a:cs typeface="Meiryo"/>
              <a:sym typeface="Meiryo"/>
            </a:endParaRPr>
          </a:p>
        </p:txBody>
      </p:sp>
      <p:sp>
        <p:nvSpPr>
          <p:cNvPr id="11" name="Google Shape;331;p15">
            <a:extLst>
              <a:ext uri="{FF2B5EF4-FFF2-40B4-BE49-F238E27FC236}">
                <a16:creationId xmlns:a16="http://schemas.microsoft.com/office/drawing/2014/main" id="{BB98D5B3-8938-20AC-C0FB-9D9C74744CE1}"/>
              </a:ext>
            </a:extLst>
          </p:cNvPr>
          <p:cNvSpPr/>
          <p:nvPr/>
        </p:nvSpPr>
        <p:spPr>
          <a:xfrm>
            <a:off x="2159570" y="454620"/>
            <a:ext cx="9365727" cy="276959"/>
          </a:xfrm>
          <a:prstGeom prst="rect">
            <a:avLst/>
          </a:prstGeom>
          <a:noFill/>
          <a:ln>
            <a:noFill/>
          </a:ln>
        </p:spPr>
        <p:txBody>
          <a:bodyPr spcFirstLastPara="1" wrap="square" lIns="91425" tIns="45700" rIns="91425" bIns="45700" anchor="t" anchorCtr="0">
            <a:spAutoFit/>
          </a:bodyPr>
          <a:lstStyle/>
          <a:p>
            <a:pPr lvl="0">
              <a:buSzPts val="2800"/>
            </a:pPr>
            <a:r>
              <a:rPr lang="ja-JP" altLang="en-US" sz="1200" b="1">
                <a:solidFill>
                  <a:srgbClr val="2D3737"/>
                </a:solidFill>
                <a:latin typeface="Meiryo"/>
                <a:ea typeface="Meiryo"/>
                <a:cs typeface="Meiryo"/>
                <a:sym typeface="Meiryo"/>
              </a:rPr>
              <a:t>とう　　　　</a:t>
            </a:r>
            <a:r>
              <a:rPr lang="en-US" altLang="ja-JP" sz="1200" b="1">
                <a:solidFill>
                  <a:srgbClr val="2D3737"/>
                </a:solidFill>
                <a:latin typeface="Meiryo"/>
                <a:ea typeface="Meiryo"/>
                <a:cs typeface="Meiryo"/>
                <a:sym typeface="Meiryo"/>
              </a:rPr>
              <a:t> </a:t>
            </a:r>
            <a:r>
              <a:rPr lang="ja-JP" altLang="en-US" sz="1200" b="1">
                <a:solidFill>
                  <a:srgbClr val="2D3737"/>
                </a:solidFill>
                <a:latin typeface="Meiryo"/>
                <a:ea typeface="Meiryo"/>
                <a:cs typeface="Meiryo"/>
                <a:sym typeface="Meiryo"/>
              </a:rPr>
              <a:t>はたら</a:t>
            </a:r>
            <a:endParaRPr sz="1200" b="1" i="0" u="none" strike="noStrike" cap="none">
              <a:solidFill>
                <a:srgbClr val="2D3737"/>
              </a:solidFill>
              <a:latin typeface="Meiryo"/>
              <a:ea typeface="Meiryo"/>
              <a:cs typeface="Meiryo"/>
              <a:sym typeface="Meiryo"/>
            </a:endParaRPr>
          </a:p>
        </p:txBody>
      </p:sp>
      <p:pic>
        <p:nvPicPr>
          <p:cNvPr id="6" name="図 5" descr="カレンダー が含まれている画像&#10;&#10;自動的に生成された説明">
            <a:extLst>
              <a:ext uri="{FF2B5EF4-FFF2-40B4-BE49-F238E27FC236}">
                <a16:creationId xmlns:a16="http://schemas.microsoft.com/office/drawing/2014/main" id="{249D3084-892A-4169-E601-0B76CDC1B372}"/>
              </a:ext>
            </a:extLst>
          </p:cNvPr>
          <p:cNvPicPr>
            <a:picLocks noChangeAspect="1"/>
          </p:cNvPicPr>
          <p:nvPr/>
        </p:nvPicPr>
        <p:blipFill>
          <a:blip r:embed="rId3"/>
          <a:stretch>
            <a:fillRect/>
          </a:stretch>
        </p:blipFill>
        <p:spPr>
          <a:xfrm>
            <a:off x="1248334" y="3613108"/>
            <a:ext cx="4414962" cy="2145589"/>
          </a:xfrm>
          <a:prstGeom prst="rect">
            <a:avLst/>
          </a:prstGeom>
        </p:spPr>
      </p:pic>
      <p:pic>
        <p:nvPicPr>
          <p:cNvPr id="18" name="図 17" descr="抽象, 挿絵, 時計, 記号 が含まれている画像&#10;&#10;自動的に生成された説明">
            <a:extLst>
              <a:ext uri="{FF2B5EF4-FFF2-40B4-BE49-F238E27FC236}">
                <a16:creationId xmlns:a16="http://schemas.microsoft.com/office/drawing/2014/main" id="{5024FC9F-8A39-95C4-3A52-B8F1C2A5D1DC}"/>
              </a:ext>
            </a:extLst>
          </p:cNvPr>
          <p:cNvPicPr>
            <a:picLocks noChangeAspect="1"/>
          </p:cNvPicPr>
          <p:nvPr/>
        </p:nvPicPr>
        <p:blipFill>
          <a:blip r:embed="rId4"/>
          <a:stretch>
            <a:fillRect/>
          </a:stretch>
        </p:blipFill>
        <p:spPr>
          <a:xfrm>
            <a:off x="6154497" y="3509555"/>
            <a:ext cx="4414962" cy="2255770"/>
          </a:xfrm>
          <a:prstGeom prst="rect">
            <a:avLst/>
          </a:prstGeom>
        </p:spPr>
      </p:pic>
      <p:sp>
        <p:nvSpPr>
          <p:cNvPr id="19" name="Google Shape;520;p29">
            <a:extLst>
              <a:ext uri="{FF2B5EF4-FFF2-40B4-BE49-F238E27FC236}">
                <a16:creationId xmlns:a16="http://schemas.microsoft.com/office/drawing/2014/main" id="{86245AEB-C411-6C69-C040-43E8A20EF767}"/>
              </a:ext>
            </a:extLst>
          </p:cNvPr>
          <p:cNvSpPr/>
          <p:nvPr/>
        </p:nvSpPr>
        <p:spPr>
          <a:xfrm>
            <a:off x="1148608" y="2232180"/>
            <a:ext cx="5329466" cy="1200288"/>
          </a:xfrm>
          <a:prstGeom prst="rect">
            <a:avLst/>
          </a:prstGeom>
          <a:noFill/>
          <a:ln>
            <a:noFill/>
          </a:ln>
        </p:spPr>
        <p:txBody>
          <a:bodyPr spcFirstLastPara="1" wrap="square" lIns="91425" tIns="45700" rIns="91425" bIns="45700" anchor="t" anchorCtr="0">
            <a:spAutoFit/>
          </a:bodyPr>
          <a:lstStyle/>
          <a:p>
            <a:pPr lvl="0">
              <a:lnSpc>
                <a:spcPct val="150000"/>
              </a:lnSpc>
            </a:pPr>
            <a:r>
              <a:rPr lang="ja-JP" altLang="en-US" sz="2400" b="1">
                <a:solidFill>
                  <a:srgbClr val="323232"/>
                </a:solidFill>
                <a:latin typeface="Meiryo"/>
                <a:ea typeface="Meiryo"/>
                <a:cs typeface="Meiryo"/>
                <a:sym typeface="Meiryo"/>
              </a:rPr>
              <a:t>「糖」は小腸から吸収されて</a:t>
            </a:r>
            <a:endParaRPr lang="en-US" altLang="ja-JP" sz="2400" b="1">
              <a:solidFill>
                <a:srgbClr val="323232"/>
              </a:solidFill>
              <a:latin typeface="Meiryo"/>
              <a:ea typeface="Meiryo"/>
              <a:cs typeface="Meiryo"/>
              <a:sym typeface="Meiryo"/>
            </a:endParaRPr>
          </a:p>
          <a:p>
            <a:pPr lvl="0">
              <a:lnSpc>
                <a:spcPct val="150000"/>
              </a:lnSpc>
            </a:pPr>
            <a:r>
              <a:rPr lang="ja-JP" altLang="en-US" sz="2400" b="1">
                <a:solidFill>
                  <a:srgbClr val="323232"/>
                </a:solidFill>
                <a:latin typeface="Meiryo"/>
                <a:ea typeface="Meiryo"/>
                <a:cs typeface="Meiryo"/>
                <a:sym typeface="Meiryo"/>
              </a:rPr>
              <a:t>血管の中に入る</a:t>
            </a:r>
            <a:endParaRPr lang="en" altLang="ja-JP" sz="2400" b="1">
              <a:solidFill>
                <a:srgbClr val="323232"/>
              </a:solidFill>
              <a:latin typeface="Meiryo"/>
              <a:ea typeface="Meiryo"/>
              <a:cs typeface="Meiryo"/>
              <a:sym typeface="Meiryo"/>
            </a:endParaRPr>
          </a:p>
        </p:txBody>
      </p:sp>
      <p:sp>
        <p:nvSpPr>
          <p:cNvPr id="20" name="Google Shape;520;p29">
            <a:extLst>
              <a:ext uri="{FF2B5EF4-FFF2-40B4-BE49-F238E27FC236}">
                <a16:creationId xmlns:a16="http://schemas.microsoft.com/office/drawing/2014/main" id="{573B4053-AC7E-4B60-C1F4-26590C67426B}"/>
              </a:ext>
            </a:extLst>
          </p:cNvPr>
          <p:cNvSpPr/>
          <p:nvPr/>
        </p:nvSpPr>
        <p:spPr>
          <a:xfrm>
            <a:off x="6039269" y="2221714"/>
            <a:ext cx="4672312" cy="1200288"/>
          </a:xfrm>
          <a:prstGeom prst="rect">
            <a:avLst/>
          </a:prstGeom>
          <a:noFill/>
          <a:ln>
            <a:noFill/>
          </a:ln>
        </p:spPr>
        <p:txBody>
          <a:bodyPr spcFirstLastPara="1" wrap="square" lIns="91425" tIns="45700" rIns="91425" bIns="45700" anchor="t" anchorCtr="0">
            <a:spAutoFit/>
          </a:bodyPr>
          <a:lstStyle/>
          <a:p>
            <a:pPr lvl="0">
              <a:lnSpc>
                <a:spcPct val="150000"/>
              </a:lnSpc>
            </a:pPr>
            <a:r>
              <a:rPr lang="ja-JP" altLang="en-US" sz="2400" b="1">
                <a:solidFill>
                  <a:srgbClr val="323232"/>
                </a:solidFill>
                <a:latin typeface="Meiryo"/>
                <a:ea typeface="Meiryo"/>
                <a:cs typeface="Meiryo"/>
                <a:sym typeface="Meiryo"/>
              </a:rPr>
              <a:t>インスリンは「糖」を</a:t>
            </a:r>
            <a:endParaRPr lang="en-US" altLang="ja-JP" sz="2400" b="1">
              <a:solidFill>
                <a:srgbClr val="323232"/>
              </a:solidFill>
              <a:latin typeface="Meiryo"/>
              <a:ea typeface="Meiryo"/>
              <a:cs typeface="Meiryo"/>
              <a:sym typeface="Meiryo"/>
            </a:endParaRPr>
          </a:p>
          <a:p>
            <a:pPr lvl="0">
              <a:lnSpc>
                <a:spcPct val="150000"/>
              </a:lnSpc>
            </a:pPr>
            <a:r>
              <a:rPr lang="ja-JP" altLang="en-US" sz="2400" b="1">
                <a:solidFill>
                  <a:srgbClr val="323232"/>
                </a:solidFill>
                <a:latin typeface="Meiryo"/>
                <a:ea typeface="Meiryo"/>
                <a:cs typeface="Meiryo"/>
                <a:sym typeface="Meiryo"/>
              </a:rPr>
              <a:t>エネルギーに変換する</a:t>
            </a:r>
            <a:endParaRPr lang="en" altLang="ja-JP" sz="2400" b="1">
              <a:solidFill>
                <a:srgbClr val="323232"/>
              </a:solidFill>
              <a:latin typeface="Meiryo"/>
              <a:ea typeface="Meiryo"/>
              <a:cs typeface="Meiryo"/>
              <a:sym typeface="Meiryo"/>
            </a:endParaRPr>
          </a:p>
        </p:txBody>
      </p:sp>
      <p:pic>
        <p:nvPicPr>
          <p:cNvPr id="24" name="図 23">
            <a:extLst>
              <a:ext uri="{FF2B5EF4-FFF2-40B4-BE49-F238E27FC236}">
                <a16:creationId xmlns:a16="http://schemas.microsoft.com/office/drawing/2014/main" id="{00D5A1E7-5613-EF81-D25D-0803D23470D9}"/>
              </a:ext>
            </a:extLst>
          </p:cNvPr>
          <p:cNvPicPr>
            <a:picLocks noChangeAspect="1"/>
          </p:cNvPicPr>
          <p:nvPr/>
        </p:nvPicPr>
        <p:blipFill>
          <a:blip r:embed="rId5"/>
          <a:stretch>
            <a:fillRect/>
          </a:stretch>
        </p:blipFill>
        <p:spPr>
          <a:xfrm>
            <a:off x="9352695" y="573851"/>
            <a:ext cx="2226389" cy="2226389"/>
          </a:xfrm>
          <a:prstGeom prst="rect">
            <a:avLst/>
          </a:prstGeom>
        </p:spPr>
      </p:pic>
      <p:sp>
        <p:nvSpPr>
          <p:cNvPr id="25" name="Google Shape;545;p31">
            <a:extLst>
              <a:ext uri="{FF2B5EF4-FFF2-40B4-BE49-F238E27FC236}">
                <a16:creationId xmlns:a16="http://schemas.microsoft.com/office/drawing/2014/main" id="{714FE96B-A8FD-E09F-9B6D-5E97EF2C1FD7}"/>
              </a:ext>
            </a:extLst>
          </p:cNvPr>
          <p:cNvSpPr/>
          <p:nvPr/>
        </p:nvSpPr>
        <p:spPr>
          <a:xfrm>
            <a:off x="1458799" y="2157915"/>
            <a:ext cx="519200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とう</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しょうちょう</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きゅうしゅう</a:t>
            </a:r>
            <a:endParaRPr sz="1200" b="1" i="0" u="none" strike="noStrike" cap="none">
              <a:solidFill>
                <a:srgbClr val="323232"/>
              </a:solidFill>
              <a:latin typeface="Meiryo"/>
              <a:ea typeface="Meiryo"/>
              <a:cs typeface="Meiryo"/>
              <a:sym typeface="Meiryo"/>
            </a:endParaRPr>
          </a:p>
        </p:txBody>
      </p:sp>
      <p:sp>
        <p:nvSpPr>
          <p:cNvPr id="26" name="Google Shape;545;p31">
            <a:extLst>
              <a:ext uri="{FF2B5EF4-FFF2-40B4-BE49-F238E27FC236}">
                <a16:creationId xmlns:a16="http://schemas.microsoft.com/office/drawing/2014/main" id="{53228C97-66C3-910B-7FB8-E4C192B3BB86}"/>
              </a:ext>
            </a:extLst>
          </p:cNvPr>
          <p:cNvSpPr/>
          <p:nvPr/>
        </p:nvSpPr>
        <p:spPr>
          <a:xfrm>
            <a:off x="1164650" y="2735430"/>
            <a:ext cx="519200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けっかん</a:t>
            </a:r>
            <a:r>
              <a:rPr lang="en-US" altLang="ja-JP" sz="1200" b="1" i="0" u="none" strike="noStrike" cap="none">
                <a:solidFill>
                  <a:srgbClr val="323232"/>
                </a:solidFill>
                <a:latin typeface="Meiryo"/>
                <a:ea typeface="Meiryo"/>
                <a:cs typeface="Meiryo"/>
                <a:sym typeface="Meiryo"/>
              </a:rPr>
              <a:t>    </a:t>
            </a:r>
            <a:r>
              <a:rPr lang="en-US" altLang="ja-JP" sz="1200" b="1">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なか</a:t>
            </a:r>
            <a:r>
              <a:rPr lang="en-US" altLang="ja-JP" sz="1200" b="1" i="0" u="none" strike="noStrike" cap="none">
                <a:solidFill>
                  <a:srgbClr val="323232"/>
                </a:solidFill>
                <a:latin typeface="Meiryo"/>
                <a:ea typeface="Meiryo"/>
                <a:cs typeface="Meiryo"/>
                <a:sym typeface="Meiryo"/>
              </a:rPr>
              <a:t>      </a:t>
            </a:r>
            <a:r>
              <a:rPr lang="ja-JP" altLang="en-US" sz="1200" b="1" i="0" u="none" strike="noStrike" cap="none">
                <a:solidFill>
                  <a:srgbClr val="323232"/>
                </a:solidFill>
                <a:latin typeface="Meiryo"/>
                <a:ea typeface="Meiryo"/>
                <a:cs typeface="Meiryo"/>
                <a:sym typeface="Meiryo"/>
              </a:rPr>
              <a:t>はい</a:t>
            </a:r>
            <a:endParaRPr sz="1200" b="1" i="0" u="none" strike="noStrike" cap="none">
              <a:solidFill>
                <a:srgbClr val="323232"/>
              </a:solidFill>
              <a:latin typeface="Meiryo"/>
              <a:ea typeface="Meiryo"/>
              <a:cs typeface="Meiryo"/>
              <a:sym typeface="Meiryo"/>
            </a:endParaRPr>
          </a:p>
        </p:txBody>
      </p:sp>
      <p:sp>
        <p:nvSpPr>
          <p:cNvPr id="27" name="Google Shape;545;p31">
            <a:extLst>
              <a:ext uri="{FF2B5EF4-FFF2-40B4-BE49-F238E27FC236}">
                <a16:creationId xmlns:a16="http://schemas.microsoft.com/office/drawing/2014/main" id="{F038D28E-00BF-FB4E-0AAF-95DE494C25E5}"/>
              </a:ext>
            </a:extLst>
          </p:cNvPr>
          <p:cNvSpPr/>
          <p:nvPr/>
        </p:nvSpPr>
        <p:spPr>
          <a:xfrm>
            <a:off x="8151968" y="2157915"/>
            <a:ext cx="53042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とう</a:t>
            </a:r>
            <a:endParaRPr sz="1200" b="1" i="0" u="none" strike="noStrike" cap="none">
              <a:solidFill>
                <a:srgbClr val="323232"/>
              </a:solidFill>
              <a:latin typeface="Meiryo"/>
              <a:ea typeface="Meiryo"/>
              <a:cs typeface="Meiryo"/>
              <a:sym typeface="Meiryo"/>
            </a:endParaRPr>
          </a:p>
        </p:txBody>
      </p:sp>
      <p:sp>
        <p:nvSpPr>
          <p:cNvPr id="28" name="Google Shape;545;p31">
            <a:extLst>
              <a:ext uri="{FF2B5EF4-FFF2-40B4-BE49-F238E27FC236}">
                <a16:creationId xmlns:a16="http://schemas.microsoft.com/office/drawing/2014/main" id="{04AADC6E-F976-41E9-D0E6-84B300A25DDD}"/>
              </a:ext>
            </a:extLst>
          </p:cNvPr>
          <p:cNvSpPr/>
          <p:nvPr/>
        </p:nvSpPr>
        <p:spPr>
          <a:xfrm>
            <a:off x="7854208" y="2735430"/>
            <a:ext cx="101707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1200" b="1" i="0" u="none" strike="noStrike" cap="none">
                <a:solidFill>
                  <a:srgbClr val="323232"/>
                </a:solidFill>
                <a:latin typeface="Meiryo"/>
                <a:ea typeface="Meiryo"/>
                <a:cs typeface="Meiryo"/>
                <a:sym typeface="Meiryo"/>
              </a:rPr>
              <a:t>へんかん</a:t>
            </a:r>
            <a:endParaRPr sz="1200" b="1" i="0" u="none" strike="noStrike" cap="none">
              <a:solidFill>
                <a:srgbClr val="323232"/>
              </a:solidFill>
              <a:latin typeface="Meiryo"/>
              <a:ea typeface="Meiryo"/>
              <a:cs typeface="Meiryo"/>
              <a:sym typeface="Meiryo"/>
            </a:endParaRPr>
          </a:p>
        </p:txBody>
      </p:sp>
      <p:sp>
        <p:nvSpPr>
          <p:cNvPr id="2" name="テキスト ボックス 1">
            <a:extLst>
              <a:ext uri="{FF2B5EF4-FFF2-40B4-BE49-F238E27FC236}">
                <a16:creationId xmlns:a16="http://schemas.microsoft.com/office/drawing/2014/main" id="{DAF2AF7C-F1BC-38E8-8264-CA457EF1D3CD}"/>
              </a:ext>
            </a:extLst>
          </p:cNvPr>
          <p:cNvSpPr txBox="1"/>
          <p:nvPr/>
        </p:nvSpPr>
        <p:spPr>
          <a:xfrm>
            <a:off x="10248902" y="2047735"/>
            <a:ext cx="548666" cy="253916"/>
          </a:xfrm>
          <a:prstGeom prst="rect">
            <a:avLst/>
          </a:prstGeom>
          <a:noFill/>
        </p:spPr>
        <p:txBody>
          <a:bodyPr wrap="square" rtlCol="0">
            <a:spAutoFit/>
          </a:bodyPr>
          <a:lstStyle/>
          <a:p>
            <a:r>
              <a:rPr kumimoji="1" lang="ja-JP" altLang="en-US" sz="1050" b="1">
                <a:ln w="3175">
                  <a:noFill/>
                  <a:prstDash val="solid"/>
                </a:ln>
                <a:solidFill>
                  <a:srgbClr val="2D3737"/>
                </a:solidFill>
                <a:latin typeface="メイリオ" panose="020B0604030504040204" pitchFamily="50" charset="-128"/>
                <a:ea typeface="メイリオ" panose="020B0604030504040204" pitchFamily="50" charset="-128"/>
              </a:rPr>
              <a:t>小腸</a:t>
            </a:r>
          </a:p>
        </p:txBody>
      </p:sp>
    </p:spTree>
    <p:extLst>
      <p:ext uri="{BB962C8B-B14F-4D97-AF65-F5344CB8AC3E}">
        <p14:creationId xmlns:p14="http://schemas.microsoft.com/office/powerpoint/2010/main" val="3575852814"/>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5437</Words>
  <Application>Microsoft Office PowerPoint</Application>
  <PresentationFormat>Widescreen</PresentationFormat>
  <Paragraphs>639</Paragraphs>
  <Slides>45</Slides>
  <Notes>44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45</vt:i4>
      </vt:variant>
    </vt:vector>
  </HeadingPairs>
  <TitlesOfParts>
    <vt:vector size="57" baseType="lpstr">
      <vt:lpstr>-apple-system</vt:lpstr>
      <vt:lpstr>Meiryo UI</vt:lpstr>
      <vt:lpstr>メイリオ</vt:lpstr>
      <vt:lpstr>メイリオ</vt:lpstr>
      <vt:lpstr>游明朝</vt:lpstr>
      <vt:lpstr>Arial</vt:lpstr>
      <vt:lpstr>Wingdings</vt:lpstr>
      <vt:lpstr>ZWAdobeF</vt:lpstr>
      <vt:lpstr>Office テーマ</vt:lpstr>
      <vt:lpstr>1_Office テーマ</vt:lpstr>
      <vt:lpstr>2_Office テーマ</vt:lpstr>
      <vt:lpstr>3_Office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髙屋 知識</dc:creator>
  <cp:lastModifiedBy>Takayama, Atsushi</cp:lastModifiedBy>
  <cp:revision>19</cp:revision>
  <cp:lastPrinted>2022-09-12T09:59:16Z</cp:lastPrinted>
  <dcterms:created xsi:type="dcterms:W3CDTF">2021-09-17T05:47:55Z</dcterms:created>
  <dcterms:modified xsi:type="dcterms:W3CDTF">2024-11-05T11:47:05Z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0x010100A4188B1494C8CE42A29E7B64D299022A</vt:lpwstr>
  </property>
  <property fmtid="{D5CDD505-2E9C-101B-9397-08002B2CF9AE}" pid="3" name="MediaServiceImageTags">
    <vt:lpwstr/>
  </property>
  <property fmtid="{D5CDD505-2E9C-101B-9397-08002B2CF9AE}" pid="4" name="MSIP_Label_3c9bec58-8084-492e-8360-0e1cfe36408c_Enabled">
    <vt:lpwstr>true</vt:lpwstr>
  </property>
  <property fmtid="{D5CDD505-2E9C-101B-9397-08002B2CF9AE}" pid="5" name="MSIP_Label_3c9bec58-8084-492e-8360-0e1cfe36408c_SetDate">
    <vt:lpwstr>2022-08-25T06:53:30Z</vt:lpwstr>
  </property>
  <property fmtid="{D5CDD505-2E9C-101B-9397-08002B2CF9AE}" pid="6" name="MSIP_Label_3c9bec58-8084-492e-8360-0e1cfe36408c_Method">
    <vt:lpwstr>Standard</vt:lpwstr>
  </property>
  <property fmtid="{D5CDD505-2E9C-101B-9397-08002B2CF9AE}" pid="7" name="MSIP_Label_3c9bec58-8084-492e-8360-0e1cfe36408c_Name">
    <vt:lpwstr>Not Protected -Pilot</vt:lpwstr>
  </property>
  <property fmtid="{D5CDD505-2E9C-101B-9397-08002B2CF9AE}" pid="8" name="MSIP_Label_3c9bec58-8084-492e-8360-0e1cfe36408c_SiteId">
    <vt:lpwstr>f35a6974-607f-47d4-82d7-ff31d7dc53a5</vt:lpwstr>
  </property>
  <property fmtid="{D5CDD505-2E9C-101B-9397-08002B2CF9AE}" pid="9" name="MSIP_Label_3c9bec58-8084-492e-8360-0e1cfe36408c_ActionId">
    <vt:lpwstr>f4cf54c6-10c3-47b0-83a8-4be4427c42f5</vt:lpwstr>
  </property>
  <property fmtid="{D5CDD505-2E9C-101B-9397-08002B2CF9AE}" pid="10" name="MSIP_Label_3c9bec58-8084-492e-8360-0e1cfe36408c_ContentBits">
    <vt:lpwstr>0</vt:lpwstr>
  </property>
</Properties>
</file>