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84" r:id="rId3"/>
    <p:sldId id="285" r:id="rId4"/>
    <p:sldId id="286" r:id="rId5"/>
    <p:sldId id="365" r:id="rId6"/>
    <p:sldId id="366" r:id="rId7"/>
    <p:sldId id="367" r:id="rId8"/>
    <p:sldId id="368" r:id="rId9"/>
    <p:sldId id="372" r:id="rId10"/>
    <p:sldId id="369" r:id="rId11"/>
    <p:sldId id="370" r:id="rId12"/>
    <p:sldId id="371" r:id="rId13"/>
    <p:sldId id="346" r:id="rId14"/>
    <p:sldId id="347" r:id="rId15"/>
    <p:sldId id="348" r:id="rId16"/>
    <p:sldId id="349"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75" r:id="rId31"/>
    <p:sldId id="373" r:id="rId32"/>
    <p:sldId id="364" r:id="rId33"/>
  </p:sldIdLst>
  <p:sldSz cx="9144000" cy="6858000" type="screen4x3"/>
  <p:notesSz cx="6735763" cy="98726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00FF"/>
    <a:srgbClr val="FF99FF"/>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2" autoAdjust="0"/>
    <p:restoredTop sz="94643" autoAdjust="0"/>
  </p:normalViewPr>
  <p:slideViewPr>
    <p:cSldViewPr>
      <p:cViewPr varScale="1">
        <p:scale>
          <a:sx n="108" d="100"/>
          <a:sy n="108" d="100"/>
        </p:scale>
        <p:origin x="204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3C1C19A-CC51-496F-B62D-B6F7C36F3630}"/>
              </a:ext>
            </a:extLst>
          </p:cNvPr>
          <p:cNvSpPr>
            <a:spLocks noGrp="1" noChangeArrowheads="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18787" name="Rectangle 3">
            <a:extLst>
              <a:ext uri="{FF2B5EF4-FFF2-40B4-BE49-F238E27FC236}">
                <a16:creationId xmlns:a16="http://schemas.microsoft.com/office/drawing/2014/main" id="{F998153E-B5C8-4B11-B1B9-15BBC1D1EF04}"/>
              </a:ext>
            </a:extLst>
          </p:cNvPr>
          <p:cNvSpPr>
            <a:spLocks noGrp="1" noChangeArrowheads="1"/>
          </p:cNvSpPr>
          <p:nvPr>
            <p:ph type="dt" sz="quarter" idx="1"/>
          </p:nvPr>
        </p:nvSpPr>
        <p:spPr bwMode="auto">
          <a:xfrm>
            <a:off x="3816350" y="0"/>
            <a:ext cx="291782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endParaRPr lang="en-US" altLang="ja-JP"/>
          </a:p>
        </p:txBody>
      </p:sp>
      <p:sp>
        <p:nvSpPr>
          <p:cNvPr id="118788" name="Rectangle 4">
            <a:extLst>
              <a:ext uri="{FF2B5EF4-FFF2-40B4-BE49-F238E27FC236}">
                <a16:creationId xmlns:a16="http://schemas.microsoft.com/office/drawing/2014/main" id="{801C3B8F-095E-4B4F-9F69-0CFEE92983D0}"/>
              </a:ext>
            </a:extLst>
          </p:cNvPr>
          <p:cNvSpPr>
            <a:spLocks noGrp="1" noChangeArrowheads="1"/>
          </p:cNvSpPr>
          <p:nvPr>
            <p:ph type="ftr" sz="quarter" idx="2"/>
          </p:nvPr>
        </p:nvSpPr>
        <p:spPr bwMode="auto">
          <a:xfrm>
            <a:off x="0" y="937736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18789" name="Rectangle 5">
            <a:extLst>
              <a:ext uri="{FF2B5EF4-FFF2-40B4-BE49-F238E27FC236}">
                <a16:creationId xmlns:a16="http://schemas.microsoft.com/office/drawing/2014/main" id="{85502226-54E4-4B70-9986-A3C68FA8A28C}"/>
              </a:ext>
            </a:extLst>
          </p:cNvPr>
          <p:cNvSpPr>
            <a:spLocks noGrp="1" noChangeArrowheads="1"/>
          </p:cNvSpPr>
          <p:nvPr>
            <p:ph type="sldNum" sz="quarter" idx="3"/>
          </p:nvPr>
        </p:nvSpPr>
        <p:spPr bwMode="auto">
          <a:xfrm>
            <a:off x="3816350" y="937736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4BBE3C39-FADB-4F8C-BA19-DBECD5603C3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7F43915-121F-43D2-B195-30D166A042FD}"/>
              </a:ext>
            </a:extLst>
          </p:cNvPr>
          <p:cNvSpPr>
            <a:spLocks noGrp="1" noChangeArrowheads="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30723" name="Rectangle 3">
            <a:extLst>
              <a:ext uri="{FF2B5EF4-FFF2-40B4-BE49-F238E27FC236}">
                <a16:creationId xmlns:a16="http://schemas.microsoft.com/office/drawing/2014/main" id="{C5AE68B0-EAE8-4F3D-A747-06941F0A63B5}"/>
              </a:ext>
            </a:extLst>
          </p:cNvPr>
          <p:cNvSpPr>
            <a:spLocks noGrp="1" noChangeArrowheads="1"/>
          </p:cNvSpPr>
          <p:nvPr>
            <p:ph type="dt" idx="1"/>
          </p:nvPr>
        </p:nvSpPr>
        <p:spPr bwMode="auto">
          <a:xfrm>
            <a:off x="3816350" y="0"/>
            <a:ext cx="291782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833940E6-AF8E-4C23-856A-94000EF3878A}"/>
              </a:ext>
            </a:extLst>
          </p:cNvPr>
          <p:cNvSpPr>
            <a:spLocks noGrp="1" noRot="1" noChangeAspect="1" noChangeArrowheads="1" noTextEdit="1"/>
          </p:cNvSpPr>
          <p:nvPr>
            <p:ph type="sldImg" idx="2"/>
          </p:nvPr>
        </p:nvSpPr>
        <p:spPr bwMode="auto">
          <a:xfrm>
            <a:off x="901700" y="741363"/>
            <a:ext cx="4933950" cy="3700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54653E34-C018-4E72-9275-C3A691EC9D00}"/>
              </a:ext>
            </a:extLst>
          </p:cNvPr>
          <p:cNvSpPr>
            <a:spLocks noGrp="1" noChangeArrowheads="1"/>
          </p:cNvSpPr>
          <p:nvPr>
            <p:ph type="body" sz="quarter" idx="3"/>
          </p:nvPr>
        </p:nvSpPr>
        <p:spPr bwMode="auto">
          <a:xfrm>
            <a:off x="673100" y="4689475"/>
            <a:ext cx="5389563"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26" name="Rectangle 6">
            <a:extLst>
              <a:ext uri="{FF2B5EF4-FFF2-40B4-BE49-F238E27FC236}">
                <a16:creationId xmlns:a16="http://schemas.microsoft.com/office/drawing/2014/main" id="{15CC5255-BB23-4713-843F-2828FC074BFE}"/>
              </a:ext>
            </a:extLst>
          </p:cNvPr>
          <p:cNvSpPr>
            <a:spLocks noGrp="1" noChangeArrowheads="1"/>
          </p:cNvSpPr>
          <p:nvPr>
            <p:ph type="ftr" sz="quarter" idx="4"/>
          </p:nvPr>
        </p:nvSpPr>
        <p:spPr bwMode="auto">
          <a:xfrm>
            <a:off x="0" y="937736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30727" name="Rectangle 7">
            <a:extLst>
              <a:ext uri="{FF2B5EF4-FFF2-40B4-BE49-F238E27FC236}">
                <a16:creationId xmlns:a16="http://schemas.microsoft.com/office/drawing/2014/main" id="{A4F4F0D6-49DD-409A-8FC8-106EE64DB9EB}"/>
              </a:ext>
            </a:extLst>
          </p:cNvPr>
          <p:cNvSpPr>
            <a:spLocks noGrp="1" noChangeArrowheads="1"/>
          </p:cNvSpPr>
          <p:nvPr>
            <p:ph type="sldNum" sz="quarter" idx="5"/>
          </p:nvPr>
        </p:nvSpPr>
        <p:spPr bwMode="auto">
          <a:xfrm>
            <a:off x="3816350" y="937736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9370E5D0-FFC7-493B-93BF-4B483341978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DBC637E4-EE1D-4D50-8FA3-85DEABC2445C}"/>
              </a:ext>
            </a:extLst>
          </p:cNvPr>
          <p:cNvSpPr>
            <a:spLocks noGrp="1" noRot="1" noChangeAspect="1" noTextEdit="1"/>
          </p:cNvSpPr>
          <p:nvPr>
            <p:ph type="sldImg"/>
          </p:nvPr>
        </p:nvSpPr>
        <p:spPr>
          <a:ln/>
        </p:spPr>
      </p:sp>
      <p:sp>
        <p:nvSpPr>
          <p:cNvPr id="21507" name="ノート プレースホルダー 2">
            <a:extLst>
              <a:ext uri="{FF2B5EF4-FFF2-40B4-BE49-F238E27FC236}">
                <a16:creationId xmlns:a16="http://schemas.microsoft.com/office/drawing/2014/main" id="{863447E1-6281-463C-BAF5-555B064B9E2C}"/>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21508" name="スライド番号プレースホルダー 3">
            <a:extLst>
              <a:ext uri="{FF2B5EF4-FFF2-40B4-BE49-F238E27FC236}">
                <a16:creationId xmlns:a16="http://schemas.microsoft.com/office/drawing/2014/main" id="{C9F977D9-7171-49DD-A5FE-949B59AA8EFD}"/>
              </a:ext>
            </a:extLst>
          </p:cNvPr>
          <p:cNvSpPr>
            <a:spLocks noGrp="1"/>
          </p:cNvSpPr>
          <p:nvPr>
            <p:ph type="sldNum" sz="quarter" idx="5"/>
          </p:nvPr>
        </p:nvSpPr>
        <p:spPr>
          <a:noFill/>
        </p:spPr>
        <p:txBody>
          <a:bodyPr/>
          <a:lstStyle>
            <a:lvl1pPr>
              <a:defRPr kumimoji="1">
                <a:solidFill>
                  <a:schemeClr val="tx1"/>
                </a:solidFill>
                <a:latin typeface="Arial" panose="020B0604020202020204" pitchFamily="34" charset="0"/>
                <a:ea typeface="ＭＳ ゴシック" panose="020B0609070205080204" pitchFamily="49" charset="-128"/>
              </a:defRPr>
            </a:lvl1pPr>
            <a:lvl2pPr marL="736600" indent="-282575">
              <a:defRPr kumimoji="1">
                <a:solidFill>
                  <a:schemeClr val="tx1"/>
                </a:solidFill>
                <a:latin typeface="Arial" panose="020B0604020202020204" pitchFamily="34" charset="0"/>
                <a:ea typeface="ＭＳ ゴシック" panose="020B0609070205080204" pitchFamily="49" charset="-128"/>
              </a:defRPr>
            </a:lvl2pPr>
            <a:lvl3pPr marL="1133475" indent="-225425">
              <a:defRPr kumimoji="1">
                <a:solidFill>
                  <a:schemeClr val="tx1"/>
                </a:solidFill>
                <a:latin typeface="Arial" panose="020B0604020202020204" pitchFamily="34" charset="0"/>
                <a:ea typeface="ＭＳ ゴシック" panose="020B0609070205080204" pitchFamily="49" charset="-128"/>
              </a:defRPr>
            </a:lvl3pPr>
            <a:lvl4pPr marL="1585913" indent="-225425">
              <a:defRPr kumimoji="1">
                <a:solidFill>
                  <a:schemeClr val="tx1"/>
                </a:solidFill>
                <a:latin typeface="Arial" panose="020B0604020202020204" pitchFamily="34" charset="0"/>
                <a:ea typeface="ＭＳ ゴシック" panose="020B0609070205080204" pitchFamily="49" charset="-128"/>
              </a:defRPr>
            </a:lvl4pPr>
            <a:lvl5pPr marL="2039938" indent="-225425">
              <a:defRPr kumimoji="1">
                <a:solidFill>
                  <a:schemeClr val="tx1"/>
                </a:solidFill>
                <a:latin typeface="Arial" panose="020B0604020202020204" pitchFamily="34" charset="0"/>
                <a:ea typeface="ＭＳ ゴシック" panose="020B0609070205080204" pitchFamily="49" charset="-128"/>
              </a:defRPr>
            </a:lvl5pPr>
            <a:lvl6pPr marL="2497138" indent="-225425"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6pPr>
            <a:lvl7pPr marL="2954338" indent="-225425"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7pPr>
            <a:lvl8pPr marL="3411538" indent="-225425"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8pPr>
            <a:lvl9pPr marL="3868738" indent="-225425"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9pPr>
          </a:lstStyle>
          <a:p>
            <a:fld id="{B94A6A3B-B975-4EE4-BF64-91F3CE098217}" type="slidenum">
              <a:rPr lang="en-US" altLang="ja-JP" smtClean="0">
                <a:ea typeface="ＭＳ Ｐゴシック" panose="020B0600070205080204" pitchFamily="50" charset="-128"/>
              </a:rPr>
              <a:pPr/>
              <a:t>17</a:t>
            </a:fld>
            <a:endParaRPr lang="en-US" altLang="ja-JP">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BD094B3-2BD4-44CB-8490-A09482562E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AC7A49C-A1C1-409E-8D93-5248E352985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F0CF791-C7D1-4E14-89AF-5D2D8BF42884}"/>
              </a:ext>
            </a:extLst>
          </p:cNvPr>
          <p:cNvSpPr>
            <a:spLocks noGrp="1" noChangeArrowheads="1"/>
          </p:cNvSpPr>
          <p:nvPr>
            <p:ph type="sldNum" sz="quarter" idx="12"/>
          </p:nvPr>
        </p:nvSpPr>
        <p:spPr>
          <a:ln/>
        </p:spPr>
        <p:txBody>
          <a:bodyPr/>
          <a:lstStyle>
            <a:lvl1pPr>
              <a:defRPr/>
            </a:lvl1pPr>
          </a:lstStyle>
          <a:p>
            <a:pPr>
              <a:defRPr/>
            </a:pPr>
            <a:fld id="{6AD4034A-1FE1-470A-9986-0766A2C1083E}" type="slidenum">
              <a:rPr lang="en-US" altLang="ja-JP"/>
              <a:pPr>
                <a:defRPr/>
              </a:pPr>
              <a:t>‹#›</a:t>
            </a:fld>
            <a:endParaRPr lang="en-US" altLang="ja-JP"/>
          </a:p>
        </p:txBody>
      </p:sp>
    </p:spTree>
    <p:extLst>
      <p:ext uri="{BB962C8B-B14F-4D97-AF65-F5344CB8AC3E}">
        <p14:creationId xmlns:p14="http://schemas.microsoft.com/office/powerpoint/2010/main" val="173643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84B2606-341F-4121-AB02-A32D5D4EB5E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463ED7E-8A19-48B1-BFCD-B298F9E60D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8869949-FF63-48D9-ADE8-EDCBB6DF756B}"/>
              </a:ext>
            </a:extLst>
          </p:cNvPr>
          <p:cNvSpPr>
            <a:spLocks noGrp="1" noChangeArrowheads="1"/>
          </p:cNvSpPr>
          <p:nvPr>
            <p:ph type="sldNum" sz="quarter" idx="12"/>
          </p:nvPr>
        </p:nvSpPr>
        <p:spPr>
          <a:ln/>
        </p:spPr>
        <p:txBody>
          <a:bodyPr/>
          <a:lstStyle>
            <a:lvl1pPr>
              <a:defRPr/>
            </a:lvl1pPr>
          </a:lstStyle>
          <a:p>
            <a:pPr>
              <a:defRPr/>
            </a:pPr>
            <a:fld id="{76531251-96F6-496D-B42E-69A60E31BA64}" type="slidenum">
              <a:rPr lang="en-US" altLang="ja-JP"/>
              <a:pPr>
                <a:defRPr/>
              </a:pPr>
              <a:t>‹#›</a:t>
            </a:fld>
            <a:endParaRPr lang="en-US" altLang="ja-JP"/>
          </a:p>
        </p:txBody>
      </p:sp>
    </p:spTree>
    <p:extLst>
      <p:ext uri="{BB962C8B-B14F-4D97-AF65-F5344CB8AC3E}">
        <p14:creationId xmlns:p14="http://schemas.microsoft.com/office/powerpoint/2010/main" val="1719544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7501534-72B9-4156-BD4F-72B9C0F9AEF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CB007C8-FB22-4301-A51A-47799C70B73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6105CCC-179A-4AA8-9065-539AA0C354C1}"/>
              </a:ext>
            </a:extLst>
          </p:cNvPr>
          <p:cNvSpPr>
            <a:spLocks noGrp="1" noChangeArrowheads="1"/>
          </p:cNvSpPr>
          <p:nvPr>
            <p:ph type="sldNum" sz="quarter" idx="12"/>
          </p:nvPr>
        </p:nvSpPr>
        <p:spPr>
          <a:ln/>
        </p:spPr>
        <p:txBody>
          <a:bodyPr/>
          <a:lstStyle>
            <a:lvl1pPr>
              <a:defRPr/>
            </a:lvl1pPr>
          </a:lstStyle>
          <a:p>
            <a:pPr>
              <a:defRPr/>
            </a:pPr>
            <a:fld id="{426174A1-662B-4EAC-9314-19F6EF1ED64B}" type="slidenum">
              <a:rPr lang="en-US" altLang="ja-JP"/>
              <a:pPr>
                <a:defRPr/>
              </a:pPr>
              <a:t>‹#›</a:t>
            </a:fld>
            <a:endParaRPr lang="en-US" altLang="ja-JP"/>
          </a:p>
        </p:txBody>
      </p:sp>
    </p:spTree>
    <p:extLst>
      <p:ext uri="{BB962C8B-B14F-4D97-AF65-F5344CB8AC3E}">
        <p14:creationId xmlns:p14="http://schemas.microsoft.com/office/powerpoint/2010/main" val="4101413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a:extLst>
              <a:ext uri="{FF2B5EF4-FFF2-40B4-BE49-F238E27FC236}">
                <a16:creationId xmlns:a16="http://schemas.microsoft.com/office/drawing/2014/main" id="{A061ABA8-3944-43DF-BCEC-417F7E60D96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C54BE5E-821B-4D2D-A5C1-EF344BE954D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5933D58-8A8B-4FED-9160-87B68CEDA285}"/>
              </a:ext>
            </a:extLst>
          </p:cNvPr>
          <p:cNvSpPr>
            <a:spLocks noGrp="1" noChangeArrowheads="1"/>
          </p:cNvSpPr>
          <p:nvPr>
            <p:ph type="sldNum" sz="quarter" idx="12"/>
          </p:nvPr>
        </p:nvSpPr>
        <p:spPr>
          <a:ln/>
        </p:spPr>
        <p:txBody>
          <a:bodyPr/>
          <a:lstStyle>
            <a:lvl1pPr>
              <a:defRPr/>
            </a:lvl1pPr>
          </a:lstStyle>
          <a:p>
            <a:pPr>
              <a:defRPr/>
            </a:pPr>
            <a:fld id="{07C31032-E631-40CB-897A-ED5995016647}" type="slidenum">
              <a:rPr lang="en-US" altLang="ja-JP"/>
              <a:pPr>
                <a:defRPr/>
              </a:pPr>
              <a:t>‹#›</a:t>
            </a:fld>
            <a:endParaRPr lang="en-US" altLang="ja-JP"/>
          </a:p>
        </p:txBody>
      </p:sp>
    </p:spTree>
    <p:extLst>
      <p:ext uri="{BB962C8B-B14F-4D97-AF65-F5344CB8AC3E}">
        <p14:creationId xmlns:p14="http://schemas.microsoft.com/office/powerpoint/2010/main" val="293137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a:extLst>
              <a:ext uri="{FF2B5EF4-FFF2-40B4-BE49-F238E27FC236}">
                <a16:creationId xmlns:a16="http://schemas.microsoft.com/office/drawing/2014/main" id="{BD76C61D-0C02-4333-AF36-72786528AE5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10933FFC-03E2-4629-AED8-DB237ED9CD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6B25B24-E68C-4ABF-BB50-C106455C7C5B}"/>
              </a:ext>
            </a:extLst>
          </p:cNvPr>
          <p:cNvSpPr>
            <a:spLocks noGrp="1" noChangeArrowheads="1"/>
          </p:cNvSpPr>
          <p:nvPr>
            <p:ph type="sldNum" sz="quarter" idx="12"/>
          </p:nvPr>
        </p:nvSpPr>
        <p:spPr>
          <a:ln/>
        </p:spPr>
        <p:txBody>
          <a:bodyPr/>
          <a:lstStyle>
            <a:lvl1pPr>
              <a:defRPr/>
            </a:lvl1pPr>
          </a:lstStyle>
          <a:p>
            <a:pPr>
              <a:defRPr/>
            </a:pPr>
            <a:fld id="{C20E9CA8-5ABE-429C-87B9-4CD144638DF9}" type="slidenum">
              <a:rPr lang="en-US" altLang="ja-JP"/>
              <a:pPr>
                <a:defRPr/>
              </a:pPr>
              <a:t>‹#›</a:t>
            </a:fld>
            <a:endParaRPr lang="en-US" altLang="ja-JP"/>
          </a:p>
        </p:txBody>
      </p:sp>
    </p:spTree>
    <p:extLst>
      <p:ext uri="{BB962C8B-B14F-4D97-AF65-F5344CB8AC3E}">
        <p14:creationId xmlns:p14="http://schemas.microsoft.com/office/powerpoint/2010/main" val="3762159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D54F6F53-CC82-4C24-BB94-9C0EBA5F376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CF4287D2-D678-4B7C-A5D5-099F59F59D9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74F83E7F-5AA7-4101-8083-DF45E4AA1075}"/>
              </a:ext>
            </a:extLst>
          </p:cNvPr>
          <p:cNvSpPr>
            <a:spLocks noGrp="1" noChangeArrowheads="1"/>
          </p:cNvSpPr>
          <p:nvPr>
            <p:ph type="sldNum" sz="quarter" idx="12"/>
          </p:nvPr>
        </p:nvSpPr>
        <p:spPr>
          <a:ln/>
        </p:spPr>
        <p:txBody>
          <a:bodyPr/>
          <a:lstStyle>
            <a:lvl1pPr>
              <a:defRPr/>
            </a:lvl1pPr>
          </a:lstStyle>
          <a:p>
            <a:pPr>
              <a:defRPr/>
            </a:pPr>
            <a:fld id="{4B5D99D7-F6D9-41C5-B12D-4147A5C16E1F}" type="slidenum">
              <a:rPr lang="en-US" altLang="ja-JP"/>
              <a:pPr>
                <a:defRPr/>
              </a:pPr>
              <a:t>‹#›</a:t>
            </a:fld>
            <a:endParaRPr lang="en-US" altLang="ja-JP"/>
          </a:p>
        </p:txBody>
      </p:sp>
    </p:spTree>
    <p:extLst>
      <p:ext uri="{BB962C8B-B14F-4D97-AF65-F5344CB8AC3E}">
        <p14:creationId xmlns:p14="http://schemas.microsoft.com/office/powerpoint/2010/main" val="145136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381C97B7-7BCA-4756-8DB4-B0C58A6B7AD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E850970-0D1A-40A8-8DB4-EECC3D3A9BA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040628F-412E-4B6C-B840-32102503CB86}"/>
              </a:ext>
            </a:extLst>
          </p:cNvPr>
          <p:cNvSpPr>
            <a:spLocks noGrp="1" noChangeArrowheads="1"/>
          </p:cNvSpPr>
          <p:nvPr>
            <p:ph type="sldNum" sz="quarter" idx="12"/>
          </p:nvPr>
        </p:nvSpPr>
        <p:spPr>
          <a:ln/>
        </p:spPr>
        <p:txBody>
          <a:bodyPr/>
          <a:lstStyle>
            <a:lvl1pPr>
              <a:defRPr/>
            </a:lvl1pPr>
          </a:lstStyle>
          <a:p>
            <a:pPr>
              <a:defRPr/>
            </a:pPr>
            <a:fld id="{2A328FDA-7B19-41D3-AEF0-E0D8B3BC57E2}" type="slidenum">
              <a:rPr lang="en-US" altLang="ja-JP"/>
              <a:pPr>
                <a:defRPr/>
              </a:pPr>
              <a:t>‹#›</a:t>
            </a:fld>
            <a:endParaRPr lang="en-US" altLang="ja-JP"/>
          </a:p>
        </p:txBody>
      </p:sp>
    </p:spTree>
    <p:extLst>
      <p:ext uri="{BB962C8B-B14F-4D97-AF65-F5344CB8AC3E}">
        <p14:creationId xmlns:p14="http://schemas.microsoft.com/office/powerpoint/2010/main" val="194797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20267EB1-1E54-48B1-B885-9C18AB8E35E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BCA6AE4-6018-4943-B88D-62330E8CADF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2934C59-F816-4397-97EC-9704AEC880CE}"/>
              </a:ext>
            </a:extLst>
          </p:cNvPr>
          <p:cNvSpPr>
            <a:spLocks noGrp="1" noChangeArrowheads="1"/>
          </p:cNvSpPr>
          <p:nvPr>
            <p:ph type="sldNum" sz="quarter" idx="12"/>
          </p:nvPr>
        </p:nvSpPr>
        <p:spPr>
          <a:ln/>
        </p:spPr>
        <p:txBody>
          <a:bodyPr/>
          <a:lstStyle>
            <a:lvl1pPr>
              <a:defRPr/>
            </a:lvl1pPr>
          </a:lstStyle>
          <a:p>
            <a:pPr>
              <a:defRPr/>
            </a:pPr>
            <a:fld id="{51107EAF-66A8-4F6A-896E-12B976E56A6D}" type="slidenum">
              <a:rPr lang="en-US" altLang="ja-JP"/>
              <a:pPr>
                <a:defRPr/>
              </a:pPr>
              <a:t>‹#›</a:t>
            </a:fld>
            <a:endParaRPr lang="en-US" altLang="ja-JP"/>
          </a:p>
        </p:txBody>
      </p:sp>
    </p:spTree>
    <p:extLst>
      <p:ext uri="{BB962C8B-B14F-4D97-AF65-F5344CB8AC3E}">
        <p14:creationId xmlns:p14="http://schemas.microsoft.com/office/powerpoint/2010/main" val="3100243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24AA8A8-0E38-4C67-A491-709F1C3B1F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1C70400-E989-4389-BCD8-E06CEBD6C95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A7C8ACEB-49A2-4F49-A919-FA5B3394CA1E}"/>
              </a:ext>
            </a:extLst>
          </p:cNvPr>
          <p:cNvSpPr>
            <a:spLocks noGrp="1" noChangeArrowheads="1"/>
          </p:cNvSpPr>
          <p:nvPr>
            <p:ph type="sldNum" sz="quarter" idx="12"/>
          </p:nvPr>
        </p:nvSpPr>
        <p:spPr>
          <a:ln/>
        </p:spPr>
        <p:txBody>
          <a:bodyPr/>
          <a:lstStyle>
            <a:lvl1pPr>
              <a:defRPr/>
            </a:lvl1pPr>
          </a:lstStyle>
          <a:p>
            <a:pPr>
              <a:defRPr/>
            </a:pPr>
            <a:fld id="{5C1DE7A1-DABD-4CE6-8B83-EB2055C1541F}" type="slidenum">
              <a:rPr lang="en-US" altLang="ja-JP"/>
              <a:pPr>
                <a:defRPr/>
              </a:pPr>
              <a:t>‹#›</a:t>
            </a:fld>
            <a:endParaRPr lang="en-US" altLang="ja-JP"/>
          </a:p>
        </p:txBody>
      </p:sp>
    </p:spTree>
    <p:extLst>
      <p:ext uri="{BB962C8B-B14F-4D97-AF65-F5344CB8AC3E}">
        <p14:creationId xmlns:p14="http://schemas.microsoft.com/office/powerpoint/2010/main" val="264343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372485C0-FD9F-46FB-8DED-7ABFC220CDF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C7AFD5F7-AC46-486A-8D4F-99E7D00EF06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5B6E5C6A-7492-4578-AFA7-74950D7F085B}"/>
              </a:ext>
            </a:extLst>
          </p:cNvPr>
          <p:cNvSpPr>
            <a:spLocks noGrp="1" noChangeArrowheads="1"/>
          </p:cNvSpPr>
          <p:nvPr>
            <p:ph type="sldNum" sz="quarter" idx="12"/>
          </p:nvPr>
        </p:nvSpPr>
        <p:spPr>
          <a:ln/>
        </p:spPr>
        <p:txBody>
          <a:bodyPr/>
          <a:lstStyle>
            <a:lvl1pPr>
              <a:defRPr/>
            </a:lvl1pPr>
          </a:lstStyle>
          <a:p>
            <a:pPr>
              <a:defRPr/>
            </a:pPr>
            <a:fld id="{30C1627D-A05D-4F8C-AD2E-14A1300753C8}" type="slidenum">
              <a:rPr lang="en-US" altLang="ja-JP"/>
              <a:pPr>
                <a:defRPr/>
              </a:pPr>
              <a:t>‹#›</a:t>
            </a:fld>
            <a:endParaRPr lang="en-US" altLang="ja-JP"/>
          </a:p>
        </p:txBody>
      </p:sp>
    </p:spTree>
    <p:extLst>
      <p:ext uri="{BB962C8B-B14F-4D97-AF65-F5344CB8AC3E}">
        <p14:creationId xmlns:p14="http://schemas.microsoft.com/office/powerpoint/2010/main" val="33423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E6ACFA02-6C01-4056-9D74-97CCAB994BE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D173565-A6CA-48C2-89F7-81CB373634E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0086A1DD-1976-47CC-9A9A-A2B5666768AC}"/>
              </a:ext>
            </a:extLst>
          </p:cNvPr>
          <p:cNvSpPr>
            <a:spLocks noGrp="1" noChangeArrowheads="1"/>
          </p:cNvSpPr>
          <p:nvPr>
            <p:ph type="sldNum" sz="quarter" idx="12"/>
          </p:nvPr>
        </p:nvSpPr>
        <p:spPr>
          <a:ln/>
        </p:spPr>
        <p:txBody>
          <a:bodyPr/>
          <a:lstStyle>
            <a:lvl1pPr>
              <a:defRPr/>
            </a:lvl1pPr>
          </a:lstStyle>
          <a:p>
            <a:pPr>
              <a:defRPr/>
            </a:pPr>
            <a:fld id="{F152AD1A-1869-4B32-9DB2-B955AB82673D}" type="slidenum">
              <a:rPr lang="en-US" altLang="ja-JP"/>
              <a:pPr>
                <a:defRPr/>
              </a:pPr>
              <a:t>‹#›</a:t>
            </a:fld>
            <a:endParaRPr lang="en-US" altLang="ja-JP"/>
          </a:p>
        </p:txBody>
      </p:sp>
    </p:spTree>
    <p:extLst>
      <p:ext uri="{BB962C8B-B14F-4D97-AF65-F5344CB8AC3E}">
        <p14:creationId xmlns:p14="http://schemas.microsoft.com/office/powerpoint/2010/main" val="214395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DABD446-5F12-4753-B032-0899A3D10C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5C1CC33-DF09-4DDC-9512-1A40CB5B22D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E2BB62A-0FC5-4A8C-9AAF-B461A583E7B0}"/>
              </a:ext>
            </a:extLst>
          </p:cNvPr>
          <p:cNvSpPr>
            <a:spLocks noGrp="1" noChangeArrowheads="1"/>
          </p:cNvSpPr>
          <p:nvPr>
            <p:ph type="sldNum" sz="quarter" idx="12"/>
          </p:nvPr>
        </p:nvSpPr>
        <p:spPr>
          <a:ln/>
        </p:spPr>
        <p:txBody>
          <a:bodyPr/>
          <a:lstStyle>
            <a:lvl1pPr>
              <a:defRPr/>
            </a:lvl1pPr>
          </a:lstStyle>
          <a:p>
            <a:pPr>
              <a:defRPr/>
            </a:pPr>
            <a:fld id="{54B7F8CF-764E-404F-B970-5AEE1BEE4759}" type="slidenum">
              <a:rPr lang="en-US" altLang="ja-JP"/>
              <a:pPr>
                <a:defRPr/>
              </a:pPr>
              <a:t>‹#›</a:t>
            </a:fld>
            <a:endParaRPr lang="en-US" altLang="ja-JP"/>
          </a:p>
        </p:txBody>
      </p:sp>
    </p:spTree>
    <p:extLst>
      <p:ext uri="{BB962C8B-B14F-4D97-AF65-F5344CB8AC3E}">
        <p14:creationId xmlns:p14="http://schemas.microsoft.com/office/powerpoint/2010/main" val="120533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BE596A27-C52C-4A33-A109-E838D1969B7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59B8AC3-4321-4C7F-BEE5-1CB3A1A50B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5D09C73-563C-4C3C-8AEF-E4C7691D5953}"/>
              </a:ext>
            </a:extLst>
          </p:cNvPr>
          <p:cNvSpPr>
            <a:spLocks noGrp="1" noChangeArrowheads="1"/>
          </p:cNvSpPr>
          <p:nvPr>
            <p:ph type="sldNum" sz="quarter" idx="12"/>
          </p:nvPr>
        </p:nvSpPr>
        <p:spPr>
          <a:ln/>
        </p:spPr>
        <p:txBody>
          <a:bodyPr/>
          <a:lstStyle>
            <a:lvl1pPr>
              <a:defRPr/>
            </a:lvl1pPr>
          </a:lstStyle>
          <a:p>
            <a:pPr>
              <a:defRPr/>
            </a:pPr>
            <a:fld id="{3E6DFF20-FC05-4F70-ADC1-7F4EEA610F29}" type="slidenum">
              <a:rPr lang="en-US" altLang="ja-JP"/>
              <a:pPr>
                <a:defRPr/>
              </a:pPr>
              <a:t>‹#›</a:t>
            </a:fld>
            <a:endParaRPr lang="en-US" altLang="ja-JP"/>
          </a:p>
        </p:txBody>
      </p:sp>
    </p:spTree>
    <p:extLst>
      <p:ext uri="{BB962C8B-B14F-4D97-AF65-F5344CB8AC3E}">
        <p14:creationId xmlns:p14="http://schemas.microsoft.com/office/powerpoint/2010/main" val="1579470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DC910F6-D923-4BD9-B541-82E222BA185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4B9633D-E0E3-4489-BFAC-16EB1791C05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A37A5F8B-46CC-447C-89F9-117A17FB9621}"/>
              </a:ext>
            </a:extLst>
          </p:cNvPr>
          <p:cNvSpPr>
            <a:spLocks noGrp="1" noChangeArrowheads="1"/>
          </p:cNvSpPr>
          <p:nvPr>
            <p:ph type="sldNum" sz="quarter" idx="12"/>
          </p:nvPr>
        </p:nvSpPr>
        <p:spPr>
          <a:ln/>
        </p:spPr>
        <p:txBody>
          <a:bodyPr/>
          <a:lstStyle>
            <a:lvl1pPr>
              <a:defRPr/>
            </a:lvl1pPr>
          </a:lstStyle>
          <a:p>
            <a:pPr>
              <a:defRPr/>
            </a:pPr>
            <a:fld id="{340702FB-0575-42E4-9D4B-7501ECE1CAD9}" type="slidenum">
              <a:rPr lang="en-US" altLang="ja-JP"/>
              <a:pPr>
                <a:defRPr/>
              </a:pPr>
              <a:t>‹#›</a:t>
            </a:fld>
            <a:endParaRPr lang="en-US" altLang="ja-JP"/>
          </a:p>
        </p:txBody>
      </p:sp>
    </p:spTree>
    <p:extLst>
      <p:ext uri="{BB962C8B-B14F-4D97-AF65-F5344CB8AC3E}">
        <p14:creationId xmlns:p14="http://schemas.microsoft.com/office/powerpoint/2010/main" val="3581397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CE55A41-5729-4718-8AE1-B0A795332CA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71A7C7E3-2EA2-45C6-8001-D31BF9607573}"/>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8A5D3C02-CF7D-41F9-B49D-DA788514096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mn-ea"/>
              </a:defRPr>
            </a:lvl1pPr>
          </a:lstStyle>
          <a:p>
            <a:pPr>
              <a:defRPr/>
            </a:pPr>
            <a:endParaRPr lang="en-US" altLang="ja-JP"/>
          </a:p>
        </p:txBody>
      </p:sp>
      <p:sp>
        <p:nvSpPr>
          <p:cNvPr id="1029" name="Rectangle 5">
            <a:extLst>
              <a:ext uri="{FF2B5EF4-FFF2-40B4-BE49-F238E27FC236}">
                <a16:creationId xmlns:a16="http://schemas.microsoft.com/office/drawing/2014/main" id="{D16B5696-4628-4354-9071-29754C23B224}"/>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defRPr>
            </a:lvl1pPr>
          </a:lstStyle>
          <a:p>
            <a:pPr>
              <a:defRPr/>
            </a:pPr>
            <a:endParaRPr lang="en-US" altLang="ja-JP"/>
          </a:p>
        </p:txBody>
      </p:sp>
      <p:sp>
        <p:nvSpPr>
          <p:cNvPr id="1030" name="Rectangle 6">
            <a:extLst>
              <a:ext uri="{FF2B5EF4-FFF2-40B4-BE49-F238E27FC236}">
                <a16:creationId xmlns:a16="http://schemas.microsoft.com/office/drawing/2014/main" id="{92392425-CD20-47B1-853D-1B72065D1EEF}"/>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a typeface="ＭＳ Ｐゴシック" panose="020B0600070205080204" pitchFamily="50" charset="-128"/>
              </a:defRPr>
            </a:lvl1pPr>
          </a:lstStyle>
          <a:p>
            <a:pPr>
              <a:defRPr/>
            </a:pPr>
            <a:fld id="{4E92F47C-DF8C-454A-9D75-A45B2A4265C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3.v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 5">
            <a:extLst>
              <a:ext uri="{FF2B5EF4-FFF2-40B4-BE49-F238E27FC236}">
                <a16:creationId xmlns:a16="http://schemas.microsoft.com/office/drawing/2014/main" id="{DC96C16E-E1FB-4A46-AB8F-CA5BA6E07A3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B92D0D7-6483-44C3-9EBA-74445D38A7F9}" type="slidenum">
              <a:rPr lang="en-US" altLang="ja-JP" sz="1400" smtClean="0"/>
              <a:pPr>
                <a:spcBef>
                  <a:spcPct val="0"/>
                </a:spcBef>
                <a:buFontTx/>
                <a:buNone/>
              </a:pPr>
              <a:t>1</a:t>
            </a:fld>
            <a:endParaRPr lang="en-US" altLang="ja-JP" sz="1400"/>
          </a:p>
        </p:txBody>
      </p:sp>
      <p:sp>
        <p:nvSpPr>
          <p:cNvPr id="4099" name="Rectangle 5">
            <a:extLst>
              <a:ext uri="{FF2B5EF4-FFF2-40B4-BE49-F238E27FC236}">
                <a16:creationId xmlns:a16="http://schemas.microsoft.com/office/drawing/2014/main" id="{147808B6-911A-4289-8DED-99AB8BD4FC11}"/>
              </a:ext>
            </a:extLst>
          </p:cNvPr>
          <p:cNvSpPr>
            <a:spLocks noGrp="1" noChangeArrowheads="1"/>
          </p:cNvSpPr>
          <p:nvPr>
            <p:ph type="subTitle" idx="1"/>
          </p:nvPr>
        </p:nvSpPr>
        <p:spPr>
          <a:xfrm>
            <a:off x="1371600" y="3886200"/>
            <a:ext cx="6400800" cy="1487488"/>
          </a:xfrm>
        </p:spPr>
        <p:txBody>
          <a:bodyPr/>
          <a:lstStyle/>
          <a:p>
            <a:pPr eaLnBrk="1" hangingPunct="1"/>
            <a:r>
              <a:rPr lang="ja-JP" altLang="en-US" sz="2400">
                <a:latin typeface="ＭＳ Ｐゴシック" panose="020B0600070205080204" pitchFamily="50" charset="-128"/>
              </a:rPr>
              <a:t>香川県健康福祉部長寿社会対策課</a:t>
            </a:r>
          </a:p>
          <a:p>
            <a:pPr eaLnBrk="1" hangingPunct="1"/>
            <a:r>
              <a:rPr lang="ja-JP" altLang="en-US" sz="2400">
                <a:latin typeface="ＭＳ Ｐゴシック" panose="020B0600070205080204" pitchFamily="50" charset="-128"/>
              </a:rPr>
              <a:t>施設サービスグループ</a:t>
            </a:r>
          </a:p>
          <a:p>
            <a:pPr eaLnBrk="1" hangingPunct="1"/>
            <a:r>
              <a:rPr lang="ja-JP" altLang="en-US" sz="2400">
                <a:latin typeface="ＭＳ Ｐゴシック" panose="020B0600070205080204" pitchFamily="50" charset="-128"/>
              </a:rPr>
              <a:t>平成</a:t>
            </a:r>
            <a:r>
              <a:rPr lang="en-US" altLang="ja-JP" sz="2400">
                <a:latin typeface="ＭＳ Ｐゴシック" panose="020B0600070205080204" pitchFamily="50" charset="-128"/>
              </a:rPr>
              <a:t>27</a:t>
            </a:r>
            <a:r>
              <a:rPr lang="ja-JP" altLang="en-US" sz="2400">
                <a:latin typeface="ＭＳ Ｐゴシック" panose="020B0600070205080204" pitchFamily="50" charset="-128"/>
              </a:rPr>
              <a:t>年３月</a:t>
            </a:r>
            <a:r>
              <a:rPr lang="en-US" altLang="ja-JP" sz="2400">
                <a:latin typeface="ＭＳ Ｐゴシック" panose="020B0600070205080204" pitchFamily="50" charset="-128"/>
              </a:rPr>
              <a:t>17</a:t>
            </a:r>
            <a:r>
              <a:rPr lang="ja-JP" altLang="en-US" sz="2400">
                <a:latin typeface="ＭＳ Ｐゴシック" panose="020B0600070205080204" pitchFamily="50" charset="-128"/>
              </a:rPr>
              <a:t>日</a:t>
            </a:r>
          </a:p>
        </p:txBody>
      </p:sp>
      <p:sp>
        <p:nvSpPr>
          <p:cNvPr id="4100" name="Text Box 7">
            <a:extLst>
              <a:ext uri="{FF2B5EF4-FFF2-40B4-BE49-F238E27FC236}">
                <a16:creationId xmlns:a16="http://schemas.microsoft.com/office/drawing/2014/main" id="{FE703AB8-41B5-41D0-8413-D1821963F1E5}"/>
              </a:ext>
            </a:extLst>
          </p:cNvPr>
          <p:cNvSpPr txBox="1">
            <a:spLocks noChangeArrowheads="1"/>
          </p:cNvSpPr>
          <p:nvPr/>
        </p:nvSpPr>
        <p:spPr bwMode="auto">
          <a:xfrm>
            <a:off x="7524750" y="260350"/>
            <a:ext cx="863600"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600">
                <a:latin typeface="ＭＳ ゴシック" panose="020B0609070205080204" pitchFamily="49" charset="-128"/>
                <a:ea typeface="ＭＳ ゴシック" panose="020B0609070205080204" pitchFamily="49" charset="-128"/>
              </a:rPr>
              <a:t>資料１</a:t>
            </a:r>
          </a:p>
        </p:txBody>
      </p:sp>
      <p:sp>
        <p:nvSpPr>
          <p:cNvPr id="4101" name="Rectangle 8">
            <a:extLst>
              <a:ext uri="{FF2B5EF4-FFF2-40B4-BE49-F238E27FC236}">
                <a16:creationId xmlns:a16="http://schemas.microsoft.com/office/drawing/2014/main" id="{4B32A8B2-DE8A-4B10-896D-B9B02703F6A0}"/>
              </a:ext>
            </a:extLst>
          </p:cNvPr>
          <p:cNvSpPr>
            <a:spLocks noGrp="1" noChangeArrowheads="1"/>
          </p:cNvSpPr>
          <p:nvPr>
            <p:ph type="ctrTitle"/>
          </p:nvPr>
        </p:nvSpPr>
        <p:spPr>
          <a:xfrm>
            <a:off x="539750" y="1557338"/>
            <a:ext cx="8064500" cy="1727200"/>
          </a:xfrm>
          <a:solidFill>
            <a:srgbClr val="00CCFF"/>
          </a:solidFill>
        </p:spPr>
        <p:txBody>
          <a:bodyPr/>
          <a:lstStyle/>
          <a:p>
            <a:pPr eaLnBrk="1" hangingPunct="1"/>
            <a:r>
              <a:rPr lang="ja-JP" altLang="en-US" sz="3600">
                <a:latin typeface="ＭＳ Ｐゴシック" panose="020B0600070205080204" pitchFamily="50" charset="-128"/>
              </a:rPr>
              <a:t>平成２６年度実地指導・監査等の</a:t>
            </a:r>
            <a:br>
              <a:rPr lang="ja-JP" altLang="en-US" sz="3600">
                <a:latin typeface="ＭＳ Ｐゴシック" panose="020B0600070205080204" pitchFamily="50" charset="-128"/>
              </a:rPr>
            </a:br>
            <a:r>
              <a:rPr lang="ja-JP" altLang="en-US" sz="3600">
                <a:latin typeface="ＭＳ Ｐゴシック" panose="020B0600070205080204" pitchFamily="50" charset="-128"/>
              </a:rPr>
              <a:t>実施状況について</a:t>
            </a:r>
            <a:br>
              <a:rPr lang="ja-JP" altLang="en-US" sz="3600">
                <a:latin typeface="ＭＳ Ｐゴシック" panose="020B0600070205080204" pitchFamily="50" charset="-128"/>
              </a:rPr>
            </a:br>
            <a:r>
              <a:rPr lang="ja-JP" altLang="en-US" sz="2800">
                <a:latin typeface="ＭＳ Ｐゴシック" panose="020B0600070205080204" pitchFamily="50" charset="-128"/>
              </a:rPr>
              <a:t>（介護保険施設及び居住系サービス）</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a:extLst>
              <a:ext uri="{FF2B5EF4-FFF2-40B4-BE49-F238E27FC236}">
                <a16:creationId xmlns:a16="http://schemas.microsoft.com/office/drawing/2014/main" id="{18CE85C4-E997-421C-A443-908248AAD4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AB0F1E0-393D-4BFB-8F7D-54F90578C434}" type="slidenum">
              <a:rPr lang="en-US" altLang="ja-JP" sz="1400" smtClean="0"/>
              <a:pPr>
                <a:spcBef>
                  <a:spcPct val="0"/>
                </a:spcBef>
                <a:buFontTx/>
                <a:buNone/>
              </a:pPr>
              <a:t>10</a:t>
            </a:fld>
            <a:endParaRPr lang="en-US" altLang="ja-JP" sz="1400"/>
          </a:p>
        </p:txBody>
      </p:sp>
      <p:sp>
        <p:nvSpPr>
          <p:cNvPr id="13315" name="Rectangle 2">
            <a:extLst>
              <a:ext uri="{FF2B5EF4-FFF2-40B4-BE49-F238E27FC236}">
                <a16:creationId xmlns:a16="http://schemas.microsoft.com/office/drawing/2014/main" id="{BFD9217B-94E8-4C8D-B8F3-BCB2AE609145}"/>
              </a:ext>
            </a:extLst>
          </p:cNvPr>
          <p:cNvSpPr>
            <a:spLocks noGrp="1" noChangeArrowheads="1"/>
          </p:cNvSpPr>
          <p:nvPr>
            <p:ph type="title"/>
          </p:nvPr>
        </p:nvSpPr>
        <p:spPr>
          <a:xfrm>
            <a:off x="539750" y="549275"/>
            <a:ext cx="8229600" cy="396875"/>
          </a:xfrm>
          <a:solidFill>
            <a:srgbClr val="CC99FF"/>
          </a:solidFill>
        </p:spPr>
        <p:txBody>
          <a:bodyPr>
            <a:spAutoFit/>
          </a:bodyPr>
          <a:lstStyle/>
          <a:p>
            <a:pPr eaLnBrk="1" hangingPunct="1"/>
            <a:r>
              <a:rPr lang="ja-JP" altLang="en-US" sz="2000" b="1">
                <a:ea typeface="ＭＳ ゴシック" panose="020B0609070205080204" pitchFamily="49" charset="-128"/>
              </a:rPr>
              <a:t>報酬に関するもの（１）</a:t>
            </a:r>
          </a:p>
        </p:txBody>
      </p:sp>
      <p:sp>
        <p:nvSpPr>
          <p:cNvPr id="12292" name="Rectangle 3">
            <a:extLst>
              <a:ext uri="{FF2B5EF4-FFF2-40B4-BE49-F238E27FC236}">
                <a16:creationId xmlns:a16="http://schemas.microsoft.com/office/drawing/2014/main" id="{777CA1C5-E377-473C-A536-1BDC06001A91}"/>
              </a:ext>
            </a:extLst>
          </p:cNvPr>
          <p:cNvSpPr>
            <a:spLocks noChangeArrowheads="1"/>
          </p:cNvSpPr>
          <p:nvPr/>
        </p:nvSpPr>
        <p:spPr bwMode="auto">
          <a:xfrm>
            <a:off x="539750" y="908050"/>
            <a:ext cx="8132763"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600" b="1" dirty="0">
                <a:solidFill>
                  <a:srgbClr val="FF0000"/>
                </a:solidFill>
                <a:ea typeface="ＭＳ ゴシック" panose="020B0609070205080204" pitchFamily="49" charset="-128"/>
              </a:rPr>
              <a:t>１</a:t>
            </a:r>
            <a:r>
              <a:rPr lang="en-US" altLang="ja-JP" sz="1600" b="1" dirty="0">
                <a:solidFill>
                  <a:srgbClr val="FF0000"/>
                </a:solidFill>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p>
          <a:p>
            <a:pPr eaLnBrk="1" hangingPunct="1">
              <a:spcBef>
                <a:spcPct val="0"/>
              </a:spcBef>
              <a:buFontTx/>
              <a:buNone/>
              <a:defRPr/>
            </a:pPr>
            <a:r>
              <a:rPr lang="ja-JP" altLang="en-US" sz="1600" b="1" u="sng" dirty="0">
                <a:latin typeface="ＭＳ ゴシック" panose="020B0609070205080204" pitchFamily="49" charset="-128"/>
                <a:ea typeface="ＭＳ ゴシック" panose="020B0609070205080204" pitchFamily="49" charset="-128"/>
              </a:rPr>
              <a:t>（１）加算に関するもの</a:t>
            </a:r>
          </a:p>
          <a:p>
            <a:pPr eaLnBrk="1" hangingPunct="1">
              <a:spcBef>
                <a:spcPct val="0"/>
              </a:spcBef>
              <a:buFontTx/>
              <a:buNone/>
              <a:defRPr/>
            </a:pPr>
            <a:r>
              <a:rPr lang="ja-JP" altLang="en-US" sz="1600" b="1" dirty="0">
                <a:latin typeface="ＭＳ ゴシック" panose="020B0609070205080204" pitchFamily="49" charset="-128"/>
                <a:ea typeface="ＭＳ ゴシック" panose="020B0609070205080204" pitchFamily="49" charset="-128"/>
              </a:rPr>
              <a:t>　①</a:t>
            </a:r>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指定介護福祉施設、介護老人保健施設、指定療養型介護医療施設共通</a:t>
            </a:r>
            <a:r>
              <a:rPr lang="en-US" altLang="ja-JP" sz="1600" b="1" dirty="0">
                <a:latin typeface="ＭＳ ゴシック" panose="020B0609070205080204" pitchFamily="49" charset="-128"/>
                <a:ea typeface="ＭＳ ゴシック" panose="020B0609070205080204" pitchFamily="49" charset="-128"/>
              </a:rPr>
              <a:t>】</a:t>
            </a:r>
          </a:p>
          <a:p>
            <a:pPr eaLnBrk="1" hangingPunct="1">
              <a:spcBef>
                <a:spcPct val="0"/>
              </a:spcBef>
              <a:buFontTx/>
              <a:buNone/>
              <a:defRPr/>
            </a:pPr>
            <a:r>
              <a:rPr lang="ja-JP" altLang="en-US" sz="1600" b="1" dirty="0">
                <a:solidFill>
                  <a:schemeClr val="accent2"/>
                </a:solidFill>
                <a:ea typeface="ＭＳ ゴシック" panose="020B0609070205080204" pitchFamily="49" charset="-128"/>
              </a:rPr>
              <a:t>　●サービス提供体制強化加算（</a:t>
            </a:r>
            <a:r>
              <a:rPr lang="en-US" altLang="ja-JP" sz="1600" b="1" dirty="0">
                <a:solidFill>
                  <a:schemeClr val="accent2"/>
                </a:solidFill>
                <a:ea typeface="ＭＳ ゴシック" panose="020B0609070205080204" pitchFamily="49" charset="-128"/>
              </a:rPr>
              <a:t>Ⅰ</a:t>
            </a:r>
            <a:r>
              <a:rPr lang="ja-JP" altLang="en-US" sz="1600" b="1" dirty="0">
                <a:solidFill>
                  <a:schemeClr val="accent2"/>
                </a:solidFill>
                <a:ea typeface="ＭＳ ゴシック" panose="020B0609070205080204" pitchFamily="49" charset="-128"/>
              </a:rPr>
              <a:t>）</a:t>
            </a:r>
          </a:p>
          <a:p>
            <a:pPr marL="536575" indent="-173038" eaLnBrk="1" hangingPunct="1">
              <a:spcBef>
                <a:spcPct val="0"/>
              </a:spcBef>
              <a:buFontTx/>
              <a:buNone/>
              <a:defRPr/>
            </a:pPr>
            <a:r>
              <a:rPr lang="ja-JP" altLang="en-US" sz="1400" dirty="0">
                <a:ea typeface="ＭＳ ゴシック" panose="020B0609070205080204" pitchFamily="49" charset="-128"/>
              </a:rPr>
              <a:t>・職員の割合の算定に当たっては、分母は介護職員の総数とすること。</a:t>
            </a:r>
          </a:p>
          <a:p>
            <a:pPr marL="536575" indent="-173038" eaLnBrk="1" hangingPunct="1">
              <a:spcBef>
                <a:spcPct val="0"/>
              </a:spcBef>
              <a:buFontTx/>
              <a:buNone/>
              <a:defRPr/>
            </a:pPr>
            <a:r>
              <a:rPr lang="ja-JP" altLang="en-US" sz="1400" dirty="0">
                <a:ea typeface="ＭＳ ゴシック" panose="020B0609070205080204" pitchFamily="49" charset="-128"/>
              </a:rPr>
              <a:t>　</a:t>
            </a:r>
            <a:r>
              <a:rPr lang="ja-JP" altLang="en-US" sz="1400" dirty="0">
                <a:latin typeface="ＭＳ 明朝" panose="02020609040205080304" pitchFamily="17" charset="-128"/>
                <a:ea typeface="ＭＳ 明朝" panose="02020609040205080304" pitchFamily="17" charset="-128"/>
              </a:rPr>
              <a:t>→人員に関する基準から算出される当該施設が配置すべき職員数ではない。</a:t>
            </a:r>
          </a:p>
          <a:p>
            <a:pPr marL="536575" indent="-173038" eaLnBrk="1" hangingPunct="1">
              <a:spcBef>
                <a:spcPct val="0"/>
              </a:spcBef>
              <a:buFontTx/>
              <a:buNone/>
              <a:defRPr/>
            </a:pPr>
            <a:endParaRPr lang="ja-JP" altLang="en-US" sz="1400" dirty="0">
              <a:ea typeface="ＭＳ ゴシック" panose="020B0609070205080204" pitchFamily="49" charset="-128"/>
            </a:endParaRPr>
          </a:p>
          <a:p>
            <a:pPr marL="536575" indent="-536575" eaLnBrk="1" hangingPunct="1">
              <a:spcBef>
                <a:spcPct val="0"/>
              </a:spcBef>
              <a:buFontTx/>
              <a:buNone/>
              <a:defRPr/>
            </a:pPr>
            <a:r>
              <a:rPr lang="ja-JP" altLang="en-US" sz="1600" b="1" dirty="0">
                <a:solidFill>
                  <a:schemeClr val="accent2"/>
                </a:solidFill>
                <a:latin typeface="ＭＳ ゴシック" panose="020B0609070205080204" pitchFamily="49" charset="-128"/>
                <a:ea typeface="ＭＳ ゴシック" panose="020B0609070205080204" pitchFamily="49" charset="-128"/>
              </a:rPr>
              <a:t>　●サービス提供体制強化加算（</a:t>
            </a:r>
            <a:r>
              <a:rPr lang="en-US" altLang="ja-JP" sz="1600" b="1" dirty="0">
                <a:solidFill>
                  <a:schemeClr val="accent2"/>
                </a:solidFill>
                <a:latin typeface="ＭＳ ゴシック" panose="020B0609070205080204" pitchFamily="49" charset="-128"/>
                <a:ea typeface="ＭＳ ゴシック" panose="020B0609070205080204" pitchFamily="49" charset="-128"/>
              </a:rPr>
              <a:t>Ⅱ</a:t>
            </a:r>
            <a:r>
              <a:rPr lang="ja-JP" altLang="en-US" sz="1600" b="1" dirty="0">
                <a:solidFill>
                  <a:schemeClr val="accent2"/>
                </a:solidFill>
                <a:latin typeface="ＭＳ ゴシック" panose="020B0609070205080204" pitchFamily="49" charset="-128"/>
                <a:ea typeface="ＭＳ ゴシック" panose="020B0609070205080204" pitchFamily="49" charset="-128"/>
              </a:rPr>
              <a:t>）</a:t>
            </a:r>
            <a:endParaRPr lang="ja-JP" altLang="en-US" sz="1600" b="1" dirty="0">
              <a:solidFill>
                <a:schemeClr val="accent6">
                  <a:lumMod val="75000"/>
                </a:schemeClr>
              </a:solidFill>
              <a:latin typeface="ＭＳ ゴシック" panose="020B0609070205080204" pitchFamily="49" charset="-128"/>
              <a:ea typeface="ＭＳ ゴシック" panose="020B0609070205080204" pitchFamily="49" charset="-128"/>
            </a:endParaRPr>
          </a:p>
          <a:p>
            <a:pPr marL="536575" indent="-173038" eaLnBrk="1" hangingPunct="1">
              <a:spcBef>
                <a:spcPct val="0"/>
              </a:spcBef>
              <a:buFontTx/>
              <a:buNone/>
              <a:defRPr/>
            </a:pPr>
            <a:r>
              <a:rPr lang="ja-JP" altLang="en-US" sz="1400" dirty="0">
                <a:ea typeface="ＭＳ ゴシック" panose="020B0609070205080204" pitchFamily="49" charset="-128"/>
              </a:rPr>
              <a:t>・職員の割合の算出に当たっては、常勤換算方法により算出した前年度（３月を除く。）の平均を用いること。なお、常勤とは各施設において定められている常勤の従業者が勤務すべき勤務時間数に達していることを言い、勤務時間数に算入することができる時間数は、各施設において常勤の従業者が勤務すべき勤務時間数が上限である。</a:t>
            </a:r>
            <a:endParaRPr lang="en-US" altLang="ja-JP" sz="1400" dirty="0">
              <a:ea typeface="ＭＳ ゴシック" panose="020B0609070205080204" pitchFamily="49" charset="-128"/>
            </a:endParaRPr>
          </a:p>
          <a:p>
            <a:pPr marL="711200" indent="-17462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→雇用形態ではなく、常勤の従業者が勤務すべき勤務時間数に達しているかどうかにより、常勤であるかどうかを判断する。</a:t>
            </a:r>
          </a:p>
          <a:p>
            <a:pPr marL="536575" indent="-173038" eaLnBrk="1" hangingPunct="1">
              <a:spcBef>
                <a:spcPct val="0"/>
              </a:spcBef>
              <a:buFontTx/>
              <a:buNone/>
              <a:defRPr/>
            </a:pPr>
            <a:endParaRPr lang="ja-JP" altLang="en-US" sz="1400" dirty="0">
              <a:ea typeface="ＭＳ ゴシック" panose="020B0609070205080204" pitchFamily="49" charset="-128"/>
            </a:endParaRPr>
          </a:p>
          <a:p>
            <a:pPr marL="536575" indent="-173038" eaLnBrk="1" hangingPunct="1">
              <a:spcBef>
                <a:spcPct val="0"/>
              </a:spcBef>
              <a:buFontTx/>
              <a:buNone/>
              <a:defRPr/>
            </a:pPr>
            <a:r>
              <a:rPr lang="ja-JP" altLang="en-US" sz="1400" dirty="0">
                <a:ea typeface="ＭＳ ゴシック" panose="020B0609070205080204" pitchFamily="49" charset="-128"/>
              </a:rPr>
              <a:t>例）施設において定められている</a:t>
            </a:r>
            <a:r>
              <a:rPr lang="ja-JP" altLang="en-US" sz="1400" dirty="0">
                <a:solidFill>
                  <a:srgbClr val="FF0000"/>
                </a:solidFill>
                <a:ea typeface="ＭＳ ゴシック" panose="020B0609070205080204" pitchFamily="49" charset="-128"/>
              </a:rPr>
              <a:t>常勤の従業者が勤務すべき勤務時間数が</a:t>
            </a:r>
            <a:r>
              <a:rPr lang="en-US" altLang="ja-JP" sz="1400" b="1" u="sng" dirty="0">
                <a:solidFill>
                  <a:srgbClr val="FF0000"/>
                </a:solidFill>
                <a:ea typeface="ＭＳ ゴシック" panose="020B0609070205080204" pitchFamily="49" charset="-128"/>
              </a:rPr>
              <a:t>176</a:t>
            </a:r>
            <a:r>
              <a:rPr lang="ja-JP" altLang="en-US" sz="1400" b="1" u="sng" dirty="0">
                <a:solidFill>
                  <a:srgbClr val="FF0000"/>
                </a:solidFill>
                <a:ea typeface="ＭＳ ゴシック" panose="020B0609070205080204" pitchFamily="49" charset="-128"/>
              </a:rPr>
              <a:t>時間の月</a:t>
            </a:r>
            <a:r>
              <a:rPr lang="ja-JP" altLang="en-US" sz="1400" dirty="0">
                <a:solidFill>
                  <a:srgbClr val="FF0000"/>
                </a:solidFill>
                <a:ea typeface="ＭＳ ゴシック" panose="020B0609070205080204" pitchFamily="49" charset="-128"/>
              </a:rPr>
              <a:t>の場合</a:t>
            </a:r>
          </a:p>
          <a:p>
            <a:pPr marL="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・非正規職員の当該月の勤務時間数が </a:t>
            </a:r>
            <a:r>
              <a:rPr lang="en-US" altLang="ja-JP" sz="1400" dirty="0">
                <a:latin typeface="ＭＳ 明朝" panose="02020609040205080304" pitchFamily="17" charset="-128"/>
                <a:ea typeface="ＭＳ 明朝" panose="02020609040205080304" pitchFamily="17" charset="-128"/>
              </a:rPr>
              <a:t>80</a:t>
            </a:r>
            <a:r>
              <a:rPr lang="ja-JP" altLang="en-US" sz="1400" dirty="0">
                <a:latin typeface="ＭＳ 明朝" panose="02020609040205080304" pitchFamily="17" charset="-128"/>
                <a:ea typeface="ＭＳ 明朝" panose="02020609040205080304" pitchFamily="17" charset="-128"/>
              </a:rPr>
              <a:t>時間　→　常勤職員ではないので算入しない</a:t>
            </a:r>
          </a:p>
          <a:p>
            <a:pPr marL="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・非正規職員の当該月の勤務時間数が</a:t>
            </a:r>
            <a:r>
              <a:rPr lang="en-US" altLang="ja-JP" sz="1400" dirty="0">
                <a:latin typeface="ＭＳ 明朝" panose="02020609040205080304" pitchFamily="17" charset="-128"/>
                <a:ea typeface="ＭＳ 明朝" panose="02020609040205080304" pitchFamily="17" charset="-128"/>
              </a:rPr>
              <a:t>176</a:t>
            </a:r>
            <a:r>
              <a:rPr lang="ja-JP" altLang="en-US" sz="1400" dirty="0">
                <a:latin typeface="ＭＳ 明朝" panose="02020609040205080304" pitchFamily="17" charset="-128"/>
                <a:ea typeface="ＭＳ 明朝" panose="02020609040205080304" pitchFamily="17" charset="-128"/>
              </a:rPr>
              <a:t>時間　→　常勤職員として</a:t>
            </a:r>
            <a:r>
              <a:rPr lang="en-US" altLang="ja-JP" sz="1400" dirty="0">
                <a:latin typeface="ＭＳ 明朝" panose="02020609040205080304" pitchFamily="17" charset="-128"/>
                <a:ea typeface="ＭＳ 明朝" panose="02020609040205080304" pitchFamily="17" charset="-128"/>
              </a:rPr>
              <a:t>176</a:t>
            </a:r>
            <a:r>
              <a:rPr lang="ja-JP" altLang="en-US" sz="1400" dirty="0">
                <a:latin typeface="ＭＳ 明朝" panose="02020609040205080304" pitchFamily="17" charset="-128"/>
                <a:ea typeface="ＭＳ 明朝" panose="02020609040205080304" pitchFamily="17" charset="-128"/>
              </a:rPr>
              <a:t>時間を算入</a:t>
            </a:r>
            <a:endParaRPr lang="en-US" altLang="ja-JP" sz="1400" dirty="0">
              <a:latin typeface="ＭＳ 明朝" panose="02020609040205080304" pitchFamily="17" charset="-128"/>
              <a:ea typeface="ＭＳ 明朝" panose="02020609040205080304" pitchFamily="17" charset="-128"/>
            </a:endParaRPr>
          </a:p>
          <a:p>
            <a:pPr marL="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・非正規職員の当該月の勤務時間数が</a:t>
            </a:r>
            <a:r>
              <a:rPr lang="en-US" altLang="ja-JP" sz="1400" dirty="0">
                <a:latin typeface="ＭＳ 明朝" panose="02020609040205080304" pitchFamily="17" charset="-128"/>
                <a:ea typeface="ＭＳ 明朝" panose="02020609040205080304" pitchFamily="17" charset="-128"/>
              </a:rPr>
              <a:t>184</a:t>
            </a:r>
            <a:r>
              <a:rPr lang="ja-JP" altLang="en-US" sz="1400" dirty="0">
                <a:latin typeface="ＭＳ 明朝" panose="02020609040205080304" pitchFamily="17" charset="-128"/>
                <a:ea typeface="ＭＳ 明朝" panose="02020609040205080304" pitchFamily="17" charset="-128"/>
              </a:rPr>
              <a:t>時間　→　常勤職員の上限である</a:t>
            </a:r>
            <a:r>
              <a:rPr lang="en-US" altLang="ja-JP" sz="1400" dirty="0">
                <a:latin typeface="ＭＳ 明朝" panose="02020609040205080304" pitchFamily="17" charset="-128"/>
                <a:ea typeface="ＭＳ 明朝" panose="02020609040205080304" pitchFamily="17" charset="-128"/>
              </a:rPr>
              <a:t>176</a:t>
            </a:r>
            <a:r>
              <a:rPr lang="ja-JP" altLang="en-US" sz="1400" dirty="0">
                <a:latin typeface="ＭＳ 明朝" panose="02020609040205080304" pitchFamily="17" charset="-128"/>
                <a:ea typeface="ＭＳ 明朝" panose="02020609040205080304" pitchFamily="17" charset="-128"/>
              </a:rPr>
              <a:t>時間を算入</a:t>
            </a:r>
            <a:endParaRPr lang="en-US" altLang="ja-JP" sz="1400" dirty="0">
              <a:latin typeface="ＭＳ 明朝" panose="02020609040205080304" pitchFamily="17" charset="-128"/>
              <a:ea typeface="ＭＳ 明朝" panose="02020609040205080304" pitchFamily="17" charset="-128"/>
            </a:endParaRPr>
          </a:p>
          <a:p>
            <a:pPr marL="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・正規職員の当該月の勤務時間数が</a:t>
            </a:r>
            <a:r>
              <a:rPr lang="en-US" altLang="ja-JP" sz="1400" dirty="0">
                <a:latin typeface="ＭＳ 明朝" panose="02020609040205080304" pitchFamily="17" charset="-128"/>
                <a:ea typeface="ＭＳ 明朝" panose="02020609040205080304" pitchFamily="17" charset="-128"/>
              </a:rPr>
              <a:t>168</a:t>
            </a:r>
            <a:r>
              <a:rPr lang="ja-JP" altLang="en-US" sz="1400" dirty="0">
                <a:latin typeface="ＭＳ 明朝" panose="02020609040205080304" pitchFamily="17" charset="-128"/>
                <a:ea typeface="ＭＳ 明朝" panose="02020609040205080304" pitchFamily="17" charset="-128"/>
              </a:rPr>
              <a:t>時間　　→　常勤職員ではないので算入しない</a:t>
            </a:r>
            <a:endParaRPr lang="en-US" altLang="ja-JP" sz="1400" dirty="0">
              <a:latin typeface="ＭＳ 明朝" panose="02020609040205080304" pitchFamily="17" charset="-128"/>
              <a:ea typeface="ＭＳ 明朝" panose="02020609040205080304" pitchFamily="17" charset="-128"/>
            </a:endParaRPr>
          </a:p>
          <a:p>
            <a:pPr marL="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・正規職員の当該月の勤務時間数が</a:t>
            </a:r>
            <a:r>
              <a:rPr lang="en-US" altLang="ja-JP" sz="1400" dirty="0">
                <a:latin typeface="ＭＳ 明朝" panose="02020609040205080304" pitchFamily="17" charset="-128"/>
                <a:ea typeface="ＭＳ 明朝" panose="02020609040205080304" pitchFamily="17" charset="-128"/>
              </a:rPr>
              <a:t>176</a:t>
            </a:r>
            <a:r>
              <a:rPr lang="ja-JP" altLang="en-US" sz="1400" dirty="0">
                <a:latin typeface="ＭＳ 明朝" panose="02020609040205080304" pitchFamily="17" charset="-128"/>
                <a:ea typeface="ＭＳ 明朝" panose="02020609040205080304" pitchFamily="17" charset="-128"/>
              </a:rPr>
              <a:t>時間　　→　常勤職員として</a:t>
            </a:r>
            <a:r>
              <a:rPr lang="en-US" altLang="ja-JP" sz="1400" dirty="0">
                <a:latin typeface="ＭＳ 明朝" panose="02020609040205080304" pitchFamily="17" charset="-128"/>
                <a:ea typeface="ＭＳ 明朝" panose="02020609040205080304" pitchFamily="17" charset="-128"/>
              </a:rPr>
              <a:t>176</a:t>
            </a:r>
            <a:r>
              <a:rPr lang="ja-JP" altLang="en-US" sz="1400" dirty="0">
                <a:latin typeface="ＭＳ 明朝" panose="02020609040205080304" pitchFamily="17" charset="-128"/>
                <a:ea typeface="ＭＳ 明朝" panose="02020609040205080304" pitchFamily="17" charset="-128"/>
              </a:rPr>
              <a:t>時間を算入</a:t>
            </a:r>
            <a:endParaRPr lang="en-US" altLang="ja-JP" sz="1400" dirty="0">
              <a:latin typeface="ＭＳ 明朝" panose="02020609040205080304" pitchFamily="17" charset="-128"/>
              <a:ea typeface="ＭＳ 明朝" panose="02020609040205080304" pitchFamily="17" charset="-128"/>
            </a:endParaRPr>
          </a:p>
          <a:p>
            <a:pPr marL="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・正規職員の当該月の勤務時間数が</a:t>
            </a:r>
            <a:r>
              <a:rPr lang="en-US" altLang="ja-JP" sz="1400" dirty="0">
                <a:latin typeface="ＭＳ 明朝" panose="02020609040205080304" pitchFamily="17" charset="-128"/>
                <a:ea typeface="ＭＳ 明朝" panose="02020609040205080304" pitchFamily="17" charset="-128"/>
              </a:rPr>
              <a:t>184</a:t>
            </a:r>
            <a:r>
              <a:rPr lang="ja-JP" altLang="en-US" sz="1400" dirty="0">
                <a:latin typeface="ＭＳ 明朝" panose="02020609040205080304" pitchFamily="17" charset="-128"/>
                <a:ea typeface="ＭＳ 明朝" panose="02020609040205080304" pitchFamily="17" charset="-128"/>
              </a:rPr>
              <a:t>時間　　→　常勤職員の上限である</a:t>
            </a:r>
            <a:r>
              <a:rPr lang="en-US" altLang="ja-JP" sz="1400" dirty="0">
                <a:latin typeface="ＭＳ 明朝" panose="02020609040205080304" pitchFamily="17" charset="-128"/>
                <a:ea typeface="ＭＳ 明朝" panose="02020609040205080304" pitchFamily="17" charset="-128"/>
              </a:rPr>
              <a:t>176</a:t>
            </a:r>
            <a:r>
              <a:rPr lang="ja-JP" altLang="en-US" sz="1400" dirty="0">
                <a:latin typeface="ＭＳ 明朝" panose="02020609040205080304" pitchFamily="17" charset="-128"/>
                <a:ea typeface="ＭＳ 明朝" panose="02020609040205080304" pitchFamily="17" charset="-128"/>
              </a:rPr>
              <a:t>時間を算入</a:t>
            </a:r>
            <a:endParaRPr lang="en-US" altLang="ja-JP" sz="1400" dirty="0">
              <a:latin typeface="ＭＳ 明朝" panose="02020609040205080304" pitchFamily="17" charset="-128"/>
              <a:ea typeface="ＭＳ 明朝" panose="02020609040205080304" pitchFamily="17" charset="-128"/>
            </a:endParaRPr>
          </a:p>
          <a:p>
            <a:pPr marL="536575" eaLnBrk="1" hangingPunct="1">
              <a:spcBef>
                <a:spcPct val="0"/>
              </a:spcBef>
              <a:buFontTx/>
              <a:buNone/>
              <a:defRPr/>
            </a:pPr>
            <a:endParaRPr lang="ja-JP" altLang="en-US" sz="1400" dirty="0">
              <a:ea typeface="ＭＳ ゴシック" panose="020B0609070205080204" pitchFamily="49" charset="-128"/>
            </a:endParaRPr>
          </a:p>
          <a:p>
            <a:pPr marL="536575" indent="-536575" eaLnBrk="1" hangingPunct="1">
              <a:spcBef>
                <a:spcPct val="0"/>
              </a:spcBef>
              <a:buFontTx/>
              <a:buNone/>
              <a:defRPr/>
            </a:pPr>
            <a:endParaRPr lang="ja-JP" altLang="en-US" sz="1400" dirty="0">
              <a:ea typeface="ＭＳ ゴシック" panose="020B0609070205080204" pitchFamily="49" charset="-128"/>
            </a:endParaRPr>
          </a:p>
        </p:txBody>
      </p:sp>
      <p:sp>
        <p:nvSpPr>
          <p:cNvPr id="13317" name="Rectangle 4">
            <a:extLst>
              <a:ext uri="{FF2B5EF4-FFF2-40B4-BE49-F238E27FC236}">
                <a16:creationId xmlns:a16="http://schemas.microsoft.com/office/drawing/2014/main" id="{A9BDFF5C-74FA-4E1B-ABBA-CBC346128CB0}"/>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5">
            <a:extLst>
              <a:ext uri="{FF2B5EF4-FFF2-40B4-BE49-F238E27FC236}">
                <a16:creationId xmlns:a16="http://schemas.microsoft.com/office/drawing/2014/main" id="{756CA75D-5BEF-4DA6-8999-593F08041F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249CEA3-3F58-4E36-8211-0F7E8A85D9BE}" type="slidenum">
              <a:rPr lang="en-US" altLang="ja-JP" sz="1400" smtClean="0"/>
              <a:pPr>
                <a:spcBef>
                  <a:spcPct val="0"/>
                </a:spcBef>
                <a:buFontTx/>
                <a:buNone/>
              </a:pPr>
              <a:t>11</a:t>
            </a:fld>
            <a:endParaRPr lang="en-US" altLang="ja-JP" sz="1400"/>
          </a:p>
        </p:txBody>
      </p:sp>
      <p:sp>
        <p:nvSpPr>
          <p:cNvPr id="14339" name="Rectangle 4">
            <a:extLst>
              <a:ext uri="{FF2B5EF4-FFF2-40B4-BE49-F238E27FC236}">
                <a16:creationId xmlns:a16="http://schemas.microsoft.com/office/drawing/2014/main" id="{3A35E354-26FA-48EE-B10C-E619DBB960A3}"/>
              </a:ext>
            </a:extLst>
          </p:cNvPr>
          <p:cNvSpPr>
            <a:spLocks noChangeArrowheads="1"/>
          </p:cNvSpPr>
          <p:nvPr/>
        </p:nvSpPr>
        <p:spPr bwMode="auto">
          <a:xfrm>
            <a:off x="250825" y="0"/>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14340" name="Rectangle 6">
            <a:extLst>
              <a:ext uri="{FF2B5EF4-FFF2-40B4-BE49-F238E27FC236}">
                <a16:creationId xmlns:a16="http://schemas.microsoft.com/office/drawing/2014/main" id="{7A10E333-9801-4437-8995-5CA36E0E3B5F}"/>
              </a:ext>
            </a:extLst>
          </p:cNvPr>
          <p:cNvSpPr>
            <a:spLocks noGrp="1" noChangeArrowheads="1"/>
          </p:cNvSpPr>
          <p:nvPr>
            <p:ph type="title"/>
          </p:nvPr>
        </p:nvSpPr>
        <p:spPr>
          <a:xfrm>
            <a:off x="468313" y="549275"/>
            <a:ext cx="8229600" cy="396875"/>
          </a:xfrm>
          <a:solidFill>
            <a:srgbClr val="CC99FF"/>
          </a:solidFill>
        </p:spPr>
        <p:txBody>
          <a:bodyPr>
            <a:spAutoFit/>
          </a:bodyPr>
          <a:lstStyle/>
          <a:p>
            <a:pPr eaLnBrk="1" hangingPunct="1"/>
            <a:r>
              <a:rPr lang="ja-JP" altLang="en-US" sz="2000" b="1">
                <a:ea typeface="ＭＳ ゴシック" panose="020B0609070205080204" pitchFamily="49" charset="-128"/>
              </a:rPr>
              <a:t>報酬に関するもの（２）</a:t>
            </a:r>
          </a:p>
        </p:txBody>
      </p:sp>
      <p:sp>
        <p:nvSpPr>
          <p:cNvPr id="14341" name="Text Box 8">
            <a:extLst>
              <a:ext uri="{FF2B5EF4-FFF2-40B4-BE49-F238E27FC236}">
                <a16:creationId xmlns:a16="http://schemas.microsoft.com/office/drawing/2014/main" id="{A5835DFF-2E29-4877-9D2E-10E04E087A45}"/>
              </a:ext>
            </a:extLst>
          </p:cNvPr>
          <p:cNvSpPr txBox="1">
            <a:spLocks noChangeArrowheads="1"/>
          </p:cNvSpPr>
          <p:nvPr/>
        </p:nvSpPr>
        <p:spPr bwMode="auto">
          <a:xfrm>
            <a:off x="684213" y="1052513"/>
            <a:ext cx="8064500" cy="534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600" b="1" dirty="0">
                <a:solidFill>
                  <a:srgbClr val="FF0000"/>
                </a:solidFill>
                <a:ea typeface="ＭＳ ゴシック" panose="020B0609070205080204" pitchFamily="49" charset="-128"/>
              </a:rPr>
              <a:t>１</a:t>
            </a:r>
            <a:r>
              <a:rPr lang="en-US" altLang="ja-JP" sz="1600" b="1" dirty="0">
                <a:solidFill>
                  <a:srgbClr val="FF0000"/>
                </a:solidFill>
                <a:ea typeface="ＭＳ ゴシック" panose="020B0609070205080204" pitchFamily="49" charset="-128"/>
              </a:rPr>
              <a:t>【</a:t>
            </a:r>
            <a:r>
              <a:rPr lang="ja-JP" altLang="en-US" sz="1600" b="1" dirty="0">
                <a:solidFill>
                  <a:srgbClr val="FF0000"/>
                </a:solidFill>
                <a:ea typeface="ＭＳ ゴシック" panose="020B0609070205080204" pitchFamily="49" charset="-128"/>
              </a:rPr>
              <a:t>指導事項</a:t>
            </a:r>
            <a:r>
              <a:rPr lang="en-US" altLang="ja-JP" sz="1600" b="1" dirty="0">
                <a:solidFill>
                  <a:srgbClr val="FF0000"/>
                </a:solidFill>
                <a:ea typeface="ＭＳ ゴシック" panose="020B0609070205080204" pitchFamily="49" charset="-128"/>
              </a:rPr>
              <a:t>】</a:t>
            </a:r>
          </a:p>
          <a:p>
            <a:pPr eaLnBrk="1" hangingPunct="1">
              <a:spcBef>
                <a:spcPct val="0"/>
              </a:spcBef>
              <a:buFontTx/>
              <a:buNone/>
              <a:defRPr/>
            </a:pPr>
            <a:r>
              <a:rPr lang="ja-JP" altLang="en-US" sz="1600" b="1" dirty="0">
                <a:solidFill>
                  <a:schemeClr val="accent2"/>
                </a:solidFill>
                <a:latin typeface="ＭＳ ゴシック" panose="020B0609070205080204" pitchFamily="49" charset="-128"/>
                <a:ea typeface="ＭＳ ゴシック" panose="020B0609070205080204" pitchFamily="49" charset="-128"/>
              </a:rPr>
              <a:t>●栄養マネジメント加算</a:t>
            </a:r>
            <a:endParaRPr lang="en-US" altLang="ja-JP" sz="1600" b="1" dirty="0">
              <a:latin typeface="ＭＳ ゴシック" panose="020B0609070205080204" pitchFamily="49" charset="-128"/>
              <a:ea typeface="ＭＳ ゴシック" panose="020B0609070205080204" pitchFamily="49" charset="-128"/>
            </a:endParaRPr>
          </a:p>
          <a:p>
            <a:pPr marL="363538" indent="-188913" eaLnBrk="1" hangingPunct="1">
              <a:buFontTx/>
              <a:buNone/>
              <a:defRPr/>
            </a:pPr>
            <a:r>
              <a:rPr lang="ja-JP" altLang="en-US" sz="1400" dirty="0">
                <a:latin typeface="ＭＳ ゴシック" panose="020B0609070205080204" pitchFamily="49" charset="-128"/>
                <a:ea typeface="ＭＳ ゴシック" panose="020B0609070205080204" pitchFamily="49" charset="-128"/>
              </a:rPr>
              <a:t>・栄養ケア計画の策定に当たっては、利用者又は家族の同意を得ること（栄養ケア計画を見直して、変更がない場合の同意が確認できない）</a:t>
            </a:r>
            <a:endParaRPr lang="en-US" altLang="ja-JP" sz="1400" dirty="0">
              <a:latin typeface="ＭＳ ゴシック" panose="020B0609070205080204" pitchFamily="49" charset="-128"/>
              <a:ea typeface="ＭＳ ゴシック" panose="020B0609070205080204" pitchFamily="49" charset="-128"/>
            </a:endParaRPr>
          </a:p>
          <a:p>
            <a:pPr marL="363538" indent="-188913" eaLnBrk="1" hangingPunct="1">
              <a:buFontTx/>
              <a:buNone/>
              <a:defRPr/>
            </a:pPr>
            <a:r>
              <a:rPr lang="ja-JP" altLang="en-US" sz="1400" dirty="0">
                <a:latin typeface="ＭＳ ゴシック" panose="020B0609070205080204" pitchFamily="49" charset="-128"/>
                <a:ea typeface="ＭＳ ゴシック" panose="020B0609070205080204" pitchFamily="49" charset="-128"/>
              </a:rPr>
              <a:t>・入所者ごとの解決すべき計画が含まれていないので、解決すべき課題を把握し、プランとして立案すること</a:t>
            </a:r>
            <a:endParaRPr lang="en-US" altLang="ja-JP" sz="1400" b="1" dirty="0">
              <a:ea typeface="ＭＳ ゴシック" panose="020B0609070205080204" pitchFamily="49" charset="-128"/>
            </a:endParaRPr>
          </a:p>
          <a:p>
            <a:pPr eaLnBrk="1" hangingPunct="1">
              <a:spcBef>
                <a:spcPct val="0"/>
              </a:spcBef>
              <a:buFontTx/>
              <a:buNone/>
              <a:defRPr/>
            </a:pPr>
            <a:endParaRPr lang="en-US" altLang="ja-JP" sz="1600" b="1" dirty="0">
              <a:ea typeface="ＭＳ ゴシック" panose="020B0609070205080204" pitchFamily="49" charset="-128"/>
            </a:endParaRPr>
          </a:p>
          <a:p>
            <a:pPr eaLnBrk="1" hangingPunct="1">
              <a:spcBef>
                <a:spcPct val="0"/>
              </a:spcBef>
              <a:buFontTx/>
              <a:buNone/>
              <a:defRPr/>
            </a:pPr>
            <a:r>
              <a:rPr lang="ja-JP" altLang="en-US" sz="1600" b="1" dirty="0">
                <a:ea typeface="ＭＳ ゴシック" panose="020B0609070205080204" pitchFamily="49" charset="-128"/>
              </a:rPr>
              <a:t>②</a:t>
            </a:r>
            <a:r>
              <a:rPr lang="en-US" altLang="ja-JP" sz="1600" b="1" dirty="0">
                <a:ea typeface="ＭＳ ゴシック" panose="020B0609070205080204" pitchFamily="49" charset="-128"/>
              </a:rPr>
              <a:t>【</a:t>
            </a:r>
            <a:r>
              <a:rPr lang="ja-JP" altLang="en-US" sz="1600" b="1" dirty="0">
                <a:ea typeface="ＭＳ ゴシック" panose="020B0609070205080204" pitchFamily="49" charset="-128"/>
              </a:rPr>
              <a:t>介護老人福祉施設</a:t>
            </a:r>
            <a:r>
              <a:rPr lang="en-US" altLang="ja-JP" sz="1600" b="1" dirty="0">
                <a:ea typeface="ＭＳ ゴシック" panose="020B0609070205080204" pitchFamily="49" charset="-128"/>
              </a:rPr>
              <a:t>】</a:t>
            </a:r>
          </a:p>
          <a:p>
            <a:pPr eaLnBrk="1" hangingPunct="1">
              <a:spcBef>
                <a:spcPct val="0"/>
              </a:spcBef>
              <a:buFontTx/>
              <a:buNone/>
              <a:defRPr/>
            </a:pPr>
            <a:r>
              <a:rPr lang="ja-JP" altLang="en-US" sz="1600" b="1" dirty="0">
                <a:solidFill>
                  <a:schemeClr val="accent2"/>
                </a:solidFill>
                <a:ea typeface="ＭＳ ゴシック" panose="020B0609070205080204" pitchFamily="49" charset="-128"/>
              </a:rPr>
              <a:t>●看護体制加算（</a:t>
            </a:r>
            <a:r>
              <a:rPr lang="en-US" altLang="ja-JP" sz="1600" b="1" dirty="0">
                <a:solidFill>
                  <a:schemeClr val="accent2"/>
                </a:solidFill>
                <a:ea typeface="ＭＳ ゴシック" panose="020B0609070205080204" pitchFamily="49" charset="-128"/>
              </a:rPr>
              <a:t>Ⅰ</a:t>
            </a:r>
            <a:r>
              <a:rPr lang="ja-JP" altLang="en-US" sz="1600" b="1" dirty="0">
                <a:solidFill>
                  <a:schemeClr val="accent2"/>
                </a:solidFill>
                <a:ea typeface="ＭＳ ゴシック" panose="020B0609070205080204" pitchFamily="49" charset="-128"/>
              </a:rPr>
              <a:t>）</a:t>
            </a:r>
          </a:p>
          <a:p>
            <a:pPr marL="363538" indent="-188913" eaLnBrk="1" hangingPunct="1">
              <a:spcBef>
                <a:spcPct val="0"/>
              </a:spcBef>
              <a:buFontTx/>
              <a:buNone/>
              <a:defRPr/>
            </a:pPr>
            <a:r>
              <a:rPr lang="ja-JP" altLang="ja-JP" sz="1400" dirty="0">
                <a:ea typeface="ＭＳ ゴシック" panose="020B0609070205080204" pitchFamily="49" charset="-128"/>
              </a:rPr>
              <a:t>・</a:t>
            </a:r>
            <a:r>
              <a:rPr lang="ja-JP" altLang="en-US" sz="1400" dirty="0">
                <a:ea typeface="ＭＳ ゴシック" panose="020B0609070205080204" pitchFamily="49" charset="-128"/>
              </a:rPr>
              <a:t>常勤の</a:t>
            </a:r>
            <a:r>
              <a:rPr lang="ja-JP" altLang="en-US" sz="1400" dirty="0">
                <a:solidFill>
                  <a:srgbClr val="FF0000"/>
                </a:solidFill>
                <a:ea typeface="ＭＳ ゴシック" panose="020B0609070205080204" pitchFamily="49" charset="-128"/>
              </a:rPr>
              <a:t>看護師</a:t>
            </a:r>
            <a:r>
              <a:rPr lang="ja-JP" altLang="en-US" sz="1400" dirty="0">
                <a:ea typeface="ＭＳ ゴシック" panose="020B0609070205080204" pitchFamily="49" charset="-128"/>
              </a:rPr>
              <a:t>を１名以上配置すること。</a:t>
            </a:r>
          </a:p>
          <a:p>
            <a:pPr marL="536575" indent="-1730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→准看護師では要件をみたさない。</a:t>
            </a:r>
          </a:p>
          <a:p>
            <a:pPr marL="536575" indent="-173038" eaLnBrk="1" hangingPunct="1">
              <a:spcBef>
                <a:spcPct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r>
              <a:rPr lang="ja-JP" altLang="en-US" sz="1600" b="1" dirty="0">
                <a:ea typeface="ＭＳ ゴシック" panose="020B0609070205080204" pitchFamily="49" charset="-128"/>
              </a:rPr>
              <a:t>③</a:t>
            </a:r>
            <a:r>
              <a:rPr lang="en-US" altLang="ja-JP" sz="1600" b="1" dirty="0">
                <a:ea typeface="ＭＳ ゴシック" panose="020B0609070205080204" pitchFamily="49" charset="-128"/>
              </a:rPr>
              <a:t>【</a:t>
            </a:r>
            <a:r>
              <a:rPr lang="ja-JP" altLang="en-US" sz="1600" b="1" dirty="0">
                <a:ea typeface="ＭＳ ゴシック" panose="020B0609070205080204" pitchFamily="49" charset="-128"/>
              </a:rPr>
              <a:t>短期入所生活介護</a:t>
            </a:r>
            <a:r>
              <a:rPr lang="en-US" altLang="ja-JP" sz="1600" b="1" dirty="0">
                <a:ea typeface="ＭＳ ゴシック" panose="020B0609070205080204" pitchFamily="49" charset="-128"/>
              </a:rPr>
              <a:t>】</a:t>
            </a:r>
          </a:p>
          <a:p>
            <a:pPr eaLnBrk="1" hangingPunct="1">
              <a:spcBef>
                <a:spcPct val="0"/>
              </a:spcBef>
              <a:buFontTx/>
              <a:buNone/>
              <a:defRPr/>
            </a:pPr>
            <a:r>
              <a:rPr lang="ja-JP" altLang="en-US" sz="1600" b="1" dirty="0">
                <a:solidFill>
                  <a:schemeClr val="accent2"/>
                </a:solidFill>
                <a:ea typeface="ＭＳ ゴシック" panose="020B0609070205080204" pitchFamily="49" charset="-128"/>
              </a:rPr>
              <a:t>●看護体制加算（</a:t>
            </a:r>
            <a:r>
              <a:rPr lang="en-US" altLang="ja-JP" sz="1600" b="1" dirty="0">
                <a:solidFill>
                  <a:schemeClr val="accent2"/>
                </a:solidFill>
                <a:ea typeface="ＭＳ ゴシック" panose="020B0609070205080204" pitchFamily="49" charset="-128"/>
              </a:rPr>
              <a:t>Ⅱ</a:t>
            </a:r>
            <a:r>
              <a:rPr lang="ja-JP" altLang="en-US" sz="1600" b="1" dirty="0">
                <a:solidFill>
                  <a:schemeClr val="accent2"/>
                </a:solidFill>
                <a:ea typeface="ＭＳ ゴシック" panose="020B0609070205080204" pitchFamily="49" charset="-128"/>
              </a:rPr>
              <a:t>）</a:t>
            </a:r>
          </a:p>
          <a:p>
            <a:pPr marL="363538" indent="-188913" eaLnBrk="1" hangingPunct="1">
              <a:spcBef>
                <a:spcPct val="0"/>
              </a:spcBef>
              <a:buFontTx/>
              <a:buNone/>
              <a:defRPr/>
            </a:pPr>
            <a:r>
              <a:rPr lang="ja-JP" altLang="en-US" sz="1400" dirty="0">
                <a:ea typeface="ＭＳ ゴシック" panose="020B0609070205080204" pitchFamily="49" charset="-128"/>
              </a:rPr>
              <a:t>・看護職員の数が、常勤換算方法で、利用者の数が</a:t>
            </a:r>
            <a:r>
              <a:rPr lang="en-US" altLang="ja-JP" sz="1400" dirty="0">
                <a:ea typeface="ＭＳ ゴシック" panose="020B0609070205080204" pitchFamily="49" charset="-128"/>
              </a:rPr>
              <a:t>25</a:t>
            </a:r>
            <a:r>
              <a:rPr lang="ja-JP" altLang="en-US" sz="1400" dirty="0">
                <a:ea typeface="ＭＳ ゴシック" panose="020B0609070205080204" pitchFamily="49" charset="-128"/>
              </a:rPr>
              <a:t>又はその端数を増すごとに１以上であること。</a:t>
            </a:r>
          </a:p>
          <a:p>
            <a:pPr marL="536575" indent="-1730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→併設事業所の場合、本体施設における看護職員の配置にかかわらず、看護職員の指定短期入所生活介護事業所における勤務時間を用いる。</a:t>
            </a:r>
          </a:p>
          <a:p>
            <a:pPr marL="536575" indent="-173038" eaLnBrk="1"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marL="711200" indent="-347663"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例）本体施設と一体的な勤務により、按分により勤務時間を分けている場合は、指定短期入所生活介護事業所における按分後の勤務時間を用いた常勤換算方法による看護職員の数が、要件を満たしていなければならない。</a:t>
            </a:r>
          </a:p>
          <a:p>
            <a:pPr eaLnBrk="1" hangingPunct="1">
              <a:spcBef>
                <a:spcPct val="0"/>
              </a:spcBef>
              <a:buFontTx/>
              <a:buNone/>
              <a:defRPr/>
            </a:pPr>
            <a:endParaRPr lang="ja-JP" altLang="en-US" sz="1400" b="1" dirty="0">
              <a:solidFill>
                <a:schemeClr val="accent2"/>
              </a:solidFill>
              <a:ea typeface="ＭＳ ゴシック" panose="020B0609070205080204" pitchFamily="49"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 5">
            <a:extLst>
              <a:ext uri="{FF2B5EF4-FFF2-40B4-BE49-F238E27FC236}">
                <a16:creationId xmlns:a16="http://schemas.microsoft.com/office/drawing/2014/main" id="{B0151E29-A998-4E40-857C-6E4DF95163F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13C0B2EC-1D44-4034-9E75-6A30C401DDDE}" type="slidenum">
              <a:rPr lang="en-US" altLang="ja-JP" sz="1400" smtClean="0"/>
              <a:pPr>
                <a:spcBef>
                  <a:spcPct val="0"/>
                </a:spcBef>
                <a:buFontTx/>
                <a:buNone/>
              </a:pPr>
              <a:t>12</a:t>
            </a:fld>
            <a:endParaRPr lang="en-US" altLang="ja-JP" sz="1400"/>
          </a:p>
        </p:txBody>
      </p:sp>
      <p:sp>
        <p:nvSpPr>
          <p:cNvPr id="15363" name="Rectangle 2">
            <a:extLst>
              <a:ext uri="{FF2B5EF4-FFF2-40B4-BE49-F238E27FC236}">
                <a16:creationId xmlns:a16="http://schemas.microsoft.com/office/drawing/2014/main" id="{250CFE7E-07EF-477D-976B-312C904FF00F}"/>
              </a:ext>
            </a:extLst>
          </p:cNvPr>
          <p:cNvSpPr>
            <a:spLocks noGrp="1" noChangeArrowheads="1"/>
          </p:cNvSpPr>
          <p:nvPr>
            <p:ph type="title"/>
          </p:nvPr>
        </p:nvSpPr>
        <p:spPr>
          <a:xfrm>
            <a:off x="468313" y="549275"/>
            <a:ext cx="8229600" cy="396875"/>
          </a:xfrm>
          <a:solidFill>
            <a:srgbClr val="CC99FF"/>
          </a:solidFill>
        </p:spPr>
        <p:txBody>
          <a:bodyPr>
            <a:spAutoFit/>
          </a:bodyPr>
          <a:lstStyle/>
          <a:p>
            <a:pPr eaLnBrk="1" hangingPunct="1"/>
            <a:r>
              <a:rPr lang="ja-JP" altLang="en-US" sz="2000" b="1">
                <a:ea typeface="ＭＳ ゴシック" panose="020B0609070205080204" pitchFamily="49" charset="-128"/>
              </a:rPr>
              <a:t>報酬に関するもの（３）</a:t>
            </a:r>
          </a:p>
        </p:txBody>
      </p:sp>
      <p:sp>
        <p:nvSpPr>
          <p:cNvPr id="11268" name="Rectangle 3">
            <a:extLst>
              <a:ext uri="{FF2B5EF4-FFF2-40B4-BE49-F238E27FC236}">
                <a16:creationId xmlns:a16="http://schemas.microsoft.com/office/drawing/2014/main" id="{DA8DA249-0086-42FB-BE0B-3C2E3549D9D0}"/>
              </a:ext>
            </a:extLst>
          </p:cNvPr>
          <p:cNvSpPr>
            <a:spLocks noChangeArrowheads="1"/>
          </p:cNvSpPr>
          <p:nvPr/>
        </p:nvSpPr>
        <p:spPr bwMode="auto">
          <a:xfrm>
            <a:off x="395288" y="981075"/>
            <a:ext cx="8351837"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600" b="1" dirty="0">
                <a:solidFill>
                  <a:srgbClr val="FF0000"/>
                </a:solidFill>
                <a:latin typeface="ＭＳ ゴシック" panose="020B0609070205080204" pitchFamily="49" charset="-128"/>
                <a:ea typeface="ＭＳ ゴシック" panose="020B0609070205080204" pitchFamily="49" charset="-128"/>
              </a:rPr>
              <a:t>１</a:t>
            </a: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　</a:t>
            </a:r>
          </a:p>
          <a:p>
            <a:pPr eaLnBrk="1" fontAlgn="t" hangingPunct="1">
              <a:spcBef>
                <a:spcPct val="0"/>
              </a:spcBef>
              <a:buFontTx/>
              <a:buNone/>
              <a:defRPr/>
            </a:pPr>
            <a:r>
              <a:rPr lang="en-US" altLang="ja-JP" sz="1600" b="1" dirty="0">
                <a:latin typeface="ＭＳ ゴシック" panose="020B0609070205080204" pitchFamily="49" charset="-128"/>
                <a:ea typeface="ＭＳ ゴシック" panose="020B0609070205080204" pitchFamily="49" charset="-128"/>
              </a:rPr>
              <a:t>④【</a:t>
            </a:r>
            <a:r>
              <a:rPr lang="ja-JP" altLang="en-US" sz="1600" b="1" dirty="0">
                <a:latin typeface="ＭＳ ゴシック" panose="020B0609070205080204" pitchFamily="49" charset="-128"/>
                <a:ea typeface="ＭＳ ゴシック" panose="020B0609070205080204" pitchFamily="49" charset="-128"/>
              </a:rPr>
              <a:t>指定療養型介護医療施設</a:t>
            </a:r>
            <a:r>
              <a:rPr lang="en-US" altLang="ja-JP" sz="1600" b="1" dirty="0">
                <a:latin typeface="ＭＳ ゴシック" panose="020B0609070205080204" pitchFamily="49" charset="-128"/>
                <a:ea typeface="ＭＳ ゴシック" panose="020B0609070205080204" pitchFamily="49" charset="-128"/>
              </a:rPr>
              <a:t>】</a:t>
            </a:r>
          </a:p>
          <a:p>
            <a:pPr eaLnBrk="1" hangingPunct="1">
              <a:spcBef>
                <a:spcPct val="0"/>
              </a:spcBef>
              <a:buFontTx/>
              <a:buNone/>
              <a:defRPr/>
            </a:pPr>
            <a:r>
              <a:rPr lang="ja-JP" altLang="en-US" sz="1600" b="1" dirty="0">
                <a:solidFill>
                  <a:schemeClr val="accent2"/>
                </a:solidFill>
                <a:latin typeface="ＭＳ ゴシック" panose="020B0609070205080204" pitchFamily="49" charset="-128"/>
                <a:ea typeface="ＭＳ ゴシック" panose="020B0609070205080204" pitchFamily="49" charset="-128"/>
              </a:rPr>
              <a:t>●療養型介護療養施設サービス費（</a:t>
            </a:r>
            <a:r>
              <a:rPr lang="en-US" altLang="ja-JP" sz="1600" b="1" dirty="0">
                <a:solidFill>
                  <a:schemeClr val="accent2"/>
                </a:solidFill>
                <a:latin typeface="ＭＳ ゴシック" panose="020B0609070205080204" pitchFamily="49" charset="-128"/>
                <a:ea typeface="ＭＳ ゴシック" panose="020B0609070205080204" pitchFamily="49" charset="-128"/>
              </a:rPr>
              <a:t>Ⅰ</a:t>
            </a:r>
            <a:r>
              <a:rPr lang="ja-JP" altLang="en-US" sz="1600" b="1" dirty="0">
                <a:solidFill>
                  <a:schemeClr val="accent2"/>
                </a:solidFill>
                <a:latin typeface="ＭＳ ゴシック" panose="020B0609070205080204" pitchFamily="49" charset="-128"/>
                <a:ea typeface="ＭＳ ゴシック" panose="020B0609070205080204" pitchFamily="49" charset="-128"/>
              </a:rPr>
              <a:t>）</a:t>
            </a:r>
          </a:p>
          <a:p>
            <a:pPr marL="363538" indent="-363538" eaLnBrk="1" hangingPunct="1">
              <a:spcBef>
                <a:spcPct val="0"/>
              </a:spcBef>
              <a:buFontTx/>
              <a:buNone/>
              <a:defRPr/>
            </a:pPr>
            <a:r>
              <a:rPr lang="ja-JP" altLang="en-US" sz="1400" b="1" dirty="0">
                <a:solidFill>
                  <a:schemeClr val="accent2"/>
                </a:solidFill>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・療養型介護療養施設サービス費</a:t>
            </a:r>
            <a:r>
              <a:rPr lang="en-US" altLang="ja-JP" sz="1400" dirty="0">
                <a:latin typeface="ＭＳ ゴシック" panose="020B0609070205080204" pitchFamily="49" charset="-128"/>
                <a:ea typeface="ＭＳ ゴシック" panose="020B0609070205080204" pitchFamily="49" charset="-128"/>
              </a:rPr>
              <a:t>(Ⅰ)</a:t>
            </a:r>
            <a:r>
              <a:rPr lang="ja-JP" altLang="en-US" sz="1400" dirty="0">
                <a:latin typeface="ＭＳ ゴシック" panose="020B0609070205080204" pitchFamily="49" charset="-128"/>
                <a:ea typeface="ＭＳ ゴシック" panose="020B0609070205080204" pitchFamily="49" charset="-128"/>
              </a:rPr>
              <a:t>を算定していたが、病棟の介護職員の数が常勤換算方法で利用者の数及び入院患者の数の合計数が４又はその端数を増すごとに１以上でなかった。</a:t>
            </a:r>
            <a:endParaRPr lang="ja-JP" altLang="en-US" sz="1400" dirty="0">
              <a:solidFill>
                <a:srgbClr val="FF0000"/>
              </a:solidFill>
              <a:latin typeface="ＭＳ ゴシック" panose="020B0609070205080204" pitchFamily="49" charset="-128"/>
              <a:ea typeface="ＭＳ ゴシック" panose="020B0609070205080204" pitchFamily="49" charset="-128"/>
            </a:endParaRPr>
          </a:p>
          <a:p>
            <a:pPr eaLnBrk="1" hangingPunct="1">
              <a:spcBef>
                <a:spcPct val="0"/>
              </a:spcBef>
              <a:buFontTx/>
              <a:buNone/>
              <a:defRPr/>
            </a:pPr>
            <a:endParaRPr lang="en-US" altLang="ja-JP" sz="1600" b="1" dirty="0">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600" b="1" dirty="0">
                <a:solidFill>
                  <a:schemeClr val="accent2"/>
                </a:solidFill>
                <a:latin typeface="ＭＳ ゴシック" panose="020B0609070205080204" pitchFamily="49" charset="-128"/>
                <a:ea typeface="ＭＳ ゴシック" panose="020B0609070205080204" pitchFamily="49" charset="-128"/>
              </a:rPr>
              <a:t>●療養環境減算</a:t>
            </a:r>
          </a:p>
          <a:p>
            <a:pPr marL="363538" indent="-363538" eaLnBrk="1" hangingPunct="1">
              <a:spcBef>
                <a:spcPct val="0"/>
              </a:spcBef>
              <a:buFontTx/>
              <a:buNone/>
              <a:defRPr/>
            </a:pPr>
            <a:r>
              <a:rPr lang="ja-JP" altLang="en-US" sz="1400" b="1" dirty="0">
                <a:solidFill>
                  <a:schemeClr val="accent2"/>
                </a:solidFill>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・使用する病室を変更したことに伴い、当該病室に隣接する廊下の幅が施設基準（内法による測定で</a:t>
            </a:r>
            <a:r>
              <a:rPr lang="en-US" altLang="ja-JP" sz="1400" dirty="0">
                <a:latin typeface="ＭＳ ゴシック" panose="020B0609070205080204" pitchFamily="49" charset="-128"/>
                <a:ea typeface="ＭＳ ゴシック" panose="020B0609070205080204" pitchFamily="49" charset="-128"/>
              </a:rPr>
              <a:t>1.8</a:t>
            </a:r>
            <a:r>
              <a:rPr lang="ja-JP" altLang="en-US" sz="1400" dirty="0">
                <a:latin typeface="ＭＳ ゴシック" panose="020B0609070205080204" pitchFamily="49" charset="-128"/>
                <a:ea typeface="ＭＳ ゴシック" panose="020B0609070205080204" pitchFamily="49" charset="-128"/>
              </a:rPr>
              <a:t>メートル（両側に居室のある部屋については</a:t>
            </a:r>
            <a:r>
              <a:rPr lang="en-US" altLang="ja-JP" sz="1400" dirty="0">
                <a:latin typeface="ＭＳ ゴシック" panose="020B0609070205080204" pitchFamily="49" charset="-128"/>
                <a:ea typeface="ＭＳ ゴシック" panose="020B0609070205080204" pitchFamily="49" charset="-128"/>
              </a:rPr>
              <a:t>2.7</a:t>
            </a:r>
            <a:r>
              <a:rPr lang="ja-JP" altLang="en-US" sz="1400" dirty="0">
                <a:latin typeface="ＭＳ ゴシック" panose="020B0609070205080204" pitchFamily="49" charset="-128"/>
                <a:ea typeface="ＭＳ ゴシック" panose="020B0609070205080204" pitchFamily="49" charset="-128"/>
              </a:rPr>
              <a:t>メートル））を満たさなくなったが、減算をしていなかった。</a:t>
            </a:r>
            <a:endParaRPr lang="en-US" altLang="ja-JP" sz="1400" b="1" dirty="0">
              <a:solidFill>
                <a:srgbClr val="FF0000"/>
              </a:solidFill>
              <a:latin typeface="ＭＳ ゴシック" panose="020B0609070205080204" pitchFamily="49" charset="-128"/>
              <a:ea typeface="ＭＳ ゴシック" panose="020B0609070205080204" pitchFamily="49" charset="-128"/>
            </a:endParaRPr>
          </a:p>
          <a:p>
            <a:pPr eaLnBrk="1" hangingPunct="1">
              <a:spcBef>
                <a:spcPct val="0"/>
              </a:spcBef>
              <a:buFontTx/>
              <a:buNone/>
              <a:defRPr/>
            </a:pPr>
            <a:endParaRPr lang="en-US" altLang="ja-JP" sz="1600" b="1" dirty="0">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en-US" altLang="ja-JP" sz="1600" b="1" dirty="0">
                <a:solidFill>
                  <a:schemeClr val="accent2"/>
                </a:solidFill>
                <a:latin typeface="ＭＳ ゴシック" panose="020B0609070205080204" pitchFamily="49" charset="-128"/>
                <a:ea typeface="ＭＳ ゴシック" panose="020B0609070205080204" pitchFamily="49" charset="-128"/>
              </a:rPr>
              <a:t>●</a:t>
            </a:r>
            <a:r>
              <a:rPr lang="zh-TW" altLang="en-US" sz="1600" b="1" dirty="0">
                <a:solidFill>
                  <a:schemeClr val="accent2"/>
                </a:solidFill>
                <a:latin typeface="ＭＳ ゴシック" panose="020B0609070205080204" pitchFamily="49" charset="-128"/>
                <a:ea typeface="ＭＳ ゴシック" panose="020B0609070205080204" pitchFamily="49" charset="-128"/>
              </a:rPr>
              <a:t>夜間</a:t>
            </a:r>
            <a:r>
              <a:rPr lang="ja-JP" altLang="en-US" sz="1600" b="1" dirty="0">
                <a:solidFill>
                  <a:schemeClr val="accent2"/>
                </a:solidFill>
                <a:latin typeface="ＭＳ ゴシック" panose="020B0609070205080204" pitchFamily="49" charset="-128"/>
                <a:ea typeface="ＭＳ ゴシック" panose="020B0609070205080204" pitchFamily="49" charset="-128"/>
              </a:rPr>
              <a:t>体制</a:t>
            </a:r>
            <a:endParaRPr lang="zh-TW" altLang="ja-JP" sz="1600" b="1" dirty="0">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　・夜勤体制による加算を算定していない場合は、月平均夜勤時間数を</a:t>
            </a:r>
            <a:r>
              <a:rPr lang="en-US" altLang="ja-JP" sz="1400" dirty="0">
                <a:latin typeface="ＭＳ ゴシック" panose="020B0609070205080204" pitchFamily="49" charset="-128"/>
                <a:ea typeface="ＭＳ ゴシック" panose="020B0609070205080204" pitchFamily="49" charset="-128"/>
              </a:rPr>
              <a:t>64</a:t>
            </a:r>
            <a:r>
              <a:rPr lang="ja-JP" altLang="en-US" sz="1400" dirty="0">
                <a:latin typeface="ＭＳ ゴシック" panose="020B0609070205080204" pitchFamily="49" charset="-128"/>
                <a:ea typeface="ＭＳ ゴシック" panose="020B0609070205080204" pitchFamily="49" charset="-128"/>
              </a:rPr>
              <a:t>時間以下、加算を算定する　　　</a:t>
            </a:r>
            <a:endParaRPr lang="en-US" altLang="ja-JP" sz="1400" dirty="0">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　　場合は</a:t>
            </a:r>
            <a:r>
              <a:rPr lang="en-US" altLang="ja-JP" sz="1400" dirty="0">
                <a:latin typeface="ＭＳ ゴシック" panose="020B0609070205080204" pitchFamily="49" charset="-128"/>
                <a:ea typeface="ＭＳ ゴシック" panose="020B0609070205080204" pitchFamily="49" charset="-128"/>
              </a:rPr>
              <a:t>72</a:t>
            </a:r>
            <a:r>
              <a:rPr lang="ja-JP" altLang="en-US" sz="1400" dirty="0">
                <a:latin typeface="ＭＳ ゴシック" panose="020B0609070205080204" pitchFamily="49" charset="-128"/>
                <a:ea typeface="ＭＳ ゴシック" panose="020B0609070205080204" pitchFamily="49" charset="-128"/>
              </a:rPr>
              <a:t>時間以下とすること。</a:t>
            </a:r>
          </a:p>
          <a:p>
            <a:pPr eaLnBrk="1" hangingPunct="1">
              <a:spcBef>
                <a:spcPct val="0"/>
              </a:spcBef>
              <a:buFontTx/>
              <a:buNone/>
              <a:defRPr/>
            </a:pPr>
            <a:endParaRPr lang="en-US" altLang="ja-JP" sz="1600" b="1" dirty="0">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600" b="1" dirty="0">
                <a:solidFill>
                  <a:schemeClr val="accent2"/>
                </a:solidFill>
                <a:latin typeface="ＭＳ ゴシック" panose="020B0609070205080204" pitchFamily="49" charset="-128"/>
                <a:ea typeface="ＭＳ ゴシック" panose="020B0609070205080204" pitchFamily="49" charset="-128"/>
              </a:rPr>
              <a:t>●特定診療費（言語聴覚療法）</a:t>
            </a:r>
          </a:p>
          <a:p>
            <a:pPr eaLnBrk="1"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　・常勤専従の言語聴覚士が１人以上配置されていなかった。</a:t>
            </a:r>
            <a:endParaRPr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5365" name="Rectangle 4">
            <a:extLst>
              <a:ext uri="{FF2B5EF4-FFF2-40B4-BE49-F238E27FC236}">
                <a16:creationId xmlns:a16="http://schemas.microsoft.com/office/drawing/2014/main" id="{D7A73CEB-CCCF-4FE0-8BC5-096186CA57B7}"/>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 5">
            <a:extLst>
              <a:ext uri="{FF2B5EF4-FFF2-40B4-BE49-F238E27FC236}">
                <a16:creationId xmlns:a16="http://schemas.microsoft.com/office/drawing/2014/main" id="{89B902B5-AFC0-4AA1-858D-F78B6EB55E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01E164A-7293-4AF7-A7F3-3ECFF224453C}" type="slidenum">
              <a:rPr lang="en-US" altLang="ja-JP" sz="1400" smtClean="0">
                <a:solidFill>
                  <a:srgbClr val="000000"/>
                </a:solidFill>
              </a:rPr>
              <a:pPr>
                <a:spcBef>
                  <a:spcPct val="0"/>
                </a:spcBef>
                <a:buFontTx/>
                <a:buNone/>
              </a:pPr>
              <a:t>13</a:t>
            </a:fld>
            <a:endParaRPr lang="en-US" altLang="ja-JP" sz="1400">
              <a:solidFill>
                <a:srgbClr val="000000"/>
              </a:solidFill>
            </a:endParaRPr>
          </a:p>
        </p:txBody>
      </p:sp>
      <p:sp>
        <p:nvSpPr>
          <p:cNvPr id="16387" name="Rectangle 2">
            <a:extLst>
              <a:ext uri="{FF2B5EF4-FFF2-40B4-BE49-F238E27FC236}">
                <a16:creationId xmlns:a16="http://schemas.microsoft.com/office/drawing/2014/main" id="{8F7264A4-E720-48C7-90A1-263E4B32E46E}"/>
              </a:ext>
            </a:extLst>
          </p:cNvPr>
          <p:cNvSpPr>
            <a:spLocks noGrp="1" noChangeArrowheads="1"/>
          </p:cNvSpPr>
          <p:nvPr>
            <p:ph type="title"/>
          </p:nvPr>
        </p:nvSpPr>
        <p:spPr>
          <a:xfrm>
            <a:off x="539750" y="620713"/>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処遇に関するもの（１－１）</a:t>
            </a:r>
          </a:p>
        </p:txBody>
      </p:sp>
      <p:sp>
        <p:nvSpPr>
          <p:cNvPr id="16388" name="Rectangle 3">
            <a:extLst>
              <a:ext uri="{FF2B5EF4-FFF2-40B4-BE49-F238E27FC236}">
                <a16:creationId xmlns:a16="http://schemas.microsoft.com/office/drawing/2014/main" id="{F3555B1C-6E0C-4D51-AB3D-3FF7A2DBCAA2}"/>
              </a:ext>
            </a:extLst>
          </p:cNvPr>
          <p:cNvSpPr>
            <a:spLocks noChangeArrowheads="1"/>
          </p:cNvSpPr>
          <p:nvPr/>
        </p:nvSpPr>
        <p:spPr bwMode="auto">
          <a:xfrm>
            <a:off x="476250" y="1122363"/>
            <a:ext cx="82359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solidFill>
                  <a:srgbClr val="FF0000"/>
                </a:solidFill>
                <a:ea typeface="ＭＳ ゴシック" panose="020B0609070205080204" pitchFamily="49" charset="-128"/>
              </a:rPr>
              <a:t>１</a:t>
            </a: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50000"/>
              </a:spcBef>
              <a:buFontTx/>
              <a:buNone/>
            </a:pPr>
            <a:r>
              <a:rPr lang="ja-JP" altLang="en-US" sz="1600" b="1" u="sng">
                <a:solidFill>
                  <a:srgbClr val="000000"/>
                </a:solidFill>
                <a:ea typeface="ＭＳ ゴシック" panose="020B0609070205080204" pitchFamily="49" charset="-128"/>
              </a:rPr>
              <a:t>（１）施設サービス計画</a:t>
            </a:r>
          </a:p>
          <a:p>
            <a:pPr eaLnBrk="1" hangingPunct="1">
              <a:spcBef>
                <a:spcPct val="50000"/>
              </a:spcBef>
              <a:buFontTx/>
              <a:buNone/>
            </a:pPr>
            <a:r>
              <a:rPr lang="en-US" altLang="ja-JP" sz="1600" b="1">
                <a:solidFill>
                  <a:srgbClr val="333399"/>
                </a:solidFill>
                <a:ea typeface="ＭＳ ゴシック" panose="020B0609070205080204" pitchFamily="49" charset="-128"/>
              </a:rPr>
              <a:t>①</a:t>
            </a:r>
            <a:r>
              <a:rPr lang="ja-JP" altLang="en-US" sz="1600" b="1">
                <a:solidFill>
                  <a:srgbClr val="333399"/>
                </a:solidFill>
                <a:ea typeface="ＭＳ ゴシック" panose="020B0609070205080204" pitchFamily="49" charset="-128"/>
              </a:rPr>
              <a:t>課題抽出・把握に関するもの</a:t>
            </a:r>
            <a:endParaRPr lang="ja-JP" altLang="en-US" sz="1400">
              <a:solidFill>
                <a:srgbClr val="000000"/>
              </a:solidFill>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・アセスメントを実施していない。</a:t>
            </a:r>
            <a:endParaRPr lang="en-US" altLang="ja-JP" sz="1600" b="1">
              <a:solidFill>
                <a:srgbClr val="000000"/>
              </a:solidFill>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a:t>
            </a:r>
            <a:r>
              <a:rPr lang="ja-JP" altLang="en-US" sz="1600" b="1">
                <a:ea typeface="ＭＳ ゴシック" panose="020B0609070205080204" pitchFamily="49" charset="-128"/>
              </a:rPr>
              <a:t>初回の計画作成時、長期・短期目標終了時等、必要な時期にアセスメントを実施せず   　</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　に計画を作成している）</a:t>
            </a:r>
            <a:endParaRPr lang="en-US" altLang="ja-JP" sz="1600" b="1">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a:t>
            </a:r>
            <a:r>
              <a:rPr lang="ja-JP" altLang="en-US" sz="1600" b="1">
                <a:ea typeface="ＭＳ ゴシック" panose="020B0609070205080204" pitchFamily="49" charset="-128"/>
              </a:rPr>
              <a:t>アセスメント様式の使用方法が不適切。</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（アセスメント様式に空白が多い。施設独自の様式を使用しているが、課題分析標準項　　　</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　目</a:t>
            </a:r>
            <a:r>
              <a:rPr lang="en-US" altLang="ja-JP" sz="1600" b="1">
                <a:ea typeface="ＭＳ ゴシック" panose="020B0609070205080204" pitchFamily="49" charset="-128"/>
              </a:rPr>
              <a:t>23</a:t>
            </a:r>
            <a:r>
              <a:rPr lang="ja-JP" altLang="en-US" sz="1600" b="1">
                <a:ea typeface="ＭＳ ゴシック" panose="020B0609070205080204" pitchFamily="49" charset="-128"/>
              </a:rPr>
              <a:t>項目を満たしていない。見直しの際にアセスメント様式の一部のみしか見直し</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　していない。　等）</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・アセスメントを入所者及び家族に面接して実施していない。</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・課題を抽出した根拠の記載がないため、根拠が不明確。</a:t>
            </a:r>
            <a:endParaRPr lang="en-US" altLang="ja-JP" sz="1600" b="1">
              <a:ea typeface="ＭＳ ゴシック" panose="020B0609070205080204" pitchFamily="49" charset="-128"/>
            </a:endParaRPr>
          </a:p>
          <a:p>
            <a:pPr eaLnBrk="1" hangingPunct="1">
              <a:spcBef>
                <a:spcPct val="0"/>
              </a:spcBef>
              <a:buFontTx/>
              <a:buNone/>
            </a:pPr>
            <a:endParaRPr lang="ja-JP" altLang="en-US" sz="1600">
              <a:solidFill>
                <a:srgbClr val="000000"/>
              </a:solidFill>
              <a:ea typeface="ＭＳ ゴシック" panose="020B0609070205080204" pitchFamily="49" charset="-128"/>
            </a:endParaRPr>
          </a:p>
          <a:p>
            <a:pPr eaLnBrk="1" hangingPunct="1">
              <a:spcBef>
                <a:spcPct val="0"/>
              </a:spcBef>
              <a:buFontTx/>
              <a:buNone/>
            </a:pPr>
            <a:r>
              <a:rPr lang="en-US" altLang="ja-JP" sz="1600" b="1">
                <a:solidFill>
                  <a:srgbClr val="333399"/>
                </a:solidFill>
                <a:ea typeface="ＭＳ ゴシック" panose="020B0609070205080204" pitchFamily="49" charset="-128"/>
              </a:rPr>
              <a:t>②</a:t>
            </a:r>
            <a:r>
              <a:rPr lang="ja-JP" altLang="en-US" sz="1600" b="1">
                <a:solidFill>
                  <a:srgbClr val="333399"/>
                </a:solidFill>
                <a:ea typeface="ＭＳ ゴシック" panose="020B0609070205080204" pitchFamily="49" charset="-128"/>
              </a:rPr>
              <a:t>計画作成に関するもの</a:t>
            </a:r>
            <a:endParaRPr lang="en-US" altLang="ja-JP" sz="1600">
              <a:solidFill>
                <a:srgbClr val="FF0000"/>
              </a:solidFill>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・入所者全員分の施設サービス計画書が作成されていない。</a:t>
            </a:r>
            <a:endParaRPr lang="en-US" altLang="ja-JP" sz="1600" b="1">
              <a:solidFill>
                <a:srgbClr val="000000"/>
              </a:solidFill>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・施設サービス計画書の記載が適切に行えていない。</a:t>
            </a:r>
            <a:endParaRPr lang="en-US" altLang="ja-JP" sz="1600" b="1">
              <a:solidFill>
                <a:srgbClr val="000000"/>
              </a:solidFill>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（目標期間が、認定の有効期間を越えて設定されている。</a:t>
            </a:r>
            <a:endParaRPr lang="en-US" altLang="ja-JP" sz="1600" b="1">
              <a:solidFill>
                <a:srgbClr val="000000"/>
              </a:solidFill>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　認定審査会の意見が記載されていない　　　　等）</a:t>
            </a:r>
            <a:endParaRPr lang="en-US" altLang="ja-JP" sz="1600" b="1">
              <a:solidFill>
                <a:srgbClr val="000000"/>
              </a:solidFill>
              <a:ea typeface="ＭＳ ゴシック" panose="020B0609070205080204" pitchFamily="49" charset="-128"/>
            </a:endParaRPr>
          </a:p>
          <a:p>
            <a:pPr eaLnBrk="1" hangingPunct="1">
              <a:spcBef>
                <a:spcPct val="0"/>
              </a:spcBef>
              <a:buFontTx/>
              <a:buNone/>
            </a:pPr>
            <a:r>
              <a:rPr lang="ja-JP" altLang="en-US" sz="1600" b="1">
                <a:solidFill>
                  <a:srgbClr val="000000"/>
                </a:solidFill>
                <a:ea typeface="ＭＳ ゴシック" panose="020B0609070205080204" pitchFamily="49" charset="-128"/>
              </a:rPr>
              <a:t>・目標の記載が具体的でないため、期間内に達成された評価が出来ない</a:t>
            </a:r>
            <a:r>
              <a:rPr lang="ja-JP" altLang="en-US" sz="1600">
                <a:solidFill>
                  <a:srgbClr val="000000"/>
                </a:solidFill>
                <a:ea typeface="ＭＳ ゴシック" panose="020B0609070205080204" pitchFamily="49" charset="-128"/>
              </a:rPr>
              <a:t>。</a:t>
            </a:r>
            <a:endParaRPr lang="en-US" altLang="ja-JP" sz="1600">
              <a:solidFill>
                <a:srgbClr val="000000"/>
              </a:solidFill>
              <a:ea typeface="ＭＳ ゴシック" panose="020B0609070205080204" pitchFamily="49" charset="-128"/>
            </a:endParaRPr>
          </a:p>
        </p:txBody>
      </p:sp>
      <p:sp>
        <p:nvSpPr>
          <p:cNvPr id="16389" name="Rectangle 4">
            <a:extLst>
              <a:ext uri="{FF2B5EF4-FFF2-40B4-BE49-F238E27FC236}">
                <a16:creationId xmlns:a16="http://schemas.microsoft.com/office/drawing/2014/main" id="{12D26AEF-FDDC-4E22-8B13-DA3CEFD9715F}"/>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rgbClr val="000000"/>
                </a:solidFill>
                <a:ea typeface="ＭＳ ゴシック" panose="020B0609070205080204" pitchFamily="49" charset="-128"/>
              </a:rPr>
              <a:t>２．実地指導・監査の結果について</a:t>
            </a:r>
            <a:endParaRPr lang="ja-JP" altLang="en-US" sz="2800">
              <a:solidFill>
                <a:srgbClr val="000000"/>
              </a:solidFill>
              <a:ea typeface="ＭＳ ゴシック" panose="020B0609070205080204" pitchFamily="49"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 5">
            <a:extLst>
              <a:ext uri="{FF2B5EF4-FFF2-40B4-BE49-F238E27FC236}">
                <a16:creationId xmlns:a16="http://schemas.microsoft.com/office/drawing/2014/main" id="{9B68D693-F58B-4087-958A-588C961662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19E00B1-0D84-446D-96F0-DB78157F4A96}" type="slidenum">
              <a:rPr lang="en-US" altLang="ja-JP" sz="1400" smtClean="0"/>
              <a:pPr>
                <a:spcBef>
                  <a:spcPct val="0"/>
                </a:spcBef>
                <a:buFontTx/>
                <a:buNone/>
              </a:pPr>
              <a:t>14</a:t>
            </a:fld>
            <a:endParaRPr lang="en-US" altLang="ja-JP" sz="1400"/>
          </a:p>
        </p:txBody>
      </p:sp>
      <p:sp>
        <p:nvSpPr>
          <p:cNvPr id="17411" name="Rectangle 2">
            <a:extLst>
              <a:ext uri="{FF2B5EF4-FFF2-40B4-BE49-F238E27FC236}">
                <a16:creationId xmlns:a16="http://schemas.microsoft.com/office/drawing/2014/main" id="{230EC175-DD1C-45AB-A389-AC4FBF158B04}"/>
              </a:ext>
            </a:extLst>
          </p:cNvPr>
          <p:cNvSpPr>
            <a:spLocks noGrp="1" noChangeArrowheads="1"/>
          </p:cNvSpPr>
          <p:nvPr>
            <p:ph type="title"/>
          </p:nvPr>
        </p:nvSpPr>
        <p:spPr>
          <a:xfrm>
            <a:off x="539750" y="620713"/>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処遇に関するもの（１－２）</a:t>
            </a:r>
          </a:p>
        </p:txBody>
      </p:sp>
      <p:sp>
        <p:nvSpPr>
          <p:cNvPr id="17412" name="Rectangle 3">
            <a:extLst>
              <a:ext uri="{FF2B5EF4-FFF2-40B4-BE49-F238E27FC236}">
                <a16:creationId xmlns:a16="http://schemas.microsoft.com/office/drawing/2014/main" id="{2F5C2B34-F442-459B-BE0F-2C3145BBF8AD}"/>
              </a:ext>
            </a:extLst>
          </p:cNvPr>
          <p:cNvSpPr>
            <a:spLocks noChangeArrowheads="1"/>
          </p:cNvSpPr>
          <p:nvPr/>
        </p:nvSpPr>
        <p:spPr bwMode="auto">
          <a:xfrm>
            <a:off x="539750" y="1123950"/>
            <a:ext cx="82804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solidFill>
                  <a:srgbClr val="FF0000"/>
                </a:solidFill>
                <a:ea typeface="ＭＳ ゴシック" panose="020B0609070205080204" pitchFamily="49" charset="-128"/>
              </a:rPr>
              <a:t>１</a:t>
            </a: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（１）施設サービス計画</a:t>
            </a: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r>
              <a:rPr lang="en-US" altLang="ja-JP" sz="1600" b="1">
                <a:solidFill>
                  <a:schemeClr val="accent2"/>
                </a:solidFill>
                <a:ea typeface="ＭＳ ゴシック" panose="020B0609070205080204" pitchFamily="49" charset="-128"/>
              </a:rPr>
              <a:t>③</a:t>
            </a:r>
            <a:r>
              <a:rPr lang="ja-JP" altLang="en-US" sz="1600" b="1">
                <a:solidFill>
                  <a:schemeClr val="accent2"/>
                </a:solidFill>
                <a:ea typeface="ＭＳ ゴシック" panose="020B0609070205080204" pitchFamily="49" charset="-128"/>
              </a:rPr>
              <a:t>サービス担当者会に関するもの</a:t>
            </a:r>
            <a:endParaRPr lang="ja-JP" altLang="en-US" sz="1400">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・計画立案時に担当者会を開催していない</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・サービス担当者会議に不参加の意見を参加した意見のように記載している。</a:t>
            </a: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r>
              <a:rPr lang="en-US" altLang="ja-JP" sz="1600" b="1">
                <a:solidFill>
                  <a:schemeClr val="accent2"/>
                </a:solidFill>
                <a:ea typeface="ＭＳ ゴシック" panose="020B0609070205080204" pitchFamily="49" charset="-128"/>
              </a:rPr>
              <a:t>④</a:t>
            </a:r>
            <a:r>
              <a:rPr lang="ja-JP" altLang="en-US" sz="1600" b="1">
                <a:solidFill>
                  <a:schemeClr val="accent2"/>
                </a:solidFill>
                <a:ea typeface="ＭＳ ゴシック" panose="020B0609070205080204" pitchFamily="49" charset="-128"/>
              </a:rPr>
              <a:t>計画の同意・交付に関するもの</a:t>
            </a:r>
            <a:endParaRPr lang="en-US" altLang="ja-JP" sz="1600" b="1">
              <a:solidFill>
                <a:schemeClr val="accent2"/>
              </a:solidFill>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・計画書を入所者に交付していない。</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・計画書の交付がサービス提供後となっているが、交付が遅滞した理由等について記録　</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　等に残していない。</a:t>
            </a:r>
          </a:p>
          <a:p>
            <a:pPr eaLnBrk="1" hangingPunct="1">
              <a:spcBef>
                <a:spcPct val="0"/>
              </a:spcBef>
              <a:buFontTx/>
              <a:buNone/>
            </a:pPr>
            <a:endParaRPr lang="en-US" altLang="ja-JP" sz="1600">
              <a:solidFill>
                <a:srgbClr val="FF0000"/>
              </a:solidFill>
              <a:ea typeface="ＭＳ ゴシック" panose="020B0609070205080204" pitchFamily="49" charset="-128"/>
            </a:endParaRPr>
          </a:p>
          <a:p>
            <a:pPr eaLnBrk="1" hangingPunct="1">
              <a:spcBef>
                <a:spcPct val="0"/>
              </a:spcBef>
              <a:buFontTx/>
              <a:buNone/>
            </a:pPr>
            <a:r>
              <a:rPr lang="ja-JP" altLang="en-US" sz="1600" b="1">
                <a:solidFill>
                  <a:schemeClr val="accent2"/>
                </a:solidFill>
                <a:ea typeface="ＭＳ ゴシック" panose="020B0609070205080204" pitchFamily="49" charset="-128"/>
              </a:rPr>
              <a:t>⑤モニタリング・計画の変更に関するもの</a:t>
            </a:r>
            <a:endParaRPr lang="en-US" altLang="ja-JP" sz="1600" b="1">
              <a:solidFill>
                <a:schemeClr val="accent2"/>
              </a:solidFill>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・モニタリングを実施していない。</a:t>
            </a:r>
            <a:endParaRPr lang="ja-JP" altLang="en-US" sz="1800" b="1">
              <a:solidFill>
                <a:srgbClr val="FF0000"/>
              </a:solidFill>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・事故発生時や身体拘束実施時等に課題として計画変更の必要性について検討していな　</a:t>
            </a: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　い。</a:t>
            </a:r>
            <a:endParaRPr lang="ja-JP" altLang="en-US"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・モニタリングの内容が長期間に渡り同一内容で、サービス計画変更の必要性等につい　</a:t>
            </a:r>
            <a:endParaRPr lang="en-US" altLang="ja-JP" sz="1600" b="1">
              <a:ea typeface="ＭＳ ゴシック" panose="020B0609070205080204" pitchFamily="49" charset="-128"/>
            </a:endParaRPr>
          </a:p>
          <a:p>
            <a:pPr eaLnBrk="1" hangingPunct="1">
              <a:spcBef>
                <a:spcPct val="0"/>
              </a:spcBef>
              <a:buFontTx/>
              <a:buNone/>
            </a:pPr>
            <a:r>
              <a:rPr lang="ja-JP" altLang="en-US" sz="1600" b="1">
                <a:ea typeface="ＭＳ ゴシック" panose="020B0609070205080204" pitchFamily="49" charset="-128"/>
              </a:rPr>
              <a:t>　て検討されていない。</a:t>
            </a:r>
            <a:endParaRPr lang="en-US" altLang="ja-JP" sz="1600" b="1">
              <a:ea typeface="ＭＳ ゴシック" panose="020B0609070205080204" pitchFamily="49" charset="-128"/>
            </a:endParaRPr>
          </a:p>
        </p:txBody>
      </p:sp>
      <p:sp>
        <p:nvSpPr>
          <p:cNvPr id="17413" name="Rectangle 4">
            <a:extLst>
              <a:ext uri="{FF2B5EF4-FFF2-40B4-BE49-F238E27FC236}">
                <a16:creationId xmlns:a16="http://schemas.microsoft.com/office/drawing/2014/main" id="{80307F76-0368-46A7-A0AF-55C729B0CE25}"/>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 5">
            <a:extLst>
              <a:ext uri="{FF2B5EF4-FFF2-40B4-BE49-F238E27FC236}">
                <a16:creationId xmlns:a16="http://schemas.microsoft.com/office/drawing/2014/main" id="{B7D25AEA-4288-445A-80BE-94C46DFDB3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EE9F7CA-D804-46AF-BE03-B28E2EAB9062}" type="slidenum">
              <a:rPr lang="en-US" altLang="ja-JP" sz="1400" smtClean="0"/>
              <a:pPr>
                <a:spcBef>
                  <a:spcPct val="0"/>
                </a:spcBef>
                <a:buFontTx/>
                <a:buNone/>
              </a:pPr>
              <a:t>15</a:t>
            </a:fld>
            <a:endParaRPr lang="en-US" altLang="ja-JP" sz="1400"/>
          </a:p>
        </p:txBody>
      </p:sp>
      <p:sp>
        <p:nvSpPr>
          <p:cNvPr id="18435" name="Rectangle 3">
            <a:extLst>
              <a:ext uri="{FF2B5EF4-FFF2-40B4-BE49-F238E27FC236}">
                <a16:creationId xmlns:a16="http://schemas.microsoft.com/office/drawing/2014/main" id="{7C11DC3F-0549-45EB-9FB9-A0407D99F1B5}"/>
              </a:ext>
            </a:extLst>
          </p:cNvPr>
          <p:cNvSpPr>
            <a:spLocks noChangeArrowheads="1"/>
          </p:cNvSpPr>
          <p:nvPr/>
        </p:nvSpPr>
        <p:spPr bwMode="auto">
          <a:xfrm>
            <a:off x="296863" y="1433513"/>
            <a:ext cx="82804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en-US" altLang="ja-JP" sz="1600" b="1" u="sng">
              <a:ea typeface="ＭＳ ゴシック" panose="020B0609070205080204" pitchFamily="49" charset="-128"/>
            </a:endParaRPr>
          </a:p>
          <a:p>
            <a:pPr eaLnBrk="1" hangingPunct="1">
              <a:spcBef>
                <a:spcPct val="50000"/>
              </a:spcBef>
              <a:buFontTx/>
              <a:buNone/>
            </a:pPr>
            <a:endParaRPr lang="ja-JP" altLang="en-US" sz="1600" b="1" u="sng">
              <a:ea typeface="ＭＳ ゴシック" panose="020B0609070205080204" pitchFamily="49" charset="-128"/>
            </a:endParaRPr>
          </a:p>
          <a:p>
            <a:pPr eaLnBrk="1" hangingPunct="1">
              <a:spcBef>
                <a:spcPct val="0"/>
              </a:spcBef>
              <a:buFontTx/>
              <a:buNone/>
            </a:pPr>
            <a:endParaRPr lang="en-US" altLang="ja-JP" sz="1400">
              <a:ea typeface="ＭＳ ゴシック" panose="020B0609070205080204" pitchFamily="49" charset="-128"/>
            </a:endParaRPr>
          </a:p>
          <a:p>
            <a:pPr eaLnBrk="1" hangingPunct="1">
              <a:spcBef>
                <a:spcPct val="0"/>
              </a:spcBef>
              <a:buFontTx/>
              <a:buNone/>
            </a:pPr>
            <a:endParaRPr lang="ja-JP" altLang="en-US"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ja-JP" altLang="en-US" sz="1600">
              <a:ea typeface="ＭＳ ゴシック" panose="020B0609070205080204" pitchFamily="49" charset="-128"/>
            </a:endParaRPr>
          </a:p>
          <a:p>
            <a:pPr eaLnBrk="1" hangingPunct="1">
              <a:spcBef>
                <a:spcPct val="0"/>
              </a:spcBef>
              <a:buFontTx/>
              <a:buNone/>
            </a:pPr>
            <a:endParaRPr lang="en-US" altLang="ja-JP" sz="1400">
              <a:ea typeface="ＭＳ ゴシック" panose="020B0609070205080204" pitchFamily="49" charset="-128"/>
            </a:endParaRPr>
          </a:p>
        </p:txBody>
      </p:sp>
      <p:pic>
        <p:nvPicPr>
          <p:cNvPr id="18436" name="図 3">
            <a:extLst>
              <a:ext uri="{FF2B5EF4-FFF2-40B4-BE49-F238E27FC236}">
                <a16:creationId xmlns:a16="http://schemas.microsoft.com/office/drawing/2014/main" id="{9A180457-66F1-4774-BBCB-8916677BE2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11113"/>
            <a:ext cx="8885237" cy="694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角丸四角形 10">
            <a:extLst>
              <a:ext uri="{FF2B5EF4-FFF2-40B4-BE49-F238E27FC236}">
                <a16:creationId xmlns:a16="http://schemas.microsoft.com/office/drawing/2014/main" id="{7B8CF74B-F95A-43F7-840F-F936906C2D38}"/>
              </a:ext>
            </a:extLst>
          </p:cNvPr>
          <p:cNvSpPr/>
          <p:nvPr/>
        </p:nvSpPr>
        <p:spPr>
          <a:xfrm>
            <a:off x="314325" y="4098925"/>
            <a:ext cx="8262938" cy="2384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ja-JP" dirty="0">
                <a:solidFill>
                  <a:schemeClr val="tx1"/>
                </a:solidFill>
              </a:rPr>
              <a:t>ケアマネジメントを行うに当たり、アセスメントの実施に際しては利用者の状態等を把握し、情報の整理・分析を通じて課題を導き出した過程について、多職種協働場面等で説明する際の一つの様式例として課題整理総括表の活用について、施設として検討を行うこと</a:t>
            </a:r>
            <a:endParaRPr lang="en-US" altLang="ja-JP" dirty="0">
              <a:solidFill>
                <a:schemeClr val="tx1"/>
              </a:solidFill>
            </a:endParaRPr>
          </a:p>
          <a:p>
            <a:pPr>
              <a:defRPr/>
            </a:pPr>
            <a:r>
              <a:rPr lang="ja-JP" altLang="ja-JP" dirty="0">
                <a:solidFill>
                  <a:schemeClr val="tx1"/>
                </a:solidFill>
              </a:rPr>
              <a:t>【介護保険最新情報</a:t>
            </a:r>
            <a:r>
              <a:rPr lang="en-US" altLang="ja-JP" dirty="0">
                <a:solidFill>
                  <a:schemeClr val="tx1"/>
                </a:solidFill>
              </a:rPr>
              <a:t>Vol.379 </a:t>
            </a:r>
            <a:r>
              <a:rPr lang="ja-JP" altLang="ja-JP" dirty="0">
                <a:solidFill>
                  <a:schemeClr val="tx1"/>
                </a:solidFill>
              </a:rPr>
              <a:t>（平成</a:t>
            </a:r>
            <a:r>
              <a:rPr lang="en-US" altLang="ja-JP" dirty="0">
                <a:solidFill>
                  <a:schemeClr val="tx1"/>
                </a:solidFill>
              </a:rPr>
              <a:t>26 </a:t>
            </a:r>
            <a:r>
              <a:rPr lang="ja-JP" altLang="ja-JP" dirty="0">
                <a:solidFill>
                  <a:schemeClr val="tx1"/>
                </a:solidFill>
              </a:rPr>
              <a:t>年</a:t>
            </a:r>
            <a:r>
              <a:rPr lang="en-US" altLang="ja-JP" dirty="0">
                <a:solidFill>
                  <a:schemeClr val="tx1"/>
                </a:solidFill>
              </a:rPr>
              <a:t>6</a:t>
            </a:r>
            <a:r>
              <a:rPr lang="ja-JP" altLang="ja-JP" dirty="0">
                <a:solidFill>
                  <a:schemeClr val="tx1"/>
                </a:solidFill>
              </a:rPr>
              <a:t>月</a:t>
            </a:r>
            <a:r>
              <a:rPr lang="en-US" altLang="ja-JP" dirty="0">
                <a:solidFill>
                  <a:schemeClr val="tx1"/>
                </a:solidFill>
              </a:rPr>
              <a:t>17 </a:t>
            </a:r>
            <a:r>
              <a:rPr lang="ja-JP" altLang="ja-JP" dirty="0">
                <a:solidFill>
                  <a:schemeClr val="tx1"/>
                </a:solidFill>
              </a:rPr>
              <a:t>日厚生労働省老健局振興課）】</a:t>
            </a:r>
            <a:endParaRPr lang="en-US" altLang="ja-JP" dirty="0">
              <a:solidFill>
                <a:schemeClr val="tx1"/>
              </a:solidFill>
            </a:endParaRPr>
          </a:p>
          <a:p>
            <a:pPr>
              <a:defRPr/>
            </a:pPr>
            <a:r>
              <a:rPr lang="en-US" altLang="ja-JP" sz="1400" dirty="0">
                <a:solidFill>
                  <a:schemeClr val="tx1"/>
                </a:solidFill>
              </a:rPr>
              <a:t>【</a:t>
            </a:r>
            <a:r>
              <a:rPr lang="ja-JP" altLang="en-US" sz="1400" dirty="0">
                <a:solidFill>
                  <a:schemeClr val="tx1"/>
                </a:solidFill>
              </a:rPr>
              <a:t>かがわ介護保険情報ネット</a:t>
            </a:r>
            <a:r>
              <a:rPr lang="en-US" altLang="ja-JP" sz="1400" dirty="0">
                <a:solidFill>
                  <a:schemeClr val="tx1"/>
                </a:solidFill>
              </a:rPr>
              <a:t>-</a:t>
            </a:r>
            <a:r>
              <a:rPr lang="ja-JP" altLang="en-US" sz="1400" dirty="0">
                <a:solidFill>
                  <a:schemeClr val="tx1"/>
                </a:solidFill>
              </a:rPr>
              <a:t>介護支援専門員</a:t>
            </a:r>
            <a:r>
              <a:rPr lang="en-US" altLang="ja-JP" sz="1400" dirty="0">
                <a:solidFill>
                  <a:schemeClr val="tx1"/>
                </a:solidFill>
              </a:rPr>
              <a:t>(</a:t>
            </a:r>
            <a:r>
              <a:rPr lang="ja-JP" altLang="en-US" sz="1400" dirty="0">
                <a:solidFill>
                  <a:schemeClr val="tx1"/>
                </a:solidFill>
              </a:rPr>
              <a:t>ケアマネジャー）支援情報</a:t>
            </a:r>
            <a:r>
              <a:rPr lang="en-US" altLang="ja-JP" sz="1400" dirty="0">
                <a:solidFill>
                  <a:schemeClr val="tx1"/>
                </a:solidFill>
              </a:rPr>
              <a:t>-</a:t>
            </a:r>
            <a:r>
              <a:rPr lang="ja-JP" altLang="en-US" sz="1400" dirty="0">
                <a:solidFill>
                  <a:schemeClr val="tx1"/>
                </a:solidFill>
              </a:rPr>
              <a:t>ケアマネジメント質の向上に関する情報　参照</a:t>
            </a:r>
            <a:r>
              <a:rPr lang="en-US" altLang="ja-JP" sz="1400" dirty="0">
                <a:solidFill>
                  <a:schemeClr val="tx1"/>
                </a:solidFill>
              </a:rPr>
              <a:t>】</a:t>
            </a:r>
            <a:r>
              <a:rPr lang="ja-JP" altLang="en-US" sz="1400" dirty="0">
                <a:solidFill>
                  <a:schemeClr val="tx1"/>
                </a:solidFill>
              </a:rPr>
              <a:t>　</a:t>
            </a:r>
            <a:endParaRPr lang="ja-JP" altLang="en-US" sz="1400" dirty="0">
              <a:solidFill>
                <a:schemeClr val="tx1"/>
              </a:solidFill>
              <a:ea typeface="ＭＳ ゴシック" panose="020B0609070205080204" pitchFamily="49"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 5">
            <a:extLst>
              <a:ext uri="{FF2B5EF4-FFF2-40B4-BE49-F238E27FC236}">
                <a16:creationId xmlns:a16="http://schemas.microsoft.com/office/drawing/2014/main" id="{8808DA0C-71CD-4D70-9557-297E0C8B46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481F763-E842-44D8-9B4A-5736E81D8F7A}" type="slidenum">
              <a:rPr lang="en-US" altLang="ja-JP" sz="1400" smtClean="0"/>
              <a:pPr>
                <a:spcBef>
                  <a:spcPct val="0"/>
                </a:spcBef>
                <a:buFontTx/>
                <a:buNone/>
              </a:pPr>
              <a:t>16</a:t>
            </a:fld>
            <a:endParaRPr lang="en-US" altLang="ja-JP" sz="1400"/>
          </a:p>
        </p:txBody>
      </p:sp>
      <p:sp>
        <p:nvSpPr>
          <p:cNvPr id="19459" name="Rectangle 2">
            <a:extLst>
              <a:ext uri="{FF2B5EF4-FFF2-40B4-BE49-F238E27FC236}">
                <a16:creationId xmlns:a16="http://schemas.microsoft.com/office/drawing/2014/main" id="{F7CCE0DB-F6E1-409C-B23D-26C3AC714E07}"/>
              </a:ext>
            </a:extLst>
          </p:cNvPr>
          <p:cNvSpPr>
            <a:spLocks noGrp="1" noChangeArrowheads="1"/>
          </p:cNvSpPr>
          <p:nvPr>
            <p:ph type="title"/>
          </p:nvPr>
        </p:nvSpPr>
        <p:spPr>
          <a:xfrm>
            <a:off x="457200" y="64770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処遇に関するもの（２－１）</a:t>
            </a:r>
          </a:p>
        </p:txBody>
      </p:sp>
      <p:sp>
        <p:nvSpPr>
          <p:cNvPr id="19460" name="Rectangle 3">
            <a:extLst>
              <a:ext uri="{FF2B5EF4-FFF2-40B4-BE49-F238E27FC236}">
                <a16:creationId xmlns:a16="http://schemas.microsoft.com/office/drawing/2014/main" id="{14F6360C-E2F7-42F9-AEB2-725C3F459761}"/>
              </a:ext>
            </a:extLst>
          </p:cNvPr>
          <p:cNvSpPr>
            <a:spLocks noChangeArrowheads="1"/>
          </p:cNvSpPr>
          <p:nvPr/>
        </p:nvSpPr>
        <p:spPr bwMode="auto">
          <a:xfrm>
            <a:off x="422275" y="990600"/>
            <a:ext cx="8208963"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solidFill>
                  <a:srgbClr val="FF0000"/>
                </a:solidFill>
                <a:ea typeface="ＭＳ ゴシック" panose="020B0609070205080204" pitchFamily="49" charset="-128"/>
              </a:rPr>
              <a:t>１</a:t>
            </a: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（２）身体的拘束に関すること</a:t>
            </a:r>
          </a:p>
          <a:p>
            <a:pPr eaLnBrk="1" hangingPunct="1">
              <a:spcBef>
                <a:spcPct val="50000"/>
              </a:spcBef>
              <a:buFontTx/>
              <a:buNone/>
            </a:pPr>
            <a:r>
              <a:rPr lang="ja-JP" altLang="en-US" sz="1600" b="1">
                <a:solidFill>
                  <a:schemeClr val="accent2"/>
                </a:solidFill>
                <a:ea typeface="ＭＳ ゴシック" panose="020B0609070205080204" pitchFamily="49" charset="-128"/>
              </a:rPr>
              <a:t>サービスの提供に当たっては、当該入所者又は他の入所者等の生命又は身体を保護するため、緊急やむをえない場合を除き、身体的拘束その他の入所者の行動を制限する行為を行ってはならない</a:t>
            </a:r>
            <a:endParaRPr lang="en-US" altLang="ja-JP" sz="1600" b="1">
              <a:solidFill>
                <a:schemeClr val="accent2"/>
              </a:solidFill>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・身体的拘束に該当するとの認識がなく、身体的拘束を実施。</a:t>
            </a: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　（ベッドの４点柵、車椅子乗車時の下肢の固定　等）</a:t>
            </a:r>
            <a:endParaRPr lang="en-US" altLang="ja-JP" sz="1600" b="1">
              <a:solidFill>
                <a:schemeClr val="accent2"/>
              </a:solidFill>
              <a:ea typeface="ＭＳ ゴシック" panose="020B0609070205080204" pitchFamily="49" charset="-128"/>
            </a:endParaRPr>
          </a:p>
          <a:p>
            <a:pPr eaLnBrk="1" hangingPunct="1">
              <a:spcBef>
                <a:spcPct val="50000"/>
              </a:spcBef>
              <a:buFontTx/>
              <a:buNone/>
            </a:pPr>
            <a:endParaRPr lang="en-US" altLang="ja-JP" sz="1600" b="1">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50000"/>
              </a:spcBef>
              <a:buFontTx/>
              <a:buNone/>
            </a:pPr>
            <a:r>
              <a:rPr lang="ja-JP" altLang="en-US" sz="1600" b="1">
                <a:solidFill>
                  <a:schemeClr val="accent2"/>
                </a:solidFill>
                <a:latin typeface="ＭＳ ゴシック" panose="020B0609070205080204" pitchFamily="49" charset="-128"/>
                <a:ea typeface="ＭＳ ゴシック" panose="020B0609070205080204" pitchFamily="49" charset="-128"/>
              </a:rPr>
              <a:t>身体的拘束を行う場合には、その態様及び時間、その際の入所者の心身の状況並びに緊急やむを得ない理由を記録しなければならない</a:t>
            </a:r>
            <a:endParaRPr lang="en-US" altLang="ja-JP" sz="1600" b="1">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・記録の整備が出来ていない</a:t>
            </a: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（入所者の心身の状態についての記載がない。身体的拘束の実施とのみ記載</a:t>
            </a: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　　緊急やむを得ない身体拘束に関する説明書に、解除予定の記載がない。）</a:t>
            </a: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50000"/>
              </a:spcBef>
              <a:buFontTx/>
              <a:buNone/>
            </a:pPr>
            <a:endParaRPr lang="ja-JP" altLang="en-US" sz="1600">
              <a:latin typeface="ＭＳ ゴシック" panose="020B0609070205080204" pitchFamily="49" charset="-128"/>
              <a:ea typeface="ＭＳ ゴシック" panose="020B0609070205080204" pitchFamily="49" charset="-128"/>
            </a:endParaRPr>
          </a:p>
        </p:txBody>
      </p:sp>
      <p:sp>
        <p:nvSpPr>
          <p:cNvPr id="19461" name="Rectangle 4">
            <a:extLst>
              <a:ext uri="{FF2B5EF4-FFF2-40B4-BE49-F238E27FC236}">
                <a16:creationId xmlns:a16="http://schemas.microsoft.com/office/drawing/2014/main" id="{F55CC51E-766E-4F63-9A87-C4F017EA090D}"/>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 name="角丸四角形 1">
            <a:extLst>
              <a:ext uri="{FF2B5EF4-FFF2-40B4-BE49-F238E27FC236}">
                <a16:creationId xmlns:a16="http://schemas.microsoft.com/office/drawing/2014/main" id="{5E2E5CD7-3C63-4FA9-AEE4-DEE849A95C61}"/>
              </a:ext>
            </a:extLst>
          </p:cNvPr>
          <p:cNvSpPr/>
          <p:nvPr/>
        </p:nvSpPr>
        <p:spPr>
          <a:xfrm>
            <a:off x="498475" y="5138738"/>
            <a:ext cx="8188325" cy="1158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rPr>
              <a:t>短期入所生活介護、短期入所療養介護において身体拘束実施、記録の不備等が多く見受けられたことから、担当する居宅介護支援事業者等と連携をとる等により、利用者の心身の状況等を踏まえて必要な援助を行うこと</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 5">
            <a:extLst>
              <a:ext uri="{FF2B5EF4-FFF2-40B4-BE49-F238E27FC236}">
                <a16:creationId xmlns:a16="http://schemas.microsoft.com/office/drawing/2014/main" id="{064F22E1-909A-4B53-B0B9-D116BFD48B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D88E027-93EB-402D-A561-93D2240AFCFD}" type="slidenum">
              <a:rPr lang="en-US" altLang="ja-JP" sz="1400" smtClean="0"/>
              <a:pPr>
                <a:spcBef>
                  <a:spcPct val="0"/>
                </a:spcBef>
                <a:buFontTx/>
                <a:buNone/>
              </a:pPr>
              <a:t>17</a:t>
            </a:fld>
            <a:endParaRPr lang="en-US" altLang="ja-JP" sz="1400"/>
          </a:p>
        </p:txBody>
      </p:sp>
      <p:sp>
        <p:nvSpPr>
          <p:cNvPr id="20483" name="Rectangle 2">
            <a:extLst>
              <a:ext uri="{FF2B5EF4-FFF2-40B4-BE49-F238E27FC236}">
                <a16:creationId xmlns:a16="http://schemas.microsoft.com/office/drawing/2014/main" id="{A33DDDD6-8526-4825-B62B-870AA07ECDC6}"/>
              </a:ext>
            </a:extLst>
          </p:cNvPr>
          <p:cNvSpPr>
            <a:spLocks noGrp="1" noChangeArrowheads="1"/>
          </p:cNvSpPr>
          <p:nvPr>
            <p:ph type="title"/>
          </p:nvPr>
        </p:nvSpPr>
        <p:spPr>
          <a:xfrm>
            <a:off x="447675" y="581025"/>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処遇に関するもの（２－２）</a:t>
            </a:r>
          </a:p>
        </p:txBody>
      </p:sp>
      <p:sp>
        <p:nvSpPr>
          <p:cNvPr id="20484" name="Rectangle 3">
            <a:extLst>
              <a:ext uri="{FF2B5EF4-FFF2-40B4-BE49-F238E27FC236}">
                <a16:creationId xmlns:a16="http://schemas.microsoft.com/office/drawing/2014/main" id="{999757AB-781D-4E39-AB8F-C68A1A20B767}"/>
              </a:ext>
            </a:extLst>
          </p:cNvPr>
          <p:cNvSpPr>
            <a:spLocks noChangeArrowheads="1"/>
          </p:cNvSpPr>
          <p:nvPr/>
        </p:nvSpPr>
        <p:spPr bwMode="auto">
          <a:xfrm>
            <a:off x="574675" y="977900"/>
            <a:ext cx="8210550" cy="601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u="sng">
                <a:ea typeface="ＭＳ ゴシック" panose="020B0609070205080204" pitchFamily="49" charset="-128"/>
              </a:rPr>
              <a:t>（２）身体的拘束に関すること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600" b="1">
                <a:solidFill>
                  <a:schemeClr val="accent2"/>
                </a:solidFill>
                <a:ea typeface="ＭＳ ゴシック" panose="020B0609070205080204" pitchFamily="49" charset="-128"/>
              </a:rPr>
              <a:t>身体拘束禁止の対象となる具体的な行為</a:t>
            </a:r>
            <a:endParaRPr lang="en-US" altLang="ja-JP" sz="1600" b="1">
              <a:solidFill>
                <a:schemeClr val="accent2"/>
              </a:solidFill>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禁止の対象となっている行為は、「身体的拘束その他入所者（利用者）の行動を制限</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する行為」である。具体的には次のような行為があげられる。</a:t>
            </a:r>
            <a:endParaRPr lang="en-US" altLang="ja-JP" sz="16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①徘徊しないように、車いすやいす、ベッドに体幹や四肢をひも等で縛る。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②転落しないように、ベッドに体幹や四肢をひも等で縛る。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③自分で降りられないように、ベッドを柵</a:t>
            </a:r>
            <a:r>
              <a:rPr lang="en-US" altLang="ja-JP" sz="1400" b="1">
                <a:ea typeface="ＭＳ ゴシック" panose="020B0609070205080204" pitchFamily="49" charset="-128"/>
              </a:rPr>
              <a:t>(</a:t>
            </a:r>
            <a:r>
              <a:rPr lang="ja-JP" altLang="en-US" sz="1400" b="1">
                <a:ea typeface="ＭＳ ゴシック" panose="020B0609070205080204" pitchFamily="49" charset="-128"/>
              </a:rPr>
              <a:t>サイドレール）で囲む。</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④点滴・経管栄養等のチューブを抜かないように、四肢をひもで縛る。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⑤点滴・経管栄養等のチューブを抜かないように、 または皮膚をかきむしらないように、手指の</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　機能を制限するミトン型の手袋等をつける。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⑥車いすやいすからずり落ちたり、立ち上がったりしないように、</a:t>
            </a:r>
            <a:r>
              <a:rPr lang="en-US" altLang="ja-JP" sz="1400" b="1">
                <a:ea typeface="ＭＳ ゴシック" panose="020B0609070205080204" pitchFamily="49" charset="-128"/>
              </a:rPr>
              <a:t>Y</a:t>
            </a:r>
            <a:r>
              <a:rPr lang="ja-JP" altLang="en-US" sz="1400" b="1">
                <a:ea typeface="ＭＳ ゴシック" panose="020B0609070205080204" pitchFamily="49" charset="-128"/>
              </a:rPr>
              <a:t>字型拘束帯や腰ベルト、車いす</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　テーブルをつける。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⑦立ち上がる能力のある人の立ち上がりを妨げるようないすを使用する。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⑧脱衣やおむつはずしを制限するために、介護服（つなぎ服）を着せる。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⑨他人への迷惑行為を防ぐために、ベッドなどに体幹や四肢をひも等で縛る。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⓾行動を落ち着かせるために、向精神薬を過剰に服用させる。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⑪自分の意思で開けることのできない居室等に隔離する。</a:t>
            </a:r>
            <a:endParaRPr lang="en-US" altLang="ja-JP" sz="14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　　　　　　　　　　　　　　　　　　　　　　　（身体拘束ゼロへの手引きより）</a:t>
            </a:r>
            <a:endParaRPr lang="en-US" altLang="ja-JP" sz="1600" b="1">
              <a:ea typeface="ＭＳ ゴシック" panose="020B0609070205080204" pitchFamily="49" charset="-128"/>
            </a:endParaRPr>
          </a:p>
        </p:txBody>
      </p:sp>
      <p:sp>
        <p:nvSpPr>
          <p:cNvPr id="20485" name="Rectangle 4">
            <a:extLst>
              <a:ext uri="{FF2B5EF4-FFF2-40B4-BE49-F238E27FC236}">
                <a16:creationId xmlns:a16="http://schemas.microsoft.com/office/drawing/2014/main" id="{3ADDCAAE-9FE8-4116-A41D-45FCD9D4D4FB}"/>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 5">
            <a:extLst>
              <a:ext uri="{FF2B5EF4-FFF2-40B4-BE49-F238E27FC236}">
                <a16:creationId xmlns:a16="http://schemas.microsoft.com/office/drawing/2014/main" id="{9655CC2A-5B25-4CD0-9A13-897F83F7849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84513D5-289A-487F-9D67-5520025EF506}" type="slidenum">
              <a:rPr lang="en-US" altLang="ja-JP" sz="1400" smtClean="0"/>
              <a:pPr>
                <a:spcBef>
                  <a:spcPct val="0"/>
                </a:spcBef>
                <a:buFontTx/>
                <a:buNone/>
              </a:pPr>
              <a:t>18</a:t>
            </a:fld>
            <a:endParaRPr lang="en-US" altLang="ja-JP" sz="1400"/>
          </a:p>
        </p:txBody>
      </p:sp>
      <p:sp>
        <p:nvSpPr>
          <p:cNvPr id="22531" name="Rectangle 2">
            <a:extLst>
              <a:ext uri="{FF2B5EF4-FFF2-40B4-BE49-F238E27FC236}">
                <a16:creationId xmlns:a16="http://schemas.microsoft.com/office/drawing/2014/main" id="{BDEDB4DA-287E-49DF-BF49-6FEC6C45ADCF}"/>
              </a:ext>
            </a:extLst>
          </p:cNvPr>
          <p:cNvSpPr>
            <a:spLocks noGrp="1" noChangeArrowheads="1"/>
          </p:cNvSpPr>
          <p:nvPr>
            <p:ph type="title"/>
          </p:nvPr>
        </p:nvSpPr>
        <p:spPr>
          <a:xfrm>
            <a:off x="468313" y="60325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処遇に関するもの（２－３）</a:t>
            </a:r>
          </a:p>
        </p:txBody>
      </p:sp>
      <p:sp>
        <p:nvSpPr>
          <p:cNvPr id="22532" name="Rectangle 3">
            <a:extLst>
              <a:ext uri="{FF2B5EF4-FFF2-40B4-BE49-F238E27FC236}">
                <a16:creationId xmlns:a16="http://schemas.microsoft.com/office/drawing/2014/main" id="{342DFCC7-A012-424D-A65A-234CDC5BB206}"/>
              </a:ext>
            </a:extLst>
          </p:cNvPr>
          <p:cNvSpPr>
            <a:spLocks noChangeArrowheads="1"/>
          </p:cNvSpPr>
          <p:nvPr/>
        </p:nvSpPr>
        <p:spPr bwMode="auto">
          <a:xfrm>
            <a:off x="468313" y="920750"/>
            <a:ext cx="8415337" cy="588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b="1">
                <a:solidFill>
                  <a:srgbClr val="FF0000"/>
                </a:solidFill>
                <a:ea typeface="ＭＳ ゴシック" panose="020B0609070205080204" pitchFamily="49" charset="-128"/>
              </a:rPr>
              <a:t>１</a:t>
            </a: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（２）身体的拘束に関すること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600" b="1">
                <a:solidFill>
                  <a:schemeClr val="accent2"/>
                </a:solidFill>
                <a:ea typeface="ＭＳ ゴシック" panose="020B0609070205080204" pitchFamily="49" charset="-128"/>
              </a:rPr>
              <a:t>３つの要件をすべて満たすことが必要</a:t>
            </a:r>
            <a:endParaRPr lang="en-US" altLang="ja-JP" sz="1600" b="1">
              <a:solidFill>
                <a:schemeClr val="accent2"/>
              </a:solidFill>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①切迫性　　利用者本人または他の利用者等の生命または身体が危険にさらされる可能性　　</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　　　　　　が著しく高いこと</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②非代替性　身体拘束その他の行動を行う以外に代替する方法がないこと</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③一時性　　身体拘束その他の行動制限が一時的なものであること</a:t>
            </a:r>
            <a:endParaRPr lang="en-US" altLang="ja-JP" sz="1600" b="1">
              <a:ea typeface="ＭＳ ゴシック" panose="020B0609070205080204" pitchFamily="49" charset="-128"/>
            </a:endParaRPr>
          </a:p>
          <a:p>
            <a:pPr eaLnBrk="1" hangingPunct="1">
              <a:spcBef>
                <a:spcPct val="50000"/>
              </a:spcBef>
              <a:buFontTx/>
              <a:buNone/>
            </a:pPr>
            <a:endParaRPr lang="en-US" altLang="ja-JP" sz="1600" b="1">
              <a:ea typeface="ＭＳ ゴシック" panose="020B0609070205080204" pitchFamily="49" charset="-128"/>
            </a:endParaRPr>
          </a:p>
          <a:p>
            <a:pPr eaLnBrk="1" hangingPunct="1">
              <a:spcBef>
                <a:spcPct val="50000"/>
              </a:spcBef>
              <a:buFontTx/>
              <a:buNone/>
            </a:pPr>
            <a:endParaRPr lang="en-US" altLang="ja-JP" sz="1600">
              <a:ea typeface="ＭＳ ゴシック" panose="020B0609070205080204" pitchFamily="49" charset="-128"/>
            </a:endParaRPr>
          </a:p>
          <a:p>
            <a:pPr eaLnBrk="1" hangingPunct="1">
              <a:spcBef>
                <a:spcPct val="50000"/>
              </a:spcBef>
              <a:buFontTx/>
              <a:buNone/>
            </a:pPr>
            <a:endParaRPr lang="en-US" altLang="ja-JP" sz="1600" b="1">
              <a:solidFill>
                <a:schemeClr val="accent2"/>
              </a:solidFill>
              <a:ea typeface="ＭＳ ゴシック" panose="020B0609070205080204" pitchFamily="49" charset="-128"/>
            </a:endParaRPr>
          </a:p>
          <a:p>
            <a:pPr eaLnBrk="1" hangingPunct="1">
              <a:spcBef>
                <a:spcPct val="50000"/>
              </a:spcBef>
              <a:buFontTx/>
              <a:buNone/>
            </a:pPr>
            <a:r>
              <a:rPr lang="ja-JP" altLang="en-US" sz="1600" b="1">
                <a:solidFill>
                  <a:schemeClr val="accent2"/>
                </a:solidFill>
                <a:ea typeface="ＭＳ ゴシック" panose="020B0609070205080204" pitchFamily="49" charset="-128"/>
              </a:rPr>
              <a:t>身体拘束をせずに行うケア－三つの原則</a:t>
            </a:r>
            <a:r>
              <a:rPr lang="ja-JP" altLang="en-US" sz="1600">
                <a:ea typeface="ＭＳ ゴシック" panose="020B0609070205080204" pitchFamily="49" charset="-128"/>
              </a:rPr>
              <a:t>　　　　　　　　　　　　　</a:t>
            </a:r>
            <a:endParaRPr lang="en-US" altLang="ja-JP" sz="1600">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①身体拘束を誘発する原因を探り、除去する</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②五つの基本的ケアを徹底する</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　１）起きる　２）食べる　３）排泄する　４）清潔にする　５）活動する</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③身体拘束廃止をきっかけに「よりよいケア」の実現を</a:t>
            </a:r>
            <a:endParaRPr lang="en-US" altLang="ja-JP" sz="1600">
              <a:ea typeface="ＭＳ ゴシック" panose="020B0609070205080204" pitchFamily="49" charset="-128"/>
            </a:endParaRPr>
          </a:p>
          <a:p>
            <a:pPr eaLnBrk="1" hangingPunct="1">
              <a:spcBef>
                <a:spcPct val="50000"/>
              </a:spcBef>
              <a:buFontTx/>
              <a:buNone/>
            </a:pPr>
            <a:r>
              <a:rPr lang="ja-JP" altLang="en-US" sz="1600">
                <a:ea typeface="ＭＳ ゴシック" panose="020B0609070205080204" pitchFamily="49" charset="-128"/>
              </a:rPr>
              <a:t>　　　　　　　　　　　　　　　　　　　　　　　　（身体拘束ゼロへの手引きより）</a:t>
            </a:r>
          </a:p>
        </p:txBody>
      </p:sp>
      <p:sp>
        <p:nvSpPr>
          <p:cNvPr id="22533" name="Rectangle 4">
            <a:extLst>
              <a:ext uri="{FF2B5EF4-FFF2-40B4-BE49-F238E27FC236}">
                <a16:creationId xmlns:a16="http://schemas.microsoft.com/office/drawing/2014/main" id="{A3A6EBCD-502B-491B-AE65-2ABFCF36BE4D}"/>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6" name="角丸四角形 5">
            <a:extLst>
              <a:ext uri="{FF2B5EF4-FFF2-40B4-BE49-F238E27FC236}">
                <a16:creationId xmlns:a16="http://schemas.microsoft.com/office/drawing/2014/main" id="{A28FB047-A3FE-4AEF-9500-60B4DDA53CF1}"/>
              </a:ext>
            </a:extLst>
          </p:cNvPr>
          <p:cNvSpPr/>
          <p:nvPr/>
        </p:nvSpPr>
        <p:spPr>
          <a:xfrm>
            <a:off x="477838" y="3427413"/>
            <a:ext cx="8447087" cy="1079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a:solidFill>
                  <a:schemeClr val="tx1"/>
                </a:solidFill>
              </a:rPr>
              <a:t>３つの要件を満たす状態であることを「身体拘束廃止委員会」等のチーム等で検討、確認し記録しておく。</a:t>
            </a:r>
            <a:endParaRPr lang="en-US" altLang="ja-JP" sz="1600" b="1" dirty="0">
              <a:solidFill>
                <a:schemeClr val="tx1"/>
              </a:solidFill>
            </a:endParaRPr>
          </a:p>
          <a:p>
            <a:pPr>
              <a:defRPr/>
            </a:pPr>
            <a:r>
              <a:rPr lang="ja-JP" altLang="en-US" sz="1600" b="1" dirty="0">
                <a:solidFill>
                  <a:schemeClr val="tx1"/>
                </a:solidFill>
              </a:rPr>
              <a:t>安易に「緊急やむを得ない」ものとして身体拘束を行う事のないように、慎重な判断を行うことが必要である。</a:t>
            </a:r>
            <a:endParaRPr lang="en-US" altLang="ja-JP" sz="1600" b="1"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 5">
            <a:extLst>
              <a:ext uri="{FF2B5EF4-FFF2-40B4-BE49-F238E27FC236}">
                <a16:creationId xmlns:a16="http://schemas.microsoft.com/office/drawing/2014/main" id="{2E469D4B-489D-4D02-964A-A371E19CAE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F7BB28E-F5AC-41C8-9E77-C319739F8E86}" type="slidenum">
              <a:rPr lang="en-US" altLang="ja-JP" sz="1400" smtClean="0"/>
              <a:pPr>
                <a:spcBef>
                  <a:spcPct val="0"/>
                </a:spcBef>
                <a:buFontTx/>
                <a:buNone/>
              </a:pPr>
              <a:t>19</a:t>
            </a:fld>
            <a:endParaRPr lang="en-US" altLang="ja-JP" sz="1400"/>
          </a:p>
        </p:txBody>
      </p:sp>
      <p:sp>
        <p:nvSpPr>
          <p:cNvPr id="23555" name="Rectangle 2">
            <a:extLst>
              <a:ext uri="{FF2B5EF4-FFF2-40B4-BE49-F238E27FC236}">
                <a16:creationId xmlns:a16="http://schemas.microsoft.com/office/drawing/2014/main" id="{21DBB6CA-8D76-4035-ADB1-4AE5697F4B3E}"/>
              </a:ext>
            </a:extLst>
          </p:cNvPr>
          <p:cNvSpPr>
            <a:spLocks noGrp="1" noChangeArrowheads="1"/>
          </p:cNvSpPr>
          <p:nvPr>
            <p:ph type="title"/>
          </p:nvPr>
        </p:nvSpPr>
        <p:spPr>
          <a:xfrm>
            <a:off x="468313" y="60325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処遇に関するもの（２－４）</a:t>
            </a:r>
          </a:p>
        </p:txBody>
      </p:sp>
      <p:sp>
        <p:nvSpPr>
          <p:cNvPr id="23556" name="Rectangle 3">
            <a:extLst>
              <a:ext uri="{FF2B5EF4-FFF2-40B4-BE49-F238E27FC236}">
                <a16:creationId xmlns:a16="http://schemas.microsoft.com/office/drawing/2014/main" id="{46352ADA-E9A8-4231-B06A-DD8B291F0F54}"/>
              </a:ext>
            </a:extLst>
          </p:cNvPr>
          <p:cNvSpPr>
            <a:spLocks noChangeArrowheads="1"/>
          </p:cNvSpPr>
          <p:nvPr/>
        </p:nvSpPr>
        <p:spPr bwMode="auto">
          <a:xfrm>
            <a:off x="455613" y="1177925"/>
            <a:ext cx="8208962" cy="51403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solidFill>
                  <a:srgbClr val="FF0000"/>
                </a:solidFill>
                <a:ea typeface="ＭＳ ゴシック" panose="020B0609070205080204" pitchFamily="49" charset="-128"/>
              </a:rPr>
              <a:t>１</a:t>
            </a: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（２）身体的拘束に関すること</a:t>
            </a:r>
          </a:p>
          <a:p>
            <a:pPr eaLnBrk="1" hangingPunct="1">
              <a:spcBef>
                <a:spcPct val="0"/>
              </a:spcBef>
              <a:buFontTx/>
              <a:buNone/>
            </a:pPr>
            <a:endParaRPr lang="ja-JP" altLang="en-US" sz="1600">
              <a:solidFill>
                <a:srgbClr val="FF0000"/>
              </a:solidFill>
              <a:ea typeface="ＭＳ ゴシック" panose="020B0609070205080204" pitchFamily="49" charset="-128"/>
            </a:endParaRPr>
          </a:p>
          <a:p>
            <a:pPr eaLnBrk="1" hangingPunct="1">
              <a:spcBef>
                <a:spcPct val="0"/>
              </a:spcBef>
              <a:buFontTx/>
              <a:buNone/>
            </a:pPr>
            <a:r>
              <a:rPr lang="ja-JP" altLang="en-US" sz="1600" b="1">
                <a:solidFill>
                  <a:schemeClr val="accent2"/>
                </a:solidFill>
                <a:latin typeface="ＭＳ ゴシック" panose="020B0609070205080204" pitchFamily="49" charset="-128"/>
                <a:ea typeface="ＭＳ ゴシック" panose="020B0609070205080204" pitchFamily="49" charset="-128"/>
              </a:rPr>
              <a:t>身体拘束廃止未実施減算の適用について</a:t>
            </a:r>
            <a:endParaRPr lang="en-US" altLang="ja-JP" sz="1600" b="1">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①身体拘束禁止規定</a:t>
            </a: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対象事業</a:t>
            </a:r>
            <a:r>
              <a:rPr lang="en-US" altLang="ja-JP" sz="1600">
                <a:latin typeface="ＭＳ ゴシック" panose="020B0609070205080204" pitchFamily="49" charset="-128"/>
                <a:ea typeface="ＭＳ ゴシック" panose="020B0609070205080204" pitchFamily="49" charset="-128"/>
              </a:rPr>
              <a:t>】</a:t>
            </a: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b="1">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b="1">
                <a:latin typeface="ＭＳ ゴシック" panose="020B0609070205080204" pitchFamily="49" charset="-128"/>
                <a:ea typeface="ＭＳ ゴシック" panose="020B0609070205080204" pitchFamily="49" charset="-128"/>
              </a:rPr>
              <a:t>②基準</a:t>
            </a:r>
            <a:endParaRPr lang="en-US" altLang="ja-JP" sz="1600" b="1">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a:latin typeface="ＭＳ ゴシック" panose="020B0609070205080204" pitchFamily="49" charset="-128"/>
                <a:ea typeface="ＭＳ ゴシック" panose="020B0609070205080204" pitchFamily="49" charset="-128"/>
              </a:rPr>
              <a:t>　身体拘束廃止未実施減算については、施設において身体拘束等が行われていた場合で　　</a:t>
            </a: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a:latin typeface="ＭＳ ゴシック" panose="020B0609070205080204" pitchFamily="49" charset="-128"/>
                <a:ea typeface="ＭＳ ゴシック" panose="020B0609070205080204" pitchFamily="49" charset="-128"/>
              </a:rPr>
              <a:t>　はなく、</a:t>
            </a:r>
            <a:r>
              <a:rPr lang="ja-JP" altLang="en-US" sz="1600" b="1">
                <a:latin typeface="ＭＳ ゴシック" panose="020B0609070205080204" pitchFamily="49" charset="-128"/>
                <a:ea typeface="ＭＳ ゴシック" panose="020B0609070205080204" pitchFamily="49" charset="-128"/>
              </a:rPr>
              <a:t>身体拘束等を行う場合の記録を行っていない場合</a:t>
            </a:r>
            <a:r>
              <a:rPr lang="ja-JP" altLang="en-US" sz="1600">
                <a:latin typeface="ＭＳ ゴシック" panose="020B0609070205080204" pitchFamily="49" charset="-128"/>
                <a:ea typeface="ＭＳ ゴシック" panose="020B0609070205080204" pitchFamily="49" charset="-128"/>
              </a:rPr>
              <a:t>に、入所者全員について所　</a:t>
            </a: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1600">
                <a:latin typeface="ＭＳ ゴシック" panose="020B0609070205080204" pitchFamily="49" charset="-128"/>
                <a:ea typeface="ＭＳ ゴシック" panose="020B0609070205080204" pitchFamily="49" charset="-128"/>
              </a:rPr>
              <a:t>　定単位数から減算することとなる。</a:t>
            </a: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減算対象事業</a:t>
            </a:r>
            <a:r>
              <a:rPr lang="en-US" altLang="ja-JP" sz="1600">
                <a:latin typeface="ＭＳ ゴシック" panose="020B0609070205080204" pitchFamily="49" charset="-128"/>
                <a:ea typeface="ＭＳ ゴシック" panose="020B0609070205080204" pitchFamily="49" charset="-128"/>
              </a:rPr>
              <a:t>】</a:t>
            </a: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a:latin typeface="ＭＳ ゴシック" panose="020B0609070205080204" pitchFamily="49" charset="-128"/>
              <a:ea typeface="ＭＳ ゴシック" panose="020B0609070205080204" pitchFamily="49" charset="-128"/>
            </a:endParaRPr>
          </a:p>
          <a:p>
            <a:pPr eaLnBrk="1" hangingPunct="1">
              <a:spcBef>
                <a:spcPct val="0"/>
              </a:spcBef>
              <a:buFontTx/>
              <a:buNone/>
            </a:pPr>
            <a:endParaRPr lang="en-US" altLang="ja-JP" sz="1600" b="1">
              <a:latin typeface="ＭＳ ゴシック" panose="020B0609070205080204" pitchFamily="49" charset="-128"/>
              <a:ea typeface="ＭＳ ゴシック" panose="020B0609070205080204" pitchFamily="49" charset="-128"/>
            </a:endParaRPr>
          </a:p>
        </p:txBody>
      </p:sp>
      <p:sp>
        <p:nvSpPr>
          <p:cNvPr id="23557" name="Rectangle 4">
            <a:extLst>
              <a:ext uri="{FF2B5EF4-FFF2-40B4-BE49-F238E27FC236}">
                <a16:creationId xmlns:a16="http://schemas.microsoft.com/office/drawing/2014/main" id="{8CABECAD-B0D4-4B17-B133-B4D4E3D619EB}"/>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5" name="正方形/長方形 4">
            <a:extLst>
              <a:ext uri="{FF2B5EF4-FFF2-40B4-BE49-F238E27FC236}">
                <a16:creationId xmlns:a16="http://schemas.microsoft.com/office/drawing/2014/main" id="{E8A31088-4AB7-4C36-A2E8-91862376A026}"/>
              </a:ext>
            </a:extLst>
          </p:cNvPr>
          <p:cNvSpPr/>
          <p:nvPr/>
        </p:nvSpPr>
        <p:spPr>
          <a:xfrm>
            <a:off x="733425" y="2924175"/>
            <a:ext cx="7705725" cy="11525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defRPr/>
            </a:pPr>
            <a:r>
              <a:rPr lang="ja-JP" altLang="en-US" sz="1400" dirty="0"/>
              <a:t>○（介護予防）短期入所生活介護　　　　　　　　　○（介護予防）短期入所療養介護</a:t>
            </a:r>
            <a:endParaRPr lang="en-US" altLang="ja-JP" sz="1400" dirty="0"/>
          </a:p>
          <a:p>
            <a:pPr>
              <a:defRPr/>
            </a:pPr>
            <a:r>
              <a:rPr lang="ja-JP" altLang="en-US" sz="1400" dirty="0"/>
              <a:t>○介護保険施設（介護老人福祉施設、介護老人保健施設、介護療養型医療施設）</a:t>
            </a:r>
            <a:endParaRPr lang="en-US" altLang="ja-JP" sz="1400" dirty="0"/>
          </a:p>
          <a:p>
            <a:pPr>
              <a:defRPr/>
            </a:pPr>
            <a:r>
              <a:rPr lang="ja-JP" altLang="en-US" sz="1400" dirty="0"/>
              <a:t>○（介護予防）小規模多機能型居宅介護　　　　 ○</a:t>
            </a:r>
            <a:r>
              <a:rPr lang="en-US" altLang="ja-JP" sz="1400" dirty="0"/>
              <a:t>(</a:t>
            </a:r>
            <a:r>
              <a:rPr lang="ja-JP" altLang="en-US" sz="1400" dirty="0"/>
              <a:t>介護予防</a:t>
            </a:r>
            <a:r>
              <a:rPr lang="en-US" altLang="ja-JP" sz="1400" dirty="0"/>
              <a:t>)</a:t>
            </a:r>
            <a:r>
              <a:rPr lang="ja-JP" altLang="en-US" sz="1400" dirty="0"/>
              <a:t>特定施設入居者生活介護</a:t>
            </a:r>
            <a:br>
              <a:rPr lang="en-US" altLang="ja-JP" sz="1400" dirty="0"/>
            </a:br>
            <a:r>
              <a:rPr lang="ja-JP" altLang="en-US" sz="1400" dirty="0"/>
              <a:t>○（介護予防）認知症対応型共同生活介護　　　○地域密着型特定施設入居者生活介護</a:t>
            </a:r>
            <a:endParaRPr lang="en-US" altLang="ja-JP" sz="1400" dirty="0"/>
          </a:p>
          <a:p>
            <a:pPr>
              <a:defRPr/>
            </a:pPr>
            <a:r>
              <a:rPr lang="ja-JP" altLang="en-US" sz="1400" dirty="0"/>
              <a:t>○地域密着型特定施設入居者生活介護</a:t>
            </a:r>
          </a:p>
        </p:txBody>
      </p:sp>
      <p:sp>
        <p:nvSpPr>
          <p:cNvPr id="10" name="正方形/長方形 9">
            <a:extLst>
              <a:ext uri="{FF2B5EF4-FFF2-40B4-BE49-F238E27FC236}">
                <a16:creationId xmlns:a16="http://schemas.microsoft.com/office/drawing/2014/main" id="{7A624702-1097-43E6-BD48-9A0F0355D2CC}"/>
              </a:ext>
            </a:extLst>
          </p:cNvPr>
          <p:cNvSpPr/>
          <p:nvPr/>
        </p:nvSpPr>
        <p:spPr>
          <a:xfrm>
            <a:off x="733425" y="5589588"/>
            <a:ext cx="7705725" cy="65563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defRPr/>
            </a:pPr>
            <a:r>
              <a:rPr lang="ja-JP" altLang="en-US" sz="1400" dirty="0"/>
              <a:t>○介護老人福祉施設　　　　　　　　　　　　　　　　　○介護老人保健施設</a:t>
            </a:r>
            <a:endParaRPr lang="en-US" altLang="ja-JP" sz="1400" dirty="0"/>
          </a:p>
          <a:p>
            <a:pPr>
              <a:defRPr/>
            </a:pPr>
            <a:r>
              <a:rPr lang="ja-JP" altLang="en-US" sz="1400" dirty="0"/>
              <a:t>○介護療養型医療施設　　　　　　　　　　　　　　　 ○地域密着型介護老人福祉施設入居者生活介護</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 5">
            <a:extLst>
              <a:ext uri="{FF2B5EF4-FFF2-40B4-BE49-F238E27FC236}">
                <a16:creationId xmlns:a16="http://schemas.microsoft.com/office/drawing/2014/main" id="{1737ED28-458B-490F-A355-DA6A4D605E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C1D5FB6-E53E-425D-B635-436CA65C30DA}" type="slidenum">
              <a:rPr lang="en-US" altLang="ja-JP" sz="1400" smtClean="0"/>
              <a:pPr>
                <a:spcBef>
                  <a:spcPct val="0"/>
                </a:spcBef>
                <a:buFontTx/>
                <a:buNone/>
              </a:pPr>
              <a:t>2</a:t>
            </a:fld>
            <a:endParaRPr lang="en-US" altLang="ja-JP" sz="1400"/>
          </a:p>
        </p:txBody>
      </p:sp>
      <p:sp>
        <p:nvSpPr>
          <p:cNvPr id="5123" name="Rectangle 4">
            <a:extLst>
              <a:ext uri="{FF2B5EF4-FFF2-40B4-BE49-F238E27FC236}">
                <a16:creationId xmlns:a16="http://schemas.microsoft.com/office/drawing/2014/main" id="{25A61FCC-0AF3-4C20-AC0B-F3C69CD7A82D}"/>
              </a:ext>
            </a:extLst>
          </p:cNvPr>
          <p:cNvSpPr>
            <a:spLocks noGrp="1" noChangeArrowheads="1"/>
          </p:cNvSpPr>
          <p:nvPr>
            <p:ph type="title"/>
          </p:nvPr>
        </p:nvSpPr>
        <p:spPr>
          <a:xfrm>
            <a:off x="457200" y="274638"/>
            <a:ext cx="8229600" cy="346075"/>
          </a:xfrm>
        </p:spPr>
        <p:txBody>
          <a:bodyPr/>
          <a:lstStyle/>
          <a:p>
            <a:pPr eaLnBrk="1" hangingPunct="1"/>
            <a:r>
              <a:rPr lang="ja-JP" altLang="en-US" sz="2400" b="1"/>
              <a:t>１．実地指導・監査等の実施状況について</a:t>
            </a:r>
          </a:p>
        </p:txBody>
      </p:sp>
      <p:graphicFrame>
        <p:nvGraphicFramePr>
          <p:cNvPr id="8260" name="Group 68">
            <a:extLst>
              <a:ext uri="{FF2B5EF4-FFF2-40B4-BE49-F238E27FC236}">
                <a16:creationId xmlns:a16="http://schemas.microsoft.com/office/drawing/2014/main" id="{486514E1-D0F5-46C9-B080-C445AEB7E480}"/>
              </a:ext>
            </a:extLst>
          </p:cNvPr>
          <p:cNvGraphicFramePr>
            <a:graphicFrameLocks noGrp="1"/>
          </p:cNvGraphicFramePr>
          <p:nvPr>
            <p:ph idx="1"/>
          </p:nvPr>
        </p:nvGraphicFramePr>
        <p:xfrm>
          <a:off x="395288" y="908050"/>
          <a:ext cx="8229600" cy="2786063"/>
        </p:xfrm>
        <a:graphic>
          <a:graphicData uri="http://schemas.openxmlformats.org/drawingml/2006/table">
            <a:tbl>
              <a:tblPr/>
              <a:tblGrid>
                <a:gridCol w="2846387">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298575">
                  <a:extLst>
                    <a:ext uri="{9D8B030D-6E8A-4147-A177-3AD203B41FA5}">
                      <a16:colId xmlns:a16="http://schemas.microsoft.com/office/drawing/2014/main" val="20002"/>
                    </a:ext>
                  </a:extLst>
                </a:gridCol>
                <a:gridCol w="1298575">
                  <a:extLst>
                    <a:ext uri="{9D8B030D-6E8A-4147-A177-3AD203B41FA5}">
                      <a16:colId xmlns:a16="http://schemas.microsoft.com/office/drawing/2014/main" val="20003"/>
                    </a:ext>
                  </a:extLst>
                </a:gridCol>
                <a:gridCol w="1293813">
                  <a:extLst>
                    <a:ext uri="{9D8B030D-6E8A-4147-A177-3AD203B41FA5}">
                      <a16:colId xmlns:a16="http://schemas.microsoft.com/office/drawing/2014/main" val="20004"/>
                    </a:ext>
                  </a:extLst>
                </a:gridCol>
              </a:tblGrid>
              <a:tr h="560793">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施設種別</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対象施設数</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(H27.1.1</a:t>
                      </a: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現在</a:t>
                      </a:r>
                      <a:r>
                        <a:rPr kumimoji="1" lang="en-US"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実地指導</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随時確認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（監査等）</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計</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指定介護老人福祉施設</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５５</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２３</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５</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２８</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介護老人保健施設</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３３</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１４</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１５</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介護療養型医療施設</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２１</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９</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１１</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短期入所生活介護</a:t>
                      </a:r>
                      <a:r>
                        <a:rPr kumimoji="1" lang="ja-JP" altLang="en-US"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（単独）</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１７</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１２</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１４</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短期入所療養介護</a:t>
                      </a:r>
                      <a:r>
                        <a:rPr kumimoji="1" lang="ja-JP" altLang="en-US"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（単独）</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４</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０</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０</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０</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特定施設入居者生活介護</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１８</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７</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３</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１０</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700">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計</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１４８</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６５</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１３</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７８</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180" name="Text Box 88">
            <a:extLst>
              <a:ext uri="{FF2B5EF4-FFF2-40B4-BE49-F238E27FC236}">
                <a16:creationId xmlns:a16="http://schemas.microsoft.com/office/drawing/2014/main" id="{71283E0B-1556-45A2-89DC-9ADD21F7726F}"/>
              </a:ext>
            </a:extLst>
          </p:cNvPr>
          <p:cNvSpPr txBox="1">
            <a:spLocks noChangeArrowheads="1"/>
          </p:cNvSpPr>
          <p:nvPr/>
        </p:nvSpPr>
        <p:spPr bwMode="auto">
          <a:xfrm>
            <a:off x="611188" y="4076700"/>
            <a:ext cx="7416800" cy="140335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ea typeface="ＭＳ ゴシック" panose="020B0609070205080204" pitchFamily="49" charset="-128"/>
              </a:rPr>
              <a:t>（実地指導）</a:t>
            </a:r>
          </a:p>
          <a:p>
            <a:pPr eaLnBrk="1" hangingPunct="1">
              <a:spcBef>
                <a:spcPct val="25000"/>
              </a:spcBef>
              <a:buFontTx/>
              <a:buNone/>
            </a:pPr>
            <a:r>
              <a:rPr lang="ja-JP" altLang="en-US" sz="1400">
                <a:ea typeface="ＭＳ ゴシック" panose="020B0609070205080204" pitchFamily="49" charset="-128"/>
              </a:rPr>
              <a:t>　・制度管理の適正化とよりよいケアの実現に向けて実施</a:t>
            </a:r>
          </a:p>
          <a:p>
            <a:pPr eaLnBrk="1" hangingPunct="1">
              <a:spcBef>
                <a:spcPct val="25000"/>
              </a:spcBef>
              <a:buFontTx/>
              <a:buNone/>
            </a:pPr>
            <a:r>
              <a:rPr lang="ja-JP" altLang="en-US" sz="1400">
                <a:ea typeface="ＭＳ ゴシック" panose="020B0609070205080204" pitchFamily="49" charset="-128"/>
              </a:rPr>
              <a:t>　・著しい基準違反が認められ、利用者の生命の危険がある場合、又は、報酬請求に不正</a:t>
            </a:r>
          </a:p>
          <a:p>
            <a:pPr eaLnBrk="1" hangingPunct="1">
              <a:spcBef>
                <a:spcPct val="25000"/>
              </a:spcBef>
              <a:buFontTx/>
              <a:buNone/>
            </a:pPr>
            <a:r>
              <a:rPr lang="ja-JP" altLang="en-US" sz="1400">
                <a:ea typeface="ＭＳ ゴシック" panose="020B0609070205080204" pitchFamily="49" charset="-128"/>
              </a:rPr>
              <a:t>　　が認められる場合には、監査に変更</a:t>
            </a:r>
          </a:p>
          <a:p>
            <a:pPr eaLnBrk="1" hangingPunct="1">
              <a:spcBef>
                <a:spcPct val="25000"/>
              </a:spcBef>
              <a:buFontTx/>
              <a:buNone/>
            </a:pPr>
            <a:r>
              <a:rPr lang="ja-JP" altLang="en-US" sz="1400">
                <a:ea typeface="ＭＳ ゴシック" panose="020B0609070205080204" pitchFamily="49" charset="-128"/>
              </a:rPr>
              <a:t>　・基本的には、２年に１回の実施</a:t>
            </a:r>
          </a:p>
        </p:txBody>
      </p:sp>
      <p:sp>
        <p:nvSpPr>
          <p:cNvPr id="5181" name="Rectangle 89">
            <a:extLst>
              <a:ext uri="{FF2B5EF4-FFF2-40B4-BE49-F238E27FC236}">
                <a16:creationId xmlns:a16="http://schemas.microsoft.com/office/drawing/2014/main" id="{CDE03572-497D-46CE-9D39-37E5116CD31B}"/>
              </a:ext>
            </a:extLst>
          </p:cNvPr>
          <p:cNvSpPr>
            <a:spLocks noChangeArrowheads="1"/>
          </p:cNvSpPr>
          <p:nvPr/>
        </p:nvSpPr>
        <p:spPr bwMode="auto">
          <a:xfrm>
            <a:off x="611188" y="5589588"/>
            <a:ext cx="7416800" cy="11461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ea typeface="ＭＳ ゴシック" panose="020B0609070205080204" pitchFamily="49" charset="-128"/>
              </a:rPr>
              <a:t>（随時確認）</a:t>
            </a:r>
          </a:p>
          <a:p>
            <a:pPr eaLnBrk="1" hangingPunct="1">
              <a:spcBef>
                <a:spcPct val="25000"/>
              </a:spcBef>
              <a:buFontTx/>
              <a:buNone/>
            </a:pPr>
            <a:r>
              <a:rPr lang="ja-JP" altLang="en-US" sz="1400">
                <a:ea typeface="ＭＳ ゴシック" panose="020B0609070205080204" pitchFamily="49" charset="-128"/>
              </a:rPr>
              <a:t>　・通報・苦情・相談等の情報に基づき、監査等の介護保険法上の権限を適切に行使</a:t>
            </a:r>
          </a:p>
          <a:p>
            <a:pPr eaLnBrk="1" hangingPunct="1">
              <a:spcBef>
                <a:spcPct val="25000"/>
              </a:spcBef>
              <a:buFontTx/>
              <a:buNone/>
            </a:pPr>
            <a:r>
              <a:rPr lang="ja-JP" altLang="en-US" sz="1400">
                <a:ea typeface="ＭＳ ゴシック" panose="020B0609070205080204" pitchFamily="49" charset="-128"/>
              </a:rPr>
              <a:t>　・随時に実施</a:t>
            </a:r>
            <a:endParaRPr lang="en-US" altLang="ja-JP" sz="1400">
              <a:ea typeface="ＭＳ ゴシック" panose="020B0609070205080204" pitchFamily="49" charset="-128"/>
            </a:endParaRPr>
          </a:p>
          <a:p>
            <a:pPr eaLnBrk="1" hangingPunct="1">
              <a:spcBef>
                <a:spcPct val="25000"/>
              </a:spcBef>
              <a:buFontTx/>
              <a:buNone/>
            </a:pPr>
            <a:r>
              <a:rPr lang="ja-JP" altLang="en-US" sz="1400">
                <a:ea typeface="ＭＳ ゴシック" panose="020B0609070205080204" pitchFamily="49" charset="-128"/>
              </a:rPr>
              <a:t>　・感染症の発生等に伴う現地調査の２８件を除く　</a:t>
            </a:r>
          </a:p>
        </p:txBody>
      </p:sp>
      <p:sp>
        <p:nvSpPr>
          <p:cNvPr id="5182" name="Text Box 90">
            <a:extLst>
              <a:ext uri="{FF2B5EF4-FFF2-40B4-BE49-F238E27FC236}">
                <a16:creationId xmlns:a16="http://schemas.microsoft.com/office/drawing/2014/main" id="{F47C644B-92FA-4D41-BF74-947EE4BD6C11}"/>
              </a:ext>
            </a:extLst>
          </p:cNvPr>
          <p:cNvSpPr txBox="1">
            <a:spLocks noChangeArrowheads="1"/>
          </p:cNvSpPr>
          <p:nvPr/>
        </p:nvSpPr>
        <p:spPr bwMode="auto">
          <a:xfrm>
            <a:off x="5580063" y="549275"/>
            <a:ext cx="2952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50000"/>
              </a:spcBef>
              <a:buFontTx/>
              <a:buNone/>
            </a:pPr>
            <a:r>
              <a:rPr lang="ja-JP" altLang="en-US" sz="1400">
                <a:latin typeface="ＭＳ ゴシック" panose="020B0609070205080204" pitchFamily="49" charset="-128"/>
                <a:ea typeface="ＭＳ ゴシック" panose="020B0609070205080204" pitchFamily="49" charset="-128"/>
              </a:rPr>
              <a:t>（香川県所管分：</a:t>
            </a:r>
            <a:r>
              <a:rPr lang="en-US" altLang="ja-JP" sz="1400">
                <a:latin typeface="ＭＳ ゴシック" panose="020B0609070205080204" pitchFamily="49" charset="-128"/>
                <a:ea typeface="ＭＳ ゴシック" panose="020B0609070205080204" pitchFamily="49" charset="-128"/>
              </a:rPr>
              <a:t>H27.3.11</a:t>
            </a:r>
            <a:r>
              <a:rPr lang="ja-JP" altLang="en-US" sz="1400">
                <a:latin typeface="ＭＳ ゴシック" panose="020B0609070205080204" pitchFamily="49" charset="-128"/>
                <a:ea typeface="ＭＳ ゴシック" panose="020B0609070205080204" pitchFamily="49" charset="-128"/>
              </a:rPr>
              <a:t>現在）</a:t>
            </a:r>
          </a:p>
        </p:txBody>
      </p:sp>
      <p:sp>
        <p:nvSpPr>
          <p:cNvPr id="5183" name="Text Box 120">
            <a:extLst>
              <a:ext uri="{FF2B5EF4-FFF2-40B4-BE49-F238E27FC236}">
                <a16:creationId xmlns:a16="http://schemas.microsoft.com/office/drawing/2014/main" id="{7E50F4F4-013F-4212-B795-E88D9FC98707}"/>
              </a:ext>
            </a:extLst>
          </p:cNvPr>
          <p:cNvSpPr txBox="1">
            <a:spLocks noChangeArrowheads="1"/>
          </p:cNvSpPr>
          <p:nvPr/>
        </p:nvSpPr>
        <p:spPr bwMode="auto">
          <a:xfrm>
            <a:off x="468313" y="3789363"/>
            <a:ext cx="741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ea typeface="ＭＳ ゴシック" panose="020B0609070205080204" pitchFamily="49" charset="-128"/>
              </a:rPr>
              <a:t>(</a:t>
            </a:r>
            <a:r>
              <a:rPr lang="ja-JP" altLang="en-US" sz="1400">
                <a:ea typeface="ＭＳ ゴシック" panose="020B0609070205080204" pitchFamily="49" charset="-128"/>
              </a:rPr>
              <a:t>注</a:t>
            </a:r>
            <a:r>
              <a:rPr lang="en-US" altLang="ja-JP" sz="1400">
                <a:ea typeface="ＭＳ ゴシック" panose="020B0609070205080204" pitchFamily="49" charset="-128"/>
              </a:rPr>
              <a:t>)</a:t>
            </a:r>
            <a:r>
              <a:rPr lang="ja-JP" altLang="en-US" sz="1400">
                <a:ea typeface="ＭＳ ゴシック" panose="020B0609070205080204" pitchFamily="49" charset="-128"/>
              </a:rPr>
              <a:t>上記は、介護保険施設及び居住系サービス事業所を対象に整理している。</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 5">
            <a:extLst>
              <a:ext uri="{FF2B5EF4-FFF2-40B4-BE49-F238E27FC236}">
                <a16:creationId xmlns:a16="http://schemas.microsoft.com/office/drawing/2014/main" id="{C104F6A1-F8AD-4B3B-974F-87E96DB47B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F7618A0-3E64-4889-9230-2BEAC3005C58}" type="slidenum">
              <a:rPr lang="en-US" altLang="ja-JP" sz="1400" smtClean="0"/>
              <a:pPr>
                <a:spcBef>
                  <a:spcPct val="0"/>
                </a:spcBef>
                <a:buFontTx/>
                <a:buNone/>
              </a:pPr>
              <a:t>20</a:t>
            </a:fld>
            <a:endParaRPr lang="en-US" altLang="ja-JP" sz="1400"/>
          </a:p>
        </p:txBody>
      </p:sp>
      <p:sp>
        <p:nvSpPr>
          <p:cNvPr id="24579" name="Rectangle 2">
            <a:extLst>
              <a:ext uri="{FF2B5EF4-FFF2-40B4-BE49-F238E27FC236}">
                <a16:creationId xmlns:a16="http://schemas.microsoft.com/office/drawing/2014/main" id="{522B70AC-C3FB-4D9A-B9D5-538AE98DFF31}"/>
              </a:ext>
            </a:extLst>
          </p:cNvPr>
          <p:cNvSpPr>
            <a:spLocks noGrp="1" noChangeArrowheads="1"/>
          </p:cNvSpPr>
          <p:nvPr>
            <p:ph type="title"/>
          </p:nvPr>
        </p:nvSpPr>
        <p:spPr>
          <a:xfrm>
            <a:off x="457200" y="64770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処遇に関するもの（３－１）</a:t>
            </a:r>
          </a:p>
        </p:txBody>
      </p:sp>
      <p:sp>
        <p:nvSpPr>
          <p:cNvPr id="24580" name="Rectangle 3">
            <a:extLst>
              <a:ext uri="{FF2B5EF4-FFF2-40B4-BE49-F238E27FC236}">
                <a16:creationId xmlns:a16="http://schemas.microsoft.com/office/drawing/2014/main" id="{AF71D4FE-1004-4909-9A79-9B82EA370EB1}"/>
              </a:ext>
            </a:extLst>
          </p:cNvPr>
          <p:cNvSpPr>
            <a:spLocks noChangeArrowheads="1"/>
          </p:cNvSpPr>
          <p:nvPr/>
        </p:nvSpPr>
        <p:spPr bwMode="auto">
          <a:xfrm>
            <a:off x="539750" y="1290638"/>
            <a:ext cx="8064500"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solidFill>
                  <a:srgbClr val="FF0000"/>
                </a:solidFill>
                <a:ea typeface="ＭＳ ゴシック" panose="020B0609070205080204" pitchFamily="49" charset="-128"/>
              </a:rPr>
              <a:t>１</a:t>
            </a:r>
            <a:r>
              <a:rPr lang="en-US" altLang="ja-JP" sz="1800" b="1">
                <a:solidFill>
                  <a:srgbClr val="FF0000"/>
                </a:solidFill>
                <a:ea typeface="ＭＳ ゴシック" panose="020B0609070205080204" pitchFamily="49" charset="-128"/>
              </a:rPr>
              <a:t>【</a:t>
            </a:r>
            <a:r>
              <a:rPr lang="ja-JP" altLang="en-US" sz="1800" b="1">
                <a:solidFill>
                  <a:srgbClr val="FF0000"/>
                </a:solidFill>
                <a:ea typeface="ＭＳ ゴシック" panose="020B0609070205080204" pitchFamily="49" charset="-128"/>
              </a:rPr>
              <a:t>指導事項</a:t>
            </a:r>
            <a:r>
              <a:rPr lang="en-US" altLang="ja-JP" sz="18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（３）衛生管理に関すること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600">
                <a:ea typeface="ＭＳ ゴシック" panose="020B0609070205080204" pitchFamily="49" charset="-128"/>
              </a:rPr>
              <a:t>・感染症及び予防及び、まん延の防止のための指針が整備されていない。</a:t>
            </a:r>
            <a:endParaRPr lang="en-US" altLang="ja-JP" sz="1600">
              <a:ea typeface="ＭＳ ゴシック" panose="020B0609070205080204" pitchFamily="49" charset="-128"/>
            </a:endParaRPr>
          </a:p>
          <a:p>
            <a:pPr eaLnBrk="1" hangingPunct="1">
              <a:spcBef>
                <a:spcPct val="50000"/>
              </a:spcBef>
              <a:buFontTx/>
              <a:buNone/>
            </a:pPr>
            <a:r>
              <a:rPr lang="ja-JP" altLang="en-US" sz="1600">
                <a:ea typeface="ＭＳ ゴシック" panose="020B0609070205080204" pitchFamily="49" charset="-128"/>
              </a:rPr>
              <a:t>・感染症及び食中毒の予防及びまん延防止のための対策を検討する委員会がおおむね　</a:t>
            </a:r>
            <a:endParaRPr lang="en-US" altLang="ja-JP" sz="1600">
              <a:ea typeface="ＭＳ ゴシック" panose="020B0609070205080204" pitchFamily="49" charset="-128"/>
            </a:endParaRPr>
          </a:p>
          <a:p>
            <a:pPr eaLnBrk="1" hangingPunct="1">
              <a:spcBef>
                <a:spcPct val="50000"/>
              </a:spcBef>
              <a:buFontTx/>
              <a:buNone/>
            </a:pPr>
            <a:r>
              <a:rPr lang="ja-JP" altLang="en-US" sz="1600">
                <a:ea typeface="ＭＳ ゴシック" panose="020B0609070205080204" pitchFamily="49" charset="-128"/>
              </a:rPr>
              <a:t>　３か月に１回以上開催されていない。</a:t>
            </a:r>
            <a:endParaRPr lang="en-US" altLang="ja-JP" sz="1600">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a:t>
            </a:r>
            <a:r>
              <a:rPr lang="ja-JP" altLang="en-US" sz="1600"/>
              <a:t>循環式浴槽の水質検査を実施していない。</a:t>
            </a:r>
            <a:endParaRPr lang="ja-JP" altLang="en-US" sz="1600" b="1" u="sng">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a:t>
            </a:r>
            <a:r>
              <a:rPr lang="ja-JP" altLang="ja-JP" sz="1600"/>
              <a:t>有効容量の合計が１</a:t>
            </a:r>
            <a:r>
              <a:rPr lang="ja-JP" altLang="en-US" sz="1600"/>
              <a:t>０</a:t>
            </a:r>
            <a:r>
              <a:rPr lang="ja-JP" altLang="ja-JP" sz="1600"/>
              <a:t>立方メートル</a:t>
            </a:r>
            <a:r>
              <a:rPr lang="ja-JP" altLang="en-US" sz="1600"/>
              <a:t>以上</a:t>
            </a:r>
            <a:r>
              <a:rPr lang="ja-JP" altLang="ja-JP" sz="1600"/>
              <a:t>ある</a:t>
            </a:r>
            <a:r>
              <a:rPr lang="ja-JP" altLang="en-US" sz="1600"/>
              <a:t>受水槽について</a:t>
            </a:r>
            <a:r>
              <a:rPr lang="ja-JP" altLang="ja-JP" sz="1600"/>
              <a:t>「簡易専用水道」として</a:t>
            </a:r>
            <a:r>
              <a:rPr lang="ja-JP" altLang="en-US" sz="1600"/>
              <a:t>の</a:t>
            </a:r>
            <a:endParaRPr lang="en-US" altLang="ja-JP" sz="1600"/>
          </a:p>
          <a:p>
            <a:pPr eaLnBrk="1" hangingPunct="1">
              <a:spcBef>
                <a:spcPct val="50000"/>
              </a:spcBef>
              <a:buFontTx/>
              <a:buNone/>
            </a:pPr>
            <a:r>
              <a:rPr lang="ja-JP" altLang="en-US" sz="1600"/>
              <a:t>　　検査・清掃を実施していない。</a:t>
            </a:r>
            <a:endParaRPr lang="en-US" altLang="ja-JP" sz="1600"/>
          </a:p>
          <a:p>
            <a:pPr eaLnBrk="1" hangingPunct="1">
              <a:spcBef>
                <a:spcPct val="50000"/>
              </a:spcBef>
              <a:buFontTx/>
              <a:buNone/>
            </a:pPr>
            <a:r>
              <a:rPr lang="ja-JP" altLang="en-US" sz="1600" b="1">
                <a:ea typeface="ＭＳ ゴシック" panose="020B0609070205080204" pitchFamily="49" charset="-128"/>
              </a:rPr>
              <a:t>・</a:t>
            </a:r>
            <a:r>
              <a:rPr lang="ja-JP" altLang="en-US" sz="1600">
                <a:ea typeface="ＭＳ ゴシック" panose="020B0609070205080204" pitchFamily="49" charset="-128"/>
              </a:rPr>
              <a:t>喀痰吸引、経管栄養で用いる器具・機材について清潔保持に努めること。</a:t>
            </a:r>
            <a:endParaRPr lang="en-US" altLang="ja-JP" sz="1600">
              <a:ea typeface="ＭＳ ゴシック" panose="020B0609070205080204" pitchFamily="49" charset="-128"/>
            </a:endParaRPr>
          </a:p>
          <a:p>
            <a:pPr eaLnBrk="1" hangingPunct="1">
              <a:spcBef>
                <a:spcPct val="50000"/>
              </a:spcBef>
              <a:buFontTx/>
              <a:buNone/>
            </a:pPr>
            <a:r>
              <a:rPr lang="ja-JP" altLang="en-US" sz="1600">
                <a:ea typeface="ＭＳ ゴシック" panose="020B0609070205080204" pitchFamily="49" charset="-128"/>
              </a:rPr>
              <a:t>　</a:t>
            </a:r>
            <a:endParaRPr lang="en-US" altLang="ja-JP" sz="1600"/>
          </a:p>
        </p:txBody>
      </p:sp>
      <p:sp>
        <p:nvSpPr>
          <p:cNvPr id="24581" name="Rectangle 4">
            <a:extLst>
              <a:ext uri="{FF2B5EF4-FFF2-40B4-BE49-F238E27FC236}">
                <a16:creationId xmlns:a16="http://schemas.microsoft.com/office/drawing/2014/main" id="{186403DB-E0D4-4290-9F49-AA1A57580A61}"/>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6" name="角丸四角形 5">
            <a:extLst>
              <a:ext uri="{FF2B5EF4-FFF2-40B4-BE49-F238E27FC236}">
                <a16:creationId xmlns:a16="http://schemas.microsoft.com/office/drawing/2014/main" id="{D4C0C877-E207-4AAA-8A53-6210FA5C9CBA}"/>
              </a:ext>
            </a:extLst>
          </p:cNvPr>
          <p:cNvSpPr/>
          <p:nvPr/>
        </p:nvSpPr>
        <p:spPr>
          <a:xfrm>
            <a:off x="819150" y="4811713"/>
            <a:ext cx="7505700" cy="16716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rPr>
              <a:t>特に、循環式浴槽の維持管理上の措置として、浴槽水中の遊離残留塩素濃度「貯湯タンク」、「循環ろ過装置」、「気泡発生装置、ジェット噴射装置」、「打たせ湯、シャワー等」、について、衛生的な管理を行うこと。</a:t>
            </a:r>
          </a:p>
          <a:p>
            <a:pPr>
              <a:defRPr/>
            </a:pPr>
            <a:r>
              <a:rPr lang="ja-JP" altLang="en-US" dirty="0">
                <a:solidFill>
                  <a:schemeClr val="tx1"/>
                </a:solidFill>
              </a:rPr>
              <a:t>「香川県特定入浴施設におけるレジオネラ症の発生の防止に関する指導要綱」を参照</a:t>
            </a:r>
            <a:endParaRPr lang="ja-JP" altLang="en-US" b="1" dirty="0">
              <a:solidFill>
                <a:schemeClr val="tx1"/>
              </a:solidFill>
              <a:ea typeface="ＭＳ ゴシック" panose="020B0609070205080204" pitchFamily="49"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番号プレースホルダ 5">
            <a:extLst>
              <a:ext uri="{FF2B5EF4-FFF2-40B4-BE49-F238E27FC236}">
                <a16:creationId xmlns:a16="http://schemas.microsoft.com/office/drawing/2014/main" id="{31CDF33B-1766-471F-9EB3-09439CEA25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B3927BB-1ABF-4922-B824-9B15CC2E2762}" type="slidenum">
              <a:rPr lang="en-US" altLang="ja-JP" sz="1400" smtClean="0"/>
              <a:pPr>
                <a:spcBef>
                  <a:spcPct val="0"/>
                </a:spcBef>
                <a:buFontTx/>
                <a:buNone/>
              </a:pPr>
              <a:t>21</a:t>
            </a:fld>
            <a:endParaRPr lang="en-US" altLang="ja-JP" sz="1400"/>
          </a:p>
        </p:txBody>
      </p:sp>
      <p:sp>
        <p:nvSpPr>
          <p:cNvPr id="25603" name="Rectangle 2">
            <a:extLst>
              <a:ext uri="{FF2B5EF4-FFF2-40B4-BE49-F238E27FC236}">
                <a16:creationId xmlns:a16="http://schemas.microsoft.com/office/drawing/2014/main" id="{D1344B1B-5103-4FC7-8E7F-53CF13A1B4EB}"/>
              </a:ext>
            </a:extLst>
          </p:cNvPr>
          <p:cNvSpPr>
            <a:spLocks noGrp="1" noChangeArrowheads="1"/>
          </p:cNvSpPr>
          <p:nvPr>
            <p:ph type="title"/>
          </p:nvPr>
        </p:nvSpPr>
        <p:spPr>
          <a:xfrm>
            <a:off x="457200" y="64770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処遇に関するもの（３－２）</a:t>
            </a:r>
          </a:p>
        </p:txBody>
      </p:sp>
      <p:sp>
        <p:nvSpPr>
          <p:cNvPr id="25604" name="Rectangle 3">
            <a:extLst>
              <a:ext uri="{FF2B5EF4-FFF2-40B4-BE49-F238E27FC236}">
                <a16:creationId xmlns:a16="http://schemas.microsoft.com/office/drawing/2014/main" id="{0C9F339C-C4A2-4BC8-8F26-AAA2C43F98C6}"/>
              </a:ext>
            </a:extLst>
          </p:cNvPr>
          <p:cNvSpPr>
            <a:spLocks noChangeArrowheads="1"/>
          </p:cNvSpPr>
          <p:nvPr/>
        </p:nvSpPr>
        <p:spPr bwMode="auto">
          <a:xfrm>
            <a:off x="434975" y="1044575"/>
            <a:ext cx="8639175" cy="460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600">
                <a:solidFill>
                  <a:schemeClr val="accent2"/>
                </a:solidFill>
                <a:ea typeface="ＭＳ ゴシック" panose="020B0609070205080204" pitchFamily="49" charset="-128"/>
              </a:rPr>
              <a:t>　</a:t>
            </a:r>
            <a:r>
              <a:rPr lang="ja-JP" altLang="en-US" sz="1600" b="1">
                <a:solidFill>
                  <a:schemeClr val="accent2"/>
                </a:solidFill>
                <a:ea typeface="ＭＳ ゴシック" panose="020B0609070205080204" pitchFamily="49" charset="-128"/>
              </a:rPr>
              <a:t>インフルエンザ集団発症時の状況</a:t>
            </a:r>
            <a:endParaRPr lang="en-US" altLang="ja-JP" sz="1600" b="1">
              <a:solidFill>
                <a:schemeClr val="accent2"/>
              </a:solidFill>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・予防措置策として、入所者、職員共にワクチンの接種を行っていた。</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・施設の構造上の特徴、入所者の特徴によっては、拡大防止が難しいところもあり、特に認知症の方が多　</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　いところは、マスク着用等の対応が困難で、感染拡大が見られた。</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・典型的な症状（高熱等）を示すことなく、微熱のみで経過する場合が多く見られた。</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solidFill>
                  <a:srgbClr val="FF0000"/>
                </a:solidFill>
                <a:ea typeface="ＭＳ ゴシック" panose="020B0609070205080204" pitchFamily="49" charset="-128"/>
              </a:rPr>
              <a:t>１</a:t>
            </a: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・施設において感染症若しくは食中毒の発生又はそれが疑われる状況が生じたときは、速やかな対応、</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　報告を行うこと。</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・環境整備のための消毒液を噴霧しており、拭き取りで実施していない。</a:t>
            </a:r>
            <a:endParaRPr lang="en-US" altLang="ja-JP" sz="1400" b="1">
              <a:ea typeface="ＭＳ ゴシック" panose="020B0609070205080204" pitchFamily="49" charset="-128"/>
            </a:endParaRPr>
          </a:p>
          <a:p>
            <a:pPr eaLnBrk="1" hangingPunct="1">
              <a:lnSpc>
                <a:spcPts val="1400"/>
              </a:lnSpc>
              <a:spcBef>
                <a:spcPct val="50000"/>
              </a:spcBef>
              <a:buFontTx/>
              <a:buNone/>
            </a:pPr>
            <a:r>
              <a:rPr lang="ja-JP" altLang="en-US" sz="1400" b="1">
                <a:ea typeface="ＭＳ ゴシック" panose="020B0609070205080204" pitchFamily="49" charset="-128"/>
              </a:rPr>
              <a:t>・マニュアルは整備されているが、実用的でない。</a:t>
            </a:r>
            <a:endParaRPr lang="en-US" altLang="ja-JP" sz="1400" b="1">
              <a:ea typeface="ＭＳ ゴシック" panose="020B0609070205080204" pitchFamily="49" charset="-128"/>
            </a:endParaRPr>
          </a:p>
          <a:p>
            <a:pPr eaLnBrk="1" hangingPunct="1">
              <a:lnSpc>
                <a:spcPts val="1400"/>
              </a:lnSpc>
              <a:spcBef>
                <a:spcPct val="50000"/>
              </a:spcBef>
              <a:buFontTx/>
              <a:buNone/>
            </a:pPr>
            <a:endParaRPr lang="en-US" altLang="ja-JP" sz="1400">
              <a:ea typeface="ＭＳ ゴシック" panose="020B0609070205080204" pitchFamily="49" charset="-128"/>
            </a:endParaRPr>
          </a:p>
          <a:p>
            <a:pPr eaLnBrk="1" hangingPunct="1">
              <a:lnSpc>
                <a:spcPts val="1400"/>
              </a:lnSpc>
              <a:spcBef>
                <a:spcPct val="50000"/>
              </a:spcBef>
              <a:buFontTx/>
              <a:buNone/>
            </a:pPr>
            <a:r>
              <a:rPr lang="ja-JP" altLang="en-US" sz="1400">
                <a:ea typeface="ＭＳ ゴシック" panose="020B0609070205080204" pitchFamily="49" charset="-128"/>
              </a:rPr>
              <a:t>　　</a:t>
            </a:r>
            <a:endParaRPr lang="en-US" altLang="ja-JP" sz="1400">
              <a:ea typeface="ＭＳ ゴシック" panose="020B0609070205080204" pitchFamily="49" charset="-128"/>
            </a:endParaRPr>
          </a:p>
          <a:p>
            <a:pPr eaLnBrk="1" hangingPunct="1">
              <a:spcBef>
                <a:spcPct val="50000"/>
              </a:spcBef>
              <a:buFontTx/>
              <a:buNone/>
            </a:pPr>
            <a:endParaRPr lang="en-US" altLang="ja-JP" sz="1600">
              <a:solidFill>
                <a:schemeClr val="accent2"/>
              </a:solidFill>
              <a:ea typeface="ＭＳ ゴシック" panose="020B0609070205080204" pitchFamily="49" charset="-128"/>
            </a:endParaRPr>
          </a:p>
          <a:p>
            <a:pPr eaLnBrk="1" hangingPunct="1">
              <a:spcBef>
                <a:spcPct val="50000"/>
              </a:spcBef>
              <a:buFontTx/>
              <a:buNone/>
            </a:pPr>
            <a:endParaRPr lang="en-US" altLang="ja-JP" sz="1600">
              <a:solidFill>
                <a:schemeClr val="accent2"/>
              </a:solidFill>
              <a:ea typeface="ＭＳ ゴシック" panose="020B0609070205080204" pitchFamily="49" charset="-128"/>
            </a:endParaRPr>
          </a:p>
          <a:p>
            <a:pPr eaLnBrk="1" hangingPunct="1">
              <a:spcBef>
                <a:spcPct val="50000"/>
              </a:spcBef>
              <a:buFontTx/>
              <a:buNone/>
            </a:pPr>
            <a:endParaRPr lang="en-US" altLang="ja-JP" sz="1600">
              <a:solidFill>
                <a:schemeClr val="accent2"/>
              </a:solidFill>
              <a:ea typeface="ＭＳ ゴシック" panose="020B0609070205080204" pitchFamily="49" charset="-128"/>
            </a:endParaRPr>
          </a:p>
        </p:txBody>
      </p:sp>
      <p:sp>
        <p:nvSpPr>
          <p:cNvPr id="25605" name="Rectangle 4">
            <a:extLst>
              <a:ext uri="{FF2B5EF4-FFF2-40B4-BE49-F238E27FC236}">
                <a16:creationId xmlns:a16="http://schemas.microsoft.com/office/drawing/2014/main" id="{3B967954-3C4F-4B52-94A2-F10932A82E48}"/>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8" name="角丸四角形 7">
            <a:extLst>
              <a:ext uri="{FF2B5EF4-FFF2-40B4-BE49-F238E27FC236}">
                <a16:creationId xmlns:a16="http://schemas.microsoft.com/office/drawing/2014/main" id="{D0A6996A-04D5-43E8-9F90-89071D5D90E6}"/>
              </a:ext>
            </a:extLst>
          </p:cNvPr>
          <p:cNvSpPr/>
          <p:nvPr/>
        </p:nvSpPr>
        <p:spPr>
          <a:xfrm>
            <a:off x="434975" y="3932238"/>
            <a:ext cx="8229600" cy="2925762"/>
          </a:xfrm>
          <a:prstGeom prst="roundRect">
            <a:avLst/>
          </a:prstGeom>
          <a:solidFill>
            <a:schemeClr val="accent3">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lnSpc>
                <a:spcPts val="1200"/>
              </a:lnSpc>
              <a:spcBef>
                <a:spcPct val="50000"/>
              </a:spcBef>
              <a:defRPr/>
            </a:pPr>
            <a:r>
              <a:rPr lang="ja-JP" altLang="en-US" sz="1600" b="1" dirty="0">
                <a:solidFill>
                  <a:schemeClr val="tx1"/>
                </a:solidFill>
                <a:ea typeface="ＭＳ ゴシック" panose="020B0609070205080204" pitchFamily="49" charset="-128"/>
              </a:rPr>
              <a:t>厚生労働大臣が定める感染症又は食中毒の発生が疑われる際の対処等に関する手順</a:t>
            </a:r>
            <a:endParaRPr lang="en-US" altLang="ja-JP" sz="1600" b="1" dirty="0">
              <a:solidFill>
                <a:schemeClr val="tx1"/>
              </a:solidFill>
              <a:ea typeface="ＭＳ ゴシック" panose="020B0609070205080204" pitchFamily="49" charset="-128"/>
            </a:endParaRPr>
          </a:p>
          <a:p>
            <a:pPr eaLnBrk="1" hangingPunct="1">
              <a:lnSpc>
                <a:spcPts val="1200"/>
              </a:lnSpc>
              <a:spcBef>
                <a:spcPct val="50000"/>
              </a:spcBef>
              <a:defRPr/>
            </a:pPr>
            <a:r>
              <a:rPr lang="en-US" altLang="ja-JP" sz="1600" b="1" dirty="0">
                <a:solidFill>
                  <a:schemeClr val="tx1"/>
                </a:solidFill>
                <a:ea typeface="ＭＳ ゴシック" panose="020B0609070205080204" pitchFamily="49" charset="-128"/>
              </a:rPr>
              <a:t>(</a:t>
            </a:r>
            <a:r>
              <a:rPr lang="ja-JP" altLang="en-US" sz="1600" b="1" dirty="0">
                <a:solidFill>
                  <a:schemeClr val="tx1"/>
                </a:solidFill>
                <a:ea typeface="ＭＳ ゴシック" panose="020B0609070205080204" pitchFamily="49" charset="-128"/>
              </a:rPr>
              <a:t>平成</a:t>
            </a:r>
            <a:r>
              <a:rPr lang="en-US" altLang="ja-JP" sz="1600" b="1" dirty="0">
                <a:solidFill>
                  <a:schemeClr val="tx1"/>
                </a:solidFill>
                <a:ea typeface="ＭＳ ゴシック" panose="020B0609070205080204" pitchFamily="49" charset="-128"/>
              </a:rPr>
              <a:t>18</a:t>
            </a:r>
            <a:r>
              <a:rPr lang="ja-JP" altLang="en-US" sz="1600" b="1" dirty="0">
                <a:solidFill>
                  <a:schemeClr val="tx1"/>
                </a:solidFill>
                <a:ea typeface="ＭＳ ゴシック" panose="020B0609070205080204" pitchFamily="49" charset="-128"/>
              </a:rPr>
              <a:t>年</a:t>
            </a:r>
            <a:r>
              <a:rPr lang="en-US" altLang="ja-JP" sz="1600" b="1" dirty="0">
                <a:solidFill>
                  <a:schemeClr val="tx1"/>
                </a:solidFill>
                <a:ea typeface="ＭＳ ゴシック" panose="020B0609070205080204" pitchFamily="49" charset="-128"/>
              </a:rPr>
              <a:t>3</a:t>
            </a:r>
            <a:r>
              <a:rPr lang="ja-JP" altLang="en-US" sz="1600" b="1" dirty="0">
                <a:solidFill>
                  <a:schemeClr val="tx1"/>
                </a:solidFill>
                <a:ea typeface="ＭＳ ゴシック" panose="020B0609070205080204" pitchFamily="49" charset="-128"/>
              </a:rPr>
              <a:t>月</a:t>
            </a:r>
            <a:r>
              <a:rPr lang="en-US" altLang="ja-JP" sz="1600" b="1" dirty="0">
                <a:solidFill>
                  <a:schemeClr val="tx1"/>
                </a:solidFill>
                <a:ea typeface="ＭＳ ゴシック" panose="020B0609070205080204" pitchFamily="49" charset="-128"/>
              </a:rPr>
              <a:t>31</a:t>
            </a:r>
            <a:r>
              <a:rPr lang="ja-JP" altLang="en-US" sz="1600" b="1" dirty="0">
                <a:solidFill>
                  <a:schemeClr val="tx1"/>
                </a:solidFill>
                <a:ea typeface="ＭＳ ゴシック" panose="020B0609070205080204" pitchFamily="49" charset="-128"/>
              </a:rPr>
              <a:t>日　厚生労働省告示第</a:t>
            </a:r>
            <a:r>
              <a:rPr lang="en-US" altLang="ja-JP" sz="1600" b="1" dirty="0">
                <a:solidFill>
                  <a:schemeClr val="tx1"/>
                </a:solidFill>
                <a:ea typeface="ＭＳ ゴシック" panose="020B0609070205080204" pitchFamily="49" charset="-128"/>
              </a:rPr>
              <a:t>268</a:t>
            </a:r>
            <a:r>
              <a:rPr lang="ja-JP" altLang="en-US" sz="1600" b="1" dirty="0">
                <a:solidFill>
                  <a:schemeClr val="tx1"/>
                </a:solidFill>
                <a:ea typeface="ＭＳ ゴシック" panose="020B0609070205080204" pitchFamily="49" charset="-128"/>
              </a:rPr>
              <a:t>号）</a:t>
            </a:r>
            <a:endParaRPr lang="en-US" altLang="ja-JP" sz="1600" b="1" dirty="0">
              <a:solidFill>
                <a:schemeClr val="tx1"/>
              </a:solidFill>
              <a:ea typeface="ＭＳ ゴシック" panose="020B0609070205080204" pitchFamily="49" charset="-128"/>
            </a:endParaRPr>
          </a:p>
          <a:p>
            <a:pPr eaLnBrk="1" hangingPunct="1">
              <a:lnSpc>
                <a:spcPts val="1300"/>
              </a:lnSpc>
              <a:spcBef>
                <a:spcPct val="50000"/>
              </a:spcBef>
              <a:defRPr/>
            </a:pPr>
            <a:r>
              <a:rPr lang="ja-JP" altLang="en-US" sz="1600" b="1" dirty="0">
                <a:solidFill>
                  <a:schemeClr val="tx1"/>
                </a:solidFill>
                <a:ea typeface="ＭＳ ゴシック" panose="020B0609070205080204" pitchFamily="49" charset="-128"/>
              </a:rPr>
              <a:t>「社会福祉施設等における感染症等発症時に係る報告について」</a:t>
            </a:r>
            <a:endParaRPr lang="en-US" altLang="ja-JP" sz="1600" b="1" dirty="0">
              <a:solidFill>
                <a:schemeClr val="tx1"/>
              </a:solidFill>
              <a:ea typeface="ＭＳ ゴシック" panose="020B0609070205080204" pitchFamily="49" charset="-128"/>
            </a:endParaRPr>
          </a:p>
          <a:p>
            <a:pPr eaLnBrk="1" hangingPunct="1">
              <a:lnSpc>
                <a:spcPts val="1300"/>
              </a:lnSpc>
              <a:spcBef>
                <a:spcPct val="50000"/>
              </a:spcBef>
              <a:defRPr/>
            </a:pPr>
            <a:r>
              <a:rPr lang="en-US" altLang="ja-JP" sz="1600" b="1" dirty="0">
                <a:solidFill>
                  <a:schemeClr val="tx1"/>
                </a:solidFill>
                <a:ea typeface="ＭＳ ゴシック" panose="020B0609070205080204" pitchFamily="49" charset="-128"/>
              </a:rPr>
              <a:t>(</a:t>
            </a:r>
            <a:r>
              <a:rPr lang="ja-JP" altLang="en-US" sz="1600" b="1" dirty="0">
                <a:solidFill>
                  <a:schemeClr val="tx1"/>
                </a:solidFill>
                <a:ea typeface="ＭＳ ゴシック" panose="020B0609070205080204" pitchFamily="49" charset="-128"/>
              </a:rPr>
              <a:t>平成</a:t>
            </a:r>
            <a:r>
              <a:rPr lang="en-US" altLang="ja-JP" sz="1600" b="1" dirty="0">
                <a:solidFill>
                  <a:schemeClr val="tx1"/>
                </a:solidFill>
                <a:ea typeface="ＭＳ ゴシック" panose="020B0609070205080204" pitchFamily="49" charset="-128"/>
              </a:rPr>
              <a:t>17</a:t>
            </a:r>
            <a:r>
              <a:rPr lang="ja-JP" altLang="en-US" sz="1600" b="1" dirty="0">
                <a:solidFill>
                  <a:schemeClr val="tx1"/>
                </a:solidFill>
                <a:ea typeface="ＭＳ ゴシック" panose="020B0609070205080204" pitchFamily="49" charset="-128"/>
              </a:rPr>
              <a:t>年</a:t>
            </a:r>
            <a:r>
              <a:rPr lang="en-US" altLang="ja-JP" sz="1600" b="1" dirty="0">
                <a:solidFill>
                  <a:schemeClr val="tx1"/>
                </a:solidFill>
                <a:ea typeface="ＭＳ ゴシック" panose="020B0609070205080204" pitchFamily="49" charset="-128"/>
              </a:rPr>
              <a:t>2</a:t>
            </a:r>
            <a:r>
              <a:rPr lang="ja-JP" altLang="en-US" sz="1600" b="1" dirty="0">
                <a:solidFill>
                  <a:schemeClr val="tx1"/>
                </a:solidFill>
                <a:ea typeface="ＭＳ ゴシック" panose="020B0609070205080204" pitchFamily="49" charset="-128"/>
              </a:rPr>
              <a:t>月</a:t>
            </a:r>
            <a:r>
              <a:rPr lang="en-US" altLang="ja-JP" sz="1600" b="1" dirty="0">
                <a:solidFill>
                  <a:schemeClr val="tx1"/>
                </a:solidFill>
                <a:ea typeface="ＭＳ ゴシック" panose="020B0609070205080204" pitchFamily="49" charset="-128"/>
              </a:rPr>
              <a:t>22</a:t>
            </a:r>
            <a:r>
              <a:rPr lang="ja-JP" altLang="en-US" sz="1600" b="1" dirty="0">
                <a:solidFill>
                  <a:schemeClr val="tx1"/>
                </a:solidFill>
                <a:ea typeface="ＭＳ ゴシック" panose="020B0609070205080204" pitchFamily="49" charset="-128"/>
              </a:rPr>
              <a:t>日老発第</a:t>
            </a:r>
            <a:r>
              <a:rPr lang="en-US" altLang="ja-JP" sz="1600" b="1" dirty="0">
                <a:solidFill>
                  <a:schemeClr val="tx1"/>
                </a:solidFill>
                <a:ea typeface="ＭＳ ゴシック" panose="020B0609070205080204" pitchFamily="49" charset="-128"/>
              </a:rPr>
              <a:t>0222001</a:t>
            </a:r>
            <a:r>
              <a:rPr lang="ja-JP" altLang="en-US" sz="1600" b="1" dirty="0">
                <a:solidFill>
                  <a:schemeClr val="tx1"/>
                </a:solidFill>
                <a:ea typeface="ＭＳ ゴシック" panose="020B0609070205080204" pitchFamily="49" charset="-128"/>
              </a:rPr>
              <a:t>号　厚生労働省老健局長通知）</a:t>
            </a:r>
            <a:endParaRPr lang="en-US" altLang="ja-JP" sz="1600" b="1" dirty="0">
              <a:solidFill>
                <a:schemeClr val="tx1"/>
              </a:solidFill>
              <a:ea typeface="ＭＳ ゴシック" panose="020B0609070205080204" pitchFamily="49" charset="-128"/>
            </a:endParaRPr>
          </a:p>
          <a:p>
            <a:pPr eaLnBrk="1" hangingPunct="1">
              <a:spcBef>
                <a:spcPct val="50000"/>
              </a:spcBef>
              <a:defRPr/>
            </a:pPr>
            <a:r>
              <a:rPr lang="en-US" altLang="ja-JP" sz="1600" b="1" dirty="0">
                <a:solidFill>
                  <a:schemeClr val="tx1"/>
                </a:solidFill>
                <a:ea typeface="ＭＳ ゴシック" panose="020B0609070205080204" pitchFamily="49" charset="-128"/>
              </a:rPr>
              <a:t>〈</a:t>
            </a:r>
            <a:r>
              <a:rPr lang="ja-JP" altLang="en-US" sz="1600" b="1" dirty="0">
                <a:solidFill>
                  <a:schemeClr val="tx1"/>
                </a:solidFill>
                <a:ea typeface="ＭＳ ゴシック" panose="020B0609070205080204" pitchFamily="49" charset="-128"/>
              </a:rPr>
              <a:t>報告が必要な場合</a:t>
            </a:r>
            <a:r>
              <a:rPr lang="en-US" altLang="ja-JP" sz="1600" b="1" dirty="0">
                <a:solidFill>
                  <a:schemeClr val="tx1"/>
                </a:solidFill>
                <a:ea typeface="ＭＳ ゴシック" panose="020B0609070205080204" pitchFamily="49" charset="-128"/>
              </a:rPr>
              <a:t>〉</a:t>
            </a:r>
          </a:p>
          <a:p>
            <a:pPr eaLnBrk="1" hangingPunct="1">
              <a:defRPr/>
            </a:pPr>
            <a:r>
              <a:rPr lang="ja-JP" altLang="en-US" sz="1600" b="1" dirty="0">
                <a:solidFill>
                  <a:schemeClr val="tx1"/>
                </a:solidFill>
                <a:ea typeface="ＭＳ ゴシック" panose="020B0609070205080204" pitchFamily="49" charset="-128"/>
              </a:rPr>
              <a:t>ア　死亡者･重症患者が１週間に２名以上</a:t>
            </a:r>
          </a:p>
          <a:p>
            <a:pPr eaLnBrk="1" hangingPunct="1">
              <a:defRPr/>
            </a:pPr>
            <a:r>
              <a:rPr lang="ja-JP" altLang="en-US" sz="1600" b="1" dirty="0">
                <a:solidFill>
                  <a:schemeClr val="tx1"/>
                </a:solidFill>
                <a:ea typeface="ＭＳ ゴシック" panose="020B0609070205080204" pitchFamily="49" charset="-128"/>
              </a:rPr>
              <a:t>イ　</a:t>
            </a:r>
            <a:r>
              <a:rPr lang="ja-JP" altLang="en-US" sz="1600" b="1" u="sng" dirty="0">
                <a:solidFill>
                  <a:schemeClr val="tx1"/>
                </a:solidFill>
                <a:ea typeface="ＭＳ ゴシック" panose="020B0609070205080204" pitchFamily="49" charset="-128"/>
              </a:rPr>
              <a:t>感染症が疑われるものが</a:t>
            </a:r>
            <a:r>
              <a:rPr lang="en-US" altLang="ja-JP" sz="1600" b="1" u="sng" dirty="0">
                <a:solidFill>
                  <a:schemeClr val="tx1"/>
                </a:solidFill>
                <a:latin typeface="ＭＳ ゴシック" panose="020B0609070205080204" pitchFamily="49" charset="-128"/>
                <a:ea typeface="ＭＳ ゴシック" panose="020B0609070205080204" pitchFamily="49" charset="-128"/>
              </a:rPr>
              <a:t>10</a:t>
            </a:r>
            <a:r>
              <a:rPr lang="ja-JP" altLang="en-US" sz="1600" b="1" u="sng" dirty="0">
                <a:solidFill>
                  <a:schemeClr val="tx1"/>
                </a:solidFill>
                <a:ea typeface="ＭＳ ゴシック" panose="020B0609070205080204" pitchFamily="49" charset="-128"/>
              </a:rPr>
              <a:t>名以上又は入所者の半数以上</a:t>
            </a:r>
          </a:p>
          <a:p>
            <a:pPr eaLnBrk="1" hangingPunct="1">
              <a:defRPr/>
            </a:pPr>
            <a:r>
              <a:rPr lang="ja-JP" altLang="en-US" sz="1600" b="1" dirty="0">
                <a:solidFill>
                  <a:schemeClr val="tx1"/>
                </a:solidFill>
                <a:ea typeface="ＭＳ ゴシック" panose="020B0609070205080204" pitchFamily="49" charset="-128"/>
              </a:rPr>
              <a:t>ウ　通常の発生動向を上回り、必要な場合</a:t>
            </a:r>
          </a:p>
          <a:p>
            <a:pPr eaLnBrk="1" hangingPunct="1">
              <a:defRPr/>
            </a:pPr>
            <a:r>
              <a:rPr lang="ja-JP" altLang="en-US" sz="1600" b="1" dirty="0">
                <a:solidFill>
                  <a:srgbClr val="FF0000"/>
                </a:solidFill>
                <a:ea typeface="ＭＳ ゴシック" panose="020B0609070205080204" pitchFamily="49" charset="-128"/>
              </a:rPr>
              <a:t>＊同一の感染症による患者が、</a:t>
            </a:r>
            <a:r>
              <a:rPr lang="en-US" altLang="ja-JP" sz="1600" b="1" dirty="0">
                <a:solidFill>
                  <a:srgbClr val="FF0000"/>
                </a:solidFill>
                <a:latin typeface="ＭＳ ゴシック" panose="020B0609070205080204" pitchFamily="49" charset="-128"/>
                <a:ea typeface="ＭＳ ゴシック" panose="020B0609070205080204" pitchFamily="49" charset="-128"/>
              </a:rPr>
              <a:t>10</a:t>
            </a:r>
            <a:r>
              <a:rPr lang="ja-JP" altLang="en-US" sz="1600" b="1" dirty="0">
                <a:solidFill>
                  <a:srgbClr val="FF0000"/>
                </a:solidFill>
                <a:ea typeface="ＭＳ ゴシック" panose="020B0609070205080204" pitchFamily="49" charset="-128"/>
              </a:rPr>
              <a:t>名以上又は半数以上発症した場合であって、</a:t>
            </a:r>
          </a:p>
          <a:p>
            <a:pPr eaLnBrk="1" hangingPunct="1">
              <a:defRPr/>
            </a:pPr>
            <a:r>
              <a:rPr lang="ja-JP" altLang="en-US" sz="1600" b="1" dirty="0">
                <a:solidFill>
                  <a:srgbClr val="FF0000"/>
                </a:solidFill>
                <a:ea typeface="ＭＳ ゴシック" panose="020B0609070205080204" pitchFamily="49" charset="-128"/>
              </a:rPr>
              <a:t>　最初の患者が発生してからの累計の人数で報告いただくよう求めています。</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4">
            <a:extLst>
              <a:ext uri="{FF2B5EF4-FFF2-40B4-BE49-F238E27FC236}">
                <a16:creationId xmlns:a16="http://schemas.microsoft.com/office/drawing/2014/main" id="{8D697973-760F-478F-B50F-9F947A14A5A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A052499-1439-4706-ACD1-7295B6CB005C}" type="slidenum">
              <a:rPr lang="en-US" altLang="ja-JP" sz="1400" smtClean="0"/>
              <a:pPr>
                <a:spcBef>
                  <a:spcPct val="0"/>
                </a:spcBef>
                <a:buFontTx/>
                <a:buNone/>
              </a:pPr>
              <a:t>22</a:t>
            </a:fld>
            <a:endParaRPr lang="en-US" altLang="ja-JP" sz="1400"/>
          </a:p>
        </p:txBody>
      </p:sp>
      <p:sp>
        <p:nvSpPr>
          <p:cNvPr id="26627" name="Text Box 2">
            <a:extLst>
              <a:ext uri="{FF2B5EF4-FFF2-40B4-BE49-F238E27FC236}">
                <a16:creationId xmlns:a16="http://schemas.microsoft.com/office/drawing/2014/main" id="{E5E25989-A6DA-465C-A808-CE40DD4D06D6}"/>
              </a:ext>
            </a:extLst>
          </p:cNvPr>
          <p:cNvSpPr txBox="1">
            <a:spLocks noChangeArrowheads="1"/>
          </p:cNvSpPr>
          <p:nvPr/>
        </p:nvSpPr>
        <p:spPr bwMode="auto">
          <a:xfrm>
            <a:off x="1042988" y="836613"/>
            <a:ext cx="66246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ja-JP" sz="1800">
              <a:ea typeface="ＭＳ ゴシック" panose="020B0609070205080204" pitchFamily="49" charset="-128"/>
            </a:endParaRPr>
          </a:p>
        </p:txBody>
      </p:sp>
      <p:graphicFrame>
        <p:nvGraphicFramePr>
          <p:cNvPr id="26628" name="Object 3">
            <a:extLst>
              <a:ext uri="{FF2B5EF4-FFF2-40B4-BE49-F238E27FC236}">
                <a16:creationId xmlns:a16="http://schemas.microsoft.com/office/drawing/2014/main" id="{F2D80412-2B3C-4AC8-8242-76FF5D256EDF}"/>
              </a:ext>
            </a:extLst>
          </p:cNvPr>
          <p:cNvGraphicFramePr>
            <a:graphicFrameLocks noGrp="1" noChangeAspect="1"/>
          </p:cNvGraphicFramePr>
          <p:nvPr>
            <p:ph/>
          </p:nvPr>
        </p:nvGraphicFramePr>
        <p:xfrm>
          <a:off x="20638" y="-73025"/>
          <a:ext cx="9144000" cy="6794500"/>
        </p:xfrm>
        <a:graphic>
          <a:graphicData uri="http://schemas.openxmlformats.org/presentationml/2006/ole">
            <mc:AlternateContent xmlns:mc="http://schemas.openxmlformats.org/markup-compatibility/2006">
              <mc:Choice xmlns:v="urn:schemas-microsoft-com:vml" Requires="v">
                <p:oleObj spid="_x0000_s26629" name="文書" r:id="rId3" imgW="9848471" imgH="7042645" progId="Word.Document.8">
                  <p:embed/>
                </p:oleObj>
              </mc:Choice>
              <mc:Fallback>
                <p:oleObj name="文書" r:id="rId3" imgW="9848471" imgH="7042645" progId="Word.Document.8">
                  <p:embed/>
                  <p:pic>
                    <p:nvPicPr>
                      <p:cNvPr id="0"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8" y="-73025"/>
                        <a:ext cx="9144000" cy="679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5">
            <a:extLst>
              <a:ext uri="{FF2B5EF4-FFF2-40B4-BE49-F238E27FC236}">
                <a16:creationId xmlns:a16="http://schemas.microsoft.com/office/drawing/2014/main" id="{271D4467-CF48-4887-860B-BFAC5B606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396D06A-F7BC-4501-9D05-5BD0931DD7B2}" type="slidenum">
              <a:rPr lang="en-US" altLang="ja-JP" sz="1400" smtClean="0"/>
              <a:pPr>
                <a:spcBef>
                  <a:spcPct val="0"/>
                </a:spcBef>
                <a:buFontTx/>
                <a:buNone/>
              </a:pPr>
              <a:t>23</a:t>
            </a:fld>
            <a:endParaRPr lang="en-US" altLang="ja-JP" sz="1400"/>
          </a:p>
        </p:txBody>
      </p:sp>
      <p:sp>
        <p:nvSpPr>
          <p:cNvPr id="27651" name="Rectangle 2">
            <a:extLst>
              <a:ext uri="{FF2B5EF4-FFF2-40B4-BE49-F238E27FC236}">
                <a16:creationId xmlns:a16="http://schemas.microsoft.com/office/drawing/2014/main" id="{98120F84-D8A3-4C82-BBEE-FD23EE36814A}"/>
              </a:ext>
            </a:extLst>
          </p:cNvPr>
          <p:cNvSpPr>
            <a:spLocks noGrp="1" noChangeArrowheads="1"/>
          </p:cNvSpPr>
          <p:nvPr>
            <p:ph type="title"/>
          </p:nvPr>
        </p:nvSpPr>
        <p:spPr>
          <a:xfrm>
            <a:off x="457200" y="62230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処遇に関するもの（４）</a:t>
            </a:r>
          </a:p>
        </p:txBody>
      </p:sp>
      <p:sp>
        <p:nvSpPr>
          <p:cNvPr id="27652" name="Rectangle 3">
            <a:extLst>
              <a:ext uri="{FF2B5EF4-FFF2-40B4-BE49-F238E27FC236}">
                <a16:creationId xmlns:a16="http://schemas.microsoft.com/office/drawing/2014/main" id="{D31CAE0C-1309-4B5C-9BCE-6FA796E804A2}"/>
              </a:ext>
            </a:extLst>
          </p:cNvPr>
          <p:cNvSpPr>
            <a:spLocks noChangeArrowheads="1"/>
          </p:cNvSpPr>
          <p:nvPr/>
        </p:nvSpPr>
        <p:spPr bwMode="auto">
          <a:xfrm>
            <a:off x="261938" y="1019175"/>
            <a:ext cx="8229600"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solidFill>
                  <a:srgbClr val="FF0000"/>
                </a:solidFill>
                <a:ea typeface="ＭＳ ゴシック" panose="020B0609070205080204" pitchFamily="49" charset="-128"/>
              </a:rPr>
              <a:t>１</a:t>
            </a:r>
            <a:r>
              <a:rPr lang="en-US" altLang="ja-JP" sz="1800" b="1">
                <a:solidFill>
                  <a:srgbClr val="FF0000"/>
                </a:solidFill>
                <a:ea typeface="ＭＳ ゴシック" panose="020B0609070205080204" pitchFamily="49" charset="-128"/>
              </a:rPr>
              <a:t>【</a:t>
            </a:r>
            <a:r>
              <a:rPr lang="ja-JP" altLang="en-US" sz="1800" b="1">
                <a:solidFill>
                  <a:srgbClr val="FF0000"/>
                </a:solidFill>
                <a:ea typeface="ＭＳ ゴシック" panose="020B0609070205080204" pitchFamily="49" charset="-128"/>
              </a:rPr>
              <a:t>指導事項</a:t>
            </a:r>
            <a:r>
              <a:rPr lang="en-US" altLang="ja-JP" sz="18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（４）介護職員等による喀痰吸引等について</a:t>
            </a:r>
            <a:endParaRPr lang="en-US" altLang="ja-JP" sz="1600" b="1" u="sng">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・認定を持たない介護職員による喀痰吸引、胃ろうからの白湯の注入</a:t>
            </a:r>
            <a:r>
              <a:rPr lang="ja-JP" altLang="ja-JP" sz="1600" b="1"/>
              <a:t>、経鼻及び食道ろ</a:t>
            </a:r>
            <a:endParaRPr lang="en-US" altLang="ja-JP" sz="1600" b="1"/>
          </a:p>
          <a:p>
            <a:pPr eaLnBrk="1" hangingPunct="1">
              <a:spcBef>
                <a:spcPct val="50000"/>
              </a:spcBef>
              <a:buFontTx/>
              <a:buNone/>
            </a:pPr>
            <a:r>
              <a:rPr lang="ja-JP" altLang="en-US" sz="1600" b="1"/>
              <a:t>　</a:t>
            </a:r>
            <a:r>
              <a:rPr lang="ja-JP" altLang="ja-JP" sz="1600" b="1"/>
              <a:t>うからの白湯の注入</a:t>
            </a:r>
            <a:r>
              <a:rPr lang="ja-JP" altLang="en-US" sz="1600" b="1">
                <a:ea typeface="ＭＳ ゴシック" panose="020B0609070205080204" pitchFamily="49" charset="-128"/>
              </a:rPr>
              <a:t>の実施。</a:t>
            </a:r>
            <a:endParaRPr lang="en-US" altLang="ja-JP" sz="1600" b="1">
              <a:ea typeface="ＭＳ ゴシック" panose="020B0609070205080204" pitchFamily="49" charset="-128"/>
            </a:endParaRPr>
          </a:p>
          <a:p>
            <a:pPr eaLnBrk="1" hangingPunct="1">
              <a:spcBef>
                <a:spcPct val="50000"/>
              </a:spcBef>
              <a:buFontTx/>
              <a:buNone/>
            </a:pPr>
            <a:r>
              <a:rPr lang="ja-JP" altLang="en-US" sz="1600" b="1">
                <a:ea typeface="ＭＳ ゴシック" panose="020B0609070205080204" pitchFamily="49" charset="-128"/>
              </a:rPr>
              <a:t>・対象となる医療行為以外の実施。</a:t>
            </a:r>
            <a:r>
              <a:rPr lang="en-US" altLang="ja-JP" sz="1600" b="1">
                <a:ea typeface="ＭＳ ゴシック" panose="020B0609070205080204" pitchFamily="49" charset="-128"/>
              </a:rPr>
              <a:t>(</a:t>
            </a:r>
            <a:r>
              <a:rPr lang="ja-JP" altLang="en-US" sz="1600" b="1">
                <a:ea typeface="ＭＳ ゴシック" panose="020B0609070205080204" pitchFamily="49" charset="-128"/>
              </a:rPr>
              <a:t>経過措置者の気管カニューレ内部の吸引の実施）</a:t>
            </a:r>
            <a:endParaRPr lang="en-US" altLang="ja-JP" sz="1600" b="1">
              <a:ea typeface="ＭＳ ゴシック" panose="020B0609070205080204" pitchFamily="49" charset="-128"/>
            </a:endParaRPr>
          </a:p>
          <a:p>
            <a:pPr eaLnBrk="1" hangingPunct="1">
              <a:spcBef>
                <a:spcPct val="50000"/>
              </a:spcBef>
              <a:buFontTx/>
              <a:buNone/>
            </a:pPr>
            <a:endParaRPr lang="en-US" altLang="ja-JP" sz="1600">
              <a:ea typeface="ＭＳ ゴシック" panose="020B0609070205080204" pitchFamily="49" charset="-128"/>
            </a:endParaRPr>
          </a:p>
          <a:p>
            <a:pPr eaLnBrk="1" hangingPunct="1">
              <a:spcBef>
                <a:spcPct val="50000"/>
              </a:spcBef>
              <a:buFontTx/>
              <a:buNone/>
            </a:pPr>
            <a:r>
              <a:rPr lang="ja-JP" altLang="en-US" sz="1600"/>
              <a:t>　</a:t>
            </a:r>
            <a:endParaRPr lang="en-US" altLang="ja-JP" sz="1600"/>
          </a:p>
          <a:p>
            <a:pPr eaLnBrk="1" hangingPunct="1">
              <a:spcBef>
                <a:spcPct val="50000"/>
              </a:spcBef>
              <a:buFontTx/>
              <a:buNone/>
            </a:pPr>
            <a:endParaRPr lang="en-US" altLang="ja-JP" sz="1600"/>
          </a:p>
          <a:p>
            <a:pPr eaLnBrk="1" hangingPunct="1">
              <a:spcBef>
                <a:spcPct val="50000"/>
              </a:spcBef>
              <a:buFontTx/>
              <a:buNone/>
            </a:pPr>
            <a:endParaRPr lang="en-US" altLang="ja-JP" sz="1600"/>
          </a:p>
          <a:p>
            <a:pPr eaLnBrk="1" hangingPunct="1">
              <a:spcBef>
                <a:spcPct val="50000"/>
              </a:spcBef>
              <a:buFontTx/>
              <a:buNone/>
            </a:pPr>
            <a:endParaRPr lang="en-US" altLang="ja-JP" sz="1600" b="1" u="sng">
              <a:ea typeface="ＭＳ ゴシック" panose="020B0609070205080204" pitchFamily="49" charset="-128"/>
            </a:endParaRPr>
          </a:p>
          <a:p>
            <a:pPr eaLnBrk="1" hangingPunct="1">
              <a:spcBef>
                <a:spcPct val="50000"/>
              </a:spcBef>
              <a:buFontTx/>
              <a:buNone/>
            </a:pPr>
            <a:endParaRPr lang="ja-JP" altLang="en-US" sz="1600" b="1" u="sng">
              <a:ea typeface="ＭＳ ゴシック" panose="020B0609070205080204" pitchFamily="49" charset="-128"/>
            </a:endParaRPr>
          </a:p>
        </p:txBody>
      </p:sp>
      <p:sp>
        <p:nvSpPr>
          <p:cNvPr id="27653" name="Rectangle 4">
            <a:extLst>
              <a:ext uri="{FF2B5EF4-FFF2-40B4-BE49-F238E27FC236}">
                <a16:creationId xmlns:a16="http://schemas.microsoft.com/office/drawing/2014/main" id="{02D69C31-53AF-4050-9B43-D16084ACC817}"/>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7" name="角丸四角形 6">
            <a:extLst>
              <a:ext uri="{FF2B5EF4-FFF2-40B4-BE49-F238E27FC236}">
                <a16:creationId xmlns:a16="http://schemas.microsoft.com/office/drawing/2014/main" id="{BCE41AED-0A38-4969-B5EC-E71CDD47FFCA}"/>
              </a:ext>
            </a:extLst>
          </p:cNvPr>
          <p:cNvSpPr/>
          <p:nvPr/>
        </p:nvSpPr>
        <p:spPr>
          <a:xfrm>
            <a:off x="214313" y="3049588"/>
            <a:ext cx="8601075" cy="179705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eaLnBrk="1" hangingPunct="1">
              <a:spcBef>
                <a:spcPct val="50000"/>
              </a:spcBef>
              <a:defRPr/>
            </a:pPr>
            <a:r>
              <a:rPr lang="ja-JP" altLang="en-US" sz="1600" b="1" dirty="0">
                <a:solidFill>
                  <a:schemeClr val="tx1"/>
                </a:solidFill>
              </a:rPr>
              <a:t>介護職員等が喀痰吸引等行為を実施するためには、県から </a:t>
            </a:r>
            <a:endParaRPr lang="en-US" altLang="ja-JP" sz="1600" b="1" dirty="0">
              <a:solidFill>
                <a:schemeClr val="tx1"/>
              </a:solidFill>
            </a:endParaRPr>
          </a:p>
          <a:p>
            <a:pPr eaLnBrk="1" hangingPunct="1">
              <a:spcBef>
                <a:spcPct val="50000"/>
              </a:spcBef>
              <a:defRPr/>
            </a:pPr>
            <a:r>
              <a:rPr lang="ja-JP" altLang="en-US" sz="1600" b="1" dirty="0">
                <a:solidFill>
                  <a:schemeClr val="tx1"/>
                </a:solidFill>
              </a:rPr>
              <a:t>○認定特定行為業務従事者の認定 </a:t>
            </a:r>
            <a:endParaRPr lang="en-US" altLang="ja-JP" sz="1600" b="1" dirty="0">
              <a:solidFill>
                <a:schemeClr val="tx1"/>
              </a:solidFill>
            </a:endParaRPr>
          </a:p>
          <a:p>
            <a:pPr eaLnBrk="1" hangingPunct="1">
              <a:spcBef>
                <a:spcPct val="50000"/>
              </a:spcBef>
              <a:defRPr/>
            </a:pPr>
            <a:r>
              <a:rPr lang="ja-JP" altLang="en-US" sz="1600" b="1" dirty="0">
                <a:solidFill>
                  <a:schemeClr val="tx1"/>
                </a:solidFill>
              </a:rPr>
              <a:t>○登録特定行為事業者の登録 をそれぞれ受ける必要があります。</a:t>
            </a:r>
            <a:endParaRPr lang="en-US" altLang="ja-JP" sz="1600" b="1" dirty="0">
              <a:solidFill>
                <a:schemeClr val="tx1"/>
              </a:solidFill>
            </a:endParaRPr>
          </a:p>
          <a:p>
            <a:pPr eaLnBrk="1" hangingPunct="1">
              <a:spcBef>
                <a:spcPct val="50000"/>
              </a:spcBef>
              <a:defRPr/>
            </a:pPr>
            <a:r>
              <a:rPr lang="ja-JP" altLang="en-US" sz="1600" b="1" dirty="0">
                <a:solidFill>
                  <a:schemeClr val="tx1"/>
                </a:solidFill>
              </a:rPr>
              <a:t>喀痰吸引等研修を修了しただけでは喀痰吸引等行為 の実施はできませんのでご注意ください</a:t>
            </a:r>
            <a:endParaRPr lang="en-US" altLang="ja-JP" sz="1600" b="1" dirty="0">
              <a:solidFill>
                <a:schemeClr val="tx1"/>
              </a:solidFill>
            </a:endParaRPr>
          </a:p>
        </p:txBody>
      </p:sp>
      <p:sp>
        <p:nvSpPr>
          <p:cNvPr id="8" name="角丸四角形 7">
            <a:extLst>
              <a:ext uri="{FF2B5EF4-FFF2-40B4-BE49-F238E27FC236}">
                <a16:creationId xmlns:a16="http://schemas.microsoft.com/office/drawing/2014/main" id="{2C0EE789-18E7-4CC9-A9C2-C93F50814484}"/>
              </a:ext>
            </a:extLst>
          </p:cNvPr>
          <p:cNvSpPr/>
          <p:nvPr/>
        </p:nvSpPr>
        <p:spPr>
          <a:xfrm>
            <a:off x="250825" y="5013325"/>
            <a:ext cx="8564563" cy="1647825"/>
          </a:xfrm>
          <a:prstGeom prst="roundRect">
            <a:avLst/>
          </a:prstGeom>
          <a:solidFill>
            <a:srgbClr val="B9DEE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登録に関する情報は</a:t>
            </a:r>
            <a:endParaRPr lang="en-US" altLang="ja-JP" sz="1600" dirty="0">
              <a:solidFill>
                <a:schemeClr val="tx1"/>
              </a:solidFill>
            </a:endParaRPr>
          </a:p>
          <a:p>
            <a:pPr>
              <a:defRPr/>
            </a:pPr>
            <a:r>
              <a:rPr lang="ja-JP" altLang="en-US" sz="1600" dirty="0">
                <a:solidFill>
                  <a:schemeClr val="tx1"/>
                </a:solidFill>
              </a:rPr>
              <a:t>「かがわ介護保険情報ネット」－「介護職員等による喀痰吸引等」に掲載されています。</a:t>
            </a:r>
            <a:endParaRPr lang="en-US" altLang="ja-JP" sz="1600" dirty="0">
              <a:solidFill>
                <a:schemeClr val="tx1"/>
              </a:solidFill>
            </a:endParaRPr>
          </a:p>
          <a:p>
            <a:pPr>
              <a:defRPr/>
            </a:pPr>
            <a:endParaRPr lang="en-US" altLang="ja-JP" sz="1600" dirty="0">
              <a:solidFill>
                <a:schemeClr val="tx1"/>
              </a:solidFill>
            </a:endParaRPr>
          </a:p>
          <a:p>
            <a:pPr>
              <a:defRPr/>
            </a:pPr>
            <a:r>
              <a:rPr lang="ja-JP" altLang="en-US" sz="1600" dirty="0">
                <a:solidFill>
                  <a:schemeClr val="tx1"/>
                </a:solidFill>
              </a:rPr>
              <a:t>　香川県健康福祉部長寿社会対策課介護人材グループ </a:t>
            </a:r>
            <a:r>
              <a:rPr lang="en-US" altLang="ja-JP" sz="1600" dirty="0">
                <a:solidFill>
                  <a:schemeClr val="tx1"/>
                </a:solidFill>
              </a:rPr>
              <a:t>(</a:t>
            </a:r>
            <a:r>
              <a:rPr lang="ja-JP" altLang="en-US" sz="1600" dirty="0">
                <a:solidFill>
                  <a:schemeClr val="tx1"/>
                </a:solidFill>
              </a:rPr>
              <a:t>不特定多数の者に係る登録</a:t>
            </a:r>
            <a:r>
              <a:rPr lang="en-US" altLang="ja-JP" sz="1600" dirty="0">
                <a:solidFill>
                  <a:schemeClr val="tx1"/>
                </a:solidFill>
              </a:rPr>
              <a:t>)</a:t>
            </a:r>
          </a:p>
          <a:p>
            <a:pPr>
              <a:defRPr/>
            </a:pPr>
            <a:r>
              <a:rPr lang="ja-JP" altLang="en-US" sz="1600" dirty="0">
                <a:solidFill>
                  <a:schemeClr val="tx1"/>
                </a:solidFill>
              </a:rPr>
              <a:t>　　　　　　　　　　　　　　　　　　　　　</a:t>
            </a:r>
            <a:r>
              <a:rPr lang="en-US" altLang="ja-JP" sz="1600" dirty="0">
                <a:solidFill>
                  <a:schemeClr val="tx1"/>
                </a:solidFill>
              </a:rPr>
              <a:t>TEL </a:t>
            </a:r>
            <a:r>
              <a:rPr lang="ja-JP" altLang="en-US" sz="1600" dirty="0">
                <a:solidFill>
                  <a:schemeClr val="tx1"/>
                </a:solidFill>
              </a:rPr>
              <a:t>： ０８７</a:t>
            </a:r>
            <a:r>
              <a:rPr lang="en-US" altLang="ja-JP" sz="1600" dirty="0">
                <a:solidFill>
                  <a:schemeClr val="tx1"/>
                </a:solidFill>
              </a:rPr>
              <a:t>-</a:t>
            </a:r>
            <a:r>
              <a:rPr lang="ja-JP" altLang="en-US" sz="1600" dirty="0">
                <a:solidFill>
                  <a:schemeClr val="tx1"/>
                </a:solidFill>
              </a:rPr>
              <a:t>８３２－３２７５ </a:t>
            </a:r>
            <a:r>
              <a:rPr lang="en-US" altLang="ja-JP" sz="1600" dirty="0">
                <a:solidFill>
                  <a:schemeClr val="tx1"/>
                </a:solidFill>
              </a:rPr>
              <a:t>FAX</a:t>
            </a:r>
            <a:r>
              <a:rPr lang="ja-JP" altLang="en-US" sz="1600" dirty="0">
                <a:solidFill>
                  <a:schemeClr val="tx1"/>
                </a:solidFill>
              </a:rPr>
              <a:t>： ０８７</a:t>
            </a:r>
            <a:r>
              <a:rPr lang="en-US" altLang="ja-JP" sz="1600" dirty="0">
                <a:solidFill>
                  <a:schemeClr val="tx1"/>
                </a:solidFill>
              </a:rPr>
              <a:t>-</a:t>
            </a:r>
            <a:r>
              <a:rPr lang="ja-JP" altLang="en-US" sz="1600" dirty="0">
                <a:solidFill>
                  <a:schemeClr val="tx1"/>
                </a:solidFill>
              </a:rPr>
              <a:t>８０６－０２０６</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5">
            <a:extLst>
              <a:ext uri="{FF2B5EF4-FFF2-40B4-BE49-F238E27FC236}">
                <a16:creationId xmlns:a16="http://schemas.microsoft.com/office/drawing/2014/main" id="{A9EB542F-CB3B-4C2C-A076-2EA4F1A9A95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97C7FCD-F709-48C8-ADD9-EBE98D73429F}" type="slidenum">
              <a:rPr lang="en-US" altLang="ja-JP" sz="1400" smtClean="0"/>
              <a:pPr>
                <a:spcBef>
                  <a:spcPct val="0"/>
                </a:spcBef>
                <a:buFontTx/>
                <a:buNone/>
              </a:pPr>
              <a:t>24</a:t>
            </a:fld>
            <a:endParaRPr lang="en-US" altLang="ja-JP" sz="1400"/>
          </a:p>
        </p:txBody>
      </p:sp>
      <p:sp>
        <p:nvSpPr>
          <p:cNvPr id="28675" name="Rectangle 2">
            <a:extLst>
              <a:ext uri="{FF2B5EF4-FFF2-40B4-BE49-F238E27FC236}">
                <a16:creationId xmlns:a16="http://schemas.microsoft.com/office/drawing/2014/main" id="{4A085FE4-DE11-45AD-8F75-DC890690D698}"/>
              </a:ext>
            </a:extLst>
          </p:cNvPr>
          <p:cNvSpPr>
            <a:spLocks noGrp="1" noChangeArrowheads="1"/>
          </p:cNvSpPr>
          <p:nvPr>
            <p:ph type="title"/>
          </p:nvPr>
        </p:nvSpPr>
        <p:spPr>
          <a:xfrm>
            <a:off x="457200" y="64770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処遇に関するもの（５）</a:t>
            </a:r>
          </a:p>
        </p:txBody>
      </p:sp>
      <p:sp>
        <p:nvSpPr>
          <p:cNvPr id="4100" name="Rectangle 3">
            <a:extLst>
              <a:ext uri="{FF2B5EF4-FFF2-40B4-BE49-F238E27FC236}">
                <a16:creationId xmlns:a16="http://schemas.microsoft.com/office/drawing/2014/main" id="{B4F03076-C90D-434E-8AF0-CB318F596961}"/>
              </a:ext>
            </a:extLst>
          </p:cNvPr>
          <p:cNvSpPr>
            <a:spLocks noChangeArrowheads="1"/>
          </p:cNvSpPr>
          <p:nvPr/>
        </p:nvSpPr>
        <p:spPr bwMode="auto">
          <a:xfrm>
            <a:off x="457200" y="1198563"/>
            <a:ext cx="8048625"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800" b="1" dirty="0">
                <a:solidFill>
                  <a:srgbClr val="FF0000"/>
                </a:solidFill>
                <a:ea typeface="ＭＳ ゴシック" panose="020B0609070205080204" pitchFamily="49" charset="-128"/>
              </a:rPr>
              <a:t>１</a:t>
            </a:r>
            <a:r>
              <a:rPr lang="en-US" altLang="ja-JP" sz="1800" b="1" dirty="0">
                <a:solidFill>
                  <a:srgbClr val="FF0000"/>
                </a:solidFill>
                <a:ea typeface="ＭＳ ゴシック" panose="020B0609070205080204" pitchFamily="49" charset="-128"/>
              </a:rPr>
              <a:t>【</a:t>
            </a:r>
            <a:r>
              <a:rPr lang="ja-JP" altLang="en-US" sz="1800" b="1" dirty="0">
                <a:solidFill>
                  <a:srgbClr val="FF0000"/>
                </a:solidFill>
                <a:ea typeface="ＭＳ ゴシック" panose="020B0609070205080204" pitchFamily="49" charset="-128"/>
              </a:rPr>
              <a:t>指導事項</a:t>
            </a:r>
            <a:r>
              <a:rPr lang="en-US" altLang="ja-JP" sz="1800" b="1" dirty="0">
                <a:solidFill>
                  <a:srgbClr val="FF0000"/>
                </a:solidFill>
                <a:ea typeface="ＭＳ ゴシック" panose="020B0609070205080204" pitchFamily="49" charset="-128"/>
              </a:rPr>
              <a:t>】</a:t>
            </a:r>
          </a:p>
          <a:p>
            <a:pPr eaLnBrk="1" hangingPunct="1">
              <a:spcBef>
                <a:spcPct val="50000"/>
              </a:spcBef>
              <a:buFontTx/>
              <a:buNone/>
              <a:defRPr/>
            </a:pPr>
            <a:r>
              <a:rPr lang="ja-JP" altLang="en-US" sz="1600" b="1" u="sng" dirty="0">
                <a:ea typeface="ＭＳ ゴシック" panose="020B0609070205080204" pitchFamily="49" charset="-128"/>
              </a:rPr>
              <a:t>（５）医行為</a:t>
            </a:r>
            <a:endParaRPr lang="en-US" altLang="ja-JP" sz="1600" b="1" u="sng" dirty="0">
              <a:ea typeface="ＭＳ ゴシック" panose="020B0609070205080204" pitchFamily="49" charset="-128"/>
            </a:endParaRPr>
          </a:p>
          <a:p>
            <a:pPr eaLnBrk="1" hangingPunct="1">
              <a:spcBef>
                <a:spcPts val="0"/>
              </a:spcBef>
              <a:buFontTx/>
              <a:buNone/>
              <a:defRPr/>
            </a:pPr>
            <a:r>
              <a:rPr lang="ja-JP" altLang="en-US" sz="1400" dirty="0">
                <a:latin typeface="+mn-ea"/>
                <a:ea typeface="+mn-ea"/>
              </a:rPr>
              <a:t>・</a:t>
            </a:r>
            <a:r>
              <a:rPr lang="ja-JP" altLang="ja-JP" sz="1400" dirty="0">
                <a:latin typeface="+mn-ea"/>
                <a:ea typeface="+mn-ea"/>
              </a:rPr>
              <a:t>介護職員によ</a:t>
            </a:r>
            <a:r>
              <a:rPr lang="ja-JP" altLang="en-US" sz="1400" dirty="0">
                <a:latin typeface="+mn-ea"/>
                <a:ea typeface="+mn-ea"/>
              </a:rPr>
              <a:t>り</a:t>
            </a:r>
            <a:r>
              <a:rPr lang="ja-JP" altLang="ja-JP" sz="1400" dirty="0">
                <a:latin typeface="+mn-ea"/>
                <a:ea typeface="+mn-ea"/>
              </a:rPr>
              <a:t>内服介助</a:t>
            </a:r>
            <a:r>
              <a:rPr lang="ja-JP" altLang="en-US" sz="1400" dirty="0">
                <a:latin typeface="+mn-ea"/>
                <a:ea typeface="+mn-ea"/>
              </a:rPr>
              <a:t>を実施していたが</a:t>
            </a:r>
            <a:r>
              <a:rPr lang="ja-JP" altLang="ja-JP" sz="1400" dirty="0">
                <a:latin typeface="+mn-ea"/>
                <a:ea typeface="+mn-ea"/>
              </a:rPr>
              <a:t>、</a:t>
            </a:r>
            <a:r>
              <a:rPr lang="ja-JP" altLang="en-US" sz="1400" b="1" u="sng" dirty="0">
                <a:solidFill>
                  <a:schemeClr val="accent2"/>
                </a:solidFill>
                <a:latin typeface="+mn-ea"/>
                <a:ea typeface="+mn-ea"/>
              </a:rPr>
              <a:t>事前の本人又は家族の</a:t>
            </a:r>
            <a:r>
              <a:rPr lang="ja-JP" altLang="ja-JP" sz="1400" b="1" u="sng" dirty="0">
                <a:solidFill>
                  <a:schemeClr val="accent2"/>
                </a:solidFill>
                <a:latin typeface="+mn-ea"/>
                <a:ea typeface="+mn-ea"/>
              </a:rPr>
              <a:t>具体的な依頼</a:t>
            </a:r>
            <a:r>
              <a:rPr lang="ja-JP" altLang="en-US" sz="1400" b="1" u="sng" dirty="0">
                <a:solidFill>
                  <a:schemeClr val="accent2"/>
                </a:solidFill>
                <a:latin typeface="+mn-ea"/>
                <a:ea typeface="+mn-ea"/>
              </a:rPr>
              <a:t>に基づいている</a:t>
            </a:r>
            <a:r>
              <a:rPr lang="ja-JP" altLang="en-US" sz="1400" dirty="0">
                <a:latin typeface="+mn-ea"/>
                <a:ea typeface="+mn-ea"/>
              </a:rPr>
              <a:t>ことが　</a:t>
            </a:r>
            <a:endParaRPr lang="en-US" altLang="ja-JP" sz="1400" dirty="0">
              <a:latin typeface="+mn-ea"/>
              <a:ea typeface="+mn-ea"/>
            </a:endParaRPr>
          </a:p>
          <a:p>
            <a:pPr eaLnBrk="1" hangingPunct="1">
              <a:spcBef>
                <a:spcPts val="0"/>
              </a:spcBef>
              <a:buFontTx/>
              <a:buNone/>
              <a:defRPr/>
            </a:pPr>
            <a:r>
              <a:rPr lang="ja-JP" altLang="en-US" sz="1400" dirty="0">
                <a:latin typeface="+mn-ea"/>
                <a:ea typeface="+mn-ea"/>
              </a:rPr>
              <a:t>　記録等で確認できなかった。</a:t>
            </a:r>
            <a:endParaRPr lang="en-US" altLang="ja-JP" sz="1400" dirty="0">
              <a:latin typeface="+mn-ea"/>
              <a:ea typeface="+mn-ea"/>
            </a:endParaRPr>
          </a:p>
          <a:p>
            <a:pPr eaLnBrk="1" hangingPunct="1">
              <a:spcBef>
                <a:spcPts val="0"/>
              </a:spcBef>
              <a:buFontTx/>
              <a:buNone/>
              <a:defRPr/>
            </a:pPr>
            <a:r>
              <a:rPr lang="ja-JP" altLang="en-US" sz="1400" dirty="0">
                <a:latin typeface="+mn-ea"/>
                <a:ea typeface="+mn-ea"/>
              </a:rPr>
              <a:t>・介護職員により内服介助を実施していたが、</a:t>
            </a:r>
            <a:r>
              <a:rPr lang="ja-JP" altLang="en-US" sz="1400" b="1" u="sng" dirty="0">
                <a:solidFill>
                  <a:schemeClr val="accent2"/>
                </a:solidFill>
                <a:latin typeface="+mn-ea"/>
                <a:ea typeface="+mn-ea"/>
              </a:rPr>
              <a:t>３条件を満たしていることを医師、歯科医師又は看護職員が</a:t>
            </a:r>
            <a:endParaRPr lang="en-US" altLang="ja-JP" sz="1400" b="1" u="sng" dirty="0">
              <a:solidFill>
                <a:schemeClr val="accent2"/>
              </a:solidFill>
              <a:latin typeface="+mn-ea"/>
              <a:ea typeface="+mn-ea"/>
            </a:endParaRPr>
          </a:p>
          <a:p>
            <a:pPr eaLnBrk="1" hangingPunct="1">
              <a:spcBef>
                <a:spcPts val="0"/>
              </a:spcBef>
              <a:buFontTx/>
              <a:buNone/>
              <a:defRPr/>
            </a:pPr>
            <a:r>
              <a:rPr lang="ja-JP" altLang="en-US" sz="1400" b="1" dirty="0">
                <a:solidFill>
                  <a:schemeClr val="accent2"/>
                </a:solidFill>
                <a:latin typeface="+mn-ea"/>
                <a:ea typeface="+mn-ea"/>
              </a:rPr>
              <a:t>　</a:t>
            </a:r>
            <a:r>
              <a:rPr lang="ja-JP" altLang="en-US" sz="1400" b="1" u="sng" dirty="0">
                <a:solidFill>
                  <a:schemeClr val="accent2"/>
                </a:solidFill>
                <a:latin typeface="+mn-ea"/>
                <a:ea typeface="+mn-ea"/>
              </a:rPr>
              <a:t>確認</a:t>
            </a:r>
            <a:r>
              <a:rPr lang="ja-JP" altLang="en-US" sz="1400" dirty="0">
                <a:latin typeface="+mn-ea"/>
                <a:ea typeface="+mn-ea"/>
              </a:rPr>
              <a:t>したことが記録等で確認できなかった。</a:t>
            </a:r>
            <a:endParaRPr lang="en-US" altLang="ja-JP" sz="1400" dirty="0">
              <a:latin typeface="+mn-ea"/>
              <a:ea typeface="+mn-ea"/>
            </a:endParaRPr>
          </a:p>
          <a:p>
            <a:pPr eaLnBrk="1" hangingPunct="1">
              <a:spcBef>
                <a:spcPts val="0"/>
              </a:spcBef>
              <a:buFontTx/>
              <a:buNone/>
              <a:defRPr/>
            </a:pPr>
            <a:r>
              <a:rPr lang="ja-JP" altLang="en-US" sz="1400" dirty="0">
                <a:latin typeface="+mn-ea"/>
                <a:ea typeface="+mn-ea"/>
              </a:rPr>
              <a:t>・</a:t>
            </a:r>
            <a:r>
              <a:rPr lang="ja-JP" altLang="en-US" sz="1400" dirty="0">
                <a:latin typeface="+mn-ea"/>
              </a:rPr>
              <a:t>介護職員により内服介助を実施していたが、</a:t>
            </a:r>
            <a:r>
              <a:rPr lang="ja-JP" altLang="en-US" sz="1400" b="1" u="sng" dirty="0">
                <a:solidFill>
                  <a:schemeClr val="accent2"/>
                </a:solidFill>
                <a:latin typeface="+mn-ea"/>
              </a:rPr>
              <a:t>一包化された内用薬</a:t>
            </a:r>
            <a:r>
              <a:rPr lang="ja-JP" altLang="en-US" sz="1400" dirty="0">
                <a:latin typeface="+mn-ea"/>
              </a:rPr>
              <a:t>ではなかった。</a:t>
            </a:r>
            <a:endParaRPr lang="en-US" altLang="ja-JP" sz="1400" dirty="0">
              <a:latin typeface="+mn-ea"/>
              <a:ea typeface="+mn-ea"/>
            </a:endParaRPr>
          </a:p>
          <a:p>
            <a:pPr eaLnBrk="1" hangingPunct="1">
              <a:spcBef>
                <a:spcPts val="0"/>
              </a:spcBef>
              <a:buFontTx/>
              <a:buNone/>
              <a:defRPr/>
            </a:pPr>
            <a:r>
              <a:rPr lang="ja-JP" altLang="en-US" sz="1400" dirty="0">
                <a:latin typeface="+mn-ea"/>
                <a:ea typeface="+mn-ea"/>
              </a:rPr>
              <a:t>・在宅酸素のスイッチ操作を</a:t>
            </a:r>
            <a:r>
              <a:rPr lang="ja-JP" altLang="en-US" sz="1400" u="sng" dirty="0">
                <a:latin typeface="+mn-ea"/>
                <a:ea typeface="+mn-ea"/>
              </a:rPr>
              <a:t>介護職員が</a:t>
            </a:r>
            <a:r>
              <a:rPr lang="ja-JP" altLang="en-US" sz="1400" dirty="0">
                <a:latin typeface="+mn-ea"/>
                <a:ea typeface="+mn-ea"/>
              </a:rPr>
              <a:t>実施していた。</a:t>
            </a:r>
            <a:endParaRPr lang="ja-JP" altLang="en-US" sz="1400" dirty="0">
              <a:ea typeface="ＭＳ ゴシック" panose="020B0609070205080204" pitchFamily="49" charset="-128"/>
            </a:endParaRPr>
          </a:p>
          <a:p>
            <a:pPr eaLnBrk="1" hangingPunct="1">
              <a:spcBef>
                <a:spcPts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r>
              <a:rPr lang="ja-JP" altLang="en-US" sz="1400" dirty="0">
                <a:ea typeface="ＭＳ ゴシック" panose="020B0609070205080204" pitchFamily="49" charset="-128"/>
              </a:rPr>
              <a:t>　　</a:t>
            </a:r>
          </a:p>
          <a:p>
            <a:pPr eaLnBrk="1" hangingPunct="1">
              <a:spcBef>
                <a:spcPct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r>
              <a:rPr lang="ja-JP" altLang="en-US" sz="1400" dirty="0">
                <a:latin typeface="MS-Mincho"/>
                <a:ea typeface="ＭＳ ゴシック" panose="020B0609070205080204" pitchFamily="49" charset="-128"/>
              </a:rPr>
              <a:t>　　　　　　　　　　　</a:t>
            </a:r>
            <a:endParaRPr lang="en-US" altLang="ja-JP" sz="1400" dirty="0">
              <a:latin typeface="MS-Mincho"/>
              <a:ea typeface="ＭＳ ゴシック" panose="020B0609070205080204" pitchFamily="49" charset="-128"/>
            </a:endParaRPr>
          </a:p>
          <a:p>
            <a:pPr algn="ctr" eaLnBrk="1" hangingPunct="1">
              <a:spcBef>
                <a:spcPct val="0"/>
              </a:spcBef>
              <a:buFontTx/>
              <a:buNone/>
              <a:defRPr/>
            </a:pPr>
            <a:endParaRPr lang="en-US" altLang="ja-JP" sz="1400" dirty="0">
              <a:latin typeface="MS-Mincho"/>
              <a:ea typeface="ＭＳ ゴシック" panose="020B0609070205080204" pitchFamily="49" charset="-128"/>
            </a:endParaRPr>
          </a:p>
          <a:p>
            <a:pPr algn="ctr" eaLnBrk="1" hangingPunct="1">
              <a:spcBef>
                <a:spcPct val="0"/>
              </a:spcBef>
              <a:buFontTx/>
              <a:buNone/>
              <a:defRPr/>
            </a:pPr>
            <a:endParaRPr lang="en-US" altLang="ja-JP" sz="1400" dirty="0">
              <a:latin typeface="MS-Mincho"/>
              <a:ea typeface="ＭＳ ゴシック" panose="020B0609070205080204" pitchFamily="49" charset="-128"/>
            </a:endParaRPr>
          </a:p>
          <a:p>
            <a:pPr algn="ctr" eaLnBrk="1" hangingPunct="1">
              <a:spcBef>
                <a:spcPct val="0"/>
              </a:spcBef>
              <a:buFontTx/>
              <a:buNone/>
              <a:defRPr/>
            </a:pPr>
            <a:endParaRPr lang="en-US" altLang="ja-JP" sz="1400" dirty="0">
              <a:latin typeface="MS-Mincho"/>
              <a:ea typeface="ＭＳ ゴシック" panose="020B0609070205080204" pitchFamily="49" charset="-128"/>
            </a:endParaRPr>
          </a:p>
          <a:p>
            <a:pPr algn="ctr" eaLnBrk="1" hangingPunct="1">
              <a:spcBef>
                <a:spcPct val="0"/>
              </a:spcBef>
              <a:buFontTx/>
              <a:buNone/>
              <a:defRPr/>
            </a:pPr>
            <a:r>
              <a:rPr lang="ja-JP" altLang="en-US" sz="1400" dirty="0">
                <a:latin typeface="MS-Mincho"/>
                <a:ea typeface="ＭＳ ゴシック" panose="020B0609070205080204" pitchFamily="49" charset="-128"/>
              </a:rPr>
              <a:t>医師や看護師等と連携し、安全に実施すること</a:t>
            </a:r>
            <a:endParaRPr lang="ja-JP" altLang="en-US" sz="1400" dirty="0">
              <a:ea typeface="ＭＳ ゴシック" panose="020B0609070205080204" pitchFamily="49" charset="-128"/>
            </a:endParaRPr>
          </a:p>
          <a:p>
            <a:pPr eaLnBrk="1" hangingPunct="1">
              <a:spcBef>
                <a:spcPct val="0"/>
              </a:spcBef>
              <a:buFontTx/>
              <a:buNone/>
              <a:defRPr/>
            </a:pPr>
            <a:endParaRPr lang="en-US" altLang="ja-JP" sz="1400" dirty="0">
              <a:ea typeface="ＭＳ ゴシック" panose="020B0609070205080204" pitchFamily="49" charset="-128"/>
            </a:endParaRPr>
          </a:p>
          <a:p>
            <a:pPr eaLnBrk="1" hangingPunct="1">
              <a:spcBef>
                <a:spcPct val="0"/>
              </a:spcBef>
              <a:buFontTx/>
              <a:buNone/>
              <a:defRPr/>
            </a:pPr>
            <a:endParaRPr lang="en-US" altLang="ja-JP" sz="1400" dirty="0">
              <a:ea typeface="ＭＳ ゴシック" panose="020B0609070205080204" pitchFamily="49" charset="-128"/>
            </a:endParaRPr>
          </a:p>
          <a:p>
            <a:pPr eaLnBrk="1" hangingPunct="1">
              <a:spcBef>
                <a:spcPct val="0"/>
              </a:spcBef>
              <a:buFontTx/>
              <a:buNone/>
              <a:defRPr/>
            </a:pPr>
            <a:r>
              <a:rPr lang="en-US" altLang="ja-JP" sz="1400" dirty="0">
                <a:ea typeface="ＭＳ ゴシック" panose="020B0609070205080204" pitchFamily="49" charset="-128"/>
              </a:rPr>
              <a:t>※</a:t>
            </a:r>
            <a:r>
              <a:rPr lang="ja-JP" altLang="en-US" sz="1400" dirty="0">
                <a:ea typeface="ＭＳ ゴシック" panose="020B0609070205080204" pitchFamily="49" charset="-128"/>
              </a:rPr>
              <a:t>医師等の指示は記録に残しておくこと</a:t>
            </a:r>
            <a:endParaRPr lang="ja-JP" altLang="en-US" sz="1400" b="1" dirty="0">
              <a:ea typeface="ＭＳ ゴシック" panose="020B0609070205080204" pitchFamily="49" charset="-128"/>
            </a:endParaRPr>
          </a:p>
          <a:p>
            <a:pPr eaLnBrk="1" hangingPunct="1">
              <a:spcBef>
                <a:spcPct val="0"/>
              </a:spcBef>
              <a:buFontTx/>
              <a:buNone/>
              <a:defRPr/>
            </a:pPr>
            <a:endParaRPr lang="ja-JP" altLang="en-US" sz="1400" b="1" dirty="0">
              <a:ea typeface="ＭＳ ゴシック" panose="020B0609070205080204" pitchFamily="49" charset="-128"/>
            </a:endParaRPr>
          </a:p>
          <a:p>
            <a:pPr eaLnBrk="1" hangingPunct="1">
              <a:spcBef>
                <a:spcPct val="0"/>
              </a:spcBef>
              <a:buFontTx/>
              <a:buNone/>
              <a:defRPr/>
            </a:pPr>
            <a:endParaRPr lang="en-US" altLang="ja-JP" sz="1400" b="1" dirty="0">
              <a:ea typeface="ＭＳ ゴシック" panose="020B0609070205080204" pitchFamily="49" charset="-128"/>
            </a:endParaRPr>
          </a:p>
        </p:txBody>
      </p:sp>
      <p:sp>
        <p:nvSpPr>
          <p:cNvPr id="28677" name="Rectangle 4">
            <a:extLst>
              <a:ext uri="{FF2B5EF4-FFF2-40B4-BE49-F238E27FC236}">
                <a16:creationId xmlns:a16="http://schemas.microsoft.com/office/drawing/2014/main" id="{86F6B61C-6487-4CB3-B0B2-49887AB71498}"/>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8678" name="Text Box 5">
            <a:extLst>
              <a:ext uri="{FF2B5EF4-FFF2-40B4-BE49-F238E27FC236}">
                <a16:creationId xmlns:a16="http://schemas.microsoft.com/office/drawing/2014/main" id="{C2CC8E04-A078-4C75-8F52-60CE2A0727D3}"/>
              </a:ext>
            </a:extLst>
          </p:cNvPr>
          <p:cNvSpPr txBox="1">
            <a:spLocks noChangeArrowheads="1"/>
          </p:cNvSpPr>
          <p:nvPr/>
        </p:nvSpPr>
        <p:spPr bwMode="auto">
          <a:xfrm>
            <a:off x="663575" y="3567113"/>
            <a:ext cx="7848600" cy="2570162"/>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en-US" altLang="ja-JP" sz="1400">
              <a:ea typeface="ＭＳ ゴシック" panose="020B0609070205080204" pitchFamily="49" charset="-128"/>
            </a:endParaRPr>
          </a:p>
          <a:p>
            <a:pPr eaLnBrk="1" hangingPunct="1">
              <a:spcBef>
                <a:spcPct val="50000"/>
              </a:spcBef>
              <a:buFontTx/>
              <a:buNone/>
            </a:pPr>
            <a:r>
              <a:rPr lang="ja-JP" altLang="en-US" sz="1400">
                <a:ea typeface="ＭＳ ゴシック" panose="020B0609070205080204" pitchFamily="49" charset="-128"/>
              </a:rPr>
              <a:t>「医師法第</a:t>
            </a:r>
            <a:r>
              <a:rPr lang="en-US" altLang="ja-JP" sz="1400">
                <a:latin typeface="ＭＳ ゴシック" panose="020B0609070205080204" pitchFamily="49" charset="-128"/>
                <a:ea typeface="ＭＳ ゴシック" panose="020B0609070205080204" pitchFamily="49" charset="-128"/>
              </a:rPr>
              <a:t>17</a:t>
            </a:r>
            <a:r>
              <a:rPr lang="ja-JP" altLang="en-US" sz="1400">
                <a:latin typeface="ＭＳ ゴシック" panose="020B0609070205080204" pitchFamily="49" charset="-128"/>
                <a:ea typeface="ＭＳ ゴシック" panose="020B0609070205080204" pitchFamily="49" charset="-128"/>
              </a:rPr>
              <a:t>条、歯科医師法第</a:t>
            </a:r>
            <a:r>
              <a:rPr lang="en-US" altLang="ja-JP" sz="1400">
                <a:latin typeface="ＭＳ ゴシック" panose="020B0609070205080204" pitchFamily="49" charset="-128"/>
                <a:ea typeface="ＭＳ ゴシック" panose="020B0609070205080204" pitchFamily="49" charset="-128"/>
              </a:rPr>
              <a:t>17</a:t>
            </a:r>
            <a:r>
              <a:rPr lang="ja-JP" altLang="en-US" sz="1400">
                <a:ea typeface="ＭＳ ゴシック" panose="020B0609070205080204" pitchFamily="49" charset="-128"/>
              </a:rPr>
              <a:t>条及び保健師助産師看護師法第</a:t>
            </a:r>
            <a:r>
              <a:rPr lang="en-US" altLang="ja-JP" sz="1400">
                <a:latin typeface="ＭＳ ゴシック" panose="020B0609070205080204" pitchFamily="49" charset="-128"/>
                <a:ea typeface="ＭＳ ゴシック" panose="020B0609070205080204" pitchFamily="49" charset="-128"/>
              </a:rPr>
              <a:t>31</a:t>
            </a:r>
            <a:r>
              <a:rPr lang="ja-JP" altLang="en-US" sz="1400">
                <a:ea typeface="ＭＳ ゴシック" panose="020B0609070205080204" pitchFamily="49" charset="-128"/>
              </a:rPr>
              <a:t>条の解釈について」を参照し、事故が起こらないよう十分な配慮をすること。</a:t>
            </a:r>
          </a:p>
          <a:p>
            <a:pPr eaLnBrk="1" hangingPunct="1">
              <a:spcBef>
                <a:spcPct val="50000"/>
              </a:spcBef>
              <a:buFontTx/>
              <a:buNone/>
            </a:pPr>
            <a:r>
              <a:rPr lang="en-US" altLang="ja-JP" sz="1400">
                <a:ea typeface="ＭＳ ゴシック" panose="020B0609070205080204" pitchFamily="49" charset="-128"/>
              </a:rPr>
              <a:t>※</a:t>
            </a:r>
            <a:r>
              <a:rPr lang="ja-JP" altLang="en-US" sz="1400">
                <a:ea typeface="ＭＳ ゴシック" panose="020B0609070205080204" pitchFamily="49" charset="-128"/>
              </a:rPr>
              <a:t>解釈通知には、</a:t>
            </a:r>
            <a:endParaRPr lang="en-US" altLang="ja-JP" sz="1400">
              <a:ea typeface="ＭＳ ゴシック" panose="020B0609070205080204" pitchFamily="49" charset="-128"/>
            </a:endParaRPr>
          </a:p>
          <a:p>
            <a:pPr eaLnBrk="1" hangingPunct="1">
              <a:spcBef>
                <a:spcPct val="50000"/>
              </a:spcBef>
              <a:buFontTx/>
              <a:buNone/>
            </a:pPr>
            <a:r>
              <a:rPr lang="ja-JP" altLang="en-US" sz="1400">
                <a:ea typeface="ＭＳ ゴシック" panose="020B0609070205080204" pitchFamily="49" charset="-128"/>
              </a:rPr>
              <a:t>注４　今回の整理はあくまでも医師法、歯科医師法、保健師助産師看護師法等の解釈に関するものであり、事故がおきた場合の刑法、民法等の法律の規定による刑事上・民事上の責任は別途判断されるべきものである。</a:t>
            </a:r>
          </a:p>
          <a:p>
            <a:pPr eaLnBrk="1" hangingPunct="1">
              <a:spcBef>
                <a:spcPct val="50000"/>
              </a:spcBef>
              <a:buFontTx/>
              <a:buNone/>
            </a:pPr>
            <a:r>
              <a:rPr lang="ja-JP" altLang="en-US" sz="1400">
                <a:ea typeface="ＭＳ ゴシック" panose="020B0609070205080204" pitchFamily="49" charset="-128"/>
              </a:rPr>
              <a:t>　　　　　　　　　　　　　　　　　　　　　　　　　　　　　</a:t>
            </a:r>
            <a:endParaRPr lang="en-US" altLang="ja-JP" sz="1400">
              <a:ea typeface="ＭＳ ゴシック" panose="020B0609070205080204" pitchFamily="49" charset="-128"/>
            </a:endParaRPr>
          </a:p>
          <a:p>
            <a:pPr eaLnBrk="1" hangingPunct="1">
              <a:spcBef>
                <a:spcPct val="50000"/>
              </a:spcBef>
              <a:buFontTx/>
              <a:buNone/>
            </a:pPr>
            <a:endParaRPr lang="en-US" altLang="ja-JP" sz="1400">
              <a:ea typeface="ＭＳ ゴシック" panose="020B0609070205080204" pitchFamily="49" charset="-128"/>
            </a:endParaRPr>
          </a:p>
        </p:txBody>
      </p:sp>
      <p:sp>
        <p:nvSpPr>
          <p:cNvPr id="9" name="下矢印 8">
            <a:extLst>
              <a:ext uri="{FF2B5EF4-FFF2-40B4-BE49-F238E27FC236}">
                <a16:creationId xmlns:a16="http://schemas.microsoft.com/office/drawing/2014/main" id="{B4B7FCCC-B03B-477E-8A3E-3B123156C97D}"/>
              </a:ext>
            </a:extLst>
          </p:cNvPr>
          <p:cNvSpPr/>
          <p:nvPr/>
        </p:nvSpPr>
        <p:spPr>
          <a:xfrm>
            <a:off x="4302125" y="5300663"/>
            <a:ext cx="357188"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 5">
            <a:extLst>
              <a:ext uri="{FF2B5EF4-FFF2-40B4-BE49-F238E27FC236}">
                <a16:creationId xmlns:a16="http://schemas.microsoft.com/office/drawing/2014/main" id="{71DF54FE-D8F6-4197-ACB2-AC00BC5AEB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07738E5-7ABC-4517-9DF4-91658E7660D3}" type="slidenum">
              <a:rPr lang="en-US" altLang="ja-JP" sz="1400" smtClean="0"/>
              <a:pPr>
                <a:spcBef>
                  <a:spcPct val="0"/>
                </a:spcBef>
                <a:buFontTx/>
                <a:buNone/>
              </a:pPr>
              <a:t>25</a:t>
            </a:fld>
            <a:endParaRPr lang="en-US" altLang="ja-JP" sz="1400"/>
          </a:p>
        </p:txBody>
      </p:sp>
      <p:sp>
        <p:nvSpPr>
          <p:cNvPr id="29699" name="Rectangle 2">
            <a:extLst>
              <a:ext uri="{FF2B5EF4-FFF2-40B4-BE49-F238E27FC236}">
                <a16:creationId xmlns:a16="http://schemas.microsoft.com/office/drawing/2014/main" id="{A705FD07-6734-4283-A53A-57A2641A6686}"/>
              </a:ext>
            </a:extLst>
          </p:cNvPr>
          <p:cNvSpPr>
            <a:spLocks noGrp="1" noChangeArrowheads="1"/>
          </p:cNvSpPr>
          <p:nvPr>
            <p:ph type="title"/>
          </p:nvPr>
        </p:nvSpPr>
        <p:spPr>
          <a:xfrm>
            <a:off x="395288" y="188913"/>
            <a:ext cx="8229600" cy="863600"/>
          </a:xfrm>
        </p:spPr>
        <p:txBody>
          <a:bodyPr/>
          <a:lstStyle/>
          <a:p>
            <a:pPr eaLnBrk="1" hangingPunct="1"/>
            <a:r>
              <a:rPr lang="ja-JP" altLang="en-US" sz="2000" b="1">
                <a:solidFill>
                  <a:srgbClr val="000000"/>
                </a:solidFill>
                <a:latin typeface="Century" panose="02040604050505020304" pitchFamily="18" charset="0"/>
                <a:ea typeface="ＭＳ 明朝" panose="02020609040205080304" pitchFamily="17" charset="-128"/>
                <a:cs typeface="Times New Roman" panose="02020603050405020304" pitchFamily="18" charset="0"/>
              </a:rPr>
              <a:t>　</a:t>
            </a:r>
          </a:p>
        </p:txBody>
      </p:sp>
      <p:sp>
        <p:nvSpPr>
          <p:cNvPr id="29700" name="Rectangle 3">
            <a:extLst>
              <a:ext uri="{FF2B5EF4-FFF2-40B4-BE49-F238E27FC236}">
                <a16:creationId xmlns:a16="http://schemas.microsoft.com/office/drawing/2014/main" id="{EAF517E0-2626-4411-87E2-846ED802DC7B}"/>
              </a:ext>
            </a:extLst>
          </p:cNvPr>
          <p:cNvSpPr>
            <a:spLocks noGrp="1" noChangeArrowheads="1"/>
          </p:cNvSpPr>
          <p:nvPr>
            <p:ph type="body" idx="1"/>
          </p:nvPr>
        </p:nvSpPr>
        <p:spPr>
          <a:xfrm>
            <a:off x="250825" y="1123950"/>
            <a:ext cx="8642350" cy="5597525"/>
          </a:xfrm>
        </p:spPr>
        <p:txBody>
          <a:bodyPr/>
          <a:lstStyle/>
          <a:p>
            <a:pPr algn="just" eaLnBrk="1" hangingPunct="1">
              <a:lnSpc>
                <a:spcPct val="80000"/>
              </a:lnSpc>
              <a:buFontTx/>
              <a:buNone/>
              <a:defRPr/>
            </a:pPr>
            <a:r>
              <a:rPr lang="ja-JP" altLang="en-US" sz="1600" b="1" dirty="0">
                <a:solidFill>
                  <a:srgbClr val="000000"/>
                </a:solidFill>
                <a:latin typeface="Century" panose="02040604050505020304" pitchFamily="18" charset="0"/>
                <a:cs typeface="Times New Roman" panose="02020603050405020304" pitchFamily="18" charset="0"/>
              </a:rPr>
              <a:t>厚生労働省医政局長通知（別紙）抜粋</a:t>
            </a:r>
          </a:p>
          <a:p>
            <a:pPr algn="just" eaLnBrk="1" hangingPunct="1">
              <a:lnSpc>
                <a:spcPct val="80000"/>
              </a:lnSpc>
              <a:buFontTx/>
              <a:buNone/>
              <a:defRPr/>
            </a:pPr>
            <a:endParaRPr lang="ja-JP" altLang="en-US" sz="1600" b="1" dirty="0">
              <a:solidFill>
                <a:srgbClr val="000000"/>
              </a:solidFill>
              <a:latin typeface="Century" panose="02040604050505020304" pitchFamily="18" charset="0"/>
              <a:cs typeface="Times New Roman" panose="02020603050405020304" pitchFamily="18" charset="0"/>
            </a:endParaRPr>
          </a:p>
          <a:p>
            <a:pPr algn="just" eaLnBrk="1" hangingPunct="1">
              <a:lnSpc>
                <a:spcPct val="80000"/>
              </a:lnSpc>
              <a:buFontTx/>
              <a:buNone/>
              <a:defRPr/>
            </a:pPr>
            <a:r>
              <a:rPr lang="ja-JP" altLang="en-US" sz="1600" b="1" spc="150" dirty="0">
                <a:solidFill>
                  <a:srgbClr val="000000"/>
                </a:solidFill>
                <a:latin typeface="Century" panose="02040604050505020304" pitchFamily="18" charset="0"/>
                <a:cs typeface="Times New Roman" panose="02020603050405020304" pitchFamily="18" charset="0"/>
              </a:rPr>
              <a:t>　</a:t>
            </a:r>
            <a:r>
              <a:rPr lang="ja-JP" altLang="en-US" sz="1700" b="1" kern="100" spc="150" dirty="0">
                <a:solidFill>
                  <a:srgbClr val="000000"/>
                </a:solidFill>
                <a:latin typeface="Century" panose="02040604050505020304" pitchFamily="18" charset="0"/>
                <a:cs typeface="Times New Roman" panose="02020603050405020304" pitchFamily="18" charset="0"/>
              </a:rPr>
              <a:t>５</a:t>
            </a:r>
            <a:r>
              <a:rPr lang="ja-JP" altLang="en-US" sz="1700" kern="100" spc="150" dirty="0">
                <a:solidFill>
                  <a:srgbClr val="000000"/>
                </a:solidFill>
                <a:latin typeface="Century" panose="02040604050505020304" pitchFamily="18" charset="0"/>
                <a:cs typeface="Times New Roman" panose="02020603050405020304" pitchFamily="18" charset="0"/>
              </a:rPr>
              <a:t>	</a:t>
            </a:r>
            <a:r>
              <a:rPr lang="ja-JP" altLang="en-US" sz="1700" kern="100" spc="150" dirty="0">
                <a:latin typeface="Century" panose="02040604050505020304" pitchFamily="18" charset="0"/>
                <a:cs typeface="Times New Roman" panose="02020603050405020304" pitchFamily="18" charset="0"/>
              </a:rPr>
              <a:t>患者の状態が以下の</a:t>
            </a:r>
            <a:r>
              <a:rPr lang="ja-JP" altLang="en-US" sz="2000" b="1" u="sng" kern="100" spc="150" dirty="0">
                <a:solidFill>
                  <a:srgbClr val="FF0000"/>
                </a:solidFill>
                <a:latin typeface="Century" panose="02040604050505020304" pitchFamily="18" charset="0"/>
                <a:cs typeface="Times New Roman" panose="02020603050405020304" pitchFamily="18" charset="0"/>
              </a:rPr>
              <a:t>３条件を満たしていることを医師、歯科医師又は看護職員が確認</a:t>
            </a:r>
            <a:r>
              <a:rPr lang="ja-JP" altLang="en-US" sz="1700" kern="100" spc="150" dirty="0">
                <a:latin typeface="Century" panose="02040604050505020304" pitchFamily="18" charset="0"/>
                <a:cs typeface="Times New Roman" panose="02020603050405020304" pitchFamily="18" charset="0"/>
              </a:rPr>
              <a:t>し、これらの免許を有しない者による医薬品の使用の介助ができることを本人又は家族に伝えている場合に、</a:t>
            </a:r>
            <a:r>
              <a:rPr lang="ja-JP" altLang="en-US" sz="2000" b="1" u="sng" kern="100" spc="150" dirty="0">
                <a:solidFill>
                  <a:srgbClr val="FF0000"/>
                </a:solidFill>
                <a:latin typeface="Century" panose="02040604050505020304" pitchFamily="18" charset="0"/>
                <a:cs typeface="Times New Roman" panose="02020603050405020304" pitchFamily="18" charset="0"/>
              </a:rPr>
              <a:t>事前の本人又は家族の具体的な依頼に基づき</a:t>
            </a:r>
            <a:r>
              <a:rPr lang="ja-JP" altLang="en-US" sz="1700" kern="100" spc="150" dirty="0">
                <a:latin typeface="Century" panose="02040604050505020304" pitchFamily="18" charset="0"/>
                <a:cs typeface="Times New Roman" panose="02020603050405020304" pitchFamily="18" charset="0"/>
              </a:rPr>
              <a:t>、医師の処方を受け、あらかじめ薬袋等により、患者ごとに区分し授与された医薬品について、医師又は歯科医師の処方及び薬剤師の服薬指導の上、看護職員の保健指導・助言を尊重した医薬品の使用を介助すること。</a:t>
            </a:r>
            <a:endParaRPr lang="en-US" altLang="ja-JP" sz="1700" kern="100" spc="150" dirty="0">
              <a:latin typeface="Century" panose="02040604050505020304" pitchFamily="18" charset="0"/>
              <a:cs typeface="Times New Roman" panose="02020603050405020304" pitchFamily="18" charset="0"/>
            </a:endParaRPr>
          </a:p>
          <a:p>
            <a:pPr algn="just" eaLnBrk="1" hangingPunct="1">
              <a:lnSpc>
                <a:spcPct val="80000"/>
              </a:lnSpc>
              <a:buFontTx/>
              <a:buNone/>
              <a:defRPr/>
            </a:pPr>
            <a:r>
              <a:rPr lang="ja-JP" altLang="en-US" sz="1700" kern="100" spc="150" dirty="0">
                <a:latin typeface="Century" panose="02040604050505020304" pitchFamily="18" charset="0"/>
                <a:cs typeface="Times New Roman" panose="02020603050405020304" pitchFamily="18" charset="0"/>
              </a:rPr>
              <a:t>　　具体的には、</a:t>
            </a:r>
            <a:r>
              <a:rPr lang="ja-JP" altLang="en-US" sz="1600" b="1" kern="100" spc="250" dirty="0">
                <a:solidFill>
                  <a:schemeClr val="accent2"/>
                </a:solidFill>
                <a:latin typeface="Century" panose="02040604050505020304" pitchFamily="18" charset="0"/>
                <a:cs typeface="Times New Roman" panose="02020603050405020304" pitchFamily="18" charset="0"/>
              </a:rPr>
              <a:t>皮膚への軟膏の塗布（褥瘡の処置を除く。）、皮膚への湿布の貼付、点眼薬の点眼、一包化された内用薬の内服（舌下錠の使用も含む。）、肛門からの座薬挿入又は鼻腔粘膜への薬剤噴霧を介助</a:t>
            </a:r>
            <a:r>
              <a:rPr lang="ja-JP" altLang="en-US" sz="1700" kern="100" spc="150" dirty="0">
                <a:latin typeface="Century" panose="02040604050505020304" pitchFamily="18" charset="0"/>
                <a:cs typeface="Times New Roman" panose="02020603050405020304" pitchFamily="18" charset="0"/>
              </a:rPr>
              <a:t>すること。</a:t>
            </a:r>
          </a:p>
          <a:p>
            <a:pPr algn="just" eaLnBrk="1" hangingPunct="1">
              <a:lnSpc>
                <a:spcPct val="80000"/>
              </a:lnSpc>
              <a:buFontTx/>
              <a:buNone/>
              <a:defRPr/>
            </a:pPr>
            <a:endParaRPr lang="ja-JP" altLang="en-US" sz="1700" kern="100" spc="150" dirty="0">
              <a:solidFill>
                <a:srgbClr val="000000"/>
              </a:solidFill>
              <a:latin typeface="Century" panose="02040604050505020304" pitchFamily="18" charset="0"/>
              <a:cs typeface="Times New Roman" panose="02020603050405020304" pitchFamily="18" charset="0"/>
            </a:endParaRPr>
          </a:p>
          <a:p>
            <a:pPr algn="just" eaLnBrk="1" hangingPunct="1">
              <a:lnSpc>
                <a:spcPct val="80000"/>
              </a:lnSpc>
              <a:buFontTx/>
              <a:buNone/>
              <a:defRPr/>
            </a:pPr>
            <a:r>
              <a:rPr lang="ja-JP" altLang="en-US" sz="1700" kern="100" spc="150" dirty="0">
                <a:solidFill>
                  <a:srgbClr val="000000"/>
                </a:solidFill>
                <a:latin typeface="Century" panose="02040604050505020304" pitchFamily="18" charset="0"/>
                <a:cs typeface="Times New Roman" panose="02020603050405020304" pitchFamily="18" charset="0"/>
              </a:rPr>
              <a:t>　</a:t>
            </a:r>
            <a:r>
              <a:rPr lang="ja-JP" altLang="en-US" sz="1700" kern="100" spc="150" dirty="0">
                <a:latin typeface="Century" panose="02040604050505020304" pitchFamily="18" charset="0"/>
                <a:cs typeface="Times New Roman" panose="02020603050405020304" pitchFamily="18" charset="0"/>
              </a:rPr>
              <a:t>①患者が入院・入所して治療する必要がなく容態が安定していること</a:t>
            </a:r>
          </a:p>
          <a:p>
            <a:pPr algn="just" eaLnBrk="1" hangingPunct="1">
              <a:lnSpc>
                <a:spcPct val="80000"/>
              </a:lnSpc>
              <a:buFontTx/>
              <a:buNone/>
              <a:defRPr/>
            </a:pPr>
            <a:r>
              <a:rPr lang="ja-JP" altLang="en-US" sz="1700" kern="100" spc="150" dirty="0">
                <a:latin typeface="Century" panose="02040604050505020304" pitchFamily="18" charset="0"/>
                <a:cs typeface="Times New Roman" panose="02020603050405020304" pitchFamily="18" charset="0"/>
              </a:rPr>
              <a:t>　②副作用の危険性や投薬量の調整等のため、医師又は看護職員による連続的な容態の経過観察が必要である場合ではないこと</a:t>
            </a:r>
          </a:p>
          <a:p>
            <a:pPr algn="just" eaLnBrk="1" hangingPunct="1">
              <a:lnSpc>
                <a:spcPct val="80000"/>
              </a:lnSpc>
              <a:buFontTx/>
              <a:buNone/>
              <a:defRPr/>
            </a:pPr>
            <a:r>
              <a:rPr lang="ja-JP" altLang="en-US" sz="1700" kern="100" spc="150" dirty="0">
                <a:latin typeface="Century" panose="02040604050505020304" pitchFamily="18" charset="0"/>
                <a:cs typeface="Times New Roman" panose="02020603050405020304" pitchFamily="18" charset="0"/>
              </a:rPr>
              <a:t>　③内用薬については誤嚥の可能性、座薬については肛門からの出血の可能性など、当該医薬品の使用の方法そのものについて専門的な配慮が必要な場合ではないこと</a:t>
            </a:r>
          </a:p>
          <a:p>
            <a:pPr algn="just" eaLnBrk="1" hangingPunct="1">
              <a:lnSpc>
                <a:spcPct val="80000"/>
              </a:lnSpc>
              <a:buFontTx/>
              <a:buNone/>
              <a:defRPr/>
            </a:pPr>
            <a:endParaRPr lang="ja-JP" altLang="en-US" sz="1700" kern="100" spc="150" dirty="0">
              <a:solidFill>
                <a:srgbClr val="000000"/>
              </a:solidFill>
              <a:latin typeface="Century" panose="02040604050505020304" pitchFamily="18" charset="0"/>
              <a:cs typeface="Times New Roman" panose="02020603050405020304" pitchFamily="18" charset="0"/>
            </a:endParaRPr>
          </a:p>
          <a:p>
            <a:pPr eaLnBrk="1" hangingPunct="1">
              <a:lnSpc>
                <a:spcPct val="80000"/>
              </a:lnSpc>
              <a:defRPr/>
            </a:pPr>
            <a:r>
              <a:rPr lang="ja-JP" altLang="en-US" sz="1700" kern="100" spc="150" dirty="0">
                <a:solidFill>
                  <a:srgbClr val="000000"/>
                </a:solidFill>
                <a:latin typeface="Century" panose="02040604050505020304" pitchFamily="18" charset="0"/>
                <a:cs typeface="Times New Roman" panose="02020603050405020304" pitchFamily="18" charset="0"/>
              </a:rPr>
              <a:t>注５　上記５に掲げる医薬品の使用の介助が福祉施設等において行われる場合には、</a:t>
            </a:r>
            <a:r>
              <a:rPr lang="ja-JP" altLang="en-US" sz="1700" b="1" kern="100" spc="150" dirty="0">
                <a:latin typeface="Century" panose="02040604050505020304" pitchFamily="18" charset="0"/>
                <a:cs typeface="Times New Roman" panose="02020603050405020304" pitchFamily="18" charset="0"/>
              </a:rPr>
              <a:t>看護職員によって実地されることが望ましく</a:t>
            </a:r>
            <a:r>
              <a:rPr lang="ja-JP" altLang="en-US" sz="1700" kern="100" spc="150" dirty="0">
                <a:solidFill>
                  <a:srgbClr val="000000"/>
                </a:solidFill>
                <a:latin typeface="Century" panose="02040604050505020304" pitchFamily="18" charset="0"/>
                <a:cs typeface="Times New Roman" panose="02020603050405020304" pitchFamily="18" charset="0"/>
              </a:rPr>
              <a:t>、また、その配置がある場合には、その指導の下で実地されるべきである。</a:t>
            </a:r>
          </a:p>
        </p:txBody>
      </p:sp>
      <p:sp>
        <p:nvSpPr>
          <p:cNvPr id="29701" name="AutoShape 4">
            <a:extLst>
              <a:ext uri="{FF2B5EF4-FFF2-40B4-BE49-F238E27FC236}">
                <a16:creationId xmlns:a16="http://schemas.microsoft.com/office/drawing/2014/main" id="{DC6E6C9F-D6A7-499C-B704-87129A142327}"/>
              </a:ext>
            </a:extLst>
          </p:cNvPr>
          <p:cNvSpPr>
            <a:spLocks noChangeArrowheads="1"/>
          </p:cNvSpPr>
          <p:nvPr/>
        </p:nvSpPr>
        <p:spPr bwMode="auto">
          <a:xfrm>
            <a:off x="539750" y="260350"/>
            <a:ext cx="8064500" cy="720725"/>
          </a:xfrm>
          <a:prstGeom prst="foldedCorner">
            <a:avLst>
              <a:gd name="adj" fmla="val 12500"/>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ea typeface="ＭＳ ゴシック" panose="020B0609070205080204" pitchFamily="49" charset="-128"/>
            </a:endParaRPr>
          </a:p>
        </p:txBody>
      </p:sp>
      <p:sp>
        <p:nvSpPr>
          <p:cNvPr id="29702" name="Text Box 5">
            <a:extLst>
              <a:ext uri="{FF2B5EF4-FFF2-40B4-BE49-F238E27FC236}">
                <a16:creationId xmlns:a16="http://schemas.microsoft.com/office/drawing/2014/main" id="{9516F1ED-E744-4837-B761-8641B5CA883D}"/>
              </a:ext>
            </a:extLst>
          </p:cNvPr>
          <p:cNvSpPr txBox="1">
            <a:spLocks noChangeArrowheads="1"/>
          </p:cNvSpPr>
          <p:nvPr/>
        </p:nvSpPr>
        <p:spPr bwMode="auto">
          <a:xfrm>
            <a:off x="684213" y="333375"/>
            <a:ext cx="78486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solidFill>
                  <a:srgbClr val="000000"/>
                </a:solidFill>
                <a:ea typeface="ＭＳ ゴシック" panose="020B0609070205080204" pitchFamily="49" charset="-128"/>
              </a:rPr>
              <a:t>医師法第</a:t>
            </a:r>
            <a:r>
              <a:rPr lang="en-US" altLang="ja-JP" sz="1600" b="1">
                <a:solidFill>
                  <a:srgbClr val="000000"/>
                </a:solidFill>
                <a:latin typeface="ＭＳ ゴシック" panose="020B0609070205080204" pitchFamily="49" charset="-128"/>
                <a:ea typeface="ＭＳ ゴシック" panose="020B0609070205080204" pitchFamily="49" charset="-128"/>
              </a:rPr>
              <a:t>17</a:t>
            </a:r>
            <a:r>
              <a:rPr lang="ja-JP" altLang="en-US" sz="1600" b="1">
                <a:solidFill>
                  <a:srgbClr val="000000"/>
                </a:solidFill>
                <a:latin typeface="ＭＳ ゴシック" panose="020B0609070205080204" pitchFamily="49" charset="-128"/>
                <a:ea typeface="ＭＳ ゴシック" panose="020B0609070205080204" pitchFamily="49" charset="-128"/>
              </a:rPr>
              <a:t>条、歯科医師法第</a:t>
            </a:r>
            <a:r>
              <a:rPr lang="en-US" altLang="ja-JP" sz="1600" b="1">
                <a:solidFill>
                  <a:srgbClr val="000000"/>
                </a:solidFill>
                <a:latin typeface="ＭＳ ゴシック" panose="020B0609070205080204" pitchFamily="49" charset="-128"/>
                <a:ea typeface="ＭＳ ゴシック" panose="020B0609070205080204" pitchFamily="49" charset="-128"/>
              </a:rPr>
              <a:t>17</a:t>
            </a:r>
            <a:r>
              <a:rPr lang="ja-JP" altLang="en-US" sz="1600" b="1">
                <a:solidFill>
                  <a:srgbClr val="000000"/>
                </a:solidFill>
                <a:latin typeface="ＭＳ ゴシック" panose="020B0609070205080204" pitchFamily="49" charset="-128"/>
                <a:ea typeface="ＭＳ ゴシック" panose="020B0609070205080204" pitchFamily="49" charset="-128"/>
              </a:rPr>
              <a:t>条及び保健師助産師看護師法第</a:t>
            </a:r>
            <a:r>
              <a:rPr lang="en-US" altLang="ja-JP" sz="1600" b="1">
                <a:solidFill>
                  <a:srgbClr val="000000"/>
                </a:solidFill>
                <a:latin typeface="ＭＳ ゴシック" panose="020B0609070205080204" pitchFamily="49" charset="-128"/>
                <a:ea typeface="ＭＳ ゴシック" panose="020B0609070205080204" pitchFamily="49" charset="-128"/>
              </a:rPr>
              <a:t>31</a:t>
            </a:r>
            <a:r>
              <a:rPr lang="ja-JP" altLang="en-US" sz="1600" b="1">
                <a:solidFill>
                  <a:srgbClr val="000000"/>
                </a:solidFill>
                <a:latin typeface="ＭＳ ゴシック" panose="020B0609070205080204" pitchFamily="49" charset="-128"/>
                <a:ea typeface="ＭＳ ゴシック" panose="020B0609070205080204" pitchFamily="49" charset="-128"/>
              </a:rPr>
              <a:t>条の解釈について</a:t>
            </a:r>
          </a:p>
          <a:p>
            <a:pPr eaLnBrk="1" hangingPunct="1">
              <a:spcBef>
                <a:spcPct val="0"/>
              </a:spcBef>
              <a:buFontTx/>
              <a:buNone/>
            </a:pPr>
            <a:r>
              <a:rPr lang="ja-JP" altLang="en-US" sz="1600" b="1">
                <a:solidFill>
                  <a:srgbClr val="000000"/>
                </a:solidFill>
                <a:latin typeface="ＭＳ ゴシック" panose="020B0609070205080204" pitchFamily="49" charset="-128"/>
                <a:ea typeface="ＭＳ ゴシック" panose="020B0609070205080204" pitchFamily="49" charset="-128"/>
              </a:rPr>
              <a:t>（平成</a:t>
            </a:r>
            <a:r>
              <a:rPr lang="en-US" altLang="ja-JP" sz="1600" b="1">
                <a:solidFill>
                  <a:srgbClr val="000000"/>
                </a:solidFill>
                <a:latin typeface="ＭＳ ゴシック" panose="020B0609070205080204" pitchFamily="49" charset="-128"/>
                <a:ea typeface="ＭＳ ゴシック" panose="020B0609070205080204" pitchFamily="49" charset="-128"/>
              </a:rPr>
              <a:t>17</a:t>
            </a:r>
            <a:r>
              <a:rPr lang="ja-JP" altLang="en-US" sz="1600" b="1">
                <a:solidFill>
                  <a:srgbClr val="000000"/>
                </a:solidFill>
                <a:latin typeface="ＭＳ ゴシック" panose="020B0609070205080204" pitchFamily="49" charset="-128"/>
                <a:ea typeface="ＭＳ ゴシック" panose="020B0609070205080204" pitchFamily="49" charset="-128"/>
              </a:rPr>
              <a:t>年</a:t>
            </a:r>
            <a:r>
              <a:rPr lang="en-US" altLang="ja-JP" sz="1600" b="1">
                <a:solidFill>
                  <a:srgbClr val="000000"/>
                </a:solidFill>
                <a:latin typeface="ＭＳ ゴシック" panose="020B0609070205080204" pitchFamily="49" charset="-128"/>
                <a:ea typeface="ＭＳ ゴシック" panose="020B0609070205080204" pitchFamily="49" charset="-128"/>
              </a:rPr>
              <a:t>7</a:t>
            </a:r>
            <a:r>
              <a:rPr lang="ja-JP" altLang="en-US" sz="1600" b="1">
                <a:solidFill>
                  <a:srgbClr val="000000"/>
                </a:solidFill>
                <a:latin typeface="ＭＳ ゴシック" panose="020B0609070205080204" pitchFamily="49" charset="-128"/>
                <a:ea typeface="ＭＳ ゴシック" panose="020B0609070205080204" pitchFamily="49" charset="-128"/>
              </a:rPr>
              <a:t>月</a:t>
            </a:r>
            <a:r>
              <a:rPr lang="en-US" altLang="ja-JP" sz="1600" b="1">
                <a:solidFill>
                  <a:srgbClr val="000000"/>
                </a:solidFill>
                <a:latin typeface="ＭＳ ゴシック" panose="020B0609070205080204" pitchFamily="49" charset="-128"/>
                <a:ea typeface="ＭＳ ゴシック" panose="020B0609070205080204" pitchFamily="49" charset="-128"/>
              </a:rPr>
              <a:t>26</a:t>
            </a:r>
            <a:r>
              <a:rPr lang="ja-JP" altLang="en-US" sz="1600" b="1">
                <a:solidFill>
                  <a:srgbClr val="000000"/>
                </a:solidFill>
                <a:latin typeface="ＭＳ ゴシック" panose="020B0609070205080204" pitchFamily="49" charset="-128"/>
                <a:ea typeface="ＭＳ ゴシック" panose="020B0609070205080204" pitchFamily="49" charset="-128"/>
              </a:rPr>
              <a:t>日医政発第</a:t>
            </a:r>
            <a:r>
              <a:rPr lang="en-US" altLang="ja-JP" sz="1600" b="1">
                <a:solidFill>
                  <a:srgbClr val="000000"/>
                </a:solidFill>
                <a:latin typeface="ＭＳ ゴシック" panose="020B0609070205080204" pitchFamily="49" charset="-128"/>
                <a:ea typeface="ＭＳ ゴシック" panose="020B0609070205080204" pitchFamily="49" charset="-128"/>
              </a:rPr>
              <a:t>0726005</a:t>
            </a:r>
            <a:r>
              <a:rPr lang="ja-JP" altLang="en-US" sz="1600" b="1">
                <a:solidFill>
                  <a:srgbClr val="000000"/>
                </a:solidFill>
                <a:ea typeface="ＭＳ ゴシック" panose="020B0609070205080204" pitchFamily="49" charset="-128"/>
              </a:rPr>
              <a:t>号）</a:t>
            </a:r>
          </a:p>
          <a:p>
            <a:pPr eaLnBrk="1" hangingPunct="1">
              <a:lnSpc>
                <a:spcPct val="80000"/>
              </a:lnSpc>
            </a:pPr>
            <a:endParaRPr lang="en-US" altLang="ja-JP" sz="1600">
              <a:ea typeface="ＭＳ ゴシック" panose="020B0609070205080204" pitchFamily="49"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番号プレースホルダ 5">
            <a:extLst>
              <a:ext uri="{FF2B5EF4-FFF2-40B4-BE49-F238E27FC236}">
                <a16:creationId xmlns:a16="http://schemas.microsoft.com/office/drawing/2014/main" id="{4BD781F2-794C-45A1-9C58-EC5B1FA8008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A872BD3-2AA6-4984-A85E-A8D6EC73FCEC}" type="slidenum">
              <a:rPr lang="en-US" altLang="ja-JP" sz="1400" smtClean="0"/>
              <a:pPr>
                <a:spcBef>
                  <a:spcPct val="0"/>
                </a:spcBef>
                <a:buFontTx/>
                <a:buNone/>
              </a:pPr>
              <a:t>26</a:t>
            </a:fld>
            <a:endParaRPr lang="en-US" altLang="ja-JP" sz="1400"/>
          </a:p>
        </p:txBody>
      </p:sp>
      <p:sp>
        <p:nvSpPr>
          <p:cNvPr id="6147" name="Text Box 2">
            <a:extLst>
              <a:ext uri="{FF2B5EF4-FFF2-40B4-BE49-F238E27FC236}">
                <a16:creationId xmlns:a16="http://schemas.microsoft.com/office/drawing/2014/main" id="{1AB7CC4E-81A9-44DC-9A10-5D94737EC853}"/>
              </a:ext>
            </a:extLst>
          </p:cNvPr>
          <p:cNvSpPr>
            <a:spLocks noGrp="1" noChangeArrowheads="1"/>
          </p:cNvSpPr>
          <p:nvPr>
            <p:ph type="body" idx="1"/>
          </p:nvPr>
        </p:nvSpPr>
        <p:spPr>
          <a:xfrm>
            <a:off x="457200" y="333375"/>
            <a:ext cx="8229600" cy="5903913"/>
          </a:xfrm>
        </p:spPr>
        <p:txBody>
          <a:bodyPr/>
          <a:lstStyle/>
          <a:p>
            <a:pPr eaLnBrk="1" hangingPunct="1">
              <a:buFontTx/>
              <a:buNone/>
              <a:defRPr/>
            </a:pPr>
            <a:r>
              <a:rPr lang="en-US" altLang="ja-JP" sz="2400" b="1" dirty="0">
                <a:solidFill>
                  <a:schemeClr val="accent2"/>
                </a:solidFill>
              </a:rPr>
              <a:t>●</a:t>
            </a:r>
            <a:r>
              <a:rPr lang="ja-JP" altLang="en-US" sz="2400" b="1" dirty="0">
                <a:solidFill>
                  <a:schemeClr val="accent2"/>
                </a:solidFill>
              </a:rPr>
              <a:t>原則として医行為ではないと考えられる行為については、以下の３点が満たされるように改善を行ってください。</a:t>
            </a:r>
          </a:p>
          <a:p>
            <a:pPr eaLnBrk="1" hangingPunct="1">
              <a:buFontTx/>
              <a:buNone/>
              <a:defRPr/>
            </a:pPr>
            <a:endParaRPr lang="ja-JP" altLang="en-US" sz="2400" dirty="0">
              <a:solidFill>
                <a:srgbClr val="FF33CC"/>
              </a:solidFill>
            </a:endParaRPr>
          </a:p>
          <a:p>
            <a:pPr eaLnBrk="1" hangingPunct="1">
              <a:buFontTx/>
              <a:buAutoNum type="arabicDbPlain"/>
              <a:defRPr/>
            </a:pPr>
            <a:r>
              <a:rPr lang="ja-JP" altLang="en-US" sz="1800" dirty="0"/>
              <a:t>前ページに記載の３条件を満たし、具体的な依頼があったことを、第三者（家族含む）が記録等で確認できるようにすること。方法としては、事業所の業務手順にもより個々の対応が考えられるが、各種計画又はサービス提供の記録等に記載することや同意書の整備等も考えられる。記録には、以下の内容を記載すること。</a:t>
            </a:r>
            <a:endParaRPr lang="en-US" altLang="ja-JP" sz="1800" dirty="0"/>
          </a:p>
          <a:p>
            <a:pPr eaLnBrk="1" hangingPunct="1">
              <a:buFontTx/>
              <a:buAutoNum type="arabicDbPlain"/>
              <a:defRPr/>
            </a:pPr>
            <a:endParaRPr lang="en-US" altLang="ja-JP" sz="600" dirty="0"/>
          </a:p>
          <a:p>
            <a:pPr marL="0" indent="0" eaLnBrk="1" hangingPunct="1">
              <a:buFontTx/>
              <a:buNone/>
              <a:defRPr/>
            </a:pPr>
            <a:r>
              <a:rPr lang="ja-JP" altLang="en-US" sz="2400" b="1" dirty="0">
                <a:solidFill>
                  <a:srgbClr val="FF0000"/>
                </a:solidFill>
              </a:rPr>
              <a:t>　　</a:t>
            </a:r>
            <a:r>
              <a:rPr lang="ja-JP" altLang="en-US" sz="2400" b="1" u="sng" dirty="0">
                <a:solidFill>
                  <a:srgbClr val="FF0000"/>
                </a:solidFill>
              </a:rPr>
              <a:t>①日付</a:t>
            </a:r>
            <a:r>
              <a:rPr lang="ja-JP" altLang="en-US" sz="2000" dirty="0"/>
              <a:t>（時間の有無は、事業所判断で可）</a:t>
            </a:r>
            <a:endParaRPr lang="en-US" altLang="ja-JP" sz="2000" dirty="0"/>
          </a:p>
          <a:p>
            <a:pPr marL="0" indent="0" eaLnBrk="1" hangingPunct="1">
              <a:buFontTx/>
              <a:buNone/>
              <a:defRPr/>
            </a:pPr>
            <a:r>
              <a:rPr lang="ja-JP" altLang="en-US" sz="2400" b="1" dirty="0">
                <a:solidFill>
                  <a:srgbClr val="FF0000"/>
                </a:solidFill>
              </a:rPr>
              <a:t>　　</a:t>
            </a:r>
            <a:r>
              <a:rPr lang="ja-JP" altLang="en-US" sz="2400" b="1" u="sng" dirty="0">
                <a:solidFill>
                  <a:srgbClr val="FF0000"/>
                </a:solidFill>
              </a:rPr>
              <a:t>②誰が３条件の確認を行ったか</a:t>
            </a:r>
            <a:endParaRPr lang="en-US" altLang="ja-JP" sz="2400" b="1" u="sng" dirty="0">
              <a:solidFill>
                <a:srgbClr val="FF0000"/>
              </a:solidFill>
            </a:endParaRPr>
          </a:p>
          <a:p>
            <a:pPr marL="0" indent="0" eaLnBrk="1" hangingPunct="1">
              <a:buFontTx/>
              <a:buNone/>
              <a:defRPr/>
            </a:pPr>
            <a:r>
              <a:rPr lang="ja-JP" altLang="en-US" sz="2400" b="1" dirty="0">
                <a:solidFill>
                  <a:srgbClr val="FF0000"/>
                </a:solidFill>
              </a:rPr>
              <a:t>　　</a:t>
            </a:r>
            <a:r>
              <a:rPr lang="ja-JP" altLang="en-US" sz="2400" b="1" u="sng" dirty="0">
                <a:solidFill>
                  <a:srgbClr val="FF0000"/>
                </a:solidFill>
              </a:rPr>
              <a:t>③誰からの依頼があり、誰に説明を行ったか</a:t>
            </a:r>
            <a:endParaRPr lang="ja-JP" altLang="en-US" sz="2400" u="sng" dirty="0">
              <a:solidFill>
                <a:srgbClr val="FF0000"/>
              </a:solidFill>
            </a:endParaRPr>
          </a:p>
          <a:p>
            <a:pPr eaLnBrk="1" hangingPunct="1">
              <a:buFontTx/>
              <a:buNone/>
              <a:defRPr/>
            </a:pPr>
            <a:endParaRPr lang="ja-JP" altLang="en-US" sz="1800" dirty="0"/>
          </a:p>
          <a:p>
            <a:pPr eaLnBrk="1" hangingPunct="1">
              <a:buFontTx/>
              <a:buNone/>
              <a:defRPr/>
            </a:pPr>
            <a:r>
              <a:rPr lang="ja-JP" altLang="en-US" sz="1800" dirty="0"/>
              <a:t>２　服薬指導、保健指導・助言を尊重した介助を実施していることが書類等で確認できるようにしておくこと。</a:t>
            </a:r>
          </a:p>
          <a:p>
            <a:pPr eaLnBrk="1" hangingPunct="1">
              <a:buFontTx/>
              <a:buNone/>
              <a:defRPr/>
            </a:pPr>
            <a:endParaRPr lang="ja-JP" altLang="en-US" sz="1800" dirty="0"/>
          </a:p>
          <a:p>
            <a:pPr eaLnBrk="1" hangingPunct="1">
              <a:buFontTx/>
              <a:buNone/>
              <a:defRPr/>
            </a:pPr>
            <a:r>
              <a:rPr lang="ja-JP" altLang="en-US" sz="1800" dirty="0"/>
              <a:t>３　処方薬の変更・状態の変化等があれば、再度上記の内容を確認する等、適切な手続きを行うこと。</a:t>
            </a:r>
          </a:p>
          <a:p>
            <a:pPr algn="ctr" eaLnBrk="1" hangingPunct="1">
              <a:spcBef>
                <a:spcPct val="0"/>
              </a:spcBef>
              <a:buFontTx/>
              <a:buNone/>
              <a:defRPr/>
            </a:pPr>
            <a:endParaRPr lang="en-US" altLang="ja-JP"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B9634A09-8161-4A44-84DA-4ABBA5923F9D}"/>
              </a:ext>
            </a:extLst>
          </p:cNvPr>
          <p:cNvSpPr>
            <a:spLocks noChangeArrowheads="1"/>
          </p:cNvSpPr>
          <p:nvPr/>
        </p:nvSpPr>
        <p:spPr bwMode="auto">
          <a:xfrm>
            <a:off x="250825" y="188913"/>
            <a:ext cx="2376488" cy="4032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ea typeface="ＭＳ ゴシック" panose="020B0609070205080204" pitchFamily="49" charset="-128"/>
              </a:rPr>
              <a:t>記録等記載例（参考）</a:t>
            </a:r>
          </a:p>
        </p:txBody>
      </p:sp>
      <p:sp>
        <p:nvSpPr>
          <p:cNvPr id="31747" name="Rectangle 10">
            <a:extLst>
              <a:ext uri="{FF2B5EF4-FFF2-40B4-BE49-F238E27FC236}">
                <a16:creationId xmlns:a16="http://schemas.microsoft.com/office/drawing/2014/main" id="{7864A327-43A5-4CF0-973A-01F9868FBC77}"/>
              </a:ext>
            </a:extLst>
          </p:cNvPr>
          <p:cNvSpPr>
            <a:spLocks noChangeArrowheads="1"/>
          </p:cNvSpPr>
          <p:nvPr/>
        </p:nvSpPr>
        <p:spPr bwMode="auto">
          <a:xfrm>
            <a:off x="684213" y="692150"/>
            <a:ext cx="7991475" cy="562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ea typeface="ＭＳ ゴシック" panose="020B0609070205080204" pitchFamily="49" charset="-128"/>
            </a:endParaRPr>
          </a:p>
          <a:p>
            <a:pPr eaLnBrk="1" hangingPunct="1">
              <a:spcBef>
                <a:spcPct val="50000"/>
              </a:spcBef>
              <a:buFontTx/>
              <a:buNone/>
            </a:pPr>
            <a:r>
              <a:rPr lang="ja-JP" altLang="en-US" sz="1200" u="sng">
                <a:ea typeface="ＭＳ ゴシック" panose="020B0609070205080204" pitchFamily="49" charset="-128"/>
              </a:rPr>
              <a:t>入居者氏名：　　　　　　　　</a:t>
            </a:r>
            <a:r>
              <a:rPr lang="ja-JP" altLang="en-US" sz="1200">
                <a:ea typeface="ＭＳ ゴシック" panose="020B0609070205080204" pitchFamily="49" charset="-128"/>
              </a:rPr>
              <a:t>について、</a:t>
            </a:r>
            <a:r>
              <a:rPr lang="ja-JP" altLang="en-US" sz="1200" u="sng">
                <a:ea typeface="ＭＳ ゴシック" panose="020B0609070205080204" pitchFamily="49" charset="-128"/>
              </a:rPr>
              <a:t>平成　　　年　　月　　日</a:t>
            </a:r>
            <a:r>
              <a:rPr lang="ja-JP" altLang="en-US" sz="1200">
                <a:ea typeface="ＭＳ ゴシック" panose="020B0609070205080204" pitchFamily="49" charset="-128"/>
              </a:rPr>
              <a:t>に、</a:t>
            </a:r>
          </a:p>
          <a:p>
            <a:pPr eaLnBrk="1" hangingPunct="1">
              <a:spcBef>
                <a:spcPct val="50000"/>
              </a:spcBef>
              <a:buFontTx/>
              <a:buNone/>
            </a:pPr>
            <a:r>
              <a:rPr lang="ja-JP" altLang="en-US" sz="1200" u="sng">
                <a:ea typeface="ＭＳ ゴシック" panose="020B0609070205080204" pitchFamily="49" charset="-128"/>
              </a:rPr>
              <a:t>資格名　　　　・確認者氏名　　　　　　　　</a:t>
            </a:r>
            <a:r>
              <a:rPr lang="ja-JP" altLang="en-US" sz="1200">
                <a:ea typeface="ＭＳ ゴシック" panose="020B0609070205080204" pitchFamily="49" charset="-128"/>
              </a:rPr>
              <a:t>が、</a:t>
            </a:r>
          </a:p>
          <a:p>
            <a:pPr eaLnBrk="1" hangingPunct="1">
              <a:spcBef>
                <a:spcPct val="50000"/>
              </a:spcBef>
              <a:buFontTx/>
              <a:buNone/>
            </a:pPr>
            <a:r>
              <a:rPr lang="ja-JP" altLang="en-US" sz="1200">
                <a:ea typeface="ＭＳ ゴシック" panose="020B0609070205080204" pitchFamily="49" charset="-128"/>
              </a:rPr>
              <a:t>　　</a:t>
            </a:r>
            <a:r>
              <a:rPr lang="en-US" altLang="ja-JP" sz="1200">
                <a:ea typeface="ＭＳ ゴシック" panose="020B0609070205080204" pitchFamily="49" charset="-128"/>
              </a:rPr>
              <a:t>①</a:t>
            </a:r>
            <a:r>
              <a:rPr lang="ja-JP" altLang="en-US" sz="1200">
                <a:ea typeface="ＭＳ ゴシック" panose="020B0609070205080204" pitchFamily="49" charset="-128"/>
              </a:rPr>
              <a:t>患者が入院・入所して治療する必要がなく、容態が安定していること</a:t>
            </a:r>
          </a:p>
          <a:p>
            <a:pPr eaLnBrk="1" hangingPunct="1">
              <a:spcBef>
                <a:spcPct val="50000"/>
              </a:spcBef>
              <a:buFontTx/>
              <a:buNone/>
            </a:pPr>
            <a:r>
              <a:rPr lang="ja-JP" altLang="en-US" sz="1200">
                <a:ea typeface="ＭＳ ゴシック" panose="020B0609070205080204" pitchFamily="49" charset="-128"/>
              </a:rPr>
              <a:t>　　</a:t>
            </a:r>
            <a:r>
              <a:rPr lang="en-US" altLang="ja-JP" sz="1200">
                <a:ea typeface="ＭＳ ゴシック" panose="020B0609070205080204" pitchFamily="49" charset="-128"/>
              </a:rPr>
              <a:t>②</a:t>
            </a:r>
            <a:r>
              <a:rPr lang="ja-JP" altLang="en-US" sz="1200">
                <a:ea typeface="ＭＳ ゴシック" panose="020B0609070205080204" pitchFamily="49" charset="-128"/>
              </a:rPr>
              <a:t>副作用の危険性や投薬量の調整等のため、医師又は看護職員による連続的な容態の経過観察が必要である場</a:t>
            </a:r>
          </a:p>
          <a:p>
            <a:pPr eaLnBrk="1" hangingPunct="1">
              <a:spcBef>
                <a:spcPct val="50000"/>
              </a:spcBef>
              <a:buFontTx/>
              <a:buNone/>
            </a:pPr>
            <a:r>
              <a:rPr lang="ja-JP" altLang="en-US" sz="1200">
                <a:ea typeface="ＭＳ ゴシック" panose="020B0609070205080204" pitchFamily="49" charset="-128"/>
              </a:rPr>
              <a:t>　　　合ではないこと</a:t>
            </a:r>
          </a:p>
          <a:p>
            <a:pPr eaLnBrk="1" hangingPunct="1">
              <a:spcBef>
                <a:spcPct val="50000"/>
              </a:spcBef>
              <a:buFontTx/>
              <a:buNone/>
            </a:pPr>
            <a:r>
              <a:rPr lang="ja-JP" altLang="en-US" sz="1200">
                <a:ea typeface="ＭＳ ゴシック" panose="020B0609070205080204" pitchFamily="49" charset="-128"/>
              </a:rPr>
              <a:t>　　</a:t>
            </a:r>
            <a:r>
              <a:rPr lang="en-US" altLang="ja-JP" sz="1200">
                <a:ea typeface="ＭＳ ゴシック" panose="020B0609070205080204" pitchFamily="49" charset="-128"/>
              </a:rPr>
              <a:t>③</a:t>
            </a:r>
            <a:r>
              <a:rPr lang="ja-JP" altLang="en-US" sz="1200">
                <a:ea typeface="ＭＳ ゴシック" panose="020B0609070205080204" pitchFamily="49" charset="-128"/>
              </a:rPr>
              <a:t>内服薬については誤嚥の可能性、座薬については肛門からの出血の可能性など、当該医薬品の使用の方法そ</a:t>
            </a:r>
          </a:p>
          <a:p>
            <a:pPr eaLnBrk="1" hangingPunct="1">
              <a:spcBef>
                <a:spcPct val="50000"/>
              </a:spcBef>
              <a:buFontTx/>
              <a:buNone/>
            </a:pPr>
            <a:r>
              <a:rPr lang="ja-JP" altLang="en-US" sz="1200">
                <a:ea typeface="ＭＳ ゴシック" panose="020B0609070205080204" pitchFamily="49" charset="-128"/>
              </a:rPr>
              <a:t>　　　のものについて専門的な配慮が必要な場合ではないこと</a:t>
            </a:r>
          </a:p>
          <a:p>
            <a:pPr eaLnBrk="1" hangingPunct="1">
              <a:spcBef>
                <a:spcPct val="50000"/>
              </a:spcBef>
              <a:buFontTx/>
              <a:buNone/>
            </a:pPr>
            <a:r>
              <a:rPr lang="ja-JP" altLang="en-US" sz="1200">
                <a:ea typeface="ＭＳ ゴシック" panose="020B0609070205080204" pitchFamily="49" charset="-128"/>
              </a:rPr>
              <a:t>の３条件を満たしていることを確認しており、３条件を満たす場合には、介護職員による医薬品の使用の介助ができることを、施設から説明を受けました。</a:t>
            </a:r>
          </a:p>
          <a:p>
            <a:pPr eaLnBrk="1" hangingPunct="1">
              <a:spcBef>
                <a:spcPct val="50000"/>
              </a:spcBef>
              <a:buFontTx/>
              <a:buNone/>
            </a:pPr>
            <a:r>
              <a:rPr lang="ja-JP" altLang="en-US" sz="1200">
                <a:ea typeface="ＭＳ ゴシック" panose="020B0609070205080204" pitchFamily="49" charset="-128"/>
              </a:rPr>
              <a:t>そこで、</a:t>
            </a:r>
            <a:r>
              <a:rPr lang="ja-JP" altLang="en-US" sz="1200" u="sng">
                <a:ea typeface="ＭＳ ゴシック" panose="020B0609070205080204" pitchFamily="49" charset="-128"/>
              </a:rPr>
              <a:t>氏名　　　　　　　　・続柄　　　　</a:t>
            </a:r>
            <a:r>
              <a:rPr lang="ja-JP" altLang="en-US" sz="1200">
                <a:ea typeface="ＭＳ ゴシック" panose="020B0609070205080204" pitchFamily="49" charset="-128"/>
              </a:rPr>
              <a:t>は、介護職員が（</a:t>
            </a:r>
            <a:r>
              <a:rPr lang="en-US" altLang="ja-JP" sz="1200">
                <a:ea typeface="ＭＳ ゴシック" panose="020B0609070205080204" pitchFamily="49" charset="-128"/>
              </a:rPr>
              <a:t>□</a:t>
            </a:r>
            <a:r>
              <a:rPr lang="ja-JP" altLang="en-US" sz="1200">
                <a:ea typeface="ＭＳ ゴシック" panose="020B0609070205080204" pitchFamily="49" charset="-128"/>
              </a:rPr>
              <a:t>皮膚への軟膏の塗布（褥瘡の処置を除く）、</a:t>
            </a:r>
            <a:r>
              <a:rPr lang="en-US" altLang="ja-JP" sz="1200">
                <a:ea typeface="ＭＳ ゴシック" panose="020B0609070205080204" pitchFamily="49" charset="-128"/>
              </a:rPr>
              <a:t>□</a:t>
            </a:r>
            <a:r>
              <a:rPr lang="ja-JP" altLang="en-US" sz="1200">
                <a:ea typeface="ＭＳ ゴシック" panose="020B0609070205080204" pitchFamily="49" charset="-128"/>
              </a:rPr>
              <a:t>点眼薬の点眼、</a:t>
            </a:r>
            <a:r>
              <a:rPr lang="en-US" altLang="ja-JP" sz="1200">
                <a:ea typeface="ＭＳ ゴシック" panose="020B0609070205080204" pitchFamily="49" charset="-128"/>
              </a:rPr>
              <a:t>□</a:t>
            </a:r>
            <a:r>
              <a:rPr lang="ja-JP" altLang="en-US" sz="1200">
                <a:ea typeface="ＭＳ ゴシック" panose="020B0609070205080204" pitchFamily="49" charset="-128"/>
              </a:rPr>
              <a:t>一包化された内用薬の内服、</a:t>
            </a:r>
            <a:r>
              <a:rPr lang="en-US" altLang="ja-JP" sz="1200">
                <a:ea typeface="ＭＳ ゴシック" panose="020B0609070205080204" pitchFamily="49" charset="-128"/>
              </a:rPr>
              <a:t>□</a:t>
            </a:r>
            <a:r>
              <a:rPr lang="ja-JP" altLang="en-US" sz="1200">
                <a:ea typeface="ＭＳ ゴシック" panose="020B0609070205080204" pitchFamily="49" charset="-128"/>
              </a:rPr>
              <a:t>肛門からの座薬挿入、</a:t>
            </a:r>
            <a:r>
              <a:rPr lang="en-US" altLang="ja-JP" sz="1200">
                <a:ea typeface="ＭＳ ゴシック" panose="020B0609070205080204" pitchFamily="49" charset="-128"/>
              </a:rPr>
              <a:t>□</a:t>
            </a:r>
            <a:r>
              <a:rPr lang="ja-JP" altLang="en-US" sz="1200">
                <a:ea typeface="ＭＳ ゴシック" panose="020B0609070205080204" pitchFamily="49" charset="-128"/>
              </a:rPr>
              <a:t>鼻腔粘膜への薬剤噴霧）行うことを依頼し、介護職員による医薬品の使用の介助が実施されることについて同意します。</a:t>
            </a:r>
          </a:p>
          <a:p>
            <a:pPr eaLnBrk="1" hangingPunct="1">
              <a:spcBef>
                <a:spcPct val="50000"/>
              </a:spcBef>
              <a:buFontTx/>
              <a:buNone/>
            </a:pPr>
            <a:endParaRPr lang="ja-JP" altLang="en-US" sz="1200">
              <a:ea typeface="ＭＳ ゴシック" panose="020B0609070205080204" pitchFamily="49" charset="-128"/>
            </a:endParaRPr>
          </a:p>
          <a:p>
            <a:pPr eaLnBrk="1" hangingPunct="1">
              <a:spcBef>
                <a:spcPct val="50000"/>
              </a:spcBef>
              <a:buFontTx/>
              <a:buNone/>
            </a:pPr>
            <a:r>
              <a:rPr lang="ja-JP" altLang="en-US" sz="1200">
                <a:ea typeface="ＭＳ ゴシック" panose="020B0609070205080204" pitchFamily="49" charset="-128"/>
              </a:rPr>
              <a:t>平成　　年　　月　　日</a:t>
            </a:r>
          </a:p>
          <a:p>
            <a:pPr eaLnBrk="1" hangingPunct="1">
              <a:spcBef>
                <a:spcPct val="50000"/>
              </a:spcBef>
              <a:buFontTx/>
              <a:buNone/>
            </a:pPr>
            <a:endParaRPr lang="ja-JP" altLang="en-US" sz="1200">
              <a:ea typeface="ＭＳ ゴシック" panose="020B0609070205080204" pitchFamily="49" charset="-128"/>
            </a:endParaRPr>
          </a:p>
          <a:p>
            <a:pPr eaLnBrk="1" hangingPunct="1">
              <a:spcBef>
                <a:spcPct val="50000"/>
              </a:spcBef>
              <a:buFontTx/>
              <a:buNone/>
            </a:pPr>
            <a:r>
              <a:rPr lang="ja-JP" altLang="en-US" sz="1200" u="sng">
                <a:ea typeface="ＭＳ ゴシック" panose="020B0609070205080204" pitchFamily="49" charset="-128"/>
              </a:rPr>
              <a:t>施設説明者：氏名　　　　　　　　　・職名　　　　　　　　　　、</a:t>
            </a:r>
            <a:r>
              <a:rPr lang="ja-JP" altLang="en-US" sz="1200">
                <a:ea typeface="ＭＳ ゴシック" panose="020B0609070205080204" pitchFamily="49" charset="-128"/>
              </a:rPr>
              <a:t>　　　　　　　　　</a:t>
            </a:r>
            <a:r>
              <a:rPr lang="ja-JP" altLang="en-US" sz="1200" u="sng">
                <a:ea typeface="ＭＳ ゴシック" panose="020B0609070205080204" pitchFamily="49" charset="-128"/>
              </a:rPr>
              <a:t>　　　　　　　</a:t>
            </a:r>
          </a:p>
          <a:p>
            <a:pPr eaLnBrk="1" hangingPunct="1">
              <a:spcBef>
                <a:spcPct val="50000"/>
              </a:spcBef>
              <a:buFontTx/>
              <a:buNone/>
            </a:pPr>
            <a:endParaRPr lang="ja-JP" altLang="en-US" sz="1200" u="sng">
              <a:ea typeface="ＭＳ ゴシック" panose="020B0609070205080204" pitchFamily="49" charset="-128"/>
            </a:endParaRPr>
          </a:p>
          <a:p>
            <a:pPr eaLnBrk="1" hangingPunct="1">
              <a:spcBef>
                <a:spcPct val="50000"/>
              </a:spcBef>
              <a:buFontTx/>
              <a:buNone/>
            </a:pPr>
            <a:r>
              <a:rPr lang="ja-JP" altLang="en-US" sz="1200" u="sng">
                <a:ea typeface="ＭＳ ゴシック" panose="020B0609070205080204" pitchFamily="49" charset="-128"/>
              </a:rPr>
              <a:t>入居者氏名：　　　　　　　　　　　、　</a:t>
            </a:r>
          </a:p>
          <a:p>
            <a:pPr eaLnBrk="1" hangingPunct="1">
              <a:spcBef>
                <a:spcPct val="50000"/>
              </a:spcBef>
              <a:buFontTx/>
              <a:buNone/>
            </a:pPr>
            <a:r>
              <a:rPr lang="ja-JP" altLang="en-US" sz="1200">
                <a:ea typeface="ＭＳ ゴシック" panose="020B0609070205080204" pitchFamily="49" charset="-128"/>
              </a:rPr>
              <a:t>　　　　　　　　　</a:t>
            </a:r>
          </a:p>
          <a:p>
            <a:pPr eaLnBrk="1" hangingPunct="1">
              <a:spcBef>
                <a:spcPct val="50000"/>
              </a:spcBef>
              <a:buFontTx/>
              <a:buNone/>
            </a:pPr>
            <a:r>
              <a:rPr lang="ja-JP" altLang="en-US" sz="1200" u="sng">
                <a:ea typeface="ＭＳ ゴシック" panose="020B0609070205080204" pitchFamily="49" charset="-128"/>
              </a:rPr>
              <a:t>説明を受けた者：氏名　　　　　　　　　　・続柄　　　　　　　、　　</a:t>
            </a:r>
            <a:r>
              <a:rPr lang="ja-JP" altLang="en-US" sz="1800" u="sng">
                <a:ea typeface="ＭＳ ゴシック" panose="020B0609070205080204" pitchFamily="49" charset="-128"/>
              </a:rPr>
              <a:t>　　　　</a:t>
            </a:r>
          </a:p>
        </p:txBody>
      </p:sp>
      <p:sp>
        <p:nvSpPr>
          <p:cNvPr id="31748" name="Rectangle 12">
            <a:extLst>
              <a:ext uri="{FF2B5EF4-FFF2-40B4-BE49-F238E27FC236}">
                <a16:creationId xmlns:a16="http://schemas.microsoft.com/office/drawing/2014/main" id="{5076CA3D-679F-40C4-B422-7B4DE00953F1}"/>
              </a:ext>
            </a:extLst>
          </p:cNvPr>
          <p:cNvSpPr>
            <a:spLocks noChangeArrowheads="1"/>
          </p:cNvSpPr>
          <p:nvPr/>
        </p:nvSpPr>
        <p:spPr bwMode="auto">
          <a:xfrm>
            <a:off x="684213" y="765175"/>
            <a:ext cx="8064500" cy="56165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ea typeface="ＭＳ ゴシック" panose="020B0609070205080204" pitchFamily="49"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5">
            <a:extLst>
              <a:ext uri="{FF2B5EF4-FFF2-40B4-BE49-F238E27FC236}">
                <a16:creationId xmlns:a16="http://schemas.microsoft.com/office/drawing/2014/main" id="{63CA48B4-CD2F-4640-9BD6-E9CC479956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848F7A0-15F6-47C2-A1F6-829789D15378}" type="slidenum">
              <a:rPr lang="en-US" altLang="ja-JP" sz="1400" smtClean="0"/>
              <a:pPr>
                <a:spcBef>
                  <a:spcPct val="0"/>
                </a:spcBef>
                <a:buFontTx/>
                <a:buNone/>
              </a:pPr>
              <a:t>28</a:t>
            </a:fld>
            <a:endParaRPr lang="en-US" altLang="ja-JP" sz="1400"/>
          </a:p>
        </p:txBody>
      </p:sp>
      <p:sp>
        <p:nvSpPr>
          <p:cNvPr id="32771" name="Rectangle 2">
            <a:extLst>
              <a:ext uri="{FF2B5EF4-FFF2-40B4-BE49-F238E27FC236}">
                <a16:creationId xmlns:a16="http://schemas.microsoft.com/office/drawing/2014/main" id="{4E5DE218-3208-4E57-BA9A-246A202E30D4}"/>
              </a:ext>
            </a:extLst>
          </p:cNvPr>
          <p:cNvSpPr>
            <a:spLocks noGrp="1" noChangeArrowheads="1"/>
          </p:cNvSpPr>
          <p:nvPr>
            <p:ph type="title"/>
          </p:nvPr>
        </p:nvSpPr>
        <p:spPr>
          <a:xfrm>
            <a:off x="395288" y="188913"/>
            <a:ext cx="8229600" cy="796925"/>
          </a:xfrm>
        </p:spPr>
        <p:txBody>
          <a:bodyPr/>
          <a:lstStyle/>
          <a:p>
            <a:pPr eaLnBrk="1" hangingPunct="1"/>
            <a:r>
              <a:rPr lang="ja-JP" altLang="en-US" sz="2400" b="1">
                <a:ea typeface="ＭＳ ゴシック" panose="020B0609070205080204" pitchFamily="49" charset="-128"/>
              </a:rPr>
              <a:t>２．実地指導・監査の結果について</a:t>
            </a:r>
          </a:p>
        </p:txBody>
      </p:sp>
      <p:sp>
        <p:nvSpPr>
          <p:cNvPr id="32772" name="Rectangle 3">
            <a:extLst>
              <a:ext uri="{FF2B5EF4-FFF2-40B4-BE49-F238E27FC236}">
                <a16:creationId xmlns:a16="http://schemas.microsoft.com/office/drawing/2014/main" id="{AA176BBB-FF69-4F6F-BB41-9BAA991B5135}"/>
              </a:ext>
            </a:extLst>
          </p:cNvPr>
          <p:cNvSpPr>
            <a:spLocks noChangeArrowheads="1"/>
          </p:cNvSpPr>
          <p:nvPr/>
        </p:nvSpPr>
        <p:spPr bwMode="auto">
          <a:xfrm>
            <a:off x="468313" y="908050"/>
            <a:ext cx="8229600" cy="3968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b="1">
                <a:solidFill>
                  <a:schemeClr val="tx2"/>
                </a:solidFill>
              </a:rPr>
              <a:t>処遇に関するもの（６）</a:t>
            </a:r>
          </a:p>
        </p:txBody>
      </p:sp>
      <p:sp>
        <p:nvSpPr>
          <p:cNvPr id="8197" name="Rectangle 4">
            <a:extLst>
              <a:ext uri="{FF2B5EF4-FFF2-40B4-BE49-F238E27FC236}">
                <a16:creationId xmlns:a16="http://schemas.microsoft.com/office/drawing/2014/main" id="{61299BBB-2462-40FB-B2E3-930B4343D1E9}"/>
              </a:ext>
            </a:extLst>
          </p:cNvPr>
          <p:cNvSpPr>
            <a:spLocks noGrp="1" noChangeArrowheads="1"/>
          </p:cNvSpPr>
          <p:nvPr>
            <p:ph type="body" idx="1"/>
          </p:nvPr>
        </p:nvSpPr>
        <p:spPr>
          <a:xfrm>
            <a:off x="457200" y="1600200"/>
            <a:ext cx="8229600" cy="5121275"/>
          </a:xfrm>
        </p:spPr>
        <p:txBody>
          <a:bodyPr/>
          <a:lstStyle/>
          <a:p>
            <a:pPr eaLnBrk="1" hangingPunct="1">
              <a:lnSpc>
                <a:spcPct val="80000"/>
              </a:lnSpc>
              <a:spcBef>
                <a:spcPct val="0"/>
              </a:spcBef>
              <a:buFontTx/>
              <a:buNone/>
              <a:defRPr/>
            </a:pPr>
            <a:r>
              <a:rPr lang="ja-JP" altLang="en-US" sz="2000" b="1" dirty="0">
                <a:solidFill>
                  <a:srgbClr val="FF0000"/>
                </a:solidFill>
                <a:ea typeface="ＭＳ ゴシック" panose="020B0609070205080204" pitchFamily="49" charset="-128"/>
              </a:rPr>
              <a:t>１</a:t>
            </a:r>
            <a:r>
              <a:rPr lang="en-US" altLang="ja-JP" sz="2000" b="1" dirty="0">
                <a:solidFill>
                  <a:srgbClr val="FF0000"/>
                </a:solidFill>
                <a:ea typeface="ＭＳ ゴシック" panose="020B0609070205080204" pitchFamily="49" charset="-128"/>
              </a:rPr>
              <a:t>【</a:t>
            </a:r>
            <a:r>
              <a:rPr lang="ja-JP" altLang="en-US" sz="1800" b="1" dirty="0">
                <a:solidFill>
                  <a:srgbClr val="FF0000"/>
                </a:solidFill>
                <a:ea typeface="ＭＳ ゴシック" panose="020B0609070205080204" pitchFamily="49" charset="-128"/>
              </a:rPr>
              <a:t>指導事項</a:t>
            </a:r>
            <a:r>
              <a:rPr lang="en-US" altLang="ja-JP" sz="1800" b="1" dirty="0">
                <a:solidFill>
                  <a:srgbClr val="FF0000"/>
                </a:solidFill>
                <a:ea typeface="ＭＳ ゴシック" panose="020B0609070205080204" pitchFamily="49" charset="-128"/>
              </a:rPr>
              <a:t>】</a:t>
            </a:r>
          </a:p>
          <a:p>
            <a:pPr eaLnBrk="1" hangingPunct="1">
              <a:lnSpc>
                <a:spcPct val="80000"/>
              </a:lnSpc>
              <a:spcBef>
                <a:spcPct val="50000"/>
              </a:spcBef>
              <a:spcAft>
                <a:spcPct val="50000"/>
              </a:spcAft>
              <a:buFontTx/>
              <a:buNone/>
              <a:defRPr/>
            </a:pPr>
            <a:r>
              <a:rPr lang="ja-JP" altLang="en-US" sz="1800" b="1" u="sng" dirty="0">
                <a:ea typeface="ＭＳ ゴシック" panose="020B0609070205080204" pitchFamily="49" charset="-128"/>
              </a:rPr>
              <a:t>（６）事故防止に関すること</a:t>
            </a:r>
          </a:p>
          <a:p>
            <a:pPr eaLnBrk="1" hangingPunct="1">
              <a:spcBef>
                <a:spcPct val="0"/>
              </a:spcBef>
              <a:buFontTx/>
              <a:buNone/>
              <a:defRPr/>
            </a:pPr>
            <a:r>
              <a:rPr lang="ja-JP" altLang="en-US" sz="1800" spc="100" dirty="0">
                <a:solidFill>
                  <a:srgbClr val="000000"/>
                </a:solidFill>
                <a:latin typeface="+mn-ea"/>
              </a:rPr>
              <a:t>・指針について、介護事故の防止のための</a:t>
            </a:r>
            <a:r>
              <a:rPr lang="ja-JP" altLang="en-US" sz="1800" b="1" u="sng" spc="100" dirty="0">
                <a:solidFill>
                  <a:schemeClr val="accent2"/>
                </a:solidFill>
                <a:latin typeface="+mn-ea"/>
              </a:rPr>
              <a:t>委員会に関する事項</a:t>
            </a:r>
            <a:r>
              <a:rPr lang="ja-JP" altLang="en-US" sz="1800" spc="100" dirty="0">
                <a:latin typeface="+mn-ea"/>
              </a:rPr>
              <a:t>や</a:t>
            </a:r>
            <a:r>
              <a:rPr lang="ja-JP" altLang="en-US" sz="1800" b="1" u="sng" spc="100" dirty="0">
                <a:solidFill>
                  <a:schemeClr val="accent2"/>
                </a:solidFill>
                <a:latin typeface="+mn-ea"/>
              </a:rPr>
              <a:t>職員研修に</a:t>
            </a:r>
            <a:endParaRPr lang="en-US" altLang="ja-JP" sz="1800" b="1" u="sng" spc="100" dirty="0">
              <a:solidFill>
                <a:schemeClr val="accent2"/>
              </a:solidFill>
              <a:latin typeface="+mn-ea"/>
            </a:endParaRPr>
          </a:p>
          <a:p>
            <a:pPr eaLnBrk="1" hangingPunct="1">
              <a:spcBef>
                <a:spcPct val="0"/>
              </a:spcBef>
              <a:buFontTx/>
              <a:buNone/>
              <a:defRPr/>
            </a:pPr>
            <a:r>
              <a:rPr lang="ja-JP" altLang="en-US" sz="1800" b="1" spc="100" dirty="0">
                <a:solidFill>
                  <a:schemeClr val="accent2"/>
                </a:solidFill>
                <a:latin typeface="+mn-ea"/>
              </a:rPr>
              <a:t>　</a:t>
            </a:r>
            <a:r>
              <a:rPr lang="ja-JP" altLang="en-US" sz="1800" b="1" u="sng" spc="100" dirty="0">
                <a:solidFill>
                  <a:schemeClr val="accent2"/>
                </a:solidFill>
                <a:latin typeface="+mn-ea"/>
              </a:rPr>
              <a:t>関する基本方針</a:t>
            </a:r>
            <a:r>
              <a:rPr lang="ja-JP" altLang="en-US" sz="1800" spc="100" dirty="0">
                <a:solidFill>
                  <a:srgbClr val="000000"/>
                </a:solidFill>
                <a:latin typeface="+mn-ea"/>
              </a:rPr>
              <a:t>が不足している</a:t>
            </a:r>
            <a:endParaRPr lang="en-US" altLang="ja-JP" sz="1800" spc="100" dirty="0">
              <a:solidFill>
                <a:srgbClr val="000000"/>
              </a:solidFill>
              <a:latin typeface="+mn-ea"/>
            </a:endParaRPr>
          </a:p>
          <a:p>
            <a:pPr eaLnBrk="1" hangingPunct="1">
              <a:spcBef>
                <a:spcPct val="0"/>
              </a:spcBef>
              <a:buFontTx/>
              <a:buNone/>
              <a:defRPr/>
            </a:pPr>
            <a:r>
              <a:rPr lang="ja-JP" altLang="en-US" sz="1800" spc="100" dirty="0">
                <a:latin typeface="+mn-ea"/>
              </a:rPr>
              <a:t>・ヒヤリ・ハット事例の記録がない</a:t>
            </a:r>
            <a:endParaRPr lang="en-US" altLang="ja-JP" sz="1800" spc="100" dirty="0">
              <a:latin typeface="+mn-ea"/>
            </a:endParaRPr>
          </a:p>
          <a:p>
            <a:pPr eaLnBrk="1" hangingPunct="1">
              <a:spcBef>
                <a:spcPct val="0"/>
              </a:spcBef>
              <a:buFontTx/>
              <a:buNone/>
              <a:defRPr/>
            </a:pPr>
            <a:r>
              <a:rPr lang="ja-JP" altLang="en-US" sz="1800" spc="100" dirty="0">
                <a:latin typeface="+mn-ea"/>
              </a:rPr>
              <a:t>・ヒヤリ・ハット事例の報告基準が不明確である</a:t>
            </a:r>
            <a:endParaRPr lang="en-US" altLang="ja-JP" sz="1800" spc="100" dirty="0">
              <a:latin typeface="+mn-ea"/>
            </a:endParaRPr>
          </a:p>
          <a:p>
            <a:pPr eaLnBrk="1" hangingPunct="1">
              <a:spcBef>
                <a:spcPct val="0"/>
              </a:spcBef>
              <a:buFontTx/>
              <a:buNone/>
              <a:defRPr/>
            </a:pPr>
            <a:r>
              <a:rPr lang="ja-JP" altLang="en-US" sz="1800" spc="100" dirty="0">
                <a:latin typeface="+mn-ea"/>
              </a:rPr>
              <a:t>・事故の分析をしていない事例がある</a:t>
            </a:r>
            <a:endParaRPr lang="en-US" altLang="ja-JP" sz="1800" spc="100" dirty="0">
              <a:latin typeface="+mn-ea"/>
            </a:endParaRPr>
          </a:p>
          <a:p>
            <a:pPr eaLnBrk="1" hangingPunct="1">
              <a:spcBef>
                <a:spcPct val="0"/>
              </a:spcBef>
              <a:buFontTx/>
              <a:buNone/>
              <a:defRPr/>
            </a:pPr>
            <a:r>
              <a:rPr lang="ja-JP" altLang="en-US" sz="1800" spc="100" dirty="0">
                <a:latin typeface="+mn-ea"/>
              </a:rPr>
              <a:t>・</a:t>
            </a:r>
            <a:r>
              <a:rPr lang="ja-JP" altLang="en-US" sz="1800" b="1" u="sng" spc="100" dirty="0">
                <a:solidFill>
                  <a:schemeClr val="accent2"/>
                </a:solidFill>
                <a:latin typeface="+mn-ea"/>
              </a:rPr>
              <a:t>ヒヤリ・ハット事例の分析</a:t>
            </a:r>
            <a:r>
              <a:rPr lang="ja-JP" altLang="en-US" sz="1800" spc="100" dirty="0">
                <a:latin typeface="+mn-ea"/>
              </a:rPr>
              <a:t>をしておらず、同様の事故を繰り返している</a:t>
            </a:r>
            <a:endParaRPr lang="en-US" altLang="ja-JP" sz="1800" spc="100" dirty="0">
              <a:latin typeface="+mn-ea"/>
            </a:endParaRPr>
          </a:p>
          <a:p>
            <a:pPr eaLnBrk="1" hangingPunct="1">
              <a:spcBef>
                <a:spcPct val="0"/>
              </a:spcBef>
              <a:buFontTx/>
              <a:buNone/>
              <a:defRPr/>
            </a:pPr>
            <a:r>
              <a:rPr lang="ja-JP" altLang="en-US" sz="1800" spc="100" dirty="0">
                <a:latin typeface="+mn-ea"/>
              </a:rPr>
              <a:t>・事故、ヒヤリハット事例の分析を実施した記録を残していない</a:t>
            </a:r>
            <a:endParaRPr lang="en-US" altLang="ja-JP" sz="1800" spc="100" dirty="0">
              <a:latin typeface="+mn-ea"/>
            </a:endParaRPr>
          </a:p>
          <a:p>
            <a:pPr eaLnBrk="1" hangingPunct="1">
              <a:spcBef>
                <a:spcPct val="0"/>
              </a:spcBef>
              <a:buFontTx/>
              <a:buNone/>
              <a:defRPr/>
            </a:pPr>
            <a:r>
              <a:rPr lang="ja-JP" altLang="en-US" sz="1800" spc="100" dirty="0">
                <a:latin typeface="+mn-ea"/>
              </a:rPr>
              <a:t>・</a:t>
            </a:r>
            <a:r>
              <a:rPr lang="ja-JP" altLang="en-US" sz="1800" b="1" u="sng" spc="100" dirty="0">
                <a:solidFill>
                  <a:schemeClr val="accent2"/>
                </a:solidFill>
                <a:latin typeface="+mn-ea"/>
              </a:rPr>
              <a:t>再発防止策の検討</a:t>
            </a:r>
            <a:r>
              <a:rPr lang="ja-JP" altLang="en-US" sz="1800" spc="100" dirty="0">
                <a:latin typeface="+mn-ea"/>
              </a:rPr>
              <a:t>が不十分である（声掛け、見守り等が多く具体的な対策と</a:t>
            </a:r>
            <a:endParaRPr lang="en-US" altLang="ja-JP" sz="1800" spc="100" dirty="0">
              <a:latin typeface="+mn-ea"/>
            </a:endParaRPr>
          </a:p>
          <a:p>
            <a:pPr eaLnBrk="1" hangingPunct="1">
              <a:spcBef>
                <a:spcPct val="0"/>
              </a:spcBef>
              <a:buFontTx/>
              <a:buNone/>
              <a:defRPr/>
            </a:pPr>
            <a:r>
              <a:rPr lang="ja-JP" altLang="en-US" sz="1800" b="1" spc="100" dirty="0">
                <a:solidFill>
                  <a:schemeClr val="accent2"/>
                </a:solidFill>
                <a:latin typeface="+mn-ea"/>
              </a:rPr>
              <a:t>　</a:t>
            </a:r>
            <a:r>
              <a:rPr lang="ja-JP" altLang="en-US" sz="1800" spc="100" dirty="0">
                <a:latin typeface="+mn-ea"/>
              </a:rPr>
              <a:t>なっていない。施設全体としての対策となっていない。皮下出血や表皮剥離の</a:t>
            </a:r>
            <a:endParaRPr lang="en-US" altLang="ja-JP" sz="1800" spc="100" dirty="0">
              <a:latin typeface="+mn-ea"/>
            </a:endParaRPr>
          </a:p>
          <a:p>
            <a:pPr eaLnBrk="1" hangingPunct="1">
              <a:spcBef>
                <a:spcPct val="0"/>
              </a:spcBef>
              <a:buFontTx/>
              <a:buNone/>
              <a:defRPr/>
            </a:pPr>
            <a:r>
              <a:rPr lang="ja-JP" altLang="en-US" sz="1800" spc="100" dirty="0">
                <a:latin typeface="+mn-ea"/>
              </a:rPr>
              <a:t>　事例についての検討が不十分　等）</a:t>
            </a:r>
            <a:endParaRPr lang="en-US" altLang="ja-JP" sz="1800" spc="100" dirty="0">
              <a:latin typeface="+mn-ea"/>
            </a:endParaRPr>
          </a:p>
          <a:p>
            <a:pPr eaLnBrk="1" hangingPunct="1">
              <a:spcBef>
                <a:spcPct val="0"/>
              </a:spcBef>
              <a:buFontTx/>
              <a:buNone/>
              <a:defRPr/>
            </a:pPr>
            <a:r>
              <a:rPr lang="ja-JP" altLang="en-US" sz="1800" spc="100" dirty="0">
                <a:latin typeface="+mn-ea"/>
              </a:rPr>
              <a:t>・市町へ報告していない事例がある</a:t>
            </a:r>
            <a:endParaRPr lang="en-US" altLang="ja-JP" sz="1800" spc="100" dirty="0">
              <a:latin typeface="+mn-ea"/>
            </a:endParaRPr>
          </a:p>
          <a:p>
            <a:pPr eaLnBrk="1" hangingPunct="1">
              <a:spcBef>
                <a:spcPct val="0"/>
              </a:spcBef>
              <a:buFontTx/>
              <a:buNone/>
              <a:defRPr/>
            </a:pPr>
            <a:r>
              <a:rPr lang="ja-JP" altLang="en-US" sz="1800" spc="100" dirty="0">
                <a:solidFill>
                  <a:srgbClr val="000000"/>
                </a:solidFill>
                <a:latin typeface="+mn-ea"/>
              </a:rPr>
              <a:t>・委員会の中で、事故の対策等の検討を実施していない</a:t>
            </a:r>
            <a:endParaRPr lang="en-US" altLang="ja-JP" sz="1800" spc="100" dirty="0">
              <a:solidFill>
                <a:srgbClr val="000000"/>
              </a:solidFill>
              <a:latin typeface="+mn-ea"/>
            </a:endParaRPr>
          </a:p>
          <a:p>
            <a:pPr eaLnBrk="1" hangingPunct="1">
              <a:spcBef>
                <a:spcPct val="0"/>
              </a:spcBef>
              <a:buFontTx/>
              <a:buNone/>
              <a:defRPr/>
            </a:pPr>
            <a:r>
              <a:rPr lang="ja-JP" altLang="en-US" sz="1800" spc="100" dirty="0">
                <a:solidFill>
                  <a:srgbClr val="000000"/>
                </a:solidFill>
                <a:latin typeface="+mn-ea"/>
              </a:rPr>
              <a:t>・職員研修を年２回以上実施していない</a:t>
            </a:r>
            <a:endParaRPr lang="en-US" altLang="ja-JP" sz="1800" spc="100" dirty="0">
              <a:solidFill>
                <a:srgbClr val="000000"/>
              </a:solidFill>
              <a:latin typeface="+mn-ea"/>
            </a:endParaRPr>
          </a:p>
          <a:p>
            <a:pPr eaLnBrk="1" hangingPunct="1">
              <a:spcBef>
                <a:spcPct val="0"/>
              </a:spcBef>
              <a:buFontTx/>
              <a:buNone/>
              <a:defRPr/>
            </a:pPr>
            <a:r>
              <a:rPr lang="ja-JP" altLang="en-US" sz="1800" spc="100" dirty="0">
                <a:solidFill>
                  <a:srgbClr val="000000"/>
                </a:solidFill>
                <a:latin typeface="+mn-ea"/>
              </a:rPr>
              <a:t>・委員会や職員研修の実施記録がない</a:t>
            </a:r>
            <a:endParaRPr lang="en-US" altLang="ja-JP" sz="1800" spc="100" dirty="0">
              <a:solidFill>
                <a:srgbClr val="000000"/>
              </a:solidFill>
              <a:latin typeface="+mn-ea"/>
            </a:endParaRPr>
          </a:p>
          <a:p>
            <a:pPr eaLnBrk="1" hangingPunct="1">
              <a:lnSpc>
                <a:spcPct val="80000"/>
              </a:lnSpc>
              <a:spcBef>
                <a:spcPct val="0"/>
              </a:spcBef>
              <a:buFontTx/>
              <a:buNone/>
              <a:defRPr/>
            </a:pPr>
            <a:endParaRPr lang="ja-JP" altLang="en-US" sz="1600" dirty="0">
              <a:solidFill>
                <a:srgbClr val="000000"/>
              </a:solidFill>
              <a:ea typeface="ＭＳ ゴシック" panose="020B0609070205080204" pitchFamily="49" charset="-128"/>
            </a:endParaRPr>
          </a:p>
          <a:p>
            <a:pPr eaLnBrk="1" hangingPunct="1">
              <a:lnSpc>
                <a:spcPct val="80000"/>
              </a:lnSpc>
              <a:spcBef>
                <a:spcPct val="0"/>
              </a:spcBef>
              <a:buFontTx/>
              <a:buNone/>
              <a:defRPr/>
            </a:pPr>
            <a:endParaRPr lang="en-US" altLang="ja-JP" sz="2000" b="1" dirty="0">
              <a:solidFill>
                <a:srgbClr val="FF0000"/>
              </a:solidFill>
              <a:ea typeface="ＭＳ ゴシック" panose="020B0609070205080204" pitchFamily="49" charset="-128"/>
            </a:endParaRPr>
          </a:p>
          <a:p>
            <a:pPr eaLnBrk="1" hangingPunct="1">
              <a:lnSpc>
                <a:spcPct val="80000"/>
              </a:lnSpc>
              <a:spcBef>
                <a:spcPct val="0"/>
              </a:spcBef>
              <a:buFontTx/>
              <a:buNone/>
              <a:defRPr/>
            </a:pPr>
            <a:endParaRPr lang="en-US" altLang="ja-JP" sz="1600" b="1" dirty="0">
              <a:solidFill>
                <a:srgbClr val="FF0000"/>
              </a:solidFill>
              <a:ea typeface="ＭＳ ゴシック" panose="020B0609070205080204" pitchFamily="49" charset="-128"/>
            </a:endParaRPr>
          </a:p>
          <a:p>
            <a:pPr eaLnBrk="1" hangingPunct="1">
              <a:lnSpc>
                <a:spcPct val="80000"/>
              </a:lnSpc>
              <a:spcBef>
                <a:spcPct val="0"/>
              </a:spcBef>
              <a:buFontTx/>
              <a:buNone/>
              <a:defRPr/>
            </a:pPr>
            <a:endParaRPr lang="ja-JP" altLang="en-US" sz="1600" dirty="0">
              <a:solidFill>
                <a:srgbClr val="000000"/>
              </a:solidFill>
              <a:ea typeface="ＭＳ ゴシック" panose="020B0609070205080204" pitchFamily="49" charset="-128"/>
            </a:endParaRPr>
          </a:p>
          <a:p>
            <a:pPr eaLnBrk="1" hangingPunct="1">
              <a:lnSpc>
                <a:spcPct val="80000"/>
              </a:lnSpc>
              <a:spcBef>
                <a:spcPct val="0"/>
              </a:spcBef>
              <a:buFontTx/>
              <a:buNone/>
              <a:defRPr/>
            </a:pPr>
            <a:endParaRPr lang="ja-JP" altLang="en-US" sz="2000" b="1" u="sng" dirty="0">
              <a:ea typeface="ＭＳ ゴシック" panose="020B0609070205080204" pitchFamily="49" charset="-128"/>
            </a:endParaRPr>
          </a:p>
          <a:p>
            <a:pPr eaLnBrk="1" hangingPunct="1">
              <a:lnSpc>
                <a:spcPct val="80000"/>
              </a:lnSpc>
              <a:spcBef>
                <a:spcPct val="0"/>
              </a:spcBef>
              <a:buFontTx/>
              <a:buNone/>
              <a:defRPr/>
            </a:pPr>
            <a:r>
              <a:rPr lang="ja-JP" altLang="en-US" sz="2000" dirty="0">
                <a:ea typeface="ＭＳ ゴシック" panose="020B0609070205080204" pitchFamily="49" charset="-128"/>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7">
            <a:extLst>
              <a:ext uri="{FF2B5EF4-FFF2-40B4-BE49-F238E27FC236}">
                <a16:creationId xmlns:a16="http://schemas.microsoft.com/office/drawing/2014/main" id="{7B16E23D-B1A9-430A-BC93-B13DB3C17E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E09D053-DB05-4BCC-8BAF-AF25C6E8B6DD}" type="slidenum">
              <a:rPr lang="en-US" altLang="ja-JP" sz="1400" smtClean="0"/>
              <a:pPr>
                <a:spcBef>
                  <a:spcPct val="0"/>
                </a:spcBef>
                <a:buFontTx/>
                <a:buNone/>
              </a:pPr>
              <a:t>29</a:t>
            </a:fld>
            <a:endParaRPr lang="en-US" altLang="ja-JP" sz="1400"/>
          </a:p>
        </p:txBody>
      </p:sp>
      <p:sp>
        <p:nvSpPr>
          <p:cNvPr id="33795" name="Rectangle 5">
            <a:extLst>
              <a:ext uri="{FF2B5EF4-FFF2-40B4-BE49-F238E27FC236}">
                <a16:creationId xmlns:a16="http://schemas.microsoft.com/office/drawing/2014/main" id="{8FEAB0A4-549B-4B30-8AE6-CB9FAA227F86}"/>
              </a:ext>
            </a:extLst>
          </p:cNvPr>
          <p:cNvSpPr>
            <a:spLocks noGrp="1" noChangeArrowheads="1"/>
          </p:cNvSpPr>
          <p:nvPr>
            <p:ph type="title"/>
          </p:nvPr>
        </p:nvSpPr>
        <p:spPr>
          <a:xfrm>
            <a:off x="468313" y="0"/>
            <a:ext cx="8229600" cy="711200"/>
          </a:xfrm>
        </p:spPr>
        <p:txBody>
          <a:bodyPr/>
          <a:lstStyle/>
          <a:p>
            <a:pPr eaLnBrk="1" hangingPunct="1"/>
            <a:r>
              <a:rPr lang="ja-JP" altLang="en-US" sz="3200"/>
              <a:t>平成２５年度事故発生状況</a:t>
            </a:r>
          </a:p>
        </p:txBody>
      </p:sp>
      <p:sp>
        <p:nvSpPr>
          <p:cNvPr id="33796" name="Rectangle 6">
            <a:extLst>
              <a:ext uri="{FF2B5EF4-FFF2-40B4-BE49-F238E27FC236}">
                <a16:creationId xmlns:a16="http://schemas.microsoft.com/office/drawing/2014/main" id="{C841C4FD-0AB3-42CF-876C-163CF7ED86F2}"/>
              </a:ext>
            </a:extLst>
          </p:cNvPr>
          <p:cNvSpPr>
            <a:spLocks noChangeArrowheads="1"/>
          </p:cNvSpPr>
          <p:nvPr/>
        </p:nvSpPr>
        <p:spPr bwMode="auto">
          <a:xfrm>
            <a:off x="250825" y="692150"/>
            <a:ext cx="8435975"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000"/>
              <a:t>　　</a:t>
            </a:r>
            <a:r>
              <a:rPr lang="ja-JP" altLang="en-US" sz="2000" b="1"/>
              <a:t>平成</a:t>
            </a:r>
            <a:r>
              <a:rPr lang="en-US" altLang="ja-JP" sz="2000" b="1"/>
              <a:t>25</a:t>
            </a:r>
            <a:r>
              <a:rPr lang="ja-JP" altLang="en-US" sz="2000" b="1"/>
              <a:t>年４月から平成</a:t>
            </a:r>
            <a:r>
              <a:rPr lang="en-US" altLang="ja-JP" sz="2000" b="1"/>
              <a:t>26</a:t>
            </a:r>
            <a:r>
              <a:rPr lang="ja-JP" altLang="en-US" sz="2000" b="1"/>
              <a:t>年３月までの１年間に、市町が報告を受けた事例は</a:t>
            </a:r>
            <a:r>
              <a:rPr lang="en-US" altLang="ja-JP" sz="2000" b="1">
                <a:solidFill>
                  <a:srgbClr val="FF0000"/>
                </a:solidFill>
              </a:rPr>
              <a:t>1632</a:t>
            </a:r>
            <a:r>
              <a:rPr lang="ja-JP" altLang="en-US" sz="2000" b="1">
                <a:solidFill>
                  <a:srgbClr val="FF0000"/>
                </a:solidFill>
              </a:rPr>
              <a:t>件</a:t>
            </a:r>
            <a:r>
              <a:rPr lang="ja-JP" altLang="en-US" sz="2000" b="1"/>
              <a:t>。そのうち、入院・死亡、職員の法令違反事例は</a:t>
            </a:r>
            <a:r>
              <a:rPr lang="en-US" altLang="ja-JP" sz="2000" b="1">
                <a:solidFill>
                  <a:srgbClr val="FF0000"/>
                </a:solidFill>
              </a:rPr>
              <a:t>252</a:t>
            </a:r>
            <a:r>
              <a:rPr lang="ja-JP" altLang="en-US" sz="2000" b="1">
                <a:solidFill>
                  <a:srgbClr val="FF0000"/>
                </a:solidFill>
              </a:rPr>
              <a:t>件</a:t>
            </a:r>
            <a:r>
              <a:rPr lang="ja-JP" altLang="en-US" sz="2000" b="1"/>
              <a:t>（介護保険施設及び居住系サービスのみ）。</a:t>
            </a:r>
            <a:endParaRPr lang="en-US" altLang="ja-JP" sz="2000" b="1"/>
          </a:p>
          <a:p>
            <a:pPr eaLnBrk="1" hangingPunct="1">
              <a:buFontTx/>
              <a:buNone/>
            </a:pPr>
            <a:r>
              <a:rPr lang="ja-JP" altLang="en-US" sz="2000" b="1"/>
              <a:t>　　　　　　　　</a:t>
            </a:r>
            <a:r>
              <a:rPr lang="ja-JP" altLang="en-US" sz="1400"/>
              <a:t>（</a:t>
            </a:r>
            <a:r>
              <a:rPr lang="en-US" altLang="ja-JP" sz="1400"/>
              <a:t>※</a:t>
            </a:r>
            <a:r>
              <a:rPr lang="ja-JP" altLang="en-US" sz="1400"/>
              <a:t>居住系サービス＝短期入所生活介護、短期入所療養介護、特定施設入居者生活介護）</a:t>
            </a:r>
            <a:endParaRPr lang="en-US" altLang="ja-JP" sz="1400"/>
          </a:p>
        </p:txBody>
      </p:sp>
      <p:sp>
        <p:nvSpPr>
          <p:cNvPr id="33797" name="Rectangle 212">
            <a:extLst>
              <a:ext uri="{FF2B5EF4-FFF2-40B4-BE49-F238E27FC236}">
                <a16:creationId xmlns:a16="http://schemas.microsoft.com/office/drawing/2014/main" id="{4305A384-1D41-488B-848B-FD48ABDBC14B}"/>
              </a:ext>
            </a:extLst>
          </p:cNvPr>
          <p:cNvSpPr>
            <a:spLocks noChangeArrowheads="1"/>
          </p:cNvSpPr>
          <p:nvPr/>
        </p:nvSpPr>
        <p:spPr bwMode="auto">
          <a:xfrm>
            <a:off x="1663700" y="2344738"/>
            <a:ext cx="6010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ea typeface="ＭＳ ゴシック" panose="020B0609070205080204" pitchFamily="49" charset="-128"/>
              </a:rPr>
              <a:t>県が報告を受けた</a:t>
            </a:r>
            <a:r>
              <a:rPr lang="en-US" altLang="ja-JP" sz="1800" b="1">
                <a:solidFill>
                  <a:srgbClr val="FF0000"/>
                </a:solidFill>
                <a:ea typeface="ＭＳ ゴシック" panose="020B0609070205080204" pitchFamily="49" charset="-128"/>
              </a:rPr>
              <a:t>252</a:t>
            </a:r>
            <a:r>
              <a:rPr lang="ja-JP" altLang="en-US" sz="1800" b="1">
                <a:solidFill>
                  <a:srgbClr val="FF0000"/>
                </a:solidFill>
                <a:ea typeface="ＭＳ ゴシック" panose="020B0609070205080204" pitchFamily="49" charset="-128"/>
              </a:rPr>
              <a:t>件</a:t>
            </a:r>
            <a:r>
              <a:rPr lang="ja-JP" altLang="en-US" sz="1800" b="1">
                <a:ea typeface="ＭＳ ゴシック" panose="020B0609070205080204" pitchFamily="49" charset="-128"/>
              </a:rPr>
              <a:t>のうち、転倒事故が</a:t>
            </a:r>
            <a:r>
              <a:rPr lang="en-US" altLang="ja-JP" sz="1800" b="1">
                <a:solidFill>
                  <a:srgbClr val="FF0000"/>
                </a:solidFill>
                <a:ea typeface="ＭＳ ゴシック" panose="020B0609070205080204" pitchFamily="49" charset="-128"/>
              </a:rPr>
              <a:t>163</a:t>
            </a:r>
            <a:r>
              <a:rPr lang="ja-JP" altLang="en-US" sz="1800" b="1">
                <a:solidFill>
                  <a:srgbClr val="FF0000"/>
                </a:solidFill>
                <a:ea typeface="ＭＳ ゴシック" panose="020B0609070205080204" pitchFamily="49" charset="-128"/>
              </a:rPr>
              <a:t>件</a:t>
            </a:r>
          </a:p>
        </p:txBody>
      </p:sp>
      <p:sp>
        <p:nvSpPr>
          <p:cNvPr id="33798" name="Rectangle 421">
            <a:extLst>
              <a:ext uri="{FF2B5EF4-FFF2-40B4-BE49-F238E27FC236}">
                <a16:creationId xmlns:a16="http://schemas.microsoft.com/office/drawing/2014/main" id="{3B18B721-C290-4D47-A662-AD442F224E5D}"/>
              </a:ext>
            </a:extLst>
          </p:cNvPr>
          <p:cNvSpPr>
            <a:spLocks noChangeArrowheads="1"/>
          </p:cNvSpPr>
          <p:nvPr/>
        </p:nvSpPr>
        <p:spPr bwMode="auto">
          <a:xfrm>
            <a:off x="1371600" y="2268538"/>
            <a:ext cx="6192838" cy="43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ea typeface="ＭＳ ゴシック" panose="020B0609070205080204" pitchFamily="49" charset="-128"/>
            </a:endParaRPr>
          </a:p>
        </p:txBody>
      </p:sp>
      <p:graphicFrame>
        <p:nvGraphicFramePr>
          <p:cNvPr id="33799" name="コンテンツ プレースホルダー 9">
            <a:extLst>
              <a:ext uri="{FF2B5EF4-FFF2-40B4-BE49-F238E27FC236}">
                <a16:creationId xmlns:a16="http://schemas.microsoft.com/office/drawing/2014/main" id="{2A13C02C-95AB-4873-B16E-B775043C8244}"/>
              </a:ext>
            </a:extLst>
          </p:cNvPr>
          <p:cNvGraphicFramePr>
            <a:graphicFrameLocks noGrp="1"/>
          </p:cNvGraphicFramePr>
          <p:nvPr>
            <p:ph sz="quarter" idx="3"/>
          </p:nvPr>
        </p:nvGraphicFramePr>
        <p:xfrm>
          <a:off x="4337050" y="2811463"/>
          <a:ext cx="4432300" cy="3844925"/>
        </p:xfrm>
        <a:graphic>
          <a:graphicData uri="http://schemas.openxmlformats.org/presentationml/2006/ole">
            <mc:AlternateContent xmlns:mc="http://schemas.openxmlformats.org/markup-compatibility/2006">
              <mc:Choice xmlns:v="urn:schemas-microsoft-com:vml" Requires="v">
                <p:oleObj spid="_x0000_s33849" name="グラフ" r:id="rId3" imgW="4438273" imgH="3853006" progId="Excel.Chart.8">
                  <p:embed/>
                </p:oleObj>
              </mc:Choice>
              <mc:Fallback>
                <p:oleObj name="グラフ" r:id="rId3" imgW="4438273" imgH="3853006" progId="Excel.Chart.8">
                  <p:embed/>
                  <p:pic>
                    <p:nvPicPr>
                      <p:cNvPr id="0" name="コンテンツ プレースホルダー 9"/>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7050" y="2811463"/>
                        <a:ext cx="4432300"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3800" name="図 3">
            <a:extLst>
              <a:ext uri="{FF2B5EF4-FFF2-40B4-BE49-F238E27FC236}">
                <a16:creationId xmlns:a16="http://schemas.microsoft.com/office/drawing/2014/main" id="{CC708669-D4B9-4424-948A-B7C4713D78A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3060700"/>
            <a:ext cx="5138738"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表 2">
            <a:extLst>
              <a:ext uri="{FF2B5EF4-FFF2-40B4-BE49-F238E27FC236}">
                <a16:creationId xmlns:a16="http://schemas.microsoft.com/office/drawing/2014/main" id="{3B4588B1-5BFC-43DC-A137-0350BD052549}"/>
              </a:ext>
            </a:extLst>
          </p:cNvPr>
          <p:cNvGraphicFramePr>
            <a:graphicFrameLocks noGrp="1"/>
          </p:cNvGraphicFramePr>
          <p:nvPr/>
        </p:nvGraphicFramePr>
        <p:xfrm>
          <a:off x="611188" y="2816225"/>
          <a:ext cx="2808287" cy="3613150"/>
        </p:xfrm>
        <a:graphic>
          <a:graphicData uri="http://schemas.openxmlformats.org/drawingml/2006/table">
            <a:tbl>
              <a:tblPr/>
              <a:tblGrid>
                <a:gridCol w="1149981">
                  <a:extLst>
                    <a:ext uri="{9D8B030D-6E8A-4147-A177-3AD203B41FA5}">
                      <a16:colId xmlns:a16="http://schemas.microsoft.com/office/drawing/2014/main" val="20000"/>
                    </a:ext>
                  </a:extLst>
                </a:gridCol>
                <a:gridCol w="824987">
                  <a:extLst>
                    <a:ext uri="{9D8B030D-6E8A-4147-A177-3AD203B41FA5}">
                      <a16:colId xmlns:a16="http://schemas.microsoft.com/office/drawing/2014/main" val="20001"/>
                    </a:ext>
                  </a:extLst>
                </a:gridCol>
                <a:gridCol w="833320">
                  <a:extLst>
                    <a:ext uri="{9D8B030D-6E8A-4147-A177-3AD203B41FA5}">
                      <a16:colId xmlns:a16="http://schemas.microsoft.com/office/drawing/2014/main" val="20002"/>
                    </a:ext>
                  </a:extLst>
                </a:gridCol>
              </a:tblGrid>
              <a:tr h="313959">
                <a:tc gridSpan="2">
                  <a:txBody>
                    <a:bodyPr/>
                    <a:lstStyle/>
                    <a:p>
                      <a:pPr algn="l" fontAlgn="ctr"/>
                      <a:r>
                        <a:rPr lang="zh-CN" altLang="en-US" sz="1200" b="1" i="0" u="none" strike="noStrike" dirty="0">
                          <a:effectLst/>
                          <a:latin typeface="ＭＳ Ｐゴシック" panose="020B0600070205080204" pitchFamily="50" charset="-128"/>
                          <a:ea typeface="ＭＳ Ｐゴシック" panose="020B0600070205080204" pitchFamily="50" charset="-128"/>
                        </a:rPr>
                        <a:t>１　事故内容</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3959">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内容</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事故件数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割合（％）</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3959">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転倒</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64.7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3959">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誤嚥</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9.1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3959">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転落</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7.1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3959">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介護中の負荷</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2.4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73557">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職員の法令違反</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0.8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3959">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無断外出</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0.4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3959">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その他</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4.4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3959">
                <a:tc>
                  <a:txBody>
                    <a:bodyPr/>
                    <a:lstStyle/>
                    <a:p>
                      <a:pPr algn="l" fontAlgn="ctr"/>
                      <a:r>
                        <a:rPr lang="ja-JP" altLang="en-US" sz="1100" b="0" i="0" u="none" strike="noStrike">
                          <a:effectLst/>
                          <a:latin typeface="ＭＳ Ｐゴシック" panose="020B0600070205080204" pitchFamily="50" charset="-128"/>
                          <a:ea typeface="ＭＳ Ｐゴシック" panose="020B0600070205080204" pitchFamily="50" charset="-128"/>
                        </a:rPr>
                        <a:t>不明</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ＭＳ Ｐゴシック" panose="020B0600070205080204" pitchFamily="50" charset="-128"/>
                          <a:ea typeface="ＭＳ Ｐゴシック" panose="020B0600070205080204" pitchFamily="50" charset="-128"/>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11.1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3959">
                <a:tc>
                  <a:txBody>
                    <a:bodyPr/>
                    <a:lstStyle/>
                    <a:p>
                      <a:pPr algn="ctr" fontAlgn="ctr"/>
                      <a:r>
                        <a:rPr lang="ja-JP" altLang="en-US" sz="1100" b="0" i="0" u="none" strike="noStrike">
                          <a:effectLst/>
                          <a:latin typeface="ＭＳ Ｐゴシック" panose="020B0600070205080204" pitchFamily="50" charset="-128"/>
                          <a:ea typeface="ＭＳ Ｐゴシック" panose="020B0600070205080204" pitchFamily="50" charset="-128"/>
                        </a:rPr>
                        <a:t>総数</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252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ＭＳ Ｐゴシック" panose="020B0600070205080204" pitchFamily="50" charset="-128"/>
                          <a:ea typeface="ＭＳ Ｐゴシック" panose="020B0600070205080204" pitchFamily="50" charset="-128"/>
                        </a:rPr>
                        <a:t>100 </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 5">
            <a:extLst>
              <a:ext uri="{FF2B5EF4-FFF2-40B4-BE49-F238E27FC236}">
                <a16:creationId xmlns:a16="http://schemas.microsoft.com/office/drawing/2014/main" id="{42451935-F0F2-4DA2-91C5-2E08F551B5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190E18B-1CD0-42FC-BE83-552376A51549}" type="slidenum">
              <a:rPr lang="en-US" altLang="ja-JP" sz="1400" smtClean="0"/>
              <a:pPr>
                <a:spcBef>
                  <a:spcPct val="0"/>
                </a:spcBef>
                <a:buFontTx/>
                <a:buNone/>
              </a:pPr>
              <a:t>3</a:t>
            </a:fld>
            <a:endParaRPr lang="en-US" altLang="ja-JP" sz="1400"/>
          </a:p>
        </p:txBody>
      </p:sp>
      <p:sp>
        <p:nvSpPr>
          <p:cNvPr id="6147" name="Rectangle 4">
            <a:extLst>
              <a:ext uri="{FF2B5EF4-FFF2-40B4-BE49-F238E27FC236}">
                <a16:creationId xmlns:a16="http://schemas.microsoft.com/office/drawing/2014/main" id="{ED245187-4C79-48B4-9B1F-43DB8EE8C6AF}"/>
              </a:ext>
            </a:extLst>
          </p:cNvPr>
          <p:cNvSpPr>
            <a:spLocks noGrp="1" noChangeArrowheads="1"/>
          </p:cNvSpPr>
          <p:nvPr>
            <p:ph type="title"/>
          </p:nvPr>
        </p:nvSpPr>
        <p:spPr>
          <a:xfrm>
            <a:off x="457200" y="274638"/>
            <a:ext cx="8229600" cy="417512"/>
          </a:xfrm>
        </p:spPr>
        <p:txBody>
          <a:bodyPr/>
          <a:lstStyle/>
          <a:p>
            <a:pPr algn="l" eaLnBrk="1" hangingPunct="1"/>
            <a:r>
              <a:rPr lang="ja-JP" altLang="en-US" sz="2400" b="1"/>
              <a:t>（参考）通報・苦情・相談等について</a:t>
            </a:r>
          </a:p>
        </p:txBody>
      </p:sp>
      <p:sp>
        <p:nvSpPr>
          <p:cNvPr id="6148" name="Text Box 5">
            <a:extLst>
              <a:ext uri="{FF2B5EF4-FFF2-40B4-BE49-F238E27FC236}">
                <a16:creationId xmlns:a16="http://schemas.microsoft.com/office/drawing/2014/main" id="{3D7349DC-9EC6-44BF-B4AA-90A129CD6684}"/>
              </a:ext>
            </a:extLst>
          </p:cNvPr>
          <p:cNvSpPr txBox="1">
            <a:spLocks noChangeArrowheads="1"/>
          </p:cNvSpPr>
          <p:nvPr/>
        </p:nvSpPr>
        <p:spPr bwMode="auto">
          <a:xfrm>
            <a:off x="4067175" y="908050"/>
            <a:ext cx="45354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平成</a:t>
            </a:r>
            <a:r>
              <a:rPr lang="en-US" altLang="ja-JP" sz="1600">
                <a:latin typeface="ＭＳ ゴシック" panose="020B0609070205080204" pitchFamily="49" charset="-128"/>
                <a:ea typeface="ＭＳ ゴシック" panose="020B0609070205080204" pitchFamily="49" charset="-128"/>
              </a:rPr>
              <a:t>26</a:t>
            </a:r>
            <a:r>
              <a:rPr lang="ja-JP" altLang="en-US" sz="1600">
                <a:latin typeface="ＭＳ ゴシック" panose="020B0609070205080204" pitchFamily="49" charset="-128"/>
                <a:ea typeface="ＭＳ ゴシック" panose="020B0609070205080204" pitchFamily="49" charset="-128"/>
              </a:rPr>
              <a:t>年度　県受付分（</a:t>
            </a:r>
            <a:r>
              <a:rPr lang="en-US" altLang="ja-JP" sz="1600">
                <a:latin typeface="ＭＳ ゴシック" panose="020B0609070205080204" pitchFamily="49" charset="-128"/>
                <a:ea typeface="ＭＳ ゴシック" panose="020B0609070205080204" pitchFamily="49" charset="-128"/>
              </a:rPr>
              <a:t>H27.3.11</a:t>
            </a:r>
            <a:r>
              <a:rPr lang="ja-JP" altLang="en-US" sz="1600">
                <a:latin typeface="ＭＳ ゴシック" panose="020B0609070205080204" pitchFamily="49" charset="-128"/>
                <a:ea typeface="ＭＳ ゴシック" panose="020B0609070205080204" pitchFamily="49" charset="-128"/>
              </a:rPr>
              <a:t>現在）</a:t>
            </a:r>
            <a:r>
              <a:rPr lang="en-US" altLang="ja-JP" sz="1600">
                <a:latin typeface="ＭＳ ゴシック" panose="020B0609070205080204" pitchFamily="49" charset="-128"/>
                <a:ea typeface="ＭＳ ゴシック" panose="020B0609070205080204" pitchFamily="49" charset="-128"/>
              </a:rPr>
              <a:t>〕</a:t>
            </a:r>
          </a:p>
        </p:txBody>
      </p:sp>
      <p:sp>
        <p:nvSpPr>
          <p:cNvPr id="6149" name="Text Box 6">
            <a:extLst>
              <a:ext uri="{FF2B5EF4-FFF2-40B4-BE49-F238E27FC236}">
                <a16:creationId xmlns:a16="http://schemas.microsoft.com/office/drawing/2014/main" id="{C8219E42-4C52-4349-B4B5-7BAEADDE0D04}"/>
              </a:ext>
            </a:extLst>
          </p:cNvPr>
          <p:cNvSpPr txBox="1">
            <a:spLocks noChangeArrowheads="1"/>
          </p:cNvSpPr>
          <p:nvPr/>
        </p:nvSpPr>
        <p:spPr bwMode="auto">
          <a:xfrm>
            <a:off x="900113" y="1412875"/>
            <a:ext cx="7343775" cy="3365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0">
                <a:ea typeface="ＭＳ ゴシック" panose="020B0609070205080204" pitchFamily="49" charset="-128"/>
              </a:rPr>
              <a:t>○</a:t>
            </a:r>
            <a:r>
              <a:rPr lang="ja-JP" altLang="en-US" sz="1600">
                <a:ea typeface="ＭＳ ゴシック" panose="020B0609070205080204" pitchFamily="49" charset="-128"/>
              </a:rPr>
              <a:t>件　数　　</a:t>
            </a:r>
            <a:r>
              <a:rPr lang="ja-JP" altLang="en-US" sz="1600" b="1" u="sng">
                <a:ea typeface="ＭＳ ゴシック" panose="020B0609070205080204" pitchFamily="49" charset="-128"/>
              </a:rPr>
              <a:t>４８件</a:t>
            </a:r>
            <a:r>
              <a:rPr lang="ja-JP" altLang="en-US" sz="1600">
                <a:ea typeface="ＭＳ ゴシック" panose="020B0609070205080204" pitchFamily="49" charset="-128"/>
              </a:rPr>
              <a:t>　（</a:t>
            </a:r>
            <a:r>
              <a:rPr lang="ja-JP" altLang="en-US" sz="1600">
                <a:latin typeface="ＭＳ ゴシック" panose="020B0609070205080204" pitchFamily="49" charset="-128"/>
                <a:ea typeface="ＭＳ ゴシック" panose="020B0609070205080204" pitchFamily="49" charset="-128"/>
              </a:rPr>
              <a:t>平成</a:t>
            </a:r>
            <a:r>
              <a:rPr lang="en-US" altLang="ja-JP" sz="1600">
                <a:latin typeface="ＭＳ ゴシック" panose="020B0609070205080204" pitchFamily="49" charset="-128"/>
                <a:ea typeface="ＭＳ ゴシック" panose="020B0609070205080204" pitchFamily="49" charset="-128"/>
              </a:rPr>
              <a:t>25</a:t>
            </a:r>
            <a:r>
              <a:rPr lang="ja-JP" altLang="en-US" sz="1600">
                <a:latin typeface="ＭＳ ゴシック" panose="020B0609070205080204" pitchFamily="49" charset="-128"/>
                <a:ea typeface="ＭＳ ゴシック" panose="020B0609070205080204" pitchFamily="49" charset="-128"/>
              </a:rPr>
              <a:t>年度実績５４件、平成</a:t>
            </a:r>
            <a:r>
              <a:rPr lang="en-US" altLang="ja-JP" sz="1600">
                <a:latin typeface="ＭＳ ゴシック" panose="020B0609070205080204" pitchFamily="49" charset="-128"/>
                <a:ea typeface="ＭＳ ゴシック" panose="020B0609070205080204" pitchFamily="49" charset="-128"/>
              </a:rPr>
              <a:t>24</a:t>
            </a:r>
            <a:r>
              <a:rPr lang="ja-JP" altLang="en-US" sz="1600">
                <a:latin typeface="ＭＳ ゴシック" panose="020B0609070205080204" pitchFamily="49" charset="-128"/>
                <a:ea typeface="ＭＳ ゴシック" panose="020B0609070205080204" pitchFamily="49" charset="-128"/>
              </a:rPr>
              <a:t>年度実績５２件</a:t>
            </a:r>
            <a:r>
              <a:rPr lang="ja-JP" altLang="en-US" sz="1600">
                <a:ea typeface="ＭＳ ゴシック" panose="020B0609070205080204" pitchFamily="49" charset="-128"/>
              </a:rPr>
              <a:t>）</a:t>
            </a:r>
          </a:p>
        </p:txBody>
      </p:sp>
      <p:sp>
        <p:nvSpPr>
          <p:cNvPr id="6150" name="Rectangle 7">
            <a:extLst>
              <a:ext uri="{FF2B5EF4-FFF2-40B4-BE49-F238E27FC236}">
                <a16:creationId xmlns:a16="http://schemas.microsoft.com/office/drawing/2014/main" id="{E0905B98-5CBE-48E8-A7D6-6B47A4B66BFE}"/>
              </a:ext>
            </a:extLst>
          </p:cNvPr>
          <p:cNvSpPr>
            <a:spLocks noChangeArrowheads="1"/>
          </p:cNvSpPr>
          <p:nvPr/>
        </p:nvSpPr>
        <p:spPr bwMode="auto">
          <a:xfrm>
            <a:off x="1331913" y="2060575"/>
            <a:ext cx="6408737" cy="9493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25000"/>
              </a:spcBef>
              <a:buFontTx/>
              <a:buNone/>
            </a:pPr>
            <a:r>
              <a:rPr lang="ja-JP" altLang="en-US" sz="1600">
                <a:ea typeface="ＭＳ ゴシック" panose="020B0609070205080204" pitchFamily="49" charset="-128"/>
              </a:rPr>
              <a:t>・内容の内訳　　　　入所者の処遇に関するもの　　　　４２件</a:t>
            </a:r>
          </a:p>
          <a:p>
            <a:pPr eaLnBrk="1" hangingPunct="1">
              <a:spcBef>
                <a:spcPct val="25000"/>
              </a:spcBef>
              <a:buFontTx/>
              <a:buNone/>
            </a:pPr>
            <a:r>
              <a:rPr lang="ja-JP" altLang="en-US" sz="1600">
                <a:ea typeface="ＭＳ ゴシック" panose="020B0609070205080204" pitchFamily="49" charset="-128"/>
              </a:rPr>
              <a:t>　　　　　　　　　　職員の処遇に関するもの　　　　　　２件</a:t>
            </a:r>
          </a:p>
          <a:p>
            <a:pPr eaLnBrk="1" hangingPunct="1">
              <a:spcBef>
                <a:spcPct val="25000"/>
              </a:spcBef>
              <a:buFontTx/>
              <a:buNone/>
            </a:pPr>
            <a:r>
              <a:rPr lang="ja-JP" altLang="en-US" sz="1600">
                <a:ea typeface="ＭＳ ゴシック" panose="020B0609070205080204" pitchFamily="49" charset="-128"/>
              </a:rPr>
              <a:t>　　　　　　　　　　その他（施設運営など）　　　　　　４件</a:t>
            </a:r>
          </a:p>
        </p:txBody>
      </p:sp>
      <p:sp>
        <p:nvSpPr>
          <p:cNvPr id="6151" name="Rectangle 8">
            <a:extLst>
              <a:ext uri="{FF2B5EF4-FFF2-40B4-BE49-F238E27FC236}">
                <a16:creationId xmlns:a16="http://schemas.microsoft.com/office/drawing/2014/main" id="{A90E7319-C760-4ABB-924F-8C0120348EF8}"/>
              </a:ext>
            </a:extLst>
          </p:cNvPr>
          <p:cNvSpPr>
            <a:spLocks noChangeArrowheads="1"/>
          </p:cNvSpPr>
          <p:nvPr/>
        </p:nvSpPr>
        <p:spPr bwMode="auto">
          <a:xfrm>
            <a:off x="1331913" y="3284538"/>
            <a:ext cx="6337300" cy="157003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25000"/>
              </a:spcBef>
              <a:buFontTx/>
              <a:buNone/>
            </a:pPr>
            <a:r>
              <a:rPr lang="ja-JP" altLang="en-US" sz="1600">
                <a:ea typeface="ＭＳ ゴシック" panose="020B0609070205080204" pitchFamily="49" charset="-128"/>
              </a:rPr>
              <a:t>・施設の内訳　　　　介護老人福祉施設　　　　　　　　１３件</a:t>
            </a:r>
          </a:p>
          <a:p>
            <a:pPr eaLnBrk="1" hangingPunct="1">
              <a:spcBef>
                <a:spcPct val="25000"/>
              </a:spcBef>
              <a:buFontTx/>
              <a:buNone/>
            </a:pPr>
            <a:r>
              <a:rPr lang="ja-JP" altLang="en-US" sz="1600">
                <a:ea typeface="ＭＳ ゴシック" panose="020B0609070205080204" pitchFamily="49" charset="-128"/>
              </a:rPr>
              <a:t>　　　　　　　　　　介護老人保健施設　　　　　　　　　４件</a:t>
            </a:r>
          </a:p>
          <a:p>
            <a:pPr eaLnBrk="1" hangingPunct="1">
              <a:spcBef>
                <a:spcPct val="25000"/>
              </a:spcBef>
              <a:buFontTx/>
              <a:buNone/>
            </a:pPr>
            <a:r>
              <a:rPr lang="ja-JP" altLang="en-US" sz="1600">
                <a:ea typeface="ＭＳ ゴシック" panose="020B0609070205080204" pitchFamily="49" charset="-128"/>
              </a:rPr>
              <a:t>　　　　　　　　　　特定施設入居者生活介護　　　　　１１件</a:t>
            </a:r>
          </a:p>
          <a:p>
            <a:pPr eaLnBrk="1" hangingPunct="1">
              <a:spcBef>
                <a:spcPct val="25000"/>
              </a:spcBef>
              <a:buFontTx/>
              <a:buNone/>
            </a:pPr>
            <a:r>
              <a:rPr lang="ja-JP" altLang="en-US" sz="1600">
                <a:ea typeface="ＭＳ ゴシック" panose="020B0609070205080204" pitchFamily="49" charset="-128"/>
              </a:rPr>
              <a:t>　　　　　　　　　　短期入所生活介護　　　　　　　　　３件</a:t>
            </a:r>
          </a:p>
          <a:p>
            <a:pPr eaLnBrk="1" hangingPunct="1">
              <a:spcBef>
                <a:spcPct val="25000"/>
              </a:spcBef>
              <a:buFontTx/>
              <a:buNone/>
            </a:pPr>
            <a:r>
              <a:rPr lang="ja-JP" altLang="en-US" sz="1600">
                <a:ea typeface="ＭＳ ゴシック" panose="020B0609070205080204" pitchFamily="49" charset="-128"/>
              </a:rPr>
              <a:t>　　　　　　　　　　その他（サ高住、有料など）　　　１７件</a:t>
            </a:r>
          </a:p>
        </p:txBody>
      </p:sp>
      <p:sp>
        <p:nvSpPr>
          <p:cNvPr id="6152" name="Text Box 9">
            <a:extLst>
              <a:ext uri="{FF2B5EF4-FFF2-40B4-BE49-F238E27FC236}">
                <a16:creationId xmlns:a16="http://schemas.microsoft.com/office/drawing/2014/main" id="{8841507A-E77D-40D4-8AEB-A1E01A1AB3E9}"/>
              </a:ext>
            </a:extLst>
          </p:cNvPr>
          <p:cNvSpPr txBox="1">
            <a:spLocks noChangeArrowheads="1"/>
          </p:cNvSpPr>
          <p:nvPr/>
        </p:nvSpPr>
        <p:spPr bwMode="auto">
          <a:xfrm>
            <a:off x="684213" y="5084763"/>
            <a:ext cx="7416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注</a:t>
            </a: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上記は、県が所管する介護保険施設及び居住系サービス事業所並びに養護老人ホーム、軽費老人ホーム及び有料老人ホームなどを整理している。</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ー 1">
            <a:extLst>
              <a:ext uri="{FF2B5EF4-FFF2-40B4-BE49-F238E27FC236}">
                <a16:creationId xmlns:a16="http://schemas.microsoft.com/office/drawing/2014/main" id="{F0680D98-1D7F-4873-A3E5-CDFC22D844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4CAC28B-F653-4D4D-8CE6-3652677E495F}" type="slidenum">
              <a:rPr lang="en-US" altLang="ja-JP" sz="1400" smtClean="0"/>
              <a:pPr>
                <a:spcBef>
                  <a:spcPct val="0"/>
                </a:spcBef>
                <a:buFontTx/>
                <a:buNone/>
              </a:pPr>
              <a:t>30</a:t>
            </a:fld>
            <a:endParaRPr lang="en-US" altLang="ja-JP" sz="1400"/>
          </a:p>
        </p:txBody>
      </p:sp>
      <p:pic>
        <p:nvPicPr>
          <p:cNvPr id="34819" name="図 2">
            <a:extLst>
              <a:ext uri="{FF2B5EF4-FFF2-40B4-BE49-F238E27FC236}">
                <a16:creationId xmlns:a16="http://schemas.microsoft.com/office/drawing/2014/main" id="{A566A245-6A01-4B70-B434-E824BA908A6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53988"/>
            <a:ext cx="9966325"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CD8535-DDE6-478A-BE6A-4F76672E4D07}"/>
              </a:ext>
            </a:extLst>
          </p:cNvPr>
          <p:cNvSpPr>
            <a:spLocks noGrp="1"/>
          </p:cNvSpPr>
          <p:nvPr>
            <p:ph type="title"/>
          </p:nvPr>
        </p:nvSpPr>
        <p:spPr>
          <a:xfrm>
            <a:off x="1476375" y="333375"/>
            <a:ext cx="6096000" cy="777875"/>
          </a:xfrm>
          <a:solidFill>
            <a:schemeClr val="accent6">
              <a:lumMod val="20000"/>
              <a:lumOff val="80000"/>
            </a:schemeClr>
          </a:solidFill>
        </p:spPr>
        <p:txBody>
          <a:bodyPr/>
          <a:lstStyle/>
          <a:p>
            <a:pPr>
              <a:defRPr/>
            </a:pPr>
            <a:r>
              <a:rPr lang="ja-JP" altLang="en-US" sz="3200" dirty="0">
                <a:solidFill>
                  <a:schemeClr val="accent4"/>
                </a:solidFill>
              </a:rPr>
              <a:t>事故発生を防止するために</a:t>
            </a:r>
          </a:p>
        </p:txBody>
      </p:sp>
      <p:sp>
        <p:nvSpPr>
          <p:cNvPr id="35843" name="スライド番号プレースホルダー 3">
            <a:extLst>
              <a:ext uri="{FF2B5EF4-FFF2-40B4-BE49-F238E27FC236}">
                <a16:creationId xmlns:a16="http://schemas.microsoft.com/office/drawing/2014/main" id="{0739649A-E0E3-487B-80CA-77935A94FCA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9C23B2A-4D48-4E86-833C-1EE334CD6851}" type="slidenum">
              <a:rPr lang="en-US" altLang="ja-JP" sz="1400" smtClean="0"/>
              <a:pPr>
                <a:spcBef>
                  <a:spcPct val="0"/>
                </a:spcBef>
                <a:buFontTx/>
                <a:buNone/>
              </a:pPr>
              <a:t>31</a:t>
            </a:fld>
            <a:endParaRPr lang="en-US" altLang="ja-JP" sz="1400"/>
          </a:p>
        </p:txBody>
      </p:sp>
      <p:sp>
        <p:nvSpPr>
          <p:cNvPr id="7" name="コンテンツ プレースホルダー 6">
            <a:extLst>
              <a:ext uri="{FF2B5EF4-FFF2-40B4-BE49-F238E27FC236}">
                <a16:creationId xmlns:a16="http://schemas.microsoft.com/office/drawing/2014/main" id="{758E77B8-C1C3-42A8-A4EE-E22985724699}"/>
              </a:ext>
            </a:extLst>
          </p:cNvPr>
          <p:cNvSpPr>
            <a:spLocks noGrp="1"/>
          </p:cNvSpPr>
          <p:nvPr>
            <p:ph idx="4294967295"/>
          </p:nvPr>
        </p:nvSpPr>
        <p:spPr>
          <a:xfrm>
            <a:off x="322263" y="1268413"/>
            <a:ext cx="8642350" cy="5453062"/>
          </a:xfrm>
        </p:spPr>
        <p:txBody>
          <a:bodyPr/>
          <a:lstStyle/>
          <a:p>
            <a:pPr marL="0" indent="0">
              <a:buFontTx/>
              <a:buNone/>
              <a:defRPr/>
            </a:pPr>
            <a:r>
              <a:rPr lang="ja-JP" altLang="en-US" sz="2800" dirty="0"/>
              <a:t>●事故、ヒヤリ・ハット、</a:t>
            </a:r>
            <a:r>
              <a:rPr lang="ja-JP" altLang="en-US" sz="2800" dirty="0">
                <a:solidFill>
                  <a:schemeClr val="accent6"/>
                </a:solidFill>
              </a:rPr>
              <a:t>現状を放置しておくと事故に結び</a:t>
            </a:r>
            <a:endParaRPr lang="en-US" altLang="ja-JP" sz="2800" dirty="0">
              <a:solidFill>
                <a:schemeClr val="accent6"/>
              </a:solidFill>
            </a:endParaRPr>
          </a:p>
          <a:p>
            <a:pPr marL="0" indent="0">
              <a:buFontTx/>
              <a:buNone/>
              <a:defRPr/>
            </a:pPr>
            <a:r>
              <a:rPr lang="ja-JP" altLang="en-US" sz="2800" dirty="0">
                <a:solidFill>
                  <a:schemeClr val="accent6"/>
                </a:solidFill>
              </a:rPr>
              <a:t>　つく可能性が高いもの</a:t>
            </a:r>
            <a:r>
              <a:rPr lang="ja-JP" altLang="en-US" sz="2800" dirty="0"/>
              <a:t>については、発生時の</a:t>
            </a:r>
            <a:r>
              <a:rPr lang="ja-JP" altLang="en-US" sz="2800" b="1" u="sng" dirty="0">
                <a:solidFill>
                  <a:srgbClr val="FF0000"/>
                </a:solidFill>
              </a:rPr>
              <a:t>状況等を</a:t>
            </a:r>
            <a:endParaRPr lang="en-US" altLang="ja-JP" sz="2800" b="1" u="sng" dirty="0">
              <a:solidFill>
                <a:srgbClr val="FF0000"/>
              </a:solidFill>
            </a:endParaRPr>
          </a:p>
          <a:p>
            <a:pPr marL="0" indent="0">
              <a:buFontTx/>
              <a:buNone/>
              <a:defRPr/>
            </a:pPr>
            <a:r>
              <a:rPr lang="ja-JP" altLang="en-US" sz="2800" b="1" dirty="0">
                <a:solidFill>
                  <a:srgbClr val="FF0000"/>
                </a:solidFill>
              </a:rPr>
              <a:t>　</a:t>
            </a:r>
            <a:r>
              <a:rPr lang="ja-JP" altLang="en-US" sz="2800" b="1" u="sng" dirty="0">
                <a:solidFill>
                  <a:srgbClr val="FF0000"/>
                </a:solidFill>
              </a:rPr>
              <a:t>分析</a:t>
            </a:r>
            <a:r>
              <a:rPr lang="ja-JP" altLang="en-US" sz="2800" dirty="0"/>
              <a:t>し、介護事故等の</a:t>
            </a:r>
            <a:r>
              <a:rPr lang="ja-JP" altLang="en-US" sz="2800" dirty="0">
                <a:solidFill>
                  <a:schemeClr val="accent4"/>
                </a:solidFill>
              </a:rPr>
              <a:t>発生原因、結果等をとりまとめ、</a:t>
            </a:r>
            <a:endParaRPr lang="en-US" altLang="ja-JP" sz="2800" dirty="0">
              <a:solidFill>
                <a:schemeClr val="accent4"/>
              </a:solidFill>
            </a:endParaRPr>
          </a:p>
          <a:p>
            <a:pPr marL="0" indent="0">
              <a:buFontTx/>
              <a:buNone/>
              <a:defRPr/>
            </a:pPr>
            <a:r>
              <a:rPr lang="ja-JP" altLang="en-US" sz="2800" b="1" dirty="0">
                <a:solidFill>
                  <a:schemeClr val="accent4"/>
                </a:solidFill>
              </a:rPr>
              <a:t>　</a:t>
            </a:r>
            <a:r>
              <a:rPr lang="ja-JP" altLang="en-US" sz="2800" b="1" u="sng" dirty="0">
                <a:solidFill>
                  <a:srgbClr val="FF0000"/>
                </a:solidFill>
              </a:rPr>
              <a:t>防止策を検討する</a:t>
            </a:r>
            <a:r>
              <a:rPr lang="ja-JP" altLang="en-US" sz="2800" dirty="0"/>
              <a:t>こと。</a:t>
            </a:r>
            <a:endParaRPr lang="en-US" altLang="ja-JP" sz="2800" b="1" u="sng" dirty="0">
              <a:solidFill>
                <a:srgbClr val="FF0000"/>
              </a:solidFill>
            </a:endParaRPr>
          </a:p>
        </p:txBody>
      </p:sp>
      <p:sp>
        <p:nvSpPr>
          <p:cNvPr id="8" name="角丸四角形 7">
            <a:extLst>
              <a:ext uri="{FF2B5EF4-FFF2-40B4-BE49-F238E27FC236}">
                <a16:creationId xmlns:a16="http://schemas.microsoft.com/office/drawing/2014/main" id="{78014D5B-504A-458F-94A5-34EA1C144DDF}"/>
              </a:ext>
            </a:extLst>
          </p:cNvPr>
          <p:cNvSpPr/>
          <p:nvPr/>
        </p:nvSpPr>
        <p:spPr>
          <a:xfrm>
            <a:off x="322263" y="3933825"/>
            <a:ext cx="8642350" cy="2168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rgbClr val="FF0000"/>
                </a:solidFill>
              </a:rPr>
              <a:t>高齢者介護施設等における事故発生の防止及び発生時の対応</a:t>
            </a:r>
            <a:endParaRPr lang="en-US" altLang="ja-JP" sz="2400" b="1" dirty="0">
              <a:solidFill>
                <a:srgbClr val="FF0000"/>
              </a:solidFill>
            </a:endParaRPr>
          </a:p>
          <a:p>
            <a:pPr>
              <a:defRPr/>
            </a:pPr>
            <a:r>
              <a:rPr lang="ja-JP" altLang="en-US" sz="2400" b="1" dirty="0">
                <a:solidFill>
                  <a:srgbClr val="FF0000"/>
                </a:solidFill>
              </a:rPr>
              <a:t>～事例別対応集～　</a:t>
            </a:r>
            <a:r>
              <a:rPr lang="ja-JP" altLang="en-US" sz="2000" b="1" dirty="0">
                <a:solidFill>
                  <a:schemeClr val="tx1"/>
                </a:solidFill>
              </a:rPr>
              <a:t>を参考にしてください。</a:t>
            </a:r>
            <a:endParaRPr lang="en-US" altLang="ja-JP" sz="2000" b="1" dirty="0">
              <a:solidFill>
                <a:srgbClr val="FF0000"/>
              </a:solidFill>
            </a:endParaRPr>
          </a:p>
          <a:p>
            <a:pPr>
              <a:defRPr/>
            </a:pPr>
            <a:endParaRPr lang="en-US" altLang="ja-JP" sz="2000" b="1" dirty="0">
              <a:solidFill>
                <a:schemeClr val="tx1"/>
              </a:solidFill>
            </a:endParaRPr>
          </a:p>
          <a:p>
            <a:pPr>
              <a:defRPr/>
            </a:pPr>
            <a:r>
              <a:rPr lang="ja-JP" altLang="en-US" sz="2000" b="1" dirty="0">
                <a:solidFill>
                  <a:schemeClr val="tx1"/>
                </a:solidFill>
              </a:rPr>
              <a:t>（「かがわ介護保険情報ネット」</a:t>
            </a:r>
            <a:r>
              <a:rPr lang="en-US" altLang="ja-JP" sz="2000" b="1" dirty="0">
                <a:solidFill>
                  <a:schemeClr val="tx1"/>
                </a:solidFill>
              </a:rPr>
              <a:t>―</a:t>
            </a:r>
            <a:r>
              <a:rPr lang="ja-JP" altLang="en-US" sz="2000" b="1" dirty="0">
                <a:solidFill>
                  <a:schemeClr val="tx1"/>
                </a:solidFill>
              </a:rPr>
              <a:t>「事業者支援情報」</a:t>
            </a:r>
            <a:r>
              <a:rPr lang="en-US" altLang="ja-JP" sz="2000" b="1" dirty="0">
                <a:solidFill>
                  <a:schemeClr val="tx1"/>
                </a:solidFill>
              </a:rPr>
              <a:t>―</a:t>
            </a:r>
            <a:r>
              <a:rPr lang="ja-JP" altLang="en-US" sz="2000" b="1" dirty="0">
                <a:solidFill>
                  <a:schemeClr val="tx1"/>
                </a:solidFill>
              </a:rPr>
              <a:t>「リスクマネジメント」</a:t>
            </a:r>
            <a:endParaRPr lang="en-US" altLang="ja-JP" sz="2000" b="1" dirty="0">
              <a:solidFill>
                <a:schemeClr val="tx1"/>
              </a:solidFill>
            </a:endParaRPr>
          </a:p>
          <a:p>
            <a:pPr>
              <a:defRPr/>
            </a:pPr>
            <a:r>
              <a:rPr lang="ja-JP" altLang="en-US" sz="2000" b="1" dirty="0">
                <a:solidFill>
                  <a:schemeClr val="tx1"/>
                </a:solidFill>
              </a:rPr>
              <a:t>　</a:t>
            </a:r>
            <a:r>
              <a:rPr lang="en-US" altLang="ja-JP" sz="2000" b="1" dirty="0">
                <a:solidFill>
                  <a:schemeClr val="tx1"/>
                </a:solidFill>
              </a:rPr>
              <a:t>―</a:t>
            </a:r>
            <a:r>
              <a:rPr lang="ja-JP" altLang="en-US" sz="2000" b="1" dirty="0">
                <a:solidFill>
                  <a:schemeClr val="tx1"/>
                </a:solidFill>
              </a:rPr>
              <a:t>「事故防止」　に掲載）</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ー 3">
            <a:extLst>
              <a:ext uri="{FF2B5EF4-FFF2-40B4-BE49-F238E27FC236}">
                <a16:creationId xmlns:a16="http://schemas.microsoft.com/office/drawing/2014/main" id="{4496CFEA-2434-444A-B719-C38649A5811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1CD5D71-D1A5-4091-9BC8-943A4858AC64}" type="slidenum">
              <a:rPr lang="en-US" altLang="ja-JP" sz="1400" smtClean="0"/>
              <a:pPr>
                <a:spcBef>
                  <a:spcPct val="0"/>
                </a:spcBef>
                <a:buFontTx/>
                <a:buNone/>
              </a:pPr>
              <a:t>32</a:t>
            </a:fld>
            <a:endParaRPr lang="en-US" altLang="ja-JP" sz="1400"/>
          </a:p>
        </p:txBody>
      </p:sp>
      <p:graphicFrame>
        <p:nvGraphicFramePr>
          <p:cNvPr id="11" name="表 10">
            <a:extLst>
              <a:ext uri="{FF2B5EF4-FFF2-40B4-BE49-F238E27FC236}">
                <a16:creationId xmlns:a16="http://schemas.microsoft.com/office/drawing/2014/main" id="{39C1FDD2-C3F6-45F8-A842-7E6B8B4FC853}"/>
              </a:ext>
            </a:extLst>
          </p:cNvPr>
          <p:cNvGraphicFramePr>
            <a:graphicFrameLocks noGrp="1"/>
          </p:cNvGraphicFramePr>
          <p:nvPr/>
        </p:nvGraphicFramePr>
        <p:xfrm>
          <a:off x="1588" y="177800"/>
          <a:ext cx="9142412" cy="6067425"/>
        </p:xfrm>
        <a:graphic>
          <a:graphicData uri="http://schemas.openxmlformats.org/drawingml/2006/table">
            <a:tbl>
              <a:tblPr/>
              <a:tblGrid>
                <a:gridCol w="264854">
                  <a:extLst>
                    <a:ext uri="{9D8B030D-6E8A-4147-A177-3AD203B41FA5}">
                      <a16:colId xmlns:a16="http://schemas.microsoft.com/office/drawing/2014/main" val="20000"/>
                    </a:ext>
                  </a:extLst>
                </a:gridCol>
                <a:gridCol w="402060">
                  <a:extLst>
                    <a:ext uri="{9D8B030D-6E8A-4147-A177-3AD203B41FA5}">
                      <a16:colId xmlns:a16="http://schemas.microsoft.com/office/drawing/2014/main" val="20001"/>
                    </a:ext>
                  </a:extLst>
                </a:gridCol>
                <a:gridCol w="1776503">
                  <a:extLst>
                    <a:ext uri="{9D8B030D-6E8A-4147-A177-3AD203B41FA5}">
                      <a16:colId xmlns:a16="http://schemas.microsoft.com/office/drawing/2014/main" val="20002"/>
                    </a:ext>
                  </a:extLst>
                </a:gridCol>
                <a:gridCol w="2085870">
                  <a:extLst>
                    <a:ext uri="{9D8B030D-6E8A-4147-A177-3AD203B41FA5}">
                      <a16:colId xmlns:a16="http://schemas.microsoft.com/office/drawing/2014/main" val="20003"/>
                    </a:ext>
                  </a:extLst>
                </a:gridCol>
                <a:gridCol w="264854">
                  <a:extLst>
                    <a:ext uri="{9D8B030D-6E8A-4147-A177-3AD203B41FA5}">
                      <a16:colId xmlns:a16="http://schemas.microsoft.com/office/drawing/2014/main" val="20004"/>
                    </a:ext>
                  </a:extLst>
                </a:gridCol>
                <a:gridCol w="428038">
                  <a:extLst>
                    <a:ext uri="{9D8B030D-6E8A-4147-A177-3AD203B41FA5}">
                      <a16:colId xmlns:a16="http://schemas.microsoft.com/office/drawing/2014/main" val="20005"/>
                    </a:ext>
                  </a:extLst>
                </a:gridCol>
                <a:gridCol w="1773552">
                  <a:extLst>
                    <a:ext uri="{9D8B030D-6E8A-4147-A177-3AD203B41FA5}">
                      <a16:colId xmlns:a16="http://schemas.microsoft.com/office/drawing/2014/main" val="20006"/>
                    </a:ext>
                  </a:extLst>
                </a:gridCol>
                <a:gridCol w="2146680">
                  <a:extLst>
                    <a:ext uri="{9D8B030D-6E8A-4147-A177-3AD203B41FA5}">
                      <a16:colId xmlns:a16="http://schemas.microsoft.com/office/drawing/2014/main" val="20007"/>
                    </a:ext>
                  </a:extLst>
                </a:gridCol>
              </a:tblGrid>
              <a:tr h="368195">
                <a:tc gridSpan="8">
                  <a:txBody>
                    <a:bodyPr/>
                    <a:lstStyle/>
                    <a:p>
                      <a:pPr algn="ctr">
                        <a:lnSpc>
                          <a:spcPts val="1415"/>
                        </a:lnSpc>
                        <a:spcAft>
                          <a:spcPts val="0"/>
                        </a:spcAft>
                      </a:pPr>
                      <a:r>
                        <a:rPr lang="en-US" sz="900" kern="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lnSpc>
                          <a:spcPts val="1415"/>
                        </a:lnSpc>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指定介護サービス事業者における事故発生時の報告マニュアル </a:t>
                      </a:r>
                      <a:r>
                        <a:rPr lang="ja-JP" sz="900" kern="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新旧対照表</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02305">
                <a:tc gridSpan="4">
                  <a:txBody>
                    <a:bodyPr/>
                    <a:lstStyle/>
                    <a:p>
                      <a:pPr algn="ctr">
                        <a:lnSpc>
                          <a:spcPts val="1415"/>
                        </a:lnSpc>
                        <a:spcAft>
                          <a:spcPts val="0"/>
                        </a:spcAft>
                      </a:pP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改正後</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lnSpc>
                          <a:spcPts val="1415"/>
                        </a:lnSpc>
                        <a:spcAft>
                          <a:spcPts val="0"/>
                        </a:spcAft>
                      </a:pP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改正前</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02305">
                <a:tc gridSpan="4">
                  <a:txBody>
                    <a:bodyPr/>
                    <a:lstStyle/>
                    <a:p>
                      <a:pPr marL="533400" indent="-133350" algn="l">
                        <a:lnSpc>
                          <a:spcPts val="1415"/>
                        </a:lnSpc>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指定介護サービス事業者における事故発生時の報告マニュアル</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33400" indent="-133350" algn="l">
                        <a:lnSpc>
                          <a:spcPts val="1415"/>
                        </a:lnSpc>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指定介護サービス事業者における事故発生時の報告マニュアル</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404611">
                <a:tc gridSpan="4">
                  <a:txBody>
                    <a:bodyPr/>
                    <a:lstStyle/>
                    <a:p>
                      <a:pPr marL="3333750" indent="-760095" algn="just">
                        <a:lnSpc>
                          <a:spcPts val="1350"/>
                        </a:lnSpc>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香川県健康福祉部長寿社会対策課</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3333750" indent="-760095" algn="just">
                        <a:lnSpc>
                          <a:spcPts val="1350"/>
                        </a:lnSpc>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香川県健康福祉部長寿社会対策課</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02305">
                <a:tc>
                  <a:txBody>
                    <a:bodyPr/>
                    <a:lstStyle/>
                    <a:p>
                      <a:pPr algn="r">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　略</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（平成２０年１月１５日制定）</a:t>
                      </a: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202305">
                <a:tc>
                  <a:txBody>
                    <a:bodyPr/>
                    <a:lstStyle/>
                    <a:p>
                      <a:pPr algn="r">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ja-JP" sz="900" kern="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　略</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（平成２３年４月　７日改正）</a:t>
                      </a: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202305">
                <a:tc>
                  <a:txBody>
                    <a:bodyPr/>
                    <a:lstStyle/>
                    <a:p>
                      <a:pPr algn="r">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　略</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（平成２５年９月　４日改正）</a:t>
                      </a: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6"/>
                  </a:ext>
                </a:extLst>
              </a:tr>
              <a:tr h="202305">
                <a:tc>
                  <a:txBody>
                    <a:bodyPr/>
                    <a:lstStyle/>
                    <a:p>
                      <a:pPr algn="r">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ja-JP" sz="900" u="sng" kern="100">
                          <a:effectLst/>
                          <a:latin typeface="Century" panose="02040604050505020304" pitchFamily="18" charset="0"/>
                          <a:ea typeface="ＭＳ 明朝" panose="02020609040205080304" pitchFamily="17" charset="-128"/>
                          <a:cs typeface="Times New Roman" panose="02020603050405020304" pitchFamily="18" charset="0"/>
                        </a:rPr>
                        <a:t>（平成２７年２月２７日改正）</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7"/>
                  </a:ext>
                </a:extLst>
              </a:tr>
              <a:tr h="202305">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a:noFill/>
                    </a:lnR>
                    <a:lnT>
                      <a:noFill/>
                    </a:lnT>
                    <a:lnB>
                      <a:noFill/>
                    </a:lnB>
                  </a:tcPr>
                </a:tc>
                <a:tc>
                  <a:txBody>
                    <a:bodyPr/>
                    <a:lstStyle/>
                    <a:p>
                      <a:pPr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8"/>
                  </a:ext>
                </a:extLst>
              </a:tr>
              <a:tr h="202305">
                <a:tc gridSpan="4">
                  <a:txBody>
                    <a:bodyPr/>
                    <a:lstStyle/>
                    <a:p>
                      <a:pPr algn="just">
                        <a:lnSpc>
                          <a:spcPts val="1350"/>
                        </a:lnSpc>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１　目的 </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just">
                        <a:lnSpc>
                          <a:spcPts val="1350"/>
                        </a:lnSpc>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１　目的 </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1213832">
                <a:tc gridSpan="4">
                  <a:txBody>
                    <a:bodyPr/>
                    <a:lstStyle/>
                    <a:p>
                      <a:pPr marL="133350" indent="133350" algn="just">
                        <a:lnSpc>
                          <a:spcPts val="1350"/>
                        </a:lnSpc>
                        <a:spcAft>
                          <a:spcPts val="0"/>
                        </a:spcAft>
                      </a:pPr>
                      <a:r>
                        <a:rPr lang="ja-JP" sz="900" kern="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略</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133350" indent="133350" algn="just">
                        <a:lnSpc>
                          <a:spcPts val="1350"/>
                        </a:lnSpc>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指定介護サービス事業者（以下「事業者」という）は、サービス提供時に発生した事故について、介護保険法に基づく運営基準及び同解釈通知により、その内容や対応状況を市町に報告することにより、その報告を受けた市町及び県が、事故に対する適切な対応や再発防止策に対して、事業者への指導及び助言を実施することにより、事業者、市町及び県が連携して、介護サービスの安全と質の向上を図ることを目的とする。</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156064">
                <a:tc gridSpan="4">
                  <a:txBody>
                    <a:bodyPr/>
                    <a:lstStyle/>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２　事業者が事故報告を行う範囲</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２　事業者が事故報告を行う範囲</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1"/>
                  </a:ext>
                </a:extLst>
              </a:tr>
              <a:tr h="606918">
                <a:tc gridSpan="4">
                  <a:txBody>
                    <a:bodyPr/>
                    <a:lstStyle/>
                    <a:p>
                      <a:pPr marL="130810" indent="107950" algn="l">
                        <a:lnSpc>
                          <a:spcPts val="1415"/>
                        </a:lnSpc>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事業者は、次の事由に該当する場合に市町に対して報告を行うこととする。なお、事業者の住所地と利用者の保険者である市町が異なる場合には双方の市町に報告を行うこととする。</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130810" indent="107950" algn="l">
                        <a:lnSpc>
                          <a:spcPts val="1415"/>
                        </a:lnSpc>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事業者は、次の事由に該当する場合に市町に対して報告を行うこととする。なお、事業者の住所地と利用者の保険者である市町が異なる場合には双方の市町に報告を行うこととする。</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156064">
                <a:tc gridSpan="4">
                  <a:txBody>
                    <a:bodyPr/>
                    <a:lstStyle/>
                    <a:p>
                      <a:pPr marL="133350"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サービスの提供による利用者のけが等又は死亡事故の発生</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133350"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サービスの提供による利用者のけが等又は死亡事故の発生</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936385">
                <a:tc gridSpan="4">
                  <a:txBody>
                    <a:bodyPr/>
                    <a:lstStyle/>
                    <a:p>
                      <a:pPr marL="333375"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注１</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「サービスの提供による」とは、送迎・通院等の間の事故も含む。</a:t>
                      </a:r>
                    </a:p>
                    <a:p>
                      <a:pPr marL="600075"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また、</a:t>
                      </a:r>
                      <a:r>
                        <a:rPr lang="ja-JP" sz="900" u="sng" kern="100" dirty="0">
                          <a:effectLst/>
                          <a:latin typeface="Century" panose="02040604050505020304" pitchFamily="18" charset="0"/>
                          <a:ea typeface="ＭＳ 明朝" panose="02020609040205080304" pitchFamily="17" charset="-128"/>
                          <a:cs typeface="Times New Roman" panose="02020603050405020304" pitchFamily="18" charset="0"/>
                        </a:rPr>
                        <a:t>通所サービス</a:t>
                      </a:r>
                      <a:r>
                        <a:rPr lang="ja-JP" sz="900" u="sng" kern="100" dirty="0">
                          <a:effectLst/>
                          <a:latin typeface="ＭＳ ゴシック" panose="020B0609070205080204" pitchFamily="49" charset="-128"/>
                          <a:ea typeface="ＭＳ 明朝" panose="02020609040205080304" pitchFamily="17" charset="-128"/>
                          <a:cs typeface="Times New Roman" panose="02020603050405020304" pitchFamily="18" charset="0"/>
                        </a:rPr>
                        <a:t>（事業所の設備を利用して行う、夜間等の介護保険制度外のサービスを含む。）、</a:t>
                      </a:r>
                      <a:r>
                        <a:rPr lang="ja-JP" sz="900" u="sng" kern="100" dirty="0">
                          <a:effectLst/>
                          <a:latin typeface="Century" panose="02040604050505020304" pitchFamily="18" charset="0"/>
                          <a:ea typeface="ＭＳ 明朝" panose="02020609040205080304" pitchFamily="17" charset="-128"/>
                          <a:cs typeface="Times New Roman" panose="02020603050405020304" pitchFamily="18" charset="0"/>
                        </a:rPr>
                        <a:t>入所サービス</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及び施設サービスにおいては、利用者が事業所内にいる間は、「サービスの提供中」に含まれる。</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333375"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注１</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「サービスの提供による」とは、送迎・通院等の間の事故も含む。</a:t>
                      </a:r>
                    </a:p>
                    <a:p>
                      <a:pPr marL="600075"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また</a:t>
                      </a:r>
                      <a:r>
                        <a:rPr lang="ja-JP" sz="900" u="sng" kern="100" dirty="0">
                          <a:effectLst/>
                          <a:latin typeface="Century" panose="02040604050505020304" pitchFamily="18" charset="0"/>
                          <a:ea typeface="ＭＳ 明朝" panose="02020609040205080304" pitchFamily="17" charset="-128"/>
                          <a:cs typeface="Times New Roman" panose="02020603050405020304" pitchFamily="18" charset="0"/>
                        </a:rPr>
                        <a:t>、在宅の通所・入所サービス</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及び施設サービスにおいては、利用者が事業所内にいる間は、「サービスの提供中」に含まれる。</a:t>
                      </a: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r h="202305">
                <a:tc gridSpan="4">
                  <a:txBody>
                    <a:bodyPr/>
                    <a:lstStyle/>
                    <a:p>
                      <a:pPr marL="666750" indent="-533400" algn="l">
                        <a:lnSpc>
                          <a:spcPts val="1415"/>
                        </a:lnSpc>
                        <a:spcAft>
                          <a:spcPts val="0"/>
                        </a:spcAft>
                      </a:pP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　（注２）～（注４）　略</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666750" indent="-533400" algn="l">
                        <a:lnSpc>
                          <a:spcPts val="1415"/>
                        </a:lnSpc>
                        <a:spcAft>
                          <a:spcPts val="0"/>
                        </a:spcAft>
                      </a:pP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　（注２）～（注４）　略</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5"/>
                  </a:ext>
                </a:extLst>
              </a:tr>
              <a:tr h="202305">
                <a:tc gridSpan="4">
                  <a:txBody>
                    <a:bodyPr/>
                    <a:lstStyle/>
                    <a:p>
                      <a:pPr marL="666750" indent="-533400" algn="l">
                        <a:lnSpc>
                          <a:spcPts val="1415"/>
                        </a:lnSpc>
                        <a:spcAft>
                          <a:spcPts val="0"/>
                        </a:spcAft>
                      </a:pPr>
                      <a:r>
                        <a:rPr lang="en-US" sz="900" kern="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(2)</a:t>
                      </a:r>
                      <a:r>
                        <a:rPr lang="ja-JP" sz="900" kern="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a:t>
                      </a:r>
                      <a:r>
                        <a:rPr lang="en-US" sz="900" kern="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(3)</a:t>
                      </a:r>
                      <a:r>
                        <a:rPr lang="ja-JP" sz="900" kern="0" dirty="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　略</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666750" indent="-533400"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(2)</a:t>
                      </a: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a:t>
                      </a:r>
                      <a:r>
                        <a:rPr lang="en-US"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(3)</a:t>
                      </a:r>
                      <a:r>
                        <a:rPr lang="ja-JP" sz="900" kern="0">
                          <a:solidFill>
                            <a:srgbClr val="000000"/>
                          </a:solidFill>
                          <a:effectLst/>
                          <a:latin typeface="Century" panose="02040604050505020304" pitchFamily="18" charset="0"/>
                          <a:ea typeface="ＭＳ 明朝" panose="02020609040205080304" pitchFamily="17" charset="-128"/>
                          <a:cs typeface="ＭＳ 明朝" panose="02020609040205080304" pitchFamily="17" charset="-128"/>
                        </a:rPr>
                        <a:t>　略</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202305">
                <a:tc gridSpan="4">
                  <a:txBody>
                    <a:bodyPr/>
                    <a:lstStyle/>
                    <a:p>
                      <a:pPr marL="666750" algn="l">
                        <a:lnSpc>
                          <a:spcPts val="1415"/>
                        </a:lnSpc>
                        <a:spcAft>
                          <a:spcPts val="0"/>
                        </a:spcAft>
                      </a:pPr>
                      <a:r>
                        <a:rPr lang="en-US" sz="900" kern="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666750" algn="l">
                        <a:lnSpc>
                          <a:spcPts val="1415"/>
                        </a:lnSpc>
                        <a:spcAft>
                          <a:spcPts val="0"/>
                        </a:spcAft>
                      </a:pPr>
                      <a:r>
                        <a:rPr lang="en-US" sz="900" kern="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06617" marR="1066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bl>
          </a:graphicData>
        </a:graphic>
      </p:graphicFrame>
      <p:sp>
        <p:nvSpPr>
          <p:cNvPr id="36939" name="Rectangle 2">
            <a:extLst>
              <a:ext uri="{FF2B5EF4-FFF2-40B4-BE49-F238E27FC236}">
                <a16:creationId xmlns:a16="http://schemas.microsoft.com/office/drawing/2014/main" id="{6DFA130C-DD10-4B3A-B30A-BE94C7FC77DD}"/>
              </a:ext>
            </a:extLst>
          </p:cNvPr>
          <p:cNvSpPr>
            <a:spLocks noChangeArrowheads="1"/>
          </p:cNvSpPr>
          <p:nvPr/>
        </p:nvSpPr>
        <p:spPr bwMode="auto">
          <a:xfrm>
            <a:off x="1588" y="62896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667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ja-JP" sz="1000">
                <a:latin typeface="Century" panose="02040604050505020304" pitchFamily="18" charset="0"/>
                <a:ea typeface="ＭＳ ゴシック" panose="020B0609070205080204" pitchFamily="49" charset="-128"/>
                <a:cs typeface="Times New Roman" panose="02020603050405020304" pitchFamily="18" charset="0"/>
              </a:rPr>
              <a:t>（附則）</a:t>
            </a:r>
            <a:endParaRPr lang="ja-JP" altLang="ja-JP" sz="800">
              <a:ea typeface="ＭＳ ゴシック" panose="020B0609070205080204" pitchFamily="49" charset="-128"/>
              <a:cs typeface="Times New Roman" panose="02020603050405020304" pitchFamily="18" charset="0"/>
            </a:endParaRPr>
          </a:p>
          <a:p>
            <a:pPr>
              <a:spcBef>
                <a:spcPct val="0"/>
              </a:spcBef>
              <a:buFontTx/>
              <a:buNone/>
            </a:pPr>
            <a:r>
              <a:rPr lang="ja-JP" altLang="ja-JP" sz="1000">
                <a:latin typeface="Century" panose="02040604050505020304" pitchFamily="18" charset="0"/>
                <a:ea typeface="ＭＳ ゴシック" panose="020B0609070205080204" pitchFamily="49" charset="-128"/>
                <a:cs typeface="Times New Roman" panose="02020603050405020304" pitchFamily="18" charset="0"/>
              </a:rPr>
              <a:t>このマニュアルは、平成２７年２月２７日から施行する。</a:t>
            </a:r>
            <a:endParaRPr lang="ja-JP" altLang="ja-JP" sz="1800">
              <a:ea typeface="ＭＳ ゴシック" panose="020B0609070205080204" pitchFamily="49" charset="-128"/>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 5">
            <a:extLst>
              <a:ext uri="{FF2B5EF4-FFF2-40B4-BE49-F238E27FC236}">
                <a16:creationId xmlns:a16="http://schemas.microsoft.com/office/drawing/2014/main" id="{C1E98032-FC60-4886-8422-F0D65A8147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15022B0-9ACD-4452-B4BD-141968ACABAF}" type="slidenum">
              <a:rPr lang="en-US" altLang="ja-JP" sz="1400" smtClean="0"/>
              <a:pPr>
                <a:spcBef>
                  <a:spcPct val="0"/>
                </a:spcBef>
                <a:buFontTx/>
                <a:buNone/>
              </a:pPr>
              <a:t>4</a:t>
            </a:fld>
            <a:endParaRPr lang="en-US" altLang="ja-JP" sz="1400"/>
          </a:p>
        </p:txBody>
      </p:sp>
      <p:graphicFrame>
        <p:nvGraphicFramePr>
          <p:cNvPr id="7171" name="Object 4">
            <a:extLst>
              <a:ext uri="{FF2B5EF4-FFF2-40B4-BE49-F238E27FC236}">
                <a16:creationId xmlns:a16="http://schemas.microsoft.com/office/drawing/2014/main" id="{709A54F3-6088-4588-BFA5-8E34A0E72328}"/>
              </a:ext>
            </a:extLst>
          </p:cNvPr>
          <p:cNvGraphicFramePr>
            <a:graphicFrameLocks noGrp="1" noChangeAspect="1"/>
          </p:cNvGraphicFramePr>
          <p:nvPr>
            <p:ph idx="1"/>
          </p:nvPr>
        </p:nvGraphicFramePr>
        <p:xfrm>
          <a:off x="0" y="404813"/>
          <a:ext cx="9144000" cy="6742112"/>
        </p:xfrm>
        <a:graphic>
          <a:graphicData uri="http://schemas.openxmlformats.org/presentationml/2006/ole">
            <mc:AlternateContent xmlns:mc="http://schemas.openxmlformats.org/markup-compatibility/2006">
              <mc:Choice xmlns:v="urn:schemas-microsoft-com:vml" Requires="v">
                <p:oleObj spid="_x0000_s7172" name="ワークシート" r:id="rId3" imgW="15354300" imgH="12992100" progId="Excel.Sheet.8">
                  <p:embed/>
                </p:oleObj>
              </mc:Choice>
              <mc:Fallback>
                <p:oleObj name="ワークシート" r:id="rId3" imgW="15354300" imgH="12992100" progId="Excel.Sheet.8">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4813"/>
                        <a:ext cx="9144000" cy="674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5">
            <a:extLst>
              <a:ext uri="{FF2B5EF4-FFF2-40B4-BE49-F238E27FC236}">
                <a16:creationId xmlns:a16="http://schemas.microsoft.com/office/drawing/2014/main" id="{6408CB64-05D5-4AF6-B232-117F1882590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5D93E88-A65A-4288-9908-B93051F5AAA2}" type="slidenum">
              <a:rPr lang="en-US" altLang="ja-JP" sz="1400" smtClean="0"/>
              <a:pPr>
                <a:spcBef>
                  <a:spcPct val="0"/>
                </a:spcBef>
                <a:buFontTx/>
                <a:buNone/>
              </a:pPr>
              <a:t>5</a:t>
            </a:fld>
            <a:endParaRPr lang="en-US" altLang="ja-JP" sz="1400"/>
          </a:p>
        </p:txBody>
      </p:sp>
      <p:sp>
        <p:nvSpPr>
          <p:cNvPr id="8195" name="Rectangle 2">
            <a:extLst>
              <a:ext uri="{FF2B5EF4-FFF2-40B4-BE49-F238E27FC236}">
                <a16:creationId xmlns:a16="http://schemas.microsoft.com/office/drawing/2014/main" id="{0EED41A5-4800-4BA7-9701-398F10CFF6F6}"/>
              </a:ext>
            </a:extLst>
          </p:cNvPr>
          <p:cNvSpPr>
            <a:spLocks noGrp="1" noChangeArrowheads="1"/>
          </p:cNvSpPr>
          <p:nvPr>
            <p:ph type="title"/>
          </p:nvPr>
        </p:nvSpPr>
        <p:spPr>
          <a:xfrm>
            <a:off x="468313" y="549275"/>
            <a:ext cx="8229600" cy="396875"/>
          </a:xfrm>
          <a:solidFill>
            <a:schemeClr val="accent1"/>
          </a:solidFill>
        </p:spPr>
        <p:txBody>
          <a:bodyPr>
            <a:spAutoFit/>
          </a:bodyPr>
          <a:lstStyle/>
          <a:p>
            <a:pPr eaLnBrk="1" hangingPunct="1"/>
            <a:r>
              <a:rPr lang="ja-JP" altLang="en-US" sz="2000" b="1">
                <a:ea typeface="ＭＳ ゴシック" panose="020B0609070205080204" pitchFamily="49" charset="-128"/>
              </a:rPr>
              <a:t>人員に関するもの</a:t>
            </a:r>
          </a:p>
        </p:txBody>
      </p:sp>
      <p:sp>
        <p:nvSpPr>
          <p:cNvPr id="8196" name="Rectangle 3">
            <a:extLst>
              <a:ext uri="{FF2B5EF4-FFF2-40B4-BE49-F238E27FC236}">
                <a16:creationId xmlns:a16="http://schemas.microsoft.com/office/drawing/2014/main" id="{73A4B8FA-8C0B-4D6A-BADB-9F99F0E13367}"/>
              </a:ext>
            </a:extLst>
          </p:cNvPr>
          <p:cNvSpPr>
            <a:spLocks noChangeArrowheads="1"/>
          </p:cNvSpPr>
          <p:nvPr/>
        </p:nvSpPr>
        <p:spPr bwMode="auto">
          <a:xfrm>
            <a:off x="471488" y="981075"/>
            <a:ext cx="8132762" cy="574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600" b="1" dirty="0">
                <a:solidFill>
                  <a:srgbClr val="FF0000"/>
                </a:solidFill>
                <a:ea typeface="ＭＳ ゴシック" panose="020B0609070205080204" pitchFamily="49" charset="-128"/>
              </a:rPr>
              <a:t>１</a:t>
            </a:r>
            <a:r>
              <a:rPr lang="en-US" altLang="ja-JP" sz="1600" b="1" dirty="0">
                <a:solidFill>
                  <a:srgbClr val="FF0000"/>
                </a:solidFill>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p>
          <a:p>
            <a:pPr indent="87313" eaLnBrk="1" hangingPunct="1">
              <a:spcBef>
                <a:spcPct val="0"/>
              </a:spcBef>
              <a:buFontTx/>
              <a:buNone/>
              <a:defRPr/>
            </a:pPr>
            <a:r>
              <a:rPr lang="ja-JP" altLang="en-US" sz="1600" b="1" u="sng" dirty="0">
                <a:solidFill>
                  <a:srgbClr val="0070C0"/>
                </a:solidFill>
                <a:ea typeface="ＭＳ ゴシック" panose="020B0609070205080204" pitchFamily="49" charset="-128"/>
              </a:rPr>
              <a:t>従業員の員数に関するもの</a:t>
            </a:r>
          </a:p>
          <a:p>
            <a:pPr eaLnBrk="1" hangingPunct="1">
              <a:spcBef>
                <a:spcPct val="0"/>
              </a:spcBef>
              <a:buFontTx/>
              <a:buNone/>
              <a:defRPr/>
            </a:pPr>
            <a:r>
              <a:rPr lang="en-US" altLang="ja-JP" sz="1400" b="1" dirty="0">
                <a:latin typeface="ＭＳ ゴシック" panose="020B0609070205080204" pitchFamily="49" charset="-128"/>
                <a:ea typeface="ＭＳ ゴシック" panose="020B0609070205080204" pitchFamily="49" charset="-128"/>
              </a:rPr>
              <a:t>【</a:t>
            </a:r>
            <a:r>
              <a:rPr lang="ja-JP" altLang="en-US" sz="1400" b="1" dirty="0">
                <a:latin typeface="ＭＳ ゴシック" panose="020B0609070205080204" pitchFamily="49" charset="-128"/>
                <a:ea typeface="ＭＳ ゴシック" panose="020B0609070205080204" pitchFamily="49" charset="-128"/>
              </a:rPr>
              <a:t>短期入所生活介護</a:t>
            </a:r>
            <a:r>
              <a:rPr lang="en-US" altLang="ja-JP" sz="1400" b="1" dirty="0">
                <a:latin typeface="ＭＳ ゴシック" panose="020B0609070205080204" pitchFamily="49" charset="-128"/>
                <a:ea typeface="ＭＳ ゴシック" panose="020B0609070205080204" pitchFamily="49" charset="-128"/>
              </a:rPr>
              <a:t>】</a:t>
            </a:r>
          </a:p>
          <a:p>
            <a:pPr eaLnBrk="1" hangingPunct="1">
              <a:spcBef>
                <a:spcPct val="0"/>
              </a:spcBef>
              <a:buFontTx/>
              <a:buNone/>
              <a:defRPr/>
            </a:pPr>
            <a:r>
              <a:rPr lang="ja-JP" altLang="en-US" sz="1400" dirty="0">
                <a:ea typeface="ＭＳ ゴシック" panose="020B0609070205080204" pitchFamily="49" charset="-128"/>
              </a:rPr>
              <a:t>　・生活相談員　</a:t>
            </a:r>
            <a:r>
              <a:rPr lang="ja-JP" altLang="en-US" sz="1400" b="1" dirty="0">
                <a:solidFill>
                  <a:srgbClr val="FF0000"/>
                </a:solidFill>
                <a:ea typeface="ＭＳ ゴシック" panose="020B0609070205080204" pitchFamily="49" charset="-128"/>
              </a:rPr>
              <a:t>常勤換算方法</a:t>
            </a:r>
            <a:r>
              <a:rPr lang="ja-JP" altLang="en-US" sz="1400" dirty="0">
                <a:ea typeface="ＭＳ ゴシック" panose="020B0609070205080204" pitchFamily="49" charset="-128"/>
              </a:rPr>
              <a:t>で、利用者の数が</a:t>
            </a:r>
            <a:r>
              <a:rPr lang="en-US" altLang="ja-JP" sz="1400" dirty="0">
                <a:ea typeface="ＭＳ ゴシック" panose="020B0609070205080204" pitchFamily="49" charset="-128"/>
              </a:rPr>
              <a:t>100</a:t>
            </a:r>
            <a:r>
              <a:rPr lang="ja-JP" altLang="en-US" sz="1400" dirty="0">
                <a:ea typeface="ＭＳ ゴシック" panose="020B0609070205080204" pitchFamily="49" charset="-128"/>
              </a:rPr>
              <a:t>又はその端数を増すごとに１人以上。</a:t>
            </a:r>
          </a:p>
          <a:p>
            <a:pPr indent="-1008000" eaLnBrk="1" hangingPunct="1">
              <a:spcBef>
                <a:spcPct val="0"/>
              </a:spcBef>
              <a:buFontTx/>
              <a:buNone/>
              <a:defRPr/>
            </a:pPr>
            <a:r>
              <a:rPr lang="ja-JP" altLang="en-US" sz="1400" dirty="0">
                <a:ea typeface="ＭＳ ゴシック" panose="020B0609070205080204" pitchFamily="49" charset="-128"/>
              </a:rPr>
              <a:t>　　</a:t>
            </a:r>
            <a:r>
              <a:rPr lang="ja-JP" altLang="en-US" sz="1400" dirty="0">
                <a:latin typeface="ＭＳ 明朝" panose="02020609040205080304" pitchFamily="17" charset="-128"/>
                <a:ea typeface="ＭＳ 明朝" panose="02020609040205080304" pitchFamily="17" charset="-128"/>
              </a:rPr>
              <a:t>→事業所に１名配置されている生活相談員が介護職員等を兼務している場合、勤務時間の按分</a:t>
            </a:r>
          </a:p>
          <a:p>
            <a:pPr indent="-1008000"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が必要となり、生活相談員としての常勤時間が</a:t>
            </a:r>
            <a:r>
              <a:rPr lang="en-US" altLang="ja-JP" sz="1400" dirty="0">
                <a:latin typeface="ＭＳ 明朝" panose="02020609040205080304" pitchFamily="17" charset="-128"/>
                <a:ea typeface="ＭＳ 明朝" panose="02020609040205080304" pitchFamily="17" charset="-128"/>
              </a:rPr>
              <a:t>1.0</a:t>
            </a:r>
            <a:r>
              <a:rPr lang="ja-JP" altLang="en-US" sz="1400" dirty="0">
                <a:latin typeface="ＭＳ 明朝" panose="02020609040205080304" pitchFamily="17" charset="-128"/>
                <a:ea typeface="ＭＳ 明朝" panose="02020609040205080304" pitchFamily="17" charset="-128"/>
              </a:rPr>
              <a:t>名に達しない。</a:t>
            </a:r>
          </a:p>
          <a:p>
            <a:pPr eaLnBrk="1" hangingPunct="1">
              <a:spcBef>
                <a:spcPct val="0"/>
              </a:spcBef>
              <a:buFontTx/>
              <a:buNone/>
              <a:defRPr/>
            </a:pPr>
            <a:r>
              <a:rPr lang="ja-JP" altLang="en-US" sz="1400" dirty="0">
                <a:ea typeface="ＭＳ ゴシック" panose="020B0609070205080204" pitchFamily="49" charset="-128"/>
              </a:rPr>
              <a:t>　・生活相談員、介護職員及び看護職員のそれぞれのうち１人は、</a:t>
            </a:r>
            <a:r>
              <a:rPr lang="ja-JP" altLang="en-US" sz="1400" b="1" dirty="0">
                <a:solidFill>
                  <a:srgbClr val="FF0000"/>
                </a:solidFill>
                <a:ea typeface="ＭＳ ゴシック" panose="020B0609070205080204" pitchFamily="49" charset="-128"/>
              </a:rPr>
              <a:t>常勤</a:t>
            </a:r>
            <a:r>
              <a:rPr lang="ja-JP" altLang="en-US" sz="1400" dirty="0">
                <a:ea typeface="ＭＳ ゴシック" panose="020B0609070205080204" pitchFamily="49" charset="-128"/>
              </a:rPr>
              <a:t>でなければならない。（利</a:t>
            </a:r>
          </a:p>
          <a:p>
            <a:pPr eaLnBrk="1" hangingPunct="1">
              <a:spcBef>
                <a:spcPct val="0"/>
              </a:spcBef>
              <a:buFontTx/>
              <a:buNone/>
              <a:defRPr/>
            </a:pPr>
            <a:r>
              <a:rPr lang="ja-JP" altLang="en-US" sz="1400" dirty="0">
                <a:ea typeface="ＭＳ ゴシック" panose="020B0609070205080204" pitchFamily="49" charset="-128"/>
              </a:rPr>
              <a:t>　　用定員が</a:t>
            </a:r>
            <a:r>
              <a:rPr lang="en-US" altLang="ja-JP" sz="1400" dirty="0">
                <a:ea typeface="ＭＳ ゴシック" panose="020B0609070205080204" pitchFamily="49" charset="-128"/>
              </a:rPr>
              <a:t>20</a:t>
            </a:r>
            <a:r>
              <a:rPr lang="ja-JP" altLang="en-US" sz="1400" dirty="0">
                <a:ea typeface="ＭＳ ゴシック" panose="020B0609070205080204" pitchFamily="49" charset="-128"/>
              </a:rPr>
              <a:t>人未満の併設事業所を除く）</a:t>
            </a:r>
          </a:p>
          <a:p>
            <a:pPr eaLnBrk="1" hangingPunct="1">
              <a:spcBef>
                <a:spcPct val="0"/>
              </a:spcBef>
              <a:buFontTx/>
              <a:buNone/>
              <a:defRPr/>
            </a:pPr>
            <a:r>
              <a:rPr lang="ja-JP" altLang="en-US" sz="1400" dirty="0">
                <a:ea typeface="ＭＳ ゴシック" panose="020B0609070205080204" pitchFamily="49" charset="-128"/>
              </a:rPr>
              <a:t>　　</a:t>
            </a:r>
            <a:r>
              <a:rPr lang="ja-JP" altLang="en-US" sz="1400" dirty="0">
                <a:latin typeface="ＭＳ 明朝" panose="02020609040205080304" pitchFamily="17" charset="-128"/>
                <a:ea typeface="ＭＳ 明朝" panose="02020609040205080304" pitchFamily="17" charset="-128"/>
              </a:rPr>
              <a:t>→事業所に配置されている看護職員の勤務時間が、いずれも常勤時間に達していない場合、そ　　　</a:t>
            </a: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の月は常勤の看護職員が不在。</a:t>
            </a:r>
          </a:p>
          <a:p>
            <a:pPr eaLnBrk="1"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eaLnBrk="1" fontAlgn="ctr" hangingPunct="1">
              <a:spcBef>
                <a:spcPct val="0"/>
              </a:spcBef>
              <a:buFontTx/>
              <a:buNone/>
              <a:defRPr/>
            </a:pPr>
            <a:r>
              <a:rPr lang="en-US" altLang="ja-JP" sz="1400" b="1" dirty="0">
                <a:latin typeface="ＭＳ 明朝" panose="02020609040205080304" pitchFamily="17" charset="-128"/>
                <a:ea typeface="ＭＳ 明朝" panose="02020609040205080304" pitchFamily="17" charset="-128"/>
              </a:rPr>
              <a:t>【</a:t>
            </a:r>
            <a:r>
              <a:rPr lang="ja-JP" altLang="en-US" sz="1400" b="1" dirty="0">
                <a:latin typeface="ＭＳ 明朝" panose="02020609040205080304" pitchFamily="17" charset="-128"/>
                <a:ea typeface="ＭＳ 明朝" panose="02020609040205080304" pitchFamily="17" charset="-128"/>
              </a:rPr>
              <a:t>介護療養型医療施設</a:t>
            </a:r>
            <a:r>
              <a:rPr lang="en-US" altLang="ja-JP" sz="1400" b="1" dirty="0">
                <a:latin typeface="ＭＳ 明朝" panose="02020609040205080304" pitchFamily="17" charset="-128"/>
                <a:ea typeface="ＭＳ 明朝" panose="02020609040205080304" pitchFamily="17" charset="-128"/>
              </a:rPr>
              <a:t>】</a:t>
            </a:r>
          </a:p>
          <a:p>
            <a:pPr marL="174625" eaLnBrk="1" fontAlgn="ctr"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・医師、薬剤師、栄養士は、医療法に基づく基準を満たすこと。</a:t>
            </a:r>
            <a:endParaRPr lang="en-US" altLang="ja-JP" sz="1400" dirty="0">
              <a:latin typeface="ＭＳ 明朝" panose="02020609040205080304" pitchFamily="17" charset="-128"/>
              <a:ea typeface="ＭＳ 明朝" panose="02020609040205080304" pitchFamily="17" charset="-128"/>
            </a:endParaRPr>
          </a:p>
          <a:p>
            <a:pPr marL="174625" eaLnBrk="1" fontAlgn="ctr" hangingPunct="1">
              <a:spcBef>
                <a:spcPct val="0"/>
              </a:spcBef>
              <a:buFontTx/>
              <a:buNone/>
              <a:defRPr/>
            </a:pPr>
            <a:endParaRPr lang="en-US" altLang="ja-JP" sz="1400" dirty="0">
              <a:latin typeface="ＭＳ 明朝" panose="02020609040205080304" pitchFamily="17" charset="-128"/>
              <a:ea typeface="ＭＳ 明朝" panose="02020609040205080304" pitchFamily="17" charset="-128"/>
            </a:endParaRPr>
          </a:p>
          <a:p>
            <a:pPr eaLnBrk="1" fontAlgn="ctr" hangingPunct="1">
              <a:spcBef>
                <a:spcPct val="0"/>
              </a:spcBef>
              <a:buFontTx/>
              <a:buNone/>
              <a:defRPr/>
            </a:pPr>
            <a:r>
              <a:rPr lang="en-US" altLang="ja-JP" sz="1400" b="1" dirty="0">
                <a:latin typeface="ＭＳ 明朝" panose="02020609040205080304" pitchFamily="17" charset="-128"/>
                <a:ea typeface="ＭＳ 明朝" panose="02020609040205080304" pitchFamily="17" charset="-128"/>
              </a:rPr>
              <a:t>【</a:t>
            </a:r>
            <a:r>
              <a:rPr lang="ja-JP" altLang="en-US" sz="1400" b="1" dirty="0">
                <a:latin typeface="ＭＳ 明朝" panose="02020609040205080304" pitchFamily="17" charset="-128"/>
                <a:ea typeface="ＭＳ 明朝" panose="02020609040205080304" pitchFamily="17" charset="-128"/>
              </a:rPr>
              <a:t>施設サービス共通</a:t>
            </a:r>
            <a:r>
              <a:rPr lang="en-US" altLang="ja-JP" sz="1400" b="1" dirty="0">
                <a:latin typeface="ＭＳ 明朝" panose="02020609040205080304" pitchFamily="17" charset="-128"/>
                <a:ea typeface="ＭＳ 明朝" panose="02020609040205080304" pitchFamily="17" charset="-128"/>
              </a:rPr>
              <a:t>】</a:t>
            </a:r>
          </a:p>
          <a:p>
            <a:pPr marL="174625" eaLnBrk="1" fontAlgn="ctr"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・夜勤時間帯は、午後</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時から翌日５時までの時間を含めた</a:t>
            </a:r>
            <a:r>
              <a:rPr lang="ja-JP" altLang="en-US" sz="1400" u="sng" dirty="0">
                <a:latin typeface="ＭＳ ゴシック" panose="020B0609070205080204" pitchFamily="49" charset="-128"/>
                <a:ea typeface="ＭＳ ゴシック" panose="020B0609070205080204" pitchFamily="49" charset="-128"/>
              </a:rPr>
              <a:t>連続する</a:t>
            </a:r>
            <a:r>
              <a:rPr lang="en-US" altLang="ja-JP" sz="1400" u="sng" dirty="0">
                <a:latin typeface="ＭＳ ゴシック" panose="020B0609070205080204" pitchFamily="49" charset="-128"/>
                <a:ea typeface="ＭＳ ゴシック" panose="020B0609070205080204" pitchFamily="49" charset="-128"/>
              </a:rPr>
              <a:t>16</a:t>
            </a:r>
            <a:r>
              <a:rPr lang="ja-JP" altLang="en-US" sz="1400" u="sng" dirty="0">
                <a:latin typeface="ＭＳ ゴシック" panose="020B0609070205080204" pitchFamily="49" charset="-128"/>
                <a:ea typeface="ＭＳ ゴシック" panose="020B0609070205080204" pitchFamily="49" charset="-128"/>
              </a:rPr>
              <a:t>時間</a:t>
            </a:r>
            <a:r>
              <a:rPr lang="ja-JP" altLang="en-US" sz="1400" dirty="0">
                <a:latin typeface="ＭＳ ゴシック" panose="020B0609070205080204" pitchFamily="49" charset="-128"/>
                <a:ea typeface="ＭＳ ゴシック" panose="020B0609070205080204" pitchFamily="49" charset="-128"/>
              </a:rPr>
              <a:t>とすること。</a:t>
            </a:r>
          </a:p>
          <a:p>
            <a:pPr marL="174625" eaLnBrk="1" fontAlgn="ctr" hangingPunct="1">
              <a:spcBef>
                <a:spcPct val="0"/>
              </a:spcBef>
              <a:buFontTx/>
              <a:buNone/>
              <a:defRPr/>
            </a:pPr>
            <a:endParaRPr lang="ja-JP" altLang="en-US" sz="1400" dirty="0">
              <a:latin typeface="ＭＳ ゴシック" panose="020B0609070205080204" pitchFamily="49" charset="-128"/>
              <a:ea typeface="ＭＳ ゴシック" panose="020B0609070205080204" pitchFamily="49" charset="-128"/>
            </a:endParaRPr>
          </a:p>
          <a:p>
            <a:pPr marL="363538" indent="-363538" eaLnBrk="1" fontAlgn="ctr" hangingPunct="1">
              <a:spcBef>
                <a:spcPct val="0"/>
              </a:spcBef>
              <a:buFontTx/>
              <a:buNone/>
              <a:defRPr/>
            </a:pPr>
            <a:r>
              <a:rPr lang="ja-JP" altLang="en-US" sz="1600" b="1" dirty="0">
                <a:solidFill>
                  <a:srgbClr val="FF0000"/>
                </a:solidFill>
                <a:latin typeface="ＭＳ ゴシック" panose="020B0609070205080204" pitchFamily="49" charset="-128"/>
                <a:ea typeface="ＭＳ ゴシック" panose="020B0609070205080204" pitchFamily="49" charset="-128"/>
              </a:rPr>
              <a:t>２</a:t>
            </a: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平成</a:t>
            </a:r>
            <a:r>
              <a:rPr lang="en-US" altLang="ja-JP" sz="1600" b="1" dirty="0">
                <a:solidFill>
                  <a:srgbClr val="FF0000"/>
                </a:solidFill>
                <a:latin typeface="ＭＳ ゴシック" panose="020B0609070205080204" pitchFamily="49" charset="-128"/>
                <a:ea typeface="ＭＳ ゴシック" panose="020B0609070205080204" pitchFamily="49" charset="-128"/>
              </a:rPr>
              <a:t>27</a:t>
            </a:r>
            <a:r>
              <a:rPr lang="ja-JP" altLang="en-US" sz="1600" b="1" dirty="0">
                <a:solidFill>
                  <a:srgbClr val="FF0000"/>
                </a:solidFill>
                <a:latin typeface="ＭＳ ゴシック" panose="020B0609070205080204" pitchFamily="49" charset="-128"/>
                <a:ea typeface="ＭＳ ゴシック" panose="020B0609070205080204" pitchFamily="49" charset="-128"/>
              </a:rPr>
              <a:t>年度改正について</a:t>
            </a:r>
            <a:r>
              <a:rPr lang="en-US" altLang="ja-JP" sz="1600" b="1" dirty="0">
                <a:solidFill>
                  <a:srgbClr val="FF0000"/>
                </a:solidFill>
                <a:latin typeface="ＭＳ ゴシック" panose="020B0609070205080204" pitchFamily="49" charset="-128"/>
                <a:ea typeface="ＭＳ ゴシック" panose="020B0609070205080204" pitchFamily="49" charset="-128"/>
              </a:rPr>
              <a:t>】</a:t>
            </a:r>
            <a:endParaRPr lang="ja-JP" altLang="en-US" sz="1600" b="1" dirty="0">
              <a:solidFill>
                <a:srgbClr val="FF0000"/>
              </a:solidFill>
              <a:latin typeface="ＭＳ ゴシック" panose="020B0609070205080204" pitchFamily="49" charset="-128"/>
              <a:ea typeface="ＭＳ ゴシック" panose="020B0609070205080204" pitchFamily="49" charset="-128"/>
            </a:endParaRPr>
          </a:p>
          <a:p>
            <a:pPr marL="363538" indent="-276225" eaLnBrk="1" fontAlgn="ctr" hangingPunct="1">
              <a:spcBef>
                <a:spcPct val="0"/>
              </a:spcBef>
              <a:buFontTx/>
              <a:buNone/>
              <a:defRPr/>
            </a:pPr>
            <a:r>
              <a:rPr lang="ja-JP" altLang="en-US" sz="1600" b="1" u="sng" dirty="0">
                <a:solidFill>
                  <a:srgbClr val="0070C0"/>
                </a:solidFill>
                <a:latin typeface="ＭＳ ゴシック" panose="020B0609070205080204" pitchFamily="49" charset="-128"/>
                <a:ea typeface="ＭＳ ゴシック" panose="020B0609070205080204" pitchFamily="49" charset="-128"/>
              </a:rPr>
              <a:t>用語の定義</a:t>
            </a:r>
            <a:endParaRPr lang="en-US" altLang="ja-JP" sz="1600" b="1" u="sng" dirty="0">
              <a:solidFill>
                <a:srgbClr val="0070C0"/>
              </a:solidFill>
              <a:latin typeface="ＭＳ ゴシック" panose="020B0609070205080204" pitchFamily="49" charset="-128"/>
              <a:ea typeface="ＭＳ ゴシック" panose="020B0609070205080204" pitchFamily="49" charset="-128"/>
            </a:endParaRPr>
          </a:p>
          <a:p>
            <a:pPr marL="363538" indent="-188913" eaLnBrk="1" fontAlgn="ctr" hangingPunct="1">
              <a:spcBef>
                <a:spcPct val="0"/>
              </a:spcBef>
              <a:buFontTx/>
              <a:buNone/>
              <a:defRPr/>
            </a:pPr>
            <a:r>
              <a:rPr lang="ja-JP" altLang="en-US" sz="1400" b="1" dirty="0">
                <a:latin typeface="ＭＳ ゴシック" panose="020B0609070205080204" pitchFamily="49" charset="-128"/>
                <a:ea typeface="ＭＳ ゴシック" panose="020B0609070205080204" pitchFamily="49" charset="-128"/>
              </a:rPr>
              <a:t>「常勤」</a:t>
            </a:r>
          </a:p>
          <a:p>
            <a:pPr marL="536575" indent="-173038" eaLnBrk="1" fontAlgn="ctr"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・当該施設（事業所）において定められている常勤の従業者が勤務すべき勤務時間数に達していること。（従来）</a:t>
            </a:r>
          </a:p>
          <a:p>
            <a:pPr marL="536575" indent="-173038" algn="ctr" eaLnBrk="1" fontAlgn="ctr" hangingPunct="1">
              <a:spcBef>
                <a:spcPct val="0"/>
              </a:spcBef>
              <a:buFontTx/>
              <a:buNone/>
              <a:defRPr/>
            </a:pPr>
            <a:r>
              <a:rPr lang="ja-JP" altLang="en-US" sz="1400" b="1" dirty="0">
                <a:solidFill>
                  <a:srgbClr val="FF0000"/>
                </a:solidFill>
                <a:latin typeface="ＭＳ ゴシック" panose="020B0609070205080204" pitchFamily="49" charset="-128"/>
                <a:ea typeface="ＭＳ ゴシック" panose="020B0609070205080204" pitchFamily="49" charset="-128"/>
              </a:rPr>
              <a:t>＋</a:t>
            </a:r>
          </a:p>
          <a:p>
            <a:pPr marL="536575" indent="-173038" eaLnBrk="1" fontAlgn="ctr" hangingPunct="1">
              <a:spcBef>
                <a:spcPct val="0"/>
              </a:spcBef>
              <a:buFontTx/>
              <a:buNone/>
              <a:defRPr/>
            </a:pPr>
            <a:r>
              <a:rPr lang="ja-JP" altLang="en-US" sz="1400" dirty="0">
                <a:solidFill>
                  <a:srgbClr val="FF0000"/>
                </a:solidFill>
                <a:latin typeface="ＭＳ ゴシック" panose="020B0609070205080204" pitchFamily="49" charset="-128"/>
                <a:ea typeface="ＭＳ ゴシック" panose="020B0609070205080204" pitchFamily="49" charset="-128"/>
              </a:rPr>
              <a:t>・育児休業、介護休業等育児又は家族介護を行う労働者の福祉に関する法律第</a:t>
            </a:r>
            <a:r>
              <a:rPr lang="en-US" altLang="ja-JP" sz="1400" dirty="0">
                <a:solidFill>
                  <a:srgbClr val="FF0000"/>
                </a:solidFill>
                <a:latin typeface="ＭＳ ゴシック" panose="020B0609070205080204" pitchFamily="49" charset="-128"/>
                <a:ea typeface="ＭＳ ゴシック" panose="020B0609070205080204" pitchFamily="49" charset="-128"/>
              </a:rPr>
              <a:t>23</a:t>
            </a:r>
            <a:r>
              <a:rPr lang="ja-JP" altLang="en-US" sz="1400" dirty="0">
                <a:solidFill>
                  <a:srgbClr val="FF0000"/>
                </a:solidFill>
                <a:latin typeface="ＭＳ ゴシック" panose="020B0609070205080204" pitchFamily="49" charset="-128"/>
                <a:ea typeface="ＭＳ ゴシック" panose="020B0609070205080204" pitchFamily="49" charset="-128"/>
              </a:rPr>
              <a:t>条第１項規定する所定労働時間の短縮措置が講じられている者については、利用者の処遇に支障がない体制が施設として整っている場合は、例外的に</a:t>
            </a:r>
            <a:r>
              <a:rPr lang="en-US" altLang="ja-JP" sz="1400" dirty="0">
                <a:solidFill>
                  <a:srgbClr val="FF0000"/>
                </a:solidFill>
                <a:latin typeface="ＭＳ ゴシック" panose="020B0609070205080204" pitchFamily="49" charset="-128"/>
                <a:ea typeface="ＭＳ ゴシック" panose="020B0609070205080204" pitchFamily="49" charset="-128"/>
              </a:rPr>
              <a:t>30</a:t>
            </a:r>
            <a:r>
              <a:rPr lang="ja-JP" altLang="en-US" sz="1400" dirty="0">
                <a:solidFill>
                  <a:srgbClr val="FF0000"/>
                </a:solidFill>
                <a:latin typeface="ＭＳ ゴシック" panose="020B0609070205080204" pitchFamily="49" charset="-128"/>
                <a:ea typeface="ＭＳ ゴシック" panose="020B0609070205080204" pitchFamily="49" charset="-128"/>
              </a:rPr>
              <a:t>時間／週として取り扱うことが可能。</a:t>
            </a:r>
          </a:p>
          <a:p>
            <a:pPr marL="536575" indent="-173038" eaLnBrk="1" fontAlgn="ctr" hangingPunct="1">
              <a:spcBef>
                <a:spcPct val="0"/>
              </a:spcBef>
              <a:buFontTx/>
              <a:buNone/>
              <a:defRPr/>
            </a:pPr>
            <a:endParaRPr lang="ja-JP" altLang="en-US" sz="1400" dirty="0">
              <a:latin typeface="ＭＳ ゴシック" panose="020B0609070205080204" pitchFamily="49" charset="-128"/>
              <a:ea typeface="ＭＳ ゴシック" panose="020B0609070205080204" pitchFamily="49" charset="-128"/>
            </a:endParaRPr>
          </a:p>
          <a:p>
            <a:pPr eaLnBrk="1" fontAlgn="ctr"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eaLnBrk="1" fontAlgn="ctr" hangingPunct="1">
              <a:spcBef>
                <a:spcPct val="0"/>
              </a:spcBef>
              <a:buFontTx/>
              <a:buNone/>
              <a:defRPr/>
            </a:pPr>
            <a:endParaRPr lang="ja-JP" altLang="en-US" sz="1400" dirty="0">
              <a:ea typeface="ＭＳ ゴシック" panose="020B0609070205080204" pitchFamily="49" charset="-128"/>
            </a:endParaRPr>
          </a:p>
          <a:p>
            <a:pPr eaLnBrk="1" fontAlgn="ctr" hangingPunct="1">
              <a:spcBef>
                <a:spcPct val="0"/>
              </a:spcBef>
              <a:buFontTx/>
              <a:buNone/>
              <a:defRPr/>
            </a:pPr>
            <a:endParaRPr lang="ja-JP" altLang="en-US" sz="1400" u="sng" dirty="0">
              <a:ea typeface="ＭＳ ゴシック" panose="020B0609070205080204" pitchFamily="49" charset="-128"/>
            </a:endParaRPr>
          </a:p>
        </p:txBody>
      </p:sp>
      <p:sp>
        <p:nvSpPr>
          <p:cNvPr id="8197" name="Rectangle 4">
            <a:extLst>
              <a:ext uri="{FF2B5EF4-FFF2-40B4-BE49-F238E27FC236}">
                <a16:creationId xmlns:a16="http://schemas.microsoft.com/office/drawing/2014/main" id="{D3638AEC-16FC-4A4B-A0FF-4F7A6A32DE3C}"/>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5">
            <a:extLst>
              <a:ext uri="{FF2B5EF4-FFF2-40B4-BE49-F238E27FC236}">
                <a16:creationId xmlns:a16="http://schemas.microsoft.com/office/drawing/2014/main" id="{4AB124AD-CA20-47E7-8AF3-34B01EE2F0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5A836F6-AEB3-49AC-B835-4BCB1CAD5A5B}" type="slidenum">
              <a:rPr lang="en-US" altLang="ja-JP" sz="1400" smtClean="0"/>
              <a:pPr>
                <a:spcBef>
                  <a:spcPct val="0"/>
                </a:spcBef>
                <a:buFontTx/>
                <a:buNone/>
              </a:pPr>
              <a:t>6</a:t>
            </a:fld>
            <a:endParaRPr lang="en-US" altLang="ja-JP" sz="1400"/>
          </a:p>
        </p:txBody>
      </p:sp>
      <p:sp>
        <p:nvSpPr>
          <p:cNvPr id="9219" name="Rectangle 2">
            <a:extLst>
              <a:ext uri="{FF2B5EF4-FFF2-40B4-BE49-F238E27FC236}">
                <a16:creationId xmlns:a16="http://schemas.microsoft.com/office/drawing/2014/main" id="{EF3FA03D-5767-4DB6-A254-8D09FB50CCFB}"/>
              </a:ext>
            </a:extLst>
          </p:cNvPr>
          <p:cNvSpPr>
            <a:spLocks noGrp="1" noChangeArrowheads="1"/>
          </p:cNvSpPr>
          <p:nvPr>
            <p:ph type="title"/>
          </p:nvPr>
        </p:nvSpPr>
        <p:spPr>
          <a:xfrm>
            <a:off x="457200" y="530225"/>
            <a:ext cx="8362950" cy="396875"/>
          </a:xfrm>
          <a:solidFill>
            <a:srgbClr val="CCFFCC"/>
          </a:solidFill>
        </p:spPr>
        <p:txBody>
          <a:bodyPr>
            <a:spAutoFit/>
          </a:bodyPr>
          <a:lstStyle/>
          <a:p>
            <a:pPr eaLnBrk="1" hangingPunct="1"/>
            <a:r>
              <a:rPr lang="ja-JP" altLang="en-US" sz="2000" b="1">
                <a:solidFill>
                  <a:schemeClr val="tx1"/>
                </a:solidFill>
                <a:ea typeface="ＭＳ ゴシック" panose="020B0609070205080204" pitchFamily="49" charset="-128"/>
              </a:rPr>
              <a:t>運営に関するもの（１）</a:t>
            </a:r>
          </a:p>
        </p:txBody>
      </p:sp>
      <p:sp>
        <p:nvSpPr>
          <p:cNvPr id="9220" name="Rectangle 4">
            <a:extLst>
              <a:ext uri="{FF2B5EF4-FFF2-40B4-BE49-F238E27FC236}">
                <a16:creationId xmlns:a16="http://schemas.microsoft.com/office/drawing/2014/main" id="{786556BC-E3BD-4767-BBC0-21A8C6096F58}"/>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9221" name="Rectangle 6">
            <a:extLst>
              <a:ext uri="{FF2B5EF4-FFF2-40B4-BE49-F238E27FC236}">
                <a16:creationId xmlns:a16="http://schemas.microsoft.com/office/drawing/2014/main" id="{3FB02B1F-8CA4-46D9-876C-6565FD53B5A2}"/>
              </a:ext>
            </a:extLst>
          </p:cNvPr>
          <p:cNvSpPr>
            <a:spLocks noChangeArrowheads="1"/>
          </p:cNvSpPr>
          <p:nvPr/>
        </p:nvSpPr>
        <p:spPr bwMode="auto">
          <a:xfrm>
            <a:off x="395288" y="981075"/>
            <a:ext cx="8424862"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solidFill>
                  <a:srgbClr val="FF0000"/>
                </a:solidFill>
                <a:ea typeface="ＭＳ ゴシック" panose="020B0609070205080204" pitchFamily="49" charset="-128"/>
              </a:rPr>
              <a:t>１</a:t>
            </a: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0"/>
              </a:spcBef>
              <a:buFontTx/>
              <a:buNone/>
            </a:pPr>
            <a:r>
              <a:rPr lang="ja-JP" altLang="en-US" sz="1600" b="1" u="sng">
                <a:solidFill>
                  <a:srgbClr val="0070C0"/>
                </a:solidFill>
                <a:ea typeface="ＭＳ ゴシック" panose="020B0609070205080204" pitchFamily="49" charset="-128"/>
              </a:rPr>
              <a:t>（１）利用料等の受領に関するもの</a:t>
            </a:r>
          </a:p>
          <a:p>
            <a:pPr eaLnBrk="1" hangingPunct="1">
              <a:spcBef>
                <a:spcPct val="0"/>
              </a:spcBef>
              <a:buFontTx/>
              <a:buNone/>
            </a:pPr>
            <a:r>
              <a:rPr lang="ja-JP" altLang="en-US" sz="1400">
                <a:ea typeface="ＭＳ ゴシック" panose="020B0609070205080204" pitchFamily="49" charset="-128"/>
              </a:rPr>
              <a:t>　・領収証については、費用の額を区分して記載する。</a:t>
            </a: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r>
              <a:rPr lang="ja-JP" altLang="en-US" sz="1400">
                <a:ea typeface="ＭＳ ゴシック" panose="020B0609070205080204" pitchFamily="49" charset="-128"/>
              </a:rPr>
              <a:t>（介護保険法施行規則第</a:t>
            </a:r>
            <a:r>
              <a:rPr lang="en-US" altLang="ja-JP" sz="1400">
                <a:ea typeface="ＭＳ ゴシック" panose="020B0609070205080204" pitchFamily="49" charset="-128"/>
              </a:rPr>
              <a:t>82</a:t>
            </a:r>
            <a:r>
              <a:rPr lang="ja-JP" altLang="en-US" sz="1400">
                <a:ea typeface="ＭＳ ゴシック" panose="020B0609070205080204" pitchFamily="49" charset="-128"/>
              </a:rPr>
              <a:t>条（居宅サービスは第</a:t>
            </a:r>
            <a:r>
              <a:rPr lang="en-US" altLang="ja-JP" sz="1400">
                <a:ea typeface="ＭＳ ゴシック" panose="020B0609070205080204" pitchFamily="49" charset="-128"/>
              </a:rPr>
              <a:t>65</a:t>
            </a:r>
            <a:r>
              <a:rPr lang="ja-JP" altLang="en-US" sz="1400">
                <a:ea typeface="ＭＳ ゴシック" panose="020B0609070205080204" pitchFamily="49" charset="-128"/>
              </a:rPr>
              <a:t>条）要旨）</a:t>
            </a:r>
          </a:p>
          <a:p>
            <a:pPr eaLnBrk="1" hangingPunct="1">
              <a:spcBef>
                <a:spcPct val="0"/>
              </a:spcBef>
              <a:buFontTx/>
              <a:buNone/>
            </a:pPr>
            <a:r>
              <a:rPr lang="ja-JP" altLang="en-US" sz="1400">
                <a:ea typeface="ＭＳ ゴシック" panose="020B0609070205080204" pitchFamily="49" charset="-128"/>
              </a:rPr>
              <a:t>　</a:t>
            </a:r>
            <a:r>
              <a:rPr lang="ja-JP" altLang="en-US" sz="1400">
                <a:latin typeface="ＭＳ 明朝" panose="02020609040205080304" pitchFamily="17" charset="-128"/>
                <a:ea typeface="ＭＳ 明朝" panose="02020609040205080304" pitchFamily="17" charset="-128"/>
              </a:rPr>
              <a:t>・介護保険施設（指定居宅サービス事業者）は、領収証に、指定施設サービス等（指定居宅サービ</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ス）について（居宅）要介護被保険者から支払いを受けた費用のうち、介護保険法第</a:t>
            </a:r>
            <a:r>
              <a:rPr lang="en-US" altLang="ja-JP" sz="1400">
                <a:latin typeface="ＭＳ 明朝" panose="02020609040205080304" pitchFamily="17" charset="-128"/>
                <a:ea typeface="ＭＳ 明朝" panose="02020609040205080304" pitchFamily="17" charset="-128"/>
              </a:rPr>
              <a:t>48</a:t>
            </a:r>
            <a:r>
              <a:rPr lang="ja-JP" altLang="en-US" sz="1400">
                <a:latin typeface="ＭＳ 明朝" panose="02020609040205080304" pitchFamily="17" charset="-128"/>
                <a:ea typeface="ＭＳ 明朝" panose="02020609040205080304" pitchFamily="17" charset="-128"/>
              </a:rPr>
              <a:t>条第２項</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（第</a:t>
            </a:r>
            <a:r>
              <a:rPr lang="en-US" altLang="ja-JP" sz="1400">
                <a:latin typeface="ＭＳ 明朝" panose="02020609040205080304" pitchFamily="17" charset="-128"/>
                <a:ea typeface="ＭＳ 明朝" panose="02020609040205080304" pitchFamily="17" charset="-128"/>
              </a:rPr>
              <a:t>41</a:t>
            </a:r>
            <a:r>
              <a:rPr lang="ja-JP" altLang="en-US" sz="1400">
                <a:latin typeface="ＭＳ 明朝" panose="02020609040205080304" pitchFamily="17" charset="-128"/>
                <a:ea typeface="ＭＳ 明朝" panose="02020609040205080304" pitchFamily="17" charset="-128"/>
              </a:rPr>
              <a:t>条第４項第１号又は第２号）に規定する厚生労働大臣が定める基準により算定した費用の額、　</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食事の提供に要した費用の額及び居住（滞在）に要した費用の額に係るもの並びにその他の費用の</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額を区分して記載し、当該その他の費用の額についてはそれぞれ個別の費用ごとに区分して記載し</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なければならない。</a:t>
            </a:r>
          </a:p>
          <a:p>
            <a:pPr eaLnBrk="1" hangingPunct="1">
              <a:spcBef>
                <a:spcPct val="0"/>
              </a:spcBef>
              <a:buFontTx/>
              <a:buNone/>
            </a:pPr>
            <a:endParaRPr lang="en-US" altLang="ja-JP" sz="1600" b="1" u="sng">
              <a:solidFill>
                <a:srgbClr val="0070C0"/>
              </a:solidFill>
              <a:ea typeface="ＭＳ ゴシック" panose="020B0609070205080204" pitchFamily="49" charset="-128"/>
            </a:endParaRPr>
          </a:p>
          <a:p>
            <a:pPr eaLnBrk="1" hangingPunct="1">
              <a:spcBef>
                <a:spcPct val="0"/>
              </a:spcBef>
              <a:buFontTx/>
              <a:buNone/>
            </a:pPr>
            <a:r>
              <a:rPr lang="ja-JP" altLang="en-US" sz="1600" b="1" u="sng">
                <a:solidFill>
                  <a:srgbClr val="0070C0"/>
                </a:solidFill>
                <a:ea typeface="ＭＳ ゴシック" panose="020B0609070205080204" pitchFamily="49" charset="-128"/>
              </a:rPr>
              <a:t>（２）介護に関するもの</a:t>
            </a:r>
          </a:p>
          <a:p>
            <a:pPr eaLnBrk="1" hangingPunct="1">
              <a:spcBef>
                <a:spcPct val="0"/>
              </a:spcBef>
              <a:buFontTx/>
              <a:buNone/>
            </a:pPr>
            <a:r>
              <a:rPr lang="en-US" altLang="ja-JP" sz="1400" b="1">
                <a:solidFill>
                  <a:srgbClr val="000000"/>
                </a:solidFill>
                <a:latin typeface="ＭＳ ゴシック" panose="020B0609070205080204" pitchFamily="49" charset="-128"/>
                <a:ea typeface="ＭＳ ゴシック" panose="020B0609070205080204" pitchFamily="49" charset="-128"/>
              </a:rPr>
              <a:t>【</a:t>
            </a:r>
            <a:r>
              <a:rPr lang="ja-JP" altLang="en-US" sz="1400" b="1">
                <a:solidFill>
                  <a:srgbClr val="000000"/>
                </a:solidFill>
                <a:latin typeface="ＭＳ ゴシック" panose="020B0609070205080204" pitchFamily="49" charset="-128"/>
                <a:ea typeface="ＭＳ ゴシック" panose="020B0609070205080204" pitchFamily="49" charset="-128"/>
              </a:rPr>
              <a:t>短期入所生活介護</a:t>
            </a:r>
            <a:r>
              <a:rPr lang="en-US" altLang="ja-JP" sz="1400" b="1">
                <a:solidFill>
                  <a:srgbClr val="000000"/>
                </a:solidFill>
                <a:latin typeface="ＭＳ ゴシック" panose="020B0609070205080204" pitchFamily="49" charset="-128"/>
                <a:ea typeface="ＭＳ ゴシック" panose="020B0609070205080204" pitchFamily="49" charset="-128"/>
              </a:rPr>
              <a:t>】</a:t>
            </a:r>
          </a:p>
          <a:p>
            <a:pPr eaLnBrk="1" hangingPunct="1">
              <a:spcBef>
                <a:spcPct val="0"/>
              </a:spcBef>
              <a:buFontTx/>
              <a:buNone/>
            </a:pPr>
            <a:r>
              <a:rPr lang="ja-JP" altLang="en-US" sz="1400">
                <a:solidFill>
                  <a:srgbClr val="000000"/>
                </a:solidFill>
                <a:ea typeface="ＭＳ ゴシック" panose="020B0609070205080204" pitchFamily="49" charset="-128"/>
              </a:rPr>
              <a:t>　</a:t>
            </a:r>
            <a:r>
              <a:rPr lang="ja-JP" altLang="en-US" sz="1400">
                <a:solidFill>
                  <a:srgbClr val="000000"/>
                </a:solidFill>
                <a:latin typeface="ＭＳ ゴシック" panose="020B0609070205080204" pitchFamily="49" charset="-128"/>
                <a:ea typeface="ＭＳ ゴシック" panose="020B0609070205080204" pitchFamily="49" charset="-128"/>
              </a:rPr>
              <a:t>・常時１人以上の介護職員を介護に従事させなければならない。</a:t>
            </a:r>
          </a:p>
          <a:p>
            <a:pPr eaLnBrk="1" hangingPunct="1">
              <a:spcBef>
                <a:spcPct val="0"/>
              </a:spcBef>
              <a:buFontTx/>
              <a:buNone/>
            </a:pPr>
            <a:r>
              <a:rPr lang="ja-JP" altLang="en-US" sz="1400">
                <a:solidFill>
                  <a:srgbClr val="000000"/>
                </a:solidFill>
                <a:latin typeface="ＭＳ 明朝" panose="02020609040205080304" pitchFamily="17" charset="-128"/>
                <a:ea typeface="ＭＳ 明朝" panose="02020609040205080304" pitchFamily="17" charset="-128"/>
              </a:rPr>
              <a:t>　　→介護職員が不在となる時間帯が発生しないよう、夜間を含めて適切な介護を提供できるように介</a:t>
            </a:r>
          </a:p>
          <a:p>
            <a:pPr eaLnBrk="1" hangingPunct="1">
              <a:spcBef>
                <a:spcPct val="0"/>
              </a:spcBef>
              <a:buFontTx/>
              <a:buNone/>
            </a:pPr>
            <a:r>
              <a:rPr lang="ja-JP" altLang="en-US" sz="1400">
                <a:solidFill>
                  <a:srgbClr val="000000"/>
                </a:solidFill>
                <a:latin typeface="ＭＳ 明朝" panose="02020609040205080304" pitchFamily="17" charset="-128"/>
                <a:ea typeface="ＭＳ 明朝" panose="02020609040205080304" pitchFamily="17" charset="-128"/>
              </a:rPr>
              <a:t>　　　護職員の勤務体制を定めておく。</a:t>
            </a:r>
          </a:p>
          <a:p>
            <a:pPr eaLnBrk="1" hangingPunct="1">
              <a:spcBef>
                <a:spcPct val="0"/>
              </a:spcBef>
              <a:buFontTx/>
              <a:buNone/>
            </a:pPr>
            <a:endParaRPr lang="ja-JP" altLang="en-US" sz="1400">
              <a:solidFill>
                <a:srgbClr val="000000"/>
              </a:solidFill>
              <a:ea typeface="ＭＳ ゴシック" panose="020B0609070205080204" pitchFamily="49" charset="-128"/>
            </a:endParaRPr>
          </a:p>
          <a:p>
            <a:pPr eaLnBrk="1" hangingPunct="1">
              <a:spcBef>
                <a:spcPct val="0"/>
              </a:spcBef>
              <a:buFontTx/>
              <a:buNone/>
            </a:pPr>
            <a:r>
              <a:rPr lang="en-US" altLang="ja-JP" sz="1400" b="1">
                <a:solidFill>
                  <a:srgbClr val="000000"/>
                </a:solidFill>
                <a:latin typeface="ＭＳ ゴシック" panose="020B0609070205080204" pitchFamily="49" charset="-128"/>
                <a:ea typeface="ＭＳ ゴシック" panose="020B0609070205080204" pitchFamily="49" charset="-128"/>
              </a:rPr>
              <a:t>【</a:t>
            </a:r>
            <a:r>
              <a:rPr lang="ja-JP" altLang="en-US" sz="1400" b="1">
                <a:solidFill>
                  <a:srgbClr val="000000"/>
                </a:solidFill>
                <a:latin typeface="ＭＳ ゴシック" panose="020B0609070205080204" pitchFamily="49" charset="-128"/>
                <a:ea typeface="ＭＳ ゴシック" panose="020B0609070205080204" pitchFamily="49" charset="-128"/>
              </a:rPr>
              <a:t>介護老人福祉施設</a:t>
            </a:r>
            <a:r>
              <a:rPr lang="en-US" altLang="ja-JP" sz="1400" b="1">
                <a:solidFill>
                  <a:srgbClr val="000000"/>
                </a:solidFill>
                <a:latin typeface="ＭＳ ゴシック" panose="020B0609070205080204" pitchFamily="49" charset="-128"/>
                <a:ea typeface="ＭＳ ゴシック" panose="020B0609070205080204" pitchFamily="49" charset="-128"/>
              </a:rPr>
              <a:t>】</a:t>
            </a:r>
          </a:p>
          <a:p>
            <a:pPr eaLnBrk="1" hangingPunct="1">
              <a:spcBef>
                <a:spcPct val="0"/>
              </a:spcBef>
              <a:buFontTx/>
              <a:buNone/>
            </a:pPr>
            <a:r>
              <a:rPr lang="ja-JP" altLang="en-US" sz="1400">
                <a:solidFill>
                  <a:srgbClr val="000000"/>
                </a:solidFill>
                <a:ea typeface="ＭＳ ゴシック" panose="020B0609070205080204" pitchFamily="49" charset="-128"/>
              </a:rPr>
              <a:t>　・常時１人以上の</a:t>
            </a:r>
            <a:r>
              <a:rPr lang="ja-JP" altLang="en-US" sz="1400" b="1" u="sng">
                <a:solidFill>
                  <a:srgbClr val="FF0000"/>
                </a:solidFill>
                <a:ea typeface="ＭＳ ゴシック" panose="020B0609070205080204" pitchFamily="49" charset="-128"/>
              </a:rPr>
              <a:t>常勤の介護職員</a:t>
            </a:r>
            <a:r>
              <a:rPr lang="ja-JP" altLang="en-US" sz="1400">
                <a:solidFill>
                  <a:srgbClr val="000000"/>
                </a:solidFill>
                <a:ea typeface="ＭＳ ゴシック" panose="020B0609070205080204" pitchFamily="49" charset="-128"/>
              </a:rPr>
              <a:t>を介護に従事</a:t>
            </a:r>
            <a:r>
              <a:rPr lang="ja-JP" altLang="en-US" sz="1400">
                <a:solidFill>
                  <a:srgbClr val="000000"/>
                </a:solidFill>
                <a:latin typeface="ＭＳ ゴシック" panose="020B0609070205080204" pitchFamily="49" charset="-128"/>
                <a:ea typeface="ＭＳ ゴシック" panose="020B0609070205080204" pitchFamily="49" charset="-128"/>
              </a:rPr>
              <a:t>させなければならない。</a:t>
            </a:r>
          </a:p>
          <a:p>
            <a:pPr eaLnBrk="1" hangingPunct="1">
              <a:spcBef>
                <a:spcPct val="0"/>
              </a:spcBef>
              <a:buFontTx/>
              <a:buNone/>
            </a:pPr>
            <a:r>
              <a:rPr lang="ja-JP" altLang="en-US" sz="1400">
                <a:solidFill>
                  <a:srgbClr val="000000"/>
                </a:solidFill>
                <a:ea typeface="ＭＳ ゴシック" panose="020B0609070205080204" pitchFamily="49" charset="-128"/>
              </a:rPr>
              <a:t>　　→</a:t>
            </a:r>
            <a:r>
              <a:rPr lang="ja-JP" altLang="en-US" sz="1400" b="1" u="sng">
                <a:solidFill>
                  <a:srgbClr val="FF0000"/>
                </a:solidFill>
                <a:ea typeface="ＭＳ ゴシック" panose="020B0609070205080204" pitchFamily="49" charset="-128"/>
              </a:rPr>
              <a:t>常勤の介護職員</a:t>
            </a:r>
            <a:r>
              <a:rPr lang="ja-JP" altLang="en-US" sz="1400">
                <a:solidFill>
                  <a:srgbClr val="000000"/>
                </a:solidFill>
                <a:latin typeface="ＭＳ 明朝" panose="02020609040205080304" pitchFamily="17" charset="-128"/>
                <a:ea typeface="ＭＳ 明朝" panose="02020609040205080304" pitchFamily="17" charset="-128"/>
              </a:rPr>
              <a:t>が不在となる時間帯が発生しないよう、</a:t>
            </a:r>
            <a:r>
              <a:rPr lang="ja-JP" altLang="en-US" sz="1400">
                <a:solidFill>
                  <a:srgbClr val="000000"/>
                </a:solidFill>
                <a:ea typeface="ＭＳ ゴシック" panose="020B0609070205080204" pitchFamily="49" charset="-128"/>
              </a:rPr>
              <a:t>夜間を含めて</a:t>
            </a:r>
            <a:r>
              <a:rPr lang="ja-JP" altLang="en-US" sz="1400">
                <a:solidFill>
                  <a:srgbClr val="000000"/>
                </a:solidFill>
                <a:latin typeface="ＭＳ 明朝" panose="02020609040205080304" pitchFamily="17" charset="-128"/>
                <a:ea typeface="ＭＳ 明朝" panose="02020609040205080304" pitchFamily="17" charset="-128"/>
              </a:rPr>
              <a:t>適切な介護を提供できるよ</a:t>
            </a:r>
          </a:p>
          <a:p>
            <a:pPr eaLnBrk="1" hangingPunct="1">
              <a:spcBef>
                <a:spcPct val="0"/>
              </a:spcBef>
              <a:buFontTx/>
              <a:buNone/>
            </a:pPr>
            <a:r>
              <a:rPr lang="ja-JP" altLang="en-US" sz="1400">
                <a:solidFill>
                  <a:srgbClr val="000000"/>
                </a:solidFill>
                <a:latin typeface="ＭＳ 明朝" panose="02020609040205080304" pitchFamily="17" charset="-128"/>
                <a:ea typeface="ＭＳ 明朝" panose="02020609040205080304" pitchFamily="17" charset="-128"/>
              </a:rPr>
              <a:t>　　　うに介護職員の勤務体制を定めておく。</a:t>
            </a:r>
          </a:p>
          <a:p>
            <a:pPr eaLnBrk="1" hangingPunct="1">
              <a:spcBef>
                <a:spcPct val="0"/>
              </a:spcBef>
              <a:buFontTx/>
              <a:buNone/>
            </a:pPr>
            <a:endParaRPr lang="ja-JP" altLang="en-US" sz="1400">
              <a:ea typeface="ＭＳ ゴシック" panose="020B0609070205080204" pitchFamily="49"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ー 1">
            <a:extLst>
              <a:ext uri="{FF2B5EF4-FFF2-40B4-BE49-F238E27FC236}">
                <a16:creationId xmlns:a16="http://schemas.microsoft.com/office/drawing/2014/main" id="{77196044-1918-4910-96FA-3B5AD4EB5B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A803331-8DCD-47A1-889D-129690E6824E}" type="slidenum">
              <a:rPr lang="en-US" altLang="ja-JP" sz="1400" smtClean="0"/>
              <a:pPr>
                <a:spcBef>
                  <a:spcPct val="0"/>
                </a:spcBef>
                <a:buFontTx/>
                <a:buNone/>
              </a:pPr>
              <a:t>7</a:t>
            </a:fld>
            <a:endParaRPr lang="en-US" altLang="ja-JP" sz="1400"/>
          </a:p>
        </p:txBody>
      </p:sp>
      <p:sp>
        <p:nvSpPr>
          <p:cNvPr id="3" name="Rectangle 2">
            <a:extLst>
              <a:ext uri="{FF2B5EF4-FFF2-40B4-BE49-F238E27FC236}">
                <a16:creationId xmlns:a16="http://schemas.microsoft.com/office/drawing/2014/main" id="{966CEC92-CA86-4728-AA95-0ED16E2D3155}"/>
              </a:ext>
            </a:extLst>
          </p:cNvPr>
          <p:cNvSpPr txBox="1">
            <a:spLocks noChangeArrowheads="1"/>
          </p:cNvSpPr>
          <p:nvPr/>
        </p:nvSpPr>
        <p:spPr>
          <a:xfrm>
            <a:off x="457200" y="530225"/>
            <a:ext cx="8362950" cy="396875"/>
          </a:xfrm>
          <a:prstGeom prst="rect">
            <a:avLst/>
          </a:prstGeom>
          <a:solidFill>
            <a:srgbClr val="CCFFCC"/>
          </a:solidFill>
        </p:spPr>
        <p:txBody>
          <a:bodyPr>
            <a:sp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000" b="1" kern="0" dirty="0">
                <a:solidFill>
                  <a:schemeClr val="tx1"/>
                </a:solidFill>
                <a:ea typeface="ＭＳ ゴシック" panose="020B0609070205080204" pitchFamily="49" charset="-128"/>
              </a:rPr>
              <a:t>運営に関するもの（２）</a:t>
            </a:r>
          </a:p>
        </p:txBody>
      </p:sp>
      <p:sp>
        <p:nvSpPr>
          <p:cNvPr id="10244" name="Rectangle 4">
            <a:extLst>
              <a:ext uri="{FF2B5EF4-FFF2-40B4-BE49-F238E27FC236}">
                <a16:creationId xmlns:a16="http://schemas.microsoft.com/office/drawing/2014/main" id="{ADEF5FBE-6100-4251-B8CD-169718A339B8}"/>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6149" name="Rectangle 6">
            <a:extLst>
              <a:ext uri="{FF2B5EF4-FFF2-40B4-BE49-F238E27FC236}">
                <a16:creationId xmlns:a16="http://schemas.microsoft.com/office/drawing/2014/main" id="{F9D18680-E4CA-4C5F-B2E0-C40B41EBB12C}"/>
              </a:ext>
            </a:extLst>
          </p:cNvPr>
          <p:cNvSpPr>
            <a:spLocks noChangeArrowheads="1"/>
          </p:cNvSpPr>
          <p:nvPr/>
        </p:nvSpPr>
        <p:spPr bwMode="auto">
          <a:xfrm>
            <a:off x="395288" y="981075"/>
            <a:ext cx="8424862"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600" b="1" dirty="0">
                <a:solidFill>
                  <a:srgbClr val="FF0000"/>
                </a:solidFill>
                <a:ea typeface="ＭＳ ゴシック" panose="020B0609070205080204" pitchFamily="49" charset="-128"/>
              </a:rPr>
              <a:t>１</a:t>
            </a:r>
            <a:r>
              <a:rPr lang="en-US" altLang="ja-JP" sz="1600" b="1" dirty="0">
                <a:solidFill>
                  <a:srgbClr val="FF0000"/>
                </a:solidFill>
                <a:ea typeface="ＭＳ ゴシック" panose="020B0609070205080204" pitchFamily="49" charset="-128"/>
              </a:rPr>
              <a:t>【</a:t>
            </a:r>
            <a:r>
              <a:rPr lang="ja-JP" altLang="en-US" sz="1600" b="1" dirty="0">
                <a:solidFill>
                  <a:srgbClr val="FF0000"/>
                </a:solidFill>
                <a:ea typeface="ＭＳ ゴシック" panose="020B0609070205080204" pitchFamily="49" charset="-128"/>
              </a:rPr>
              <a:t>指導事項</a:t>
            </a:r>
            <a:r>
              <a:rPr lang="en-US" altLang="ja-JP" sz="1600" b="1" dirty="0">
                <a:solidFill>
                  <a:srgbClr val="FF0000"/>
                </a:solidFill>
                <a:ea typeface="ＭＳ ゴシック" panose="020B0609070205080204" pitchFamily="49" charset="-128"/>
              </a:rPr>
              <a:t>】</a:t>
            </a:r>
          </a:p>
          <a:p>
            <a:pPr eaLnBrk="1" hangingPunct="1">
              <a:spcBef>
                <a:spcPct val="0"/>
              </a:spcBef>
              <a:buFontTx/>
              <a:buNone/>
              <a:defRPr/>
            </a:pPr>
            <a:r>
              <a:rPr lang="ja-JP" altLang="en-US" sz="1600" b="1" u="sng" dirty="0">
                <a:solidFill>
                  <a:srgbClr val="0070C0"/>
                </a:solidFill>
                <a:ea typeface="ＭＳ ゴシック" panose="020B0609070205080204" pitchFamily="49" charset="-128"/>
              </a:rPr>
              <a:t>（３）非常災害対策に関するもの</a:t>
            </a:r>
          </a:p>
          <a:p>
            <a:pPr eaLnBrk="1" hangingPunct="1">
              <a:spcBef>
                <a:spcPct val="0"/>
              </a:spcBef>
              <a:buFontTx/>
              <a:buNone/>
              <a:defRPr/>
            </a:pPr>
            <a:r>
              <a:rPr lang="ja-JP" altLang="en-US" sz="1400" dirty="0">
                <a:ea typeface="ＭＳ ゴシック" panose="020B0609070205080204" pitchFamily="49" charset="-128"/>
              </a:rPr>
              <a:t>　①職員、利用者の行動計画、避難場所、避難方法など、災害種別ごとに具体的な行動マニュアルを作</a:t>
            </a:r>
          </a:p>
          <a:p>
            <a:pPr eaLnBrk="1" hangingPunct="1">
              <a:spcBef>
                <a:spcPct val="0"/>
              </a:spcBef>
              <a:buFontTx/>
              <a:buNone/>
              <a:defRPr/>
            </a:pPr>
            <a:r>
              <a:rPr lang="ja-JP" altLang="en-US" sz="1400" dirty="0">
                <a:ea typeface="ＭＳ ゴシック" panose="020B0609070205080204" pitchFamily="49" charset="-128"/>
              </a:rPr>
              <a:t>　　成又は見直すこと。</a:t>
            </a:r>
            <a:endParaRPr lang="ja-JP" altLang="en-US" sz="1400" dirty="0">
              <a:latin typeface="ＭＳ ゴシック" panose="020B0609070205080204" pitchFamily="49" charset="-128"/>
              <a:ea typeface="ＭＳ ゴシック" panose="020B0609070205080204" pitchFamily="49" charset="-128"/>
            </a:endParaRPr>
          </a:p>
          <a:p>
            <a:pPr marL="261938" eaLnBrk="1"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（高齢者施設における防災マニュアル作成の手引き（平成</a:t>
            </a:r>
            <a:r>
              <a:rPr lang="en-US" altLang="ja-JP" sz="1400" dirty="0">
                <a:latin typeface="ＭＳ ゴシック" panose="020B0609070205080204" pitchFamily="49" charset="-128"/>
                <a:ea typeface="ＭＳ ゴシック" panose="020B0609070205080204" pitchFamily="49" charset="-128"/>
              </a:rPr>
              <a:t>24</a:t>
            </a:r>
            <a:r>
              <a:rPr lang="ja-JP" altLang="en-US" sz="1400" dirty="0">
                <a:latin typeface="ＭＳ ゴシック" panose="020B0609070205080204" pitchFamily="49" charset="-128"/>
                <a:ea typeface="ＭＳ ゴシック" panose="020B0609070205080204" pitchFamily="49" charset="-128"/>
              </a:rPr>
              <a:t>年３月香川県健康福祉部））</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・事業所が自然災害の予想される区域内にあるかどうか等、事業所に起こりうる災害の想定。</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・防災設備等の確認、備品等の転倒防止、危険物の管理や保管等、平常時の備えについての検討。</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・連絡体制や役割分担の明確化、現状の人員体制への見直し。</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・避難場所、避難方法の検討</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・職員、利用者等への十分な周知</a:t>
            </a:r>
          </a:p>
          <a:p>
            <a:pPr marL="174625" eaLnBrk="1" hangingPunct="1">
              <a:spcBef>
                <a:spcPct val="0"/>
              </a:spcBef>
              <a:buFontTx/>
              <a:buNone/>
              <a:tabLst>
                <a:tab pos="174625" algn="l"/>
              </a:tabLst>
              <a:defRPr/>
            </a:pPr>
            <a:r>
              <a:rPr lang="ja-JP" altLang="en-US" sz="1400" dirty="0">
                <a:ea typeface="ＭＳ ゴシック" panose="020B0609070205080204" pitchFamily="49" charset="-128"/>
              </a:rPr>
              <a:t>②定期的に避難等の訓練を実施すること（年２回以上）</a:t>
            </a:r>
            <a:endParaRPr lang="en-US" altLang="ja-JP" sz="1400" dirty="0">
              <a:ea typeface="ＭＳ ゴシック" panose="020B0609070205080204" pitchFamily="49" charset="-128"/>
            </a:endParaRPr>
          </a:p>
          <a:p>
            <a:pPr marL="174625" eaLnBrk="1" hangingPunct="1">
              <a:spcBef>
                <a:spcPct val="0"/>
              </a:spcBef>
              <a:buFontTx/>
              <a:buNone/>
              <a:tabLst>
                <a:tab pos="174625" algn="l"/>
              </a:tabLst>
              <a:defRPr/>
            </a:pPr>
            <a:endParaRPr lang="en-US" altLang="ja-JP" sz="1400" dirty="0">
              <a:ea typeface="ＭＳ ゴシック" panose="020B0609070205080204" pitchFamily="49" charset="-128"/>
            </a:endParaRPr>
          </a:p>
          <a:p>
            <a:pPr fontAlgn="ctr">
              <a:spcBef>
                <a:spcPct val="0"/>
              </a:spcBef>
              <a:buFontTx/>
              <a:buNone/>
              <a:defRPr/>
            </a:pPr>
            <a:r>
              <a:rPr lang="ja-JP" altLang="en-US" sz="1600" b="1" u="sng" dirty="0">
                <a:solidFill>
                  <a:srgbClr val="0070C0"/>
                </a:solidFill>
                <a:ea typeface="ＭＳ ゴシック" panose="020B0609070205080204" pitchFamily="49" charset="-128"/>
              </a:rPr>
              <a:t>（４）秘密保持等に関するもの</a:t>
            </a:r>
          </a:p>
          <a:p>
            <a:pPr fontAlgn="ctr">
              <a:spcBef>
                <a:spcPct val="0"/>
              </a:spcBef>
              <a:buFontTx/>
              <a:buNone/>
              <a:defRPr/>
            </a:pPr>
            <a:r>
              <a:rPr lang="ja-JP" altLang="en-US" sz="1400" dirty="0">
                <a:solidFill>
                  <a:srgbClr val="000000"/>
                </a:solidFill>
                <a:ea typeface="ＭＳ ゴシック" panose="020B0609070205080204" pitchFamily="49" charset="-128"/>
              </a:rPr>
              <a:t>　・従業者が、従業者でなくなった後においても、その業務上知り得た入院患者（入所者、利用者）又</a:t>
            </a:r>
          </a:p>
          <a:p>
            <a:pPr fontAlgn="ctr">
              <a:spcBef>
                <a:spcPct val="0"/>
              </a:spcBef>
              <a:buFontTx/>
              <a:buNone/>
              <a:defRPr/>
            </a:pPr>
            <a:r>
              <a:rPr lang="ja-JP" altLang="en-US" sz="1400" dirty="0">
                <a:solidFill>
                  <a:srgbClr val="000000"/>
                </a:solidFill>
                <a:ea typeface="ＭＳ ゴシック" panose="020B0609070205080204" pitchFamily="49" charset="-128"/>
              </a:rPr>
              <a:t>　　はその家族の秘密を漏らすことがないよう、雇用時等に取り決めておくこと。</a:t>
            </a:r>
          </a:p>
          <a:p>
            <a:pPr fontAlgn="ctr">
              <a:spcBef>
                <a:spcPct val="0"/>
              </a:spcBef>
              <a:buFontTx/>
              <a:buNone/>
              <a:defRPr/>
            </a:pPr>
            <a:r>
              <a:rPr lang="ja-JP" altLang="en-US" sz="1400" dirty="0">
                <a:solidFill>
                  <a:srgbClr val="000000"/>
                </a:solidFill>
                <a:ea typeface="ＭＳ ゴシック" panose="020B0609070205080204" pitchFamily="49" charset="-128"/>
              </a:rPr>
              <a:t>　　</a:t>
            </a:r>
            <a:r>
              <a:rPr lang="ja-JP" altLang="en-US" sz="1400" dirty="0">
                <a:solidFill>
                  <a:srgbClr val="000000"/>
                </a:solidFill>
                <a:latin typeface="ＭＳ 明朝" panose="02020609040205080304" pitchFamily="17" charset="-128"/>
                <a:ea typeface="ＭＳ 明朝" panose="02020609040205080304" pitchFamily="17" charset="-128"/>
              </a:rPr>
              <a:t>→誓約書等</a:t>
            </a:r>
          </a:p>
          <a:p>
            <a:pPr fontAlgn="ctr">
              <a:spcBef>
                <a:spcPct val="0"/>
              </a:spcBef>
              <a:buFontTx/>
              <a:buNone/>
              <a:defRPr/>
            </a:pPr>
            <a:r>
              <a:rPr lang="ja-JP" altLang="en-US" sz="1400" dirty="0">
                <a:solidFill>
                  <a:srgbClr val="000000"/>
                </a:solidFill>
                <a:ea typeface="ＭＳ ゴシック" panose="020B0609070205080204" pitchFamily="49" charset="-128"/>
              </a:rPr>
              <a:t>　・居宅介護支援事業者等に対して、入院患者（入所者、利用者）に関する情報を提供する際には、あ</a:t>
            </a:r>
          </a:p>
          <a:p>
            <a:pPr fontAlgn="ctr">
              <a:spcBef>
                <a:spcPct val="0"/>
              </a:spcBef>
              <a:buFontTx/>
              <a:buNone/>
              <a:defRPr/>
            </a:pPr>
            <a:r>
              <a:rPr lang="ja-JP" altLang="en-US" sz="1400" dirty="0">
                <a:solidFill>
                  <a:srgbClr val="000000"/>
                </a:solidFill>
                <a:ea typeface="ＭＳ ゴシック" panose="020B0609070205080204" pitchFamily="49" charset="-128"/>
              </a:rPr>
              <a:t>　　らか</a:t>
            </a:r>
            <a:r>
              <a:rPr lang="ja-JP" altLang="en-US" sz="1400" dirty="0" err="1">
                <a:solidFill>
                  <a:srgbClr val="000000"/>
                </a:solidFill>
                <a:ea typeface="ＭＳ ゴシック" panose="020B0609070205080204" pitchFamily="49" charset="-128"/>
              </a:rPr>
              <a:t>じめ</a:t>
            </a:r>
            <a:r>
              <a:rPr lang="ja-JP" altLang="en-US" sz="1400" dirty="0">
                <a:solidFill>
                  <a:srgbClr val="000000"/>
                </a:solidFill>
                <a:ea typeface="ＭＳ ゴシック" panose="020B0609070205080204" pitchFamily="49" charset="-128"/>
              </a:rPr>
              <a:t>文書により入院患者（入所者、利用者）の同意を得ること。</a:t>
            </a:r>
          </a:p>
          <a:p>
            <a:pPr fontAlgn="ctr">
              <a:spcBef>
                <a:spcPct val="0"/>
              </a:spcBef>
              <a:buFontTx/>
              <a:buNone/>
              <a:defRPr/>
            </a:pPr>
            <a:endParaRPr lang="ja-JP" altLang="en-US" sz="1400" dirty="0">
              <a:solidFill>
                <a:srgbClr val="000000"/>
              </a:solidFill>
              <a:ea typeface="ＭＳ ゴシック" panose="020B0609070205080204" pitchFamily="49" charset="-128"/>
            </a:endParaRPr>
          </a:p>
          <a:p>
            <a:pPr fontAlgn="ctr">
              <a:spcBef>
                <a:spcPct val="0"/>
              </a:spcBef>
              <a:buFontTx/>
              <a:buNone/>
              <a:defRPr/>
            </a:pPr>
            <a:r>
              <a:rPr lang="ja-JP" altLang="en-US" sz="1600" b="1" u="sng" dirty="0">
                <a:solidFill>
                  <a:srgbClr val="0070C0"/>
                </a:solidFill>
                <a:ea typeface="ＭＳ ゴシック" panose="020B0609070205080204" pitchFamily="49" charset="-128"/>
              </a:rPr>
              <a:t>（５）掲示に関するもの</a:t>
            </a:r>
          </a:p>
          <a:p>
            <a:pPr fontAlgn="ctr">
              <a:spcBef>
                <a:spcPct val="0"/>
              </a:spcBef>
              <a:buFontTx/>
              <a:buNone/>
              <a:defRPr/>
            </a:pPr>
            <a:r>
              <a:rPr lang="ja-JP" altLang="en-US" sz="1400" dirty="0">
                <a:solidFill>
                  <a:srgbClr val="000000"/>
                </a:solidFill>
                <a:ea typeface="ＭＳ ゴシック" panose="020B0609070205080204" pitchFamily="49" charset="-128"/>
              </a:rPr>
              <a:t>　・運営規程の概要、従業者の勤務の体制、（協力病院、）利用料その他サービスの選択に資すると認</a:t>
            </a:r>
            <a:endParaRPr lang="en-US" altLang="ja-JP" sz="1400" dirty="0">
              <a:solidFill>
                <a:srgbClr val="000000"/>
              </a:solidFill>
              <a:ea typeface="ＭＳ ゴシック" panose="020B0609070205080204" pitchFamily="49" charset="-128"/>
            </a:endParaRPr>
          </a:p>
          <a:p>
            <a:pPr fontAlgn="ctr">
              <a:spcBef>
                <a:spcPct val="0"/>
              </a:spcBef>
              <a:buFontTx/>
              <a:buNone/>
              <a:defRPr/>
            </a:pPr>
            <a:r>
              <a:rPr lang="ja-JP" altLang="en-US" sz="1400" dirty="0">
                <a:solidFill>
                  <a:srgbClr val="000000"/>
                </a:solidFill>
                <a:ea typeface="ＭＳ ゴシック" panose="020B0609070205080204" pitchFamily="49" charset="-128"/>
              </a:rPr>
              <a:t>　　</a:t>
            </a:r>
            <a:r>
              <a:rPr lang="ja-JP" altLang="en-US" sz="1400" dirty="0" err="1">
                <a:solidFill>
                  <a:srgbClr val="000000"/>
                </a:solidFill>
                <a:ea typeface="ＭＳ ゴシック" panose="020B0609070205080204" pitchFamily="49" charset="-128"/>
              </a:rPr>
              <a:t>められる</a:t>
            </a:r>
            <a:r>
              <a:rPr lang="ja-JP" altLang="en-US" sz="1400" dirty="0">
                <a:solidFill>
                  <a:srgbClr val="000000"/>
                </a:solidFill>
                <a:ea typeface="ＭＳ ゴシック" panose="020B0609070205080204" pitchFamily="49" charset="-128"/>
              </a:rPr>
              <a:t>重要事項を、施設（事業所）の見やすい場所に掲示しなければならない。</a:t>
            </a:r>
          </a:p>
          <a:p>
            <a:pPr marL="174625" eaLnBrk="1" hangingPunct="1">
              <a:spcBef>
                <a:spcPct val="0"/>
              </a:spcBef>
              <a:buFontTx/>
              <a:buNone/>
              <a:tabLst>
                <a:tab pos="174625" algn="l"/>
              </a:tabLst>
              <a:defRPr/>
            </a:pPr>
            <a:endParaRPr lang="en-US" altLang="ja-JP" sz="1400" dirty="0">
              <a:ea typeface="ＭＳ ゴシック" panose="020B0609070205080204" pitchFamily="49"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 5">
            <a:extLst>
              <a:ext uri="{FF2B5EF4-FFF2-40B4-BE49-F238E27FC236}">
                <a16:creationId xmlns:a16="http://schemas.microsoft.com/office/drawing/2014/main" id="{75634910-5C6C-47DF-88E0-88988504D2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AB1DE8A-947E-4BCC-9B36-AE1D0D77E611}" type="slidenum">
              <a:rPr lang="en-US" altLang="ja-JP" sz="1400" smtClean="0"/>
              <a:pPr>
                <a:spcBef>
                  <a:spcPct val="0"/>
                </a:spcBef>
                <a:buFontTx/>
                <a:buNone/>
              </a:pPr>
              <a:t>8</a:t>
            </a:fld>
            <a:endParaRPr lang="en-US" altLang="ja-JP" sz="1400"/>
          </a:p>
        </p:txBody>
      </p:sp>
      <p:sp>
        <p:nvSpPr>
          <p:cNvPr id="11267" name="Rectangle 233">
            <a:extLst>
              <a:ext uri="{FF2B5EF4-FFF2-40B4-BE49-F238E27FC236}">
                <a16:creationId xmlns:a16="http://schemas.microsoft.com/office/drawing/2014/main" id="{02E92572-C737-4178-AD26-3D91B9CD9BED}"/>
              </a:ext>
            </a:extLst>
          </p:cNvPr>
          <p:cNvSpPr>
            <a:spLocks noChangeArrowheads="1"/>
          </p:cNvSpPr>
          <p:nvPr/>
        </p:nvSpPr>
        <p:spPr bwMode="auto">
          <a:xfrm>
            <a:off x="0" y="6011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1268" name="Rectangle 308">
            <a:extLst>
              <a:ext uri="{FF2B5EF4-FFF2-40B4-BE49-F238E27FC236}">
                <a16:creationId xmlns:a16="http://schemas.microsoft.com/office/drawing/2014/main" id="{687C449F-F72A-4B53-BE1B-CC5B32791036}"/>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11269" name="Rectangle 310">
            <a:extLst>
              <a:ext uri="{FF2B5EF4-FFF2-40B4-BE49-F238E27FC236}">
                <a16:creationId xmlns:a16="http://schemas.microsoft.com/office/drawing/2014/main" id="{FCD323B8-77EB-4216-A784-E50BB2E42297}"/>
              </a:ext>
            </a:extLst>
          </p:cNvPr>
          <p:cNvSpPr>
            <a:spLocks noChangeArrowheads="1"/>
          </p:cNvSpPr>
          <p:nvPr/>
        </p:nvSpPr>
        <p:spPr bwMode="auto">
          <a:xfrm>
            <a:off x="468313" y="549275"/>
            <a:ext cx="8362950" cy="3968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b="1">
                <a:solidFill>
                  <a:schemeClr val="tx2"/>
                </a:solidFill>
              </a:rPr>
              <a:t>運営に関するもの（３）</a:t>
            </a:r>
          </a:p>
        </p:txBody>
      </p:sp>
      <p:sp>
        <p:nvSpPr>
          <p:cNvPr id="11270" name="Rectangle 312">
            <a:extLst>
              <a:ext uri="{FF2B5EF4-FFF2-40B4-BE49-F238E27FC236}">
                <a16:creationId xmlns:a16="http://schemas.microsoft.com/office/drawing/2014/main" id="{0101D32D-B6B1-4895-8E85-5AACFDE2BFE1}"/>
              </a:ext>
            </a:extLst>
          </p:cNvPr>
          <p:cNvSpPr>
            <a:spLocks noChangeArrowheads="1"/>
          </p:cNvSpPr>
          <p:nvPr/>
        </p:nvSpPr>
        <p:spPr bwMode="auto">
          <a:xfrm>
            <a:off x="395288" y="908050"/>
            <a:ext cx="8424862" cy="338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solidFill>
                  <a:srgbClr val="FF0000"/>
                </a:solidFill>
                <a:ea typeface="ＭＳ ゴシック" panose="020B0609070205080204" pitchFamily="49" charset="-128"/>
              </a:rPr>
              <a:t>１</a:t>
            </a: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fontAlgn="ctr">
              <a:spcBef>
                <a:spcPct val="0"/>
              </a:spcBef>
              <a:buFontTx/>
              <a:buNone/>
            </a:pPr>
            <a:r>
              <a:rPr lang="ja-JP" altLang="en-US" sz="1600" b="1" u="sng">
                <a:solidFill>
                  <a:srgbClr val="0070C0"/>
                </a:solidFill>
                <a:ea typeface="ＭＳ ゴシック" panose="020B0609070205080204" pitchFamily="49" charset="-128"/>
              </a:rPr>
              <a:t>（７）</a:t>
            </a:r>
            <a:r>
              <a:rPr lang="ja-JP" altLang="en-US" sz="1600" b="1" u="sng">
                <a:solidFill>
                  <a:srgbClr val="0070C0"/>
                </a:solidFill>
              </a:rPr>
              <a:t>県条例により本県独自に設けられた基準に関するもの</a:t>
            </a:r>
            <a:endParaRPr lang="ja-JP" altLang="en-US" sz="1600" b="1" u="sng">
              <a:solidFill>
                <a:srgbClr val="0070C0"/>
              </a:solidFill>
              <a:ea typeface="ＭＳ ゴシック" panose="020B0609070205080204" pitchFamily="49" charset="-128"/>
            </a:endParaRPr>
          </a:p>
          <a:p>
            <a:pPr fontAlgn="ctr">
              <a:spcBef>
                <a:spcPct val="0"/>
              </a:spcBef>
              <a:buFontTx/>
              <a:buNone/>
            </a:pPr>
            <a:r>
              <a:rPr lang="en-US" altLang="ja-JP" sz="1400" b="1">
                <a:latin typeface="ＭＳ ゴシック" panose="020B0609070205080204" pitchFamily="49" charset="-128"/>
                <a:ea typeface="ＭＳ ゴシック" panose="020B0609070205080204" pitchFamily="49" charset="-128"/>
              </a:rPr>
              <a:t>【</a:t>
            </a:r>
            <a:r>
              <a:rPr lang="ja-JP" altLang="en-US" sz="1400" b="1">
                <a:latin typeface="ＭＳ ゴシック" panose="020B0609070205080204" pitchFamily="49" charset="-128"/>
                <a:ea typeface="ＭＳ ゴシック" panose="020B0609070205080204" pitchFamily="49" charset="-128"/>
              </a:rPr>
              <a:t>香川県社会福祉施設等の人員、設備、運営等の基準等に関する条例</a:t>
            </a:r>
            <a:r>
              <a:rPr lang="en-US" altLang="ja-JP" sz="1400" b="1">
                <a:latin typeface="ＭＳ ゴシック" panose="020B0609070205080204" pitchFamily="49" charset="-128"/>
                <a:ea typeface="ＭＳ ゴシック" panose="020B0609070205080204" pitchFamily="49" charset="-128"/>
              </a:rPr>
              <a:t>】</a:t>
            </a:r>
            <a:endParaRPr lang="ja-JP" altLang="en-US" sz="1400" b="1">
              <a:latin typeface="ＭＳ ゴシック" panose="020B0609070205080204" pitchFamily="49" charset="-128"/>
              <a:ea typeface="ＭＳ ゴシック" panose="020B0609070205080204" pitchFamily="49" charset="-128"/>
            </a:endParaRPr>
          </a:p>
          <a:p>
            <a:pPr fontAlgn="ctr">
              <a:spcBef>
                <a:spcPct val="0"/>
              </a:spcBef>
              <a:buFontTx/>
              <a:buNone/>
            </a:pPr>
            <a:r>
              <a:rPr lang="ja-JP" altLang="en-US" sz="1400">
                <a:ea typeface="ＭＳ ゴシック" panose="020B0609070205080204" pitchFamily="49" charset="-128"/>
              </a:rPr>
              <a:t>　①非常災害対策に関する具体的な計画の概要の掲示</a:t>
            </a:r>
            <a:r>
              <a:rPr lang="en-US" altLang="ja-JP" sz="1400">
                <a:ea typeface="ＭＳ ゴシック" panose="020B0609070205080204" pitchFamily="49" charset="-128"/>
              </a:rPr>
              <a:t>【</a:t>
            </a:r>
            <a:r>
              <a:rPr lang="ja-JP" altLang="en-US" sz="1400">
                <a:ea typeface="ＭＳ ゴシック" panose="020B0609070205080204" pitchFamily="49" charset="-128"/>
              </a:rPr>
              <a:t>第４条</a:t>
            </a:r>
            <a:r>
              <a:rPr lang="en-US" altLang="ja-JP" sz="1400">
                <a:ea typeface="ＭＳ ゴシック" panose="020B0609070205080204" pitchFamily="49" charset="-128"/>
              </a:rPr>
              <a:t>】</a:t>
            </a:r>
            <a:endParaRPr lang="ja-JP" altLang="en-US" sz="1400">
              <a:ea typeface="ＭＳ ゴシック" panose="020B0609070205080204" pitchFamily="49" charset="-128"/>
            </a:endParaRPr>
          </a:p>
          <a:p>
            <a:pPr fontAlgn="ctr">
              <a:spcBef>
                <a:spcPct val="0"/>
              </a:spcBef>
              <a:buFontTx/>
              <a:buNone/>
            </a:pPr>
            <a:r>
              <a:rPr lang="ja-JP" altLang="en-US" sz="1400">
                <a:ea typeface="ＭＳ ゴシック" panose="020B0609070205080204" pitchFamily="49" charset="-128"/>
              </a:rPr>
              <a:t>　　 ・非常災害対策に関する具体的な計画の概要を掲示すること</a:t>
            </a:r>
          </a:p>
          <a:p>
            <a:pPr eaLnBrk="1" hangingPunct="1">
              <a:spcBef>
                <a:spcPct val="0"/>
              </a:spcBef>
              <a:buFontTx/>
              <a:buNone/>
            </a:pPr>
            <a:r>
              <a:rPr lang="ja-JP" altLang="en-US" sz="1400">
                <a:ea typeface="ＭＳ ゴシック" panose="020B0609070205080204" pitchFamily="49" charset="-128"/>
              </a:rPr>
              <a:t>　　　</a:t>
            </a:r>
            <a:r>
              <a:rPr lang="en-US" altLang="ja-JP" sz="1400">
                <a:latin typeface="ＭＳ 明朝" panose="02020609040205080304" pitchFamily="17" charset="-128"/>
                <a:ea typeface="ＭＳ 明朝" panose="02020609040205080304" pitchFamily="17" charset="-128"/>
              </a:rPr>
              <a:t>※</a:t>
            </a:r>
            <a:r>
              <a:rPr lang="ja-JP" altLang="en-US" sz="1400">
                <a:latin typeface="ＭＳ 明朝" panose="02020609040205080304" pitchFamily="17" charset="-128"/>
                <a:ea typeface="ＭＳ 明朝" panose="02020609040205080304" pitchFamily="17" charset="-128"/>
              </a:rPr>
              <a:t>概要とは、立地環境などから想定される非常災害の内容、避難場所、避難経路、避難方法など</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の計画の骨子が記載されたもの。掲示場所に制約がある場合などは計画等を受付に備えて自由</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に閲覧できるようにしてもよい。</a:t>
            </a:r>
          </a:p>
          <a:p>
            <a:pPr fontAlgn="ctr">
              <a:spcBef>
                <a:spcPct val="0"/>
              </a:spcBef>
              <a:buFontTx/>
              <a:buNone/>
            </a:pPr>
            <a:endParaRPr lang="ja-JP" altLang="en-US" sz="1400">
              <a:ea typeface="ＭＳ ゴシック" panose="020B0609070205080204" pitchFamily="49" charset="-128"/>
            </a:endParaRPr>
          </a:p>
          <a:p>
            <a:pPr fontAlgn="ctr">
              <a:spcBef>
                <a:spcPct val="0"/>
              </a:spcBef>
              <a:buFontTx/>
              <a:buNone/>
            </a:pPr>
            <a:r>
              <a:rPr lang="ja-JP" altLang="en-US" sz="1400">
                <a:ea typeface="ＭＳ ゴシック" panose="020B0609070205080204" pitchFamily="49" charset="-128"/>
              </a:rPr>
              <a:t>　②研修の実施及び研修の機会の確保</a:t>
            </a:r>
            <a:r>
              <a:rPr lang="en-US" altLang="ja-JP" sz="1400">
                <a:ea typeface="ＭＳ ゴシック" panose="020B0609070205080204" pitchFamily="49" charset="-128"/>
              </a:rPr>
              <a:t>【</a:t>
            </a:r>
            <a:r>
              <a:rPr lang="ja-JP" altLang="en-US" sz="1400">
                <a:ea typeface="ＭＳ ゴシック" panose="020B0609070205080204" pitchFamily="49" charset="-128"/>
              </a:rPr>
              <a:t>第６条</a:t>
            </a:r>
            <a:r>
              <a:rPr lang="en-US" altLang="ja-JP" sz="1400">
                <a:ea typeface="ＭＳ ゴシック" panose="020B0609070205080204" pitchFamily="49" charset="-128"/>
              </a:rPr>
              <a:t>】</a:t>
            </a:r>
            <a:endParaRPr lang="ja-JP" altLang="en-US" sz="1400">
              <a:ea typeface="ＭＳ ゴシック" panose="020B0609070205080204" pitchFamily="49" charset="-128"/>
            </a:endParaRPr>
          </a:p>
          <a:p>
            <a:pPr fontAlgn="ctr">
              <a:spcBef>
                <a:spcPct val="0"/>
              </a:spcBef>
              <a:buFontTx/>
              <a:buNone/>
            </a:pPr>
            <a:r>
              <a:rPr lang="ja-JP" altLang="en-US" sz="1400">
                <a:ea typeface="ＭＳ ゴシック" panose="020B0609070205080204" pitchFamily="49" charset="-128"/>
              </a:rPr>
              <a:t>　　・従業者の資質の向上のために毎年具体的な研修計画を作成し、当該研修計画に基づき全ての職員</a:t>
            </a:r>
          </a:p>
          <a:p>
            <a:pPr fontAlgn="ctr">
              <a:spcBef>
                <a:spcPct val="0"/>
              </a:spcBef>
              <a:buFontTx/>
              <a:buNone/>
            </a:pPr>
            <a:r>
              <a:rPr lang="ja-JP" altLang="en-US" sz="1400">
                <a:ea typeface="ＭＳ ゴシック" panose="020B0609070205080204" pitchFamily="49" charset="-128"/>
              </a:rPr>
              <a:t>　　　又は従業者に対して研修を実施し、当該研修の結果を記録すること。</a:t>
            </a:r>
          </a:p>
          <a:p>
            <a:pPr fontAlgn="ctr">
              <a:spcBef>
                <a:spcPct val="0"/>
              </a:spcBef>
              <a:buFontTx/>
              <a:buNone/>
            </a:pPr>
            <a:endParaRPr lang="ja-JP" altLang="en-US" sz="1400">
              <a:ea typeface="ＭＳ ゴシック" panose="020B0609070205080204" pitchFamily="49" charset="-128"/>
            </a:endParaRPr>
          </a:p>
          <a:p>
            <a:pPr fontAlgn="ctr">
              <a:spcBef>
                <a:spcPct val="0"/>
              </a:spcBef>
              <a:buFontTx/>
              <a:buNone/>
            </a:pPr>
            <a:r>
              <a:rPr lang="ja-JP" altLang="en-US" sz="1400">
                <a:ea typeface="ＭＳ ゴシック" panose="020B0609070205080204" pitchFamily="49" charset="-128"/>
              </a:rPr>
              <a:t>　③業務の質の評価等</a:t>
            </a:r>
            <a:r>
              <a:rPr lang="en-US" altLang="ja-JP" sz="1400">
                <a:ea typeface="ＭＳ ゴシック" panose="020B0609070205080204" pitchFamily="49" charset="-128"/>
              </a:rPr>
              <a:t>【</a:t>
            </a:r>
            <a:r>
              <a:rPr lang="ja-JP" altLang="en-US" sz="1400">
                <a:ea typeface="ＭＳ ゴシック" panose="020B0609070205080204" pitchFamily="49" charset="-128"/>
              </a:rPr>
              <a:t>第８条</a:t>
            </a:r>
            <a:r>
              <a:rPr lang="en-US" altLang="ja-JP" sz="1400">
                <a:ea typeface="ＭＳ ゴシック" panose="020B0609070205080204" pitchFamily="49" charset="-128"/>
              </a:rPr>
              <a:t>】</a:t>
            </a:r>
            <a:endParaRPr lang="ja-JP" altLang="en-US" sz="1400">
              <a:ea typeface="ＭＳ ゴシック" panose="020B0609070205080204" pitchFamily="49" charset="-128"/>
            </a:endParaRPr>
          </a:p>
          <a:p>
            <a:pPr fontAlgn="ctr">
              <a:spcBef>
                <a:spcPct val="0"/>
              </a:spcBef>
              <a:buFontTx/>
              <a:buNone/>
            </a:pPr>
            <a:r>
              <a:rPr lang="ja-JP" altLang="en-US" sz="1400">
                <a:ea typeface="ＭＳ ゴシック" panose="020B0609070205080204" pitchFamily="49" charset="-128"/>
              </a:rPr>
              <a:t>　　・業務の一層の改善を図るため、定期的に外部の者による評価を受けるよう努めること。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ー 1">
            <a:extLst>
              <a:ext uri="{FF2B5EF4-FFF2-40B4-BE49-F238E27FC236}">
                <a16:creationId xmlns:a16="http://schemas.microsoft.com/office/drawing/2014/main" id="{9471EF4E-28FA-4F44-8A93-9EE4F9E0EEB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4AAD131-0072-486A-9654-83032F01204E}" type="slidenum">
              <a:rPr lang="en-US" altLang="ja-JP" sz="1400" smtClean="0"/>
              <a:pPr>
                <a:spcBef>
                  <a:spcPct val="0"/>
                </a:spcBef>
                <a:buFontTx/>
                <a:buNone/>
              </a:pPr>
              <a:t>9</a:t>
            </a:fld>
            <a:endParaRPr lang="en-US" altLang="ja-JP" sz="1400"/>
          </a:p>
        </p:txBody>
      </p:sp>
      <p:sp>
        <p:nvSpPr>
          <p:cNvPr id="12291" name="Rectangle 308">
            <a:extLst>
              <a:ext uri="{FF2B5EF4-FFF2-40B4-BE49-F238E27FC236}">
                <a16:creationId xmlns:a16="http://schemas.microsoft.com/office/drawing/2014/main" id="{11949186-2E3B-46F4-A84A-09126EED77A5}"/>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12292" name="Rectangle 310">
            <a:extLst>
              <a:ext uri="{FF2B5EF4-FFF2-40B4-BE49-F238E27FC236}">
                <a16:creationId xmlns:a16="http://schemas.microsoft.com/office/drawing/2014/main" id="{4F66AC95-8425-44B2-B7FF-B4D8BAE9ED10}"/>
              </a:ext>
            </a:extLst>
          </p:cNvPr>
          <p:cNvSpPr>
            <a:spLocks noChangeArrowheads="1"/>
          </p:cNvSpPr>
          <p:nvPr/>
        </p:nvSpPr>
        <p:spPr bwMode="auto">
          <a:xfrm>
            <a:off x="468313" y="549275"/>
            <a:ext cx="8362950" cy="3968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b="1">
                <a:solidFill>
                  <a:schemeClr val="tx2"/>
                </a:solidFill>
                <a:latin typeface="ＭＳ ゴシック" panose="020B0609070205080204" pitchFamily="49" charset="-128"/>
                <a:ea typeface="ＭＳ ゴシック" panose="020B0609070205080204" pitchFamily="49" charset="-128"/>
              </a:rPr>
              <a:t>運営に関するもの（４）</a:t>
            </a:r>
          </a:p>
        </p:txBody>
      </p:sp>
      <p:sp>
        <p:nvSpPr>
          <p:cNvPr id="5" name="Rectangle 312">
            <a:extLst>
              <a:ext uri="{FF2B5EF4-FFF2-40B4-BE49-F238E27FC236}">
                <a16:creationId xmlns:a16="http://schemas.microsoft.com/office/drawing/2014/main" id="{20341DDF-48D1-47BA-9E47-D8268FCD1E34}"/>
              </a:ext>
            </a:extLst>
          </p:cNvPr>
          <p:cNvSpPr>
            <a:spLocks noChangeArrowheads="1"/>
          </p:cNvSpPr>
          <p:nvPr/>
        </p:nvSpPr>
        <p:spPr bwMode="auto">
          <a:xfrm>
            <a:off x="395288" y="908050"/>
            <a:ext cx="8424862"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600" b="1" dirty="0">
                <a:solidFill>
                  <a:srgbClr val="FF0000"/>
                </a:solidFill>
                <a:ea typeface="ＭＳ ゴシック" panose="020B0609070205080204" pitchFamily="49" charset="-128"/>
              </a:rPr>
              <a:t>２</a:t>
            </a:r>
            <a:r>
              <a:rPr lang="en-US" altLang="ja-JP" sz="1600" b="1" dirty="0">
                <a:solidFill>
                  <a:srgbClr val="FF0000"/>
                </a:solidFill>
                <a:ea typeface="ＭＳ ゴシック" panose="020B0609070205080204" pitchFamily="49" charset="-128"/>
              </a:rPr>
              <a:t>【</a:t>
            </a:r>
            <a:r>
              <a:rPr lang="ja-JP" altLang="en-US" sz="1600" b="1" dirty="0">
                <a:solidFill>
                  <a:srgbClr val="FF0000"/>
                </a:solidFill>
                <a:ea typeface="ＭＳ ゴシック" panose="020B0609070205080204" pitchFamily="49" charset="-128"/>
              </a:rPr>
              <a:t>平成</a:t>
            </a:r>
            <a:r>
              <a:rPr lang="en-US" altLang="ja-JP" sz="1600" b="1" dirty="0">
                <a:solidFill>
                  <a:srgbClr val="FF0000"/>
                </a:solidFill>
                <a:ea typeface="ＭＳ ゴシック" panose="020B0609070205080204" pitchFamily="49" charset="-128"/>
              </a:rPr>
              <a:t>27</a:t>
            </a:r>
            <a:r>
              <a:rPr lang="ja-JP" altLang="en-US" sz="1600" b="1" dirty="0">
                <a:solidFill>
                  <a:srgbClr val="FF0000"/>
                </a:solidFill>
                <a:ea typeface="ＭＳ ゴシック" panose="020B0609070205080204" pitchFamily="49" charset="-128"/>
              </a:rPr>
              <a:t>年度改正について</a:t>
            </a:r>
            <a:r>
              <a:rPr lang="en-US" altLang="ja-JP" sz="1600" b="1" dirty="0">
                <a:solidFill>
                  <a:srgbClr val="FF0000"/>
                </a:solidFill>
                <a:ea typeface="ＭＳ ゴシック" panose="020B0609070205080204" pitchFamily="49" charset="-128"/>
              </a:rPr>
              <a:t>】</a:t>
            </a:r>
          </a:p>
          <a:p>
            <a:pPr indent="87313" fontAlgn="ctr">
              <a:spcBef>
                <a:spcPct val="0"/>
              </a:spcBef>
              <a:buFontTx/>
              <a:buNone/>
              <a:defRPr/>
            </a:pPr>
            <a:r>
              <a:rPr lang="ja-JP" altLang="en-US" sz="1600" b="1" u="sng" dirty="0">
                <a:solidFill>
                  <a:srgbClr val="0070C0"/>
                </a:solidFill>
                <a:ea typeface="ＭＳ ゴシック" panose="020B0609070205080204" pitchFamily="49" charset="-128"/>
              </a:rPr>
              <a:t>勤務体制の確保等</a:t>
            </a:r>
          </a:p>
          <a:p>
            <a:pPr fontAlgn="ctr">
              <a:spcBef>
                <a:spcPct val="0"/>
              </a:spcBef>
              <a:buFontTx/>
              <a:buNone/>
              <a:defRPr/>
            </a:pPr>
            <a:endParaRPr lang="ja-JP" altLang="en-US" sz="1400" b="1" dirty="0">
              <a:latin typeface="ＭＳ ゴシック" panose="020B0609070205080204" pitchFamily="49" charset="-128"/>
              <a:ea typeface="ＭＳ ゴシック" panose="020B0609070205080204" pitchFamily="49" charset="-128"/>
            </a:endParaRPr>
          </a:p>
          <a:p>
            <a:pPr fontAlgn="ctr">
              <a:spcBef>
                <a:spcPct val="0"/>
              </a:spcBef>
              <a:buFontTx/>
              <a:buNone/>
              <a:defRPr/>
            </a:pPr>
            <a:r>
              <a:rPr lang="en-US" altLang="ja-JP" sz="1400" b="1" dirty="0">
                <a:latin typeface="ＭＳ ゴシック" panose="020B0609070205080204" pitchFamily="49" charset="-128"/>
                <a:ea typeface="ＭＳ ゴシック" panose="020B0609070205080204" pitchFamily="49" charset="-128"/>
              </a:rPr>
              <a:t>【</a:t>
            </a:r>
            <a:r>
              <a:rPr lang="ja-JP" altLang="en-US" sz="1400" b="1" dirty="0">
                <a:latin typeface="ＭＳ ゴシック" panose="020B0609070205080204" pitchFamily="49" charset="-128"/>
                <a:ea typeface="ＭＳ ゴシック" panose="020B0609070205080204" pitchFamily="49" charset="-128"/>
              </a:rPr>
              <a:t>特別養護老人ホーム</a:t>
            </a:r>
            <a:r>
              <a:rPr lang="en-US" altLang="ja-JP" sz="1400" b="1" dirty="0">
                <a:latin typeface="ＭＳ ゴシック" panose="020B0609070205080204" pitchFamily="49" charset="-128"/>
                <a:ea typeface="ＭＳ ゴシック" panose="020B0609070205080204" pitchFamily="49" charset="-128"/>
              </a:rPr>
              <a:t>】</a:t>
            </a:r>
            <a:r>
              <a:rPr lang="ja-JP" altLang="en-US" sz="1400" dirty="0">
                <a:ea typeface="ＭＳ ゴシック" panose="020B0609070205080204" pitchFamily="49" charset="-128"/>
              </a:rPr>
              <a:t>　</a:t>
            </a:r>
          </a:p>
          <a:p>
            <a:pPr marL="363538" indent="-188913" fontAlgn="ctr">
              <a:spcBef>
                <a:spcPct val="0"/>
              </a:spcBef>
              <a:buFontTx/>
              <a:buNone/>
              <a:defRPr/>
            </a:pPr>
            <a:endParaRPr lang="ja-JP" altLang="en-US" sz="1400" dirty="0">
              <a:ea typeface="ＭＳ ゴシック" panose="020B0609070205080204" pitchFamily="49" charset="-128"/>
            </a:endParaRPr>
          </a:p>
          <a:p>
            <a:pPr marL="363538" indent="-188913" fontAlgn="ctr">
              <a:spcBef>
                <a:spcPct val="0"/>
              </a:spcBef>
              <a:buFontTx/>
              <a:buNone/>
              <a:defRPr/>
            </a:pPr>
            <a:r>
              <a:rPr lang="ja-JP" altLang="en-US" sz="1400" dirty="0">
                <a:ea typeface="ＭＳ ゴシック" panose="020B0609070205080204" pitchFamily="49" charset="-128"/>
              </a:rPr>
              <a:t>・（従来）「社会福祉施設における防火安全対策の強化について」に定める</a:t>
            </a:r>
            <a:r>
              <a:rPr lang="ja-JP" altLang="en-US" sz="1400" u="sng" dirty="0">
                <a:ea typeface="ＭＳ ゴシック" panose="020B0609070205080204" pitchFamily="49" charset="-128"/>
              </a:rPr>
              <a:t>宿直員を配置</a:t>
            </a:r>
            <a:r>
              <a:rPr lang="ja-JP" altLang="en-US" sz="1400" dirty="0">
                <a:ea typeface="ＭＳ ゴシック" panose="020B0609070205080204" pitchFamily="49" charset="-128"/>
              </a:rPr>
              <a:t>すること。</a:t>
            </a:r>
          </a:p>
          <a:p>
            <a:pPr marL="363538" indent="-188913" algn="ctr" fontAlgn="ctr">
              <a:spcBef>
                <a:spcPct val="0"/>
              </a:spcBef>
              <a:buFontTx/>
              <a:buNone/>
              <a:defRPr/>
            </a:pPr>
            <a:r>
              <a:rPr lang="ja-JP" altLang="en-US" sz="1400" dirty="0">
                <a:solidFill>
                  <a:srgbClr val="FF0000"/>
                </a:solidFill>
                <a:ea typeface="ＭＳ ゴシック" panose="020B0609070205080204" pitchFamily="49" charset="-128"/>
              </a:rPr>
              <a:t>＋</a:t>
            </a:r>
          </a:p>
          <a:p>
            <a:pPr marL="363538" indent="-188913" fontAlgn="ctr">
              <a:spcBef>
                <a:spcPct val="0"/>
              </a:spcBef>
              <a:buFontTx/>
              <a:buNone/>
              <a:defRPr/>
            </a:pPr>
            <a:r>
              <a:rPr lang="ja-JP" altLang="en-US" sz="1400" dirty="0">
                <a:solidFill>
                  <a:srgbClr val="FF0000"/>
                </a:solidFill>
                <a:ea typeface="ＭＳ ゴシック" panose="020B0609070205080204" pitchFamily="49" charset="-128"/>
              </a:rPr>
              <a:t>・（介護保険法に定める介護老人福祉施設及び地域密着型介護老人福祉施設である特別養護老人ホームであって、厚生労働大臣が定める夜勤を行う職員の勤務条件に関する基準第４号ニ又は第５号ハを満たす人員を配置し、かつ夜勤者のうち１以上の者を夜勤における防火管理の担当書として指名している施設を除く。）</a:t>
            </a:r>
          </a:p>
          <a:p>
            <a:pPr marL="363538" indent="-188913" fontAlgn="ctr">
              <a:spcBef>
                <a:spcPct val="0"/>
              </a:spcBef>
              <a:buFontTx/>
              <a:buNone/>
              <a:defRPr/>
            </a:pPr>
            <a:endParaRPr lang="ja-JP" altLang="en-US" sz="1400" dirty="0">
              <a:ea typeface="ＭＳ ゴシック" panose="020B0609070205080204" pitchFamily="49" charset="-128"/>
            </a:endParaRPr>
          </a:p>
          <a:p>
            <a:pPr marL="363538" indent="173038" fontAlgn="ctr">
              <a:spcBef>
                <a:spcPct val="0"/>
              </a:spcBef>
              <a:buFontTx/>
              <a:buNone/>
              <a:defRPr/>
            </a:pPr>
            <a:r>
              <a:rPr lang="ja-JP" altLang="en-US" sz="1400" dirty="0">
                <a:latin typeface="ＭＳ 明朝" panose="02020609040205080304" pitchFamily="17" charset="-128"/>
                <a:ea typeface="ＭＳ 明朝" panose="02020609040205080304" pitchFamily="17" charset="-128"/>
              </a:rPr>
              <a:t>厚生労働大臣が定める夜勤を行う職員の勤務条件に関する基準第４号ニ又は第５号ハを満たす人員を配置とは、夜勤を行う介護職員又は看護職員の数が、最低基準を１以上上回っている（夜勤職員配置加算に該当）こと。</a:t>
            </a:r>
          </a:p>
          <a:p>
            <a:pPr fontAlgn="ctr">
              <a:spcBef>
                <a:spcPct val="0"/>
              </a:spcBef>
              <a:buFontTx/>
              <a:buNone/>
              <a:defRPr/>
            </a:pPr>
            <a:endParaRPr lang="ja-JP" altLang="en-US" sz="1400" dirty="0">
              <a:ea typeface="ＭＳ ゴシック" panose="020B0609070205080204" pitchFamily="49"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Ricepaper2</Template>
  <TotalTime>5302</TotalTime>
  <Words>2727</Words>
  <Application>Microsoft Office PowerPoint</Application>
  <PresentationFormat>画面に合わせる (4:3)</PresentationFormat>
  <Paragraphs>662</Paragraphs>
  <Slides>32</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3</vt:i4>
      </vt:variant>
      <vt:variant>
        <vt:lpstr>スライド タイトル</vt:lpstr>
      </vt:variant>
      <vt:variant>
        <vt:i4>32</vt:i4>
      </vt:variant>
    </vt:vector>
  </HeadingPairs>
  <TitlesOfParts>
    <vt:vector size="44" baseType="lpstr">
      <vt:lpstr>Arial</vt:lpstr>
      <vt:lpstr>ＭＳ ゴシック</vt:lpstr>
      <vt:lpstr>ＭＳ Ｐゴシック</vt:lpstr>
      <vt:lpstr>ＭＳ Ｐ明朝</vt:lpstr>
      <vt:lpstr>ＭＳ 明朝</vt:lpstr>
      <vt:lpstr>MS-Mincho</vt:lpstr>
      <vt:lpstr>Century</vt:lpstr>
      <vt:lpstr>Times New Roman</vt:lpstr>
      <vt:lpstr>標準デザイン</vt:lpstr>
      <vt:lpstr>ワークシート</vt:lpstr>
      <vt:lpstr>文書</vt:lpstr>
      <vt:lpstr>グラフ</vt:lpstr>
      <vt:lpstr>平成２６年度実地指導・監査等の 実施状況について （介護保険施設及び居住系サービス）</vt:lpstr>
      <vt:lpstr>１．実地指導・監査等の実施状況について</vt:lpstr>
      <vt:lpstr>（参考）通報・苦情・相談等について</vt:lpstr>
      <vt:lpstr>PowerPoint プレゼンテーション</vt:lpstr>
      <vt:lpstr>人員に関するもの</vt:lpstr>
      <vt:lpstr>運営に関するもの（１）</vt:lpstr>
      <vt:lpstr>PowerPoint プレゼンテーション</vt:lpstr>
      <vt:lpstr>PowerPoint プレゼンテーション</vt:lpstr>
      <vt:lpstr>PowerPoint プレゼンテーション</vt:lpstr>
      <vt:lpstr>報酬に関するもの（１）</vt:lpstr>
      <vt:lpstr>報酬に関するもの（２）</vt:lpstr>
      <vt:lpstr>報酬に関するもの（３）</vt:lpstr>
      <vt:lpstr>処遇に関するもの（１－１）</vt:lpstr>
      <vt:lpstr>処遇に関するもの（１－２）</vt:lpstr>
      <vt:lpstr>PowerPoint プレゼンテーション</vt:lpstr>
      <vt:lpstr>処遇に関するもの（２－１）</vt:lpstr>
      <vt:lpstr>処遇に関するもの（２－２）</vt:lpstr>
      <vt:lpstr>処遇に関するもの（２－３）</vt:lpstr>
      <vt:lpstr>処遇に関するもの（２－４）</vt:lpstr>
      <vt:lpstr>処遇に関するもの（３－１）</vt:lpstr>
      <vt:lpstr>処遇に関するもの（３－２）</vt:lpstr>
      <vt:lpstr>PowerPoint プレゼンテーション</vt:lpstr>
      <vt:lpstr>処遇に関するもの（４）</vt:lpstr>
      <vt:lpstr>処遇に関するもの（５）</vt:lpstr>
      <vt:lpstr>　</vt:lpstr>
      <vt:lpstr>PowerPoint プレゼンテーション</vt:lpstr>
      <vt:lpstr>PowerPoint プレゼンテーション</vt:lpstr>
      <vt:lpstr>２．実地指導・監査の結果について</vt:lpstr>
      <vt:lpstr>平成２５年度事故発生状況</vt:lpstr>
      <vt:lpstr>PowerPoint プレゼンテーション</vt:lpstr>
      <vt:lpstr>事故発生を防止するために</vt:lpstr>
      <vt:lpstr>PowerPoint プレゼンテーション</vt:lpstr>
    </vt:vector>
  </TitlesOfParts>
  <Company>香川県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介護サービス施設・事業所集団指導資料</dc:title>
  <dc:creator>C08-1467</dc:creator>
  <cp:lastModifiedBy>谷理恵子</cp:lastModifiedBy>
  <cp:revision>368</cp:revision>
  <cp:lastPrinted>2015-03-11T11:23:59Z</cp:lastPrinted>
  <dcterms:created xsi:type="dcterms:W3CDTF">2012-01-11T23:32:50Z</dcterms:created>
  <dcterms:modified xsi:type="dcterms:W3CDTF">2018-01-22T07:10:58Z</dcterms:modified>
</cp:coreProperties>
</file>